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56" r:id="rId2"/>
    <p:sldId id="259" r:id="rId3"/>
    <p:sldId id="537" r:id="rId4"/>
    <p:sldId id="538" r:id="rId5"/>
    <p:sldId id="539" r:id="rId6"/>
    <p:sldId id="540" r:id="rId7"/>
    <p:sldId id="541" r:id="rId8"/>
    <p:sldId id="542" r:id="rId9"/>
    <p:sldId id="543" r:id="rId10"/>
    <p:sldId id="544" r:id="rId11"/>
    <p:sldId id="545" r:id="rId12"/>
    <p:sldId id="546" r:id="rId13"/>
    <p:sldId id="547" r:id="rId14"/>
    <p:sldId id="548" r:id="rId15"/>
    <p:sldId id="549" r:id="rId16"/>
    <p:sldId id="550" r:id="rId17"/>
    <p:sldId id="551" r:id="rId18"/>
    <p:sldId id="287" r:id="rId19"/>
    <p:sldId id="257" r:id="rId20"/>
  </p:sldIdLst>
  <p:sldSz cx="12192000" cy="6858000"/>
  <p:notesSz cx="6858000" cy="9144000"/>
  <p:embeddedFontLst>
    <p:embeddedFont>
      <p:font typeface="FandolFang R" panose="02010600030101010101" charset="-122"/>
      <p:regular r:id="rId22"/>
    </p:embeddedFont>
    <p:embeddedFont>
      <p:font typeface="思源黑体 CN Light" panose="02010600030101010101" charset="-122"/>
      <p:regular r:id="rId2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713733" y="1953092"/>
            <a:ext cx="6318532" cy="2200415"/>
            <a:chOff x="421012" y="2666956"/>
            <a:chExt cx="5412107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666956"/>
              <a:ext cx="54121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800" b="1" dirty="0">
                  <a:solidFill>
                    <a:srgbClr val="403836"/>
                  </a:solidFill>
                  <a:cs typeface="+mn-ea"/>
                  <a:sym typeface="+mn-lt"/>
                </a:rPr>
                <a:t>习作例文</a:t>
              </a:r>
              <a:r>
                <a:rPr lang="en-US" altLang="zh-CN" sz="48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3454400" y="1819910"/>
            <a:ext cx="7792720" cy="2564765"/>
          </a:xfrm>
          <a:prstGeom prst="flowChartAlternateProcess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11"/>
          <p:cNvSpPr txBox="1"/>
          <p:nvPr/>
        </p:nvSpPr>
        <p:spPr>
          <a:xfrm>
            <a:off x="3886200" y="2072958"/>
            <a:ext cx="6863080" cy="182229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阳光可以用来干什么？作者说的两种用法是什么用法？还有第三种用法吗？让我们一起去例文中看看吧！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2514194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2209165" y="1600200"/>
            <a:ext cx="8825230" cy="3657600"/>
          </a:xfrm>
          <a:prstGeom prst="flowChartAlternateProcess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11"/>
          <p:cNvSpPr txBox="1"/>
          <p:nvPr/>
        </p:nvSpPr>
        <p:spPr>
          <a:xfrm>
            <a:off x="2639695" y="1864360"/>
            <a:ext cx="8140065" cy="30441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1.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本文标题“阳光的两种用法”指的是哪两种用法？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借助旁批，朗读课文，说说从两家人的生活中，你体会到了什么样的情感。再和同学交流，作者是怎样把这种情感表达出来的。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810000"/>
            <a:ext cx="2050170" cy="2714219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流程图: 可选过程 3"/>
          <p:cNvSpPr/>
          <p:nvPr/>
        </p:nvSpPr>
        <p:spPr>
          <a:xfrm>
            <a:off x="3451498" y="1769745"/>
            <a:ext cx="7602220" cy="3318510"/>
          </a:xfrm>
          <a:prstGeom prst="flowChartAlternateProcess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11"/>
          <p:cNvSpPr txBox="1"/>
          <p:nvPr/>
        </p:nvSpPr>
        <p:spPr>
          <a:xfrm>
            <a:off x="3781697" y="1920557"/>
            <a:ext cx="6383527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本文标题“阳光的两种用法”指的是哪两种用法？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11"/>
          <p:cNvSpPr txBox="1"/>
          <p:nvPr/>
        </p:nvSpPr>
        <p:spPr>
          <a:xfrm>
            <a:off x="3981405" y="3429000"/>
            <a:ext cx="7072313" cy="12313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cs typeface="+mn-ea"/>
                <a:sym typeface="+mn-lt"/>
              </a:rPr>
              <a:t>a.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cs typeface="+mn-ea"/>
                <a:sym typeface="+mn-lt"/>
              </a:rPr>
              <a:t>冬天，母亲把老阳儿叠在被子里。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cs typeface="+mn-ea"/>
                <a:sym typeface="+mn-lt"/>
              </a:rPr>
              <a:t>b.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cs typeface="+mn-ea"/>
                <a:sym typeface="+mn-lt"/>
              </a:rPr>
              <a:t>夏天，毕大妈把老阳儿煮在水里面。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205710"/>
            <a:ext cx="2506618" cy="331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2254885" y="1976120"/>
            <a:ext cx="8825230" cy="1786890"/>
          </a:xfrm>
          <a:prstGeom prst="flowChartAlternateProcess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11"/>
          <p:cNvSpPr txBox="1"/>
          <p:nvPr/>
        </p:nvSpPr>
        <p:spPr>
          <a:xfrm>
            <a:off x="2658428" y="2222818"/>
            <a:ext cx="7883525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借助旁批，朗读课文，说说从两家人的生活中，你体会到了什么样的情感。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205710"/>
            <a:ext cx="2506618" cy="33185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3451498" y="1764030"/>
            <a:ext cx="7662272" cy="3952875"/>
          </a:xfrm>
          <a:prstGeom prst="flowChartAlternateProcess">
            <a:avLst/>
          </a:prstGeom>
          <a:ln w="381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73499" y="1978660"/>
            <a:ext cx="7011035" cy="31572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母亲和毕大妈这种“智慧和温暖的心”，尤其是“在艰苦日子里磨炼出的一点儿本事”，成为我们生命里不可或缺的阳光，让我们体会到母亲和毕大妈就像照亮和温暖我们生命的阳光，我们所有幸福和感恩都来源于这种充满爱的情感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205710"/>
            <a:ext cx="2506618" cy="331851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1976120" y="1845310"/>
            <a:ext cx="9125585" cy="3770630"/>
          </a:xfrm>
          <a:prstGeom prst="flowChartAlternateProcess">
            <a:avLst/>
          </a:prstGeom>
          <a:ln w="5715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11"/>
          <p:cNvSpPr txBox="1"/>
          <p:nvPr/>
        </p:nvSpPr>
        <p:spPr>
          <a:xfrm>
            <a:off x="2358390" y="2066608"/>
            <a:ext cx="7885113" cy="1272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同桌交流：作者是怎样把这种情感表达出来的。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11"/>
          <p:cNvSpPr txBox="1"/>
          <p:nvPr/>
        </p:nvSpPr>
        <p:spPr>
          <a:xfrm>
            <a:off x="3933898" y="3462861"/>
            <a:ext cx="6780530" cy="160608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cs typeface="+mn-ea"/>
                <a:sym typeface="+mn-lt"/>
              </a:rPr>
              <a:t>        通过讲述母亲把老阳儿叠在被子里，毕大妈把老阳儿煮在水里面这两件事情，作者的情感自然而然地就流露出来了。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" y="3205710"/>
            <a:ext cx="2506618" cy="3318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文本框 11"/>
          <p:cNvSpPr txBox="1"/>
          <p:nvPr/>
        </p:nvSpPr>
        <p:spPr>
          <a:xfrm>
            <a:off x="3924618" y="2221548"/>
            <a:ext cx="367347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阳光的两种用法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4499293" y="2894648"/>
            <a:ext cx="573088" cy="576263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" name="文本框 11"/>
          <p:cNvSpPr txBox="1"/>
          <p:nvPr/>
        </p:nvSpPr>
        <p:spPr>
          <a:xfrm>
            <a:off x="2089468" y="3540760"/>
            <a:ext cx="3671887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老阳儿叠在被子里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085205" y="2951798"/>
            <a:ext cx="573088" cy="574675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文本框 11"/>
          <p:cNvSpPr txBox="1"/>
          <p:nvPr/>
        </p:nvSpPr>
        <p:spPr>
          <a:xfrm>
            <a:off x="5897880" y="3540760"/>
            <a:ext cx="3673475" cy="6435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老阳儿煮在水里面</a:t>
            </a:r>
          </a:p>
        </p:txBody>
      </p:sp>
      <p:sp>
        <p:nvSpPr>
          <p:cNvPr id="9" name="文本框 11"/>
          <p:cNvSpPr txBox="1"/>
          <p:nvPr/>
        </p:nvSpPr>
        <p:spPr>
          <a:xfrm>
            <a:off x="2367598" y="4686935"/>
            <a:ext cx="6560502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cs typeface="+mn-ea"/>
                <a:sym typeface="+mn-lt"/>
              </a:rPr>
              <a:t>母爱像太阳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cs typeface="+mn-ea"/>
                <a:sym typeface="+mn-lt"/>
              </a:rPr>
              <a:t>感恩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8" y="333781"/>
            <a:ext cx="67118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课堂小结</a:t>
            </a:r>
          </a:p>
        </p:txBody>
      </p:sp>
      <p:sp>
        <p:nvSpPr>
          <p:cNvPr id="2" name="流程图: 可选过程 1"/>
          <p:cNvSpPr/>
          <p:nvPr/>
        </p:nvSpPr>
        <p:spPr>
          <a:xfrm>
            <a:off x="1726565" y="2558415"/>
            <a:ext cx="8385175" cy="2296160"/>
          </a:xfrm>
          <a:prstGeom prst="flowChartAlternateProcess">
            <a:avLst/>
          </a:prstGeom>
          <a:ln w="76200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11"/>
          <p:cNvSpPr txBox="1"/>
          <p:nvPr/>
        </p:nvSpPr>
        <p:spPr>
          <a:xfrm>
            <a:off x="2078355" y="2940050"/>
            <a:ext cx="7632065" cy="1419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你从这两篇习作例文中学到哪些写作方法呢？</a:t>
            </a:r>
            <a:endParaRPr kumimoji="0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习作</a:t>
            </a:r>
            <a:r>
              <a:rPr lang="en-US" altLang="zh-CN" sz="3200" b="1" dirty="0">
                <a:cs typeface="+mn-ea"/>
                <a:sym typeface="+mn-lt"/>
              </a:rPr>
              <a:t>——</a:t>
            </a:r>
            <a:endParaRPr lang="zh-CN" altLang="en-US" sz="3200" b="1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情景导入</a:t>
            </a:r>
          </a:p>
        </p:txBody>
      </p:sp>
      <p:sp>
        <p:nvSpPr>
          <p:cNvPr id="2" name="文本框 11"/>
          <p:cNvSpPr txBox="1"/>
          <p:nvPr/>
        </p:nvSpPr>
        <p:spPr>
          <a:xfrm>
            <a:off x="1297940" y="1859280"/>
            <a:ext cx="9789160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同学们，你们喜欢上语文课吗？如果有一天你将不再学习语文，不再学习中国文字，你会怎么想呢？有一位少年因为特殊原因，没有机会学习语文了，我们一起去例文中看看吧！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5" name="标题 1"/>
          <p:cNvSpPr txBox="1"/>
          <p:nvPr/>
        </p:nvSpPr>
        <p:spPr>
          <a:xfrm>
            <a:off x="2640479" y="2697480"/>
            <a:ext cx="7082155" cy="1463040"/>
          </a:xfrm>
          <a:prstGeom prst="rect">
            <a:avLst/>
          </a:prstGeom>
          <a:noFill/>
          <a:ln w="12700">
            <a:noFill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2" name="文本框 11"/>
          <p:cNvSpPr txBox="1"/>
          <p:nvPr/>
        </p:nvSpPr>
        <p:spPr>
          <a:xfrm>
            <a:off x="1267460" y="1747520"/>
            <a:ext cx="9657080" cy="389055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你们喜欢语文课吗？如果有一天你将不再学习语文，不再学习中国文字，你会怎么想呢？有一位少年因为特殊原因，没有机会学习语文课了，我们一起去例文中看看吧！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5" name="文本框 11"/>
          <p:cNvSpPr txBox="1"/>
          <p:nvPr/>
        </p:nvSpPr>
        <p:spPr>
          <a:xfrm>
            <a:off x="1452880" y="1605280"/>
            <a:ext cx="9519920" cy="3890552"/>
          </a:xfrm>
          <a:prstGeom prst="rect">
            <a:avLst/>
          </a:prstGeom>
          <a:noFill/>
          <a:ln w="57150">
            <a:solidFill>
              <a:srgbClr val="0070C0"/>
            </a:solidFill>
            <a:prstDash val="sysDash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的主要内容是什么？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借助旁批，默读例文，说说“我”对学习语文的情感和态度发生了怎样的变化，作者是怎样表达的。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文本框 11"/>
          <p:cNvSpPr txBox="1"/>
          <p:nvPr/>
        </p:nvSpPr>
        <p:spPr>
          <a:xfrm>
            <a:off x="1604328" y="1863725"/>
            <a:ext cx="7632700" cy="6435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的主要内容是什么？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11"/>
          <p:cNvSpPr txBox="1"/>
          <p:nvPr/>
        </p:nvSpPr>
        <p:spPr>
          <a:xfrm>
            <a:off x="1712595" y="3013710"/>
            <a:ext cx="9031605" cy="255403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例文讲了“我”以前不喜欢语文课，临近移民，在老师的教育下，我明白了祖国语言的美好，决心自修继续学习祖国语言的事。</a:t>
            </a:r>
          </a:p>
        </p:txBody>
      </p:sp>
      <p:sp>
        <p:nvSpPr>
          <p:cNvPr id="7" name="流程图: 可选过程 6"/>
          <p:cNvSpPr/>
          <p:nvPr/>
        </p:nvSpPr>
        <p:spPr>
          <a:xfrm>
            <a:off x="1315720" y="2879724"/>
            <a:ext cx="9796780" cy="3089275"/>
          </a:xfrm>
          <a:prstGeom prst="flowChartAlternateProcess">
            <a:avLst/>
          </a:prstGeom>
          <a:ln w="571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8" name="文本框 11"/>
          <p:cNvSpPr txBox="1"/>
          <p:nvPr/>
        </p:nvSpPr>
        <p:spPr>
          <a:xfrm>
            <a:off x="1398270" y="1654175"/>
            <a:ext cx="8424863" cy="1272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借助旁批，说说“我”对学习语文的情感和态度发生了怎样的变化，作者是怎样表达的。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11"/>
          <p:cNvSpPr txBox="1"/>
          <p:nvPr/>
        </p:nvSpPr>
        <p:spPr>
          <a:xfrm>
            <a:off x="1562101" y="3495040"/>
            <a:ext cx="9194800" cy="186309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变化：“我”从开始不爱学习语文、默书不合格，到将要移民时，开始悔恨、懊恼，并逐渐喜欢上语文课，最后下决心好好自修</a:t>
            </a:r>
          </a:p>
        </p:txBody>
      </p:sp>
      <p:sp>
        <p:nvSpPr>
          <p:cNvPr id="10" name="流程图: 可选过程 9"/>
          <p:cNvSpPr/>
          <p:nvPr/>
        </p:nvSpPr>
        <p:spPr>
          <a:xfrm>
            <a:off x="1296035" y="3358515"/>
            <a:ext cx="9740265" cy="2139315"/>
          </a:xfrm>
          <a:prstGeom prst="flowChartAlternateProcess">
            <a:avLst/>
          </a:prstGeom>
          <a:ln w="571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charRg st="0" end="6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文本框 11"/>
          <p:cNvSpPr txBox="1"/>
          <p:nvPr/>
        </p:nvSpPr>
        <p:spPr>
          <a:xfrm>
            <a:off x="1649921" y="2222427"/>
            <a:ext cx="9132698" cy="341580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中文。作者先利用几个具体事例来表达“我”对语文课的情感表达变化，借助真实的内心独白让情感表达更加强烈，最后选择最有代表性、最突出的事例来表明自己对语文课的喜爱和自修中文的决心。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流程图: 可选过程 4"/>
          <p:cNvSpPr/>
          <p:nvPr/>
        </p:nvSpPr>
        <p:spPr>
          <a:xfrm>
            <a:off x="1116012" y="1777364"/>
            <a:ext cx="9959975" cy="4305935"/>
          </a:xfrm>
          <a:prstGeom prst="flowChartAlternateProcess">
            <a:avLst/>
          </a:prstGeom>
          <a:ln w="5715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导学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</a:p>
        </p:txBody>
      </p:sp>
      <p:sp>
        <p:nvSpPr>
          <p:cNvPr id="4" name="文本框 11"/>
          <p:cNvSpPr txBox="1"/>
          <p:nvPr/>
        </p:nvSpPr>
        <p:spPr>
          <a:xfrm>
            <a:off x="1329690" y="2014220"/>
            <a:ext cx="7632700" cy="367433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题目：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别了，语文课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以前：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“我”不爱学习语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文、默书不合格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转折：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将要移民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现在：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悔恨、懊恼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转变：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认真听课，逐渐喜欢上语文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3591D0"/>
                </a:solidFill>
                <a:effectLst/>
                <a:uLnTx/>
                <a:uFillTx/>
                <a:cs typeface="+mn-ea"/>
                <a:sym typeface="+mn-lt"/>
              </a:rPr>
              <a:t>结果：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下决心好好自修中文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11"/>
          <p:cNvSpPr txBox="1">
            <a:spLocks noChangeArrowheads="1"/>
          </p:cNvSpPr>
          <p:nvPr/>
        </p:nvSpPr>
        <p:spPr bwMode="auto">
          <a:xfrm>
            <a:off x="7004208" y="2014220"/>
            <a:ext cx="3916363" cy="24536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体现“我”由不喜欢语文课，到因为移民而后悔，爱上语文课的心理变化过程。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tu1yff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1014</Words>
  <Application>Microsoft Office PowerPoint</Application>
  <PresentationFormat>宽屏</PresentationFormat>
  <Paragraphs>84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思源黑体 CN Light</vt:lpstr>
      <vt:lpstr>Wingdings</vt:lpstr>
      <vt:lpstr>Arial</vt:lpstr>
      <vt:lpstr>FandolFang R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1</cp:revision>
  <dcterms:created xsi:type="dcterms:W3CDTF">2020-08-04T18:58:00Z</dcterms:created>
  <dcterms:modified xsi:type="dcterms:W3CDTF">2021-01-08T23:24:16Z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