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8"/>
  </p:notesMasterIdLst>
  <p:sldIdLst>
    <p:sldId id="256" r:id="rId2"/>
    <p:sldId id="705" r:id="rId3"/>
    <p:sldId id="706" r:id="rId4"/>
    <p:sldId id="707" r:id="rId5"/>
    <p:sldId id="708" r:id="rId6"/>
    <p:sldId id="709" r:id="rId7"/>
    <p:sldId id="710" r:id="rId8"/>
    <p:sldId id="711" r:id="rId9"/>
    <p:sldId id="712" r:id="rId10"/>
    <p:sldId id="713" r:id="rId11"/>
    <p:sldId id="714" r:id="rId12"/>
    <p:sldId id="715" r:id="rId13"/>
    <p:sldId id="716" r:id="rId14"/>
    <p:sldId id="717" r:id="rId15"/>
    <p:sldId id="718" r:id="rId16"/>
    <p:sldId id="719" r:id="rId17"/>
    <p:sldId id="720" r:id="rId18"/>
    <p:sldId id="721" r:id="rId19"/>
    <p:sldId id="722" r:id="rId20"/>
    <p:sldId id="723" r:id="rId21"/>
    <p:sldId id="724" r:id="rId22"/>
    <p:sldId id="725" r:id="rId23"/>
    <p:sldId id="726" r:id="rId24"/>
    <p:sldId id="727" r:id="rId25"/>
    <p:sldId id="287" r:id="rId26"/>
    <p:sldId id="258" r:id="rId27"/>
  </p:sldIdLst>
  <p:sldSz cx="12192000" cy="6858000"/>
  <p:notesSz cx="6858000" cy="9144000"/>
  <p:embeddedFontLst>
    <p:embeddedFont>
      <p:font typeface="FandolFang R" panose="02010600030101010101" charset="-122"/>
      <p:regular r:id="rId29"/>
    </p:embeddedFont>
    <p:embeddedFont>
      <p:font typeface="思源黑体 CN Bold" panose="02010600030101010101" charset="-122"/>
      <p:regular r:id="rId30"/>
    </p:embeddedFont>
    <p:embeddedFont>
      <p:font typeface="思源黑体 CN Light" panose="02010600030101010101" charset="-122"/>
      <p:regular r:id="rId31"/>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AB4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94660"/>
  </p:normalViewPr>
  <p:slideViewPr>
    <p:cSldViewPr snapToGrid="0">
      <p:cViewPr>
        <p:scale>
          <a:sx n="75" d="100"/>
          <a:sy n="75" d="100"/>
        </p:scale>
        <p:origin x="1818" y="5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思源黑体 CN Bold" panose="020B0800000000000000" pitchFamily="34" charset="-122"/>
                <a:ea typeface="思源黑体 CN Bold" panose="020B0800000000000000" pitchFamily="34"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思源黑体 CN Bold" panose="020B0800000000000000" pitchFamily="34" charset="-122"/>
                <a:ea typeface="思源黑体 CN Bold" panose="020B0800000000000000" pitchFamily="34" charset="-122"/>
              </a:defRPr>
            </a:lvl1pPr>
          </a:lstStyle>
          <a:p>
            <a:fld id="{384D4971-EEA0-43C2-9182-D43410F72C2D}" type="datetimeFigureOut">
              <a:rPr lang="zh-CN" altLang="en-US" smtClean="0"/>
              <a:t>2021/1/9</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思源黑体 CN Bold" panose="020B0800000000000000" pitchFamily="34" charset="-122"/>
                <a:ea typeface="思源黑体 CN Bold" panose="020B0800000000000000"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思源黑体 CN Bold" panose="020B0800000000000000" pitchFamily="34" charset="-122"/>
                <a:ea typeface="思源黑体 CN Bold" panose="020B0800000000000000" pitchFamily="34" charset="-122"/>
              </a:defRPr>
            </a:lvl1pPr>
          </a:lstStyle>
          <a:p>
            <a:fld id="{25B71A38-9659-451C-8E9C-CF9B88C5C04E}"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思源黑体 CN Bold" panose="020B0800000000000000" pitchFamily="34" charset="-122"/>
        <a:ea typeface="思源黑体 CN Bold" panose="020B0800000000000000" pitchFamily="34" charset="-122"/>
        <a:cs typeface="+mn-cs"/>
      </a:defRPr>
    </a:lvl1pPr>
    <a:lvl2pPr marL="457200" algn="l" defTabSz="914400" rtl="0" eaLnBrk="1" latinLnBrk="0" hangingPunct="1">
      <a:defRPr sz="1200" kern="1200">
        <a:solidFill>
          <a:schemeClr val="tx1"/>
        </a:solidFill>
        <a:latin typeface="思源黑体 CN Bold" panose="020B0800000000000000" pitchFamily="34" charset="-122"/>
        <a:ea typeface="思源黑体 CN Bold" panose="020B0800000000000000" pitchFamily="34" charset="-122"/>
        <a:cs typeface="+mn-cs"/>
      </a:defRPr>
    </a:lvl2pPr>
    <a:lvl3pPr marL="914400" algn="l" defTabSz="914400" rtl="0" eaLnBrk="1" latinLnBrk="0" hangingPunct="1">
      <a:defRPr sz="1200" kern="1200">
        <a:solidFill>
          <a:schemeClr val="tx1"/>
        </a:solidFill>
        <a:latin typeface="思源黑体 CN Bold" panose="020B0800000000000000" pitchFamily="34" charset="-122"/>
        <a:ea typeface="思源黑体 CN Bold" panose="020B0800000000000000" pitchFamily="34" charset="-122"/>
        <a:cs typeface="+mn-cs"/>
      </a:defRPr>
    </a:lvl3pPr>
    <a:lvl4pPr marL="1371600" algn="l" defTabSz="914400" rtl="0" eaLnBrk="1" latinLnBrk="0" hangingPunct="1">
      <a:defRPr sz="1200" kern="1200">
        <a:solidFill>
          <a:schemeClr val="tx1"/>
        </a:solidFill>
        <a:latin typeface="思源黑体 CN Bold" panose="020B0800000000000000" pitchFamily="34" charset="-122"/>
        <a:ea typeface="思源黑体 CN Bold" panose="020B0800000000000000" pitchFamily="34" charset="-122"/>
        <a:cs typeface="+mn-cs"/>
      </a:defRPr>
    </a:lvl4pPr>
    <a:lvl5pPr marL="1828800" algn="l" defTabSz="914400" rtl="0" eaLnBrk="1" latinLnBrk="0" hangingPunct="1">
      <a:defRPr sz="1200" kern="1200">
        <a:solidFill>
          <a:schemeClr val="tx1"/>
        </a:solidFill>
        <a:latin typeface="思源黑体 CN Bold" panose="020B0800000000000000" pitchFamily="34" charset="-122"/>
        <a:ea typeface="思源黑体 CN Bold" panose="020B0800000000000000"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5B71A38-9659-451C-8E9C-CF9B88C5C04E}" type="slidenum">
              <a:rPr lang="zh-CN" altLang="en-US" smtClean="0"/>
              <a:t>1</a:t>
            </a:fld>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10</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11</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12</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13</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14</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15</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16</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17</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18</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19</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2</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20</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21</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22</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23</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24</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AF39AF-2281-4A67-BEFF-C4B1DAD081C2}" type="slidenum">
              <a:rPr kumimoji="0" lang="zh-CN" altLang="en-US" sz="1200" b="0" i="0" u="none" strike="noStrike" kern="1200" cap="none" spc="0" normalizeH="0" baseline="0" noProof="0" smtClean="0">
                <a:ln>
                  <a:noFill/>
                </a:ln>
                <a:solidFill>
                  <a:prstClr val="black"/>
                </a:solidFill>
                <a:effectLst/>
                <a:uLnTx/>
                <a:uFillTx/>
                <a:latin typeface="FandolFang R" panose="00000500000000000000" pitchFamily="50" charset="-122"/>
                <a:ea typeface="FandolFang R" panose="00000500000000000000" pitchFamily="50" charset="-122"/>
                <a:cs typeface="+mn-cs"/>
              </a:rPr>
              <a:t>25</a:t>
            </a:fld>
            <a:endParaRPr kumimoji="0" lang="zh-CN" altLang="en-US" sz="1200" b="0" i="0" u="none" strike="noStrike" kern="1200" cap="none" spc="0" normalizeH="0" baseline="0" noProof="0" dirty="0">
              <a:ln>
                <a:noFill/>
              </a:ln>
              <a:solidFill>
                <a:prstClr val="black"/>
              </a:solidFill>
              <a:effectLst/>
              <a:uLnTx/>
              <a:uFillTx/>
              <a:latin typeface="FandolFang R" panose="00000500000000000000" pitchFamily="50" charset="-122"/>
              <a:ea typeface="FandolFang R" panose="00000500000000000000" pitchFamily="50" charset="-122"/>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5B71A38-9659-451C-8E9C-CF9B88C5C04E}" type="slidenum">
              <a:rPr lang="zh-CN" altLang="en-US" smtClean="0"/>
              <a:t>26</a:t>
            </a:fld>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3</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4</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5</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6</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7</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8</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9</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9" name="矩形 8"/>
          <p:cNvSpPr/>
          <p:nvPr userDrawn="1"/>
        </p:nvSpPr>
        <p:spPr>
          <a:xfrm flipH="1">
            <a:off x="-1" y="0"/>
            <a:ext cx="4614153" cy="99391"/>
          </a:xfrm>
          <a:prstGeom prst="rect">
            <a:avLst/>
          </a:prstGeom>
          <a:gradFill flip="none" rotWithShape="1">
            <a:gsLst>
              <a:gs pos="0">
                <a:srgbClr val="30B593"/>
              </a:gs>
              <a:gs pos="100000">
                <a:srgbClr val="00B050"/>
              </a:gs>
            </a:gsLst>
            <a:lin ang="2700000" scaled="1"/>
            <a:tileRect/>
          </a:gradFill>
          <a:ln>
            <a:solidFill>
              <a:schemeClr val="bg1"/>
            </a:solidFill>
          </a:ln>
          <a:effectLst>
            <a:outerShdw blurRad="38100" dist="12700" dir="10800000" algn="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ea typeface="思源黑体 CN Bold" panose="020B0800000000000000" pitchFamily="34" charset="-122"/>
              <a:sym typeface="+mn-lt"/>
            </a:endParaRPr>
          </a:p>
        </p:txBody>
      </p:sp>
      <p:sp>
        <p:nvSpPr>
          <p:cNvPr id="10" name="矩形 9"/>
          <p:cNvSpPr/>
          <p:nvPr userDrawn="1"/>
        </p:nvSpPr>
        <p:spPr>
          <a:xfrm flipH="1">
            <a:off x="10038521" y="6624536"/>
            <a:ext cx="2153479" cy="233464"/>
          </a:xfrm>
          <a:prstGeom prst="rect">
            <a:avLst/>
          </a:prstGeom>
          <a:gradFill flip="none" rotWithShape="1">
            <a:gsLst>
              <a:gs pos="0">
                <a:srgbClr val="30B593"/>
              </a:gs>
              <a:gs pos="100000">
                <a:srgbClr val="00B050"/>
              </a:gs>
            </a:gsLst>
            <a:lin ang="2700000" scaled="1"/>
            <a:tileRect/>
          </a:gradFill>
          <a:ln>
            <a:solidFill>
              <a:schemeClr val="bg1"/>
            </a:solidFill>
          </a:ln>
          <a:effectLst>
            <a:outerShdw blurRad="38100" dist="12700" dir="10800000" algn="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ea typeface="思源黑体 CN Bold" panose="020B0800000000000000" pitchFamily="34" charset="-122"/>
              <a:sym typeface="+mn-lt"/>
            </a:endParaRPr>
          </a:p>
        </p:txBody>
      </p:sp>
      <p:sp>
        <p:nvSpPr>
          <p:cNvPr id="12" name="文本占位符 11"/>
          <p:cNvSpPr>
            <a:spLocks noGrp="1"/>
          </p:cNvSpPr>
          <p:nvPr>
            <p:ph type="body" sz="quarter" idx="10" hasCustomPrompt="1"/>
          </p:nvPr>
        </p:nvSpPr>
        <p:spPr>
          <a:xfrm>
            <a:off x="339152" y="264622"/>
            <a:ext cx="2762250" cy="498475"/>
          </a:xfrm>
          <a:prstGeom prst="rect">
            <a:avLst/>
          </a:prstGeom>
        </p:spPr>
        <p:txBody>
          <a:bodyPr/>
          <a:lstStyle>
            <a:lvl1pPr marL="0" indent="0">
              <a:buNone/>
              <a:defRPr sz="2400">
                <a:solidFill>
                  <a:srgbClr val="2AB48A"/>
                </a:solidFill>
                <a:latin typeface="思源黑体 CN Bold" panose="020B0800000000000000" pitchFamily="34" charset="-122"/>
                <a:ea typeface="思源黑体 CN Bold" panose="020B0800000000000000" pitchFamily="34" charset="-122"/>
              </a:defRPr>
            </a:lvl1pPr>
          </a:lstStyle>
          <a:p>
            <a:pPr lvl="0"/>
            <a:r>
              <a:rPr lang="en-US" altLang="zh-CN" dirty="0"/>
              <a:t>01   </a:t>
            </a:r>
            <a:r>
              <a:rPr lang="zh-CN" altLang="en-US" dirty="0"/>
              <a:t>输入标题</a:t>
            </a:r>
          </a:p>
        </p:txBody>
      </p:sp>
      <p:sp>
        <p:nvSpPr>
          <p:cNvPr id="13" name="矩形: 圆角 12"/>
          <p:cNvSpPr/>
          <p:nvPr userDrawn="1"/>
        </p:nvSpPr>
        <p:spPr>
          <a:xfrm>
            <a:off x="647700" y="1270000"/>
            <a:ext cx="10896600" cy="4940300"/>
          </a:xfrm>
          <a:prstGeom prst="roundRect">
            <a:avLst>
              <a:gd name="adj" fmla="val 6851"/>
            </a:avLst>
          </a:prstGeom>
          <a:noFill/>
          <a:ln>
            <a:solidFill>
              <a:srgbClr val="2AB4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Bold" panose="020B0800000000000000" pitchFamily="34" charset="-122"/>
              <a:ea typeface="思源黑体 CN Bold" panose="020B0800000000000000" pitchFamily="34" charset="-122"/>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2E05D328-291A-47AC-BDFD-986BBBD9F7A5}" type="datetimeFigureOut">
              <a:rPr lang="zh-CN" altLang="en-US" smtClean="0"/>
              <a:t>2021/1/9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43A03F8-67D8-4B14-B435-8036BD8CFE83}" type="slidenum">
              <a:rPr lang="zh-CN" altLang="en-US" smtClean="0"/>
              <a:t>‹#›</a:t>
            </a:fld>
            <a:endParaRPr lang="zh-CN" altLang="en-US"/>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flipH="1">
            <a:off x="0" y="2049510"/>
            <a:ext cx="12192000" cy="2758980"/>
          </a:xfrm>
          <a:prstGeom prst="rect">
            <a:avLst/>
          </a:prstGeom>
          <a:gradFill flip="none" rotWithShape="1">
            <a:gsLst>
              <a:gs pos="0">
                <a:srgbClr val="30B593"/>
              </a:gs>
              <a:gs pos="100000">
                <a:srgbClr val="00B050"/>
              </a:gs>
            </a:gsLst>
            <a:lin ang="2700000" scaled="1"/>
            <a:tileRect/>
          </a:gradFill>
          <a:ln>
            <a:solidFill>
              <a:schemeClr val="bg1"/>
            </a:solidFill>
          </a:ln>
          <a:effectLst>
            <a:outerShdw blurRad="38100" dist="12700" dir="10800000" algn="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 name="任意多边形: 形状 5"/>
          <p:cNvSpPr/>
          <p:nvPr/>
        </p:nvSpPr>
        <p:spPr>
          <a:xfrm flipV="1">
            <a:off x="601594" y="1624522"/>
            <a:ext cx="6635093" cy="3677054"/>
          </a:xfrm>
          <a:custGeom>
            <a:avLst/>
            <a:gdLst>
              <a:gd name="connsiteX0" fmla="*/ 128585 w 6635093"/>
              <a:gd name="connsiteY0" fmla="*/ 5026479 h 5026479"/>
              <a:gd name="connsiteX1" fmla="*/ 0 w 6635093"/>
              <a:gd name="connsiteY1" fmla="*/ 5026479 h 5026479"/>
              <a:gd name="connsiteX2" fmla="*/ 0 w 6635093"/>
              <a:gd name="connsiteY2" fmla="*/ 0 h 5026479"/>
              <a:gd name="connsiteX3" fmla="*/ 128585 w 6635093"/>
              <a:gd name="connsiteY3" fmla="*/ 0 h 5026479"/>
              <a:gd name="connsiteX4" fmla="*/ 128585 w 6635093"/>
              <a:gd name="connsiteY4" fmla="*/ 4891494 h 5026479"/>
              <a:gd name="connsiteX5" fmla="*/ 6506501 w 6635093"/>
              <a:gd name="connsiteY5" fmla="*/ 4891494 h 5026479"/>
              <a:gd name="connsiteX6" fmla="*/ 6506501 w 6635093"/>
              <a:gd name="connsiteY6" fmla="*/ 4527223 h 5026479"/>
              <a:gd name="connsiteX7" fmla="*/ 6635089 w 6635093"/>
              <a:gd name="connsiteY7" fmla="*/ 4527223 h 5026479"/>
              <a:gd name="connsiteX8" fmla="*/ 6635089 w 6635093"/>
              <a:gd name="connsiteY8" fmla="*/ 4891494 h 5026479"/>
              <a:gd name="connsiteX9" fmla="*/ 6635093 w 6635093"/>
              <a:gd name="connsiteY9" fmla="*/ 4891494 h 5026479"/>
              <a:gd name="connsiteX10" fmla="*/ 6635093 w 6635093"/>
              <a:gd name="connsiteY10" fmla="*/ 5026477 h 5026479"/>
              <a:gd name="connsiteX11" fmla="*/ 128585 w 6635093"/>
              <a:gd name="connsiteY11" fmla="*/ 5026477 h 5026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35093" h="5026479">
                <a:moveTo>
                  <a:pt x="128585" y="5026479"/>
                </a:moveTo>
                <a:lnTo>
                  <a:pt x="0" y="5026479"/>
                </a:lnTo>
                <a:lnTo>
                  <a:pt x="0" y="0"/>
                </a:lnTo>
                <a:lnTo>
                  <a:pt x="128585" y="0"/>
                </a:lnTo>
                <a:lnTo>
                  <a:pt x="128585" y="4891494"/>
                </a:lnTo>
                <a:lnTo>
                  <a:pt x="6506501" y="4891494"/>
                </a:lnTo>
                <a:lnTo>
                  <a:pt x="6506501" y="4527223"/>
                </a:lnTo>
                <a:lnTo>
                  <a:pt x="6635089" y="4527223"/>
                </a:lnTo>
                <a:lnTo>
                  <a:pt x="6635089" y="4891494"/>
                </a:lnTo>
                <a:lnTo>
                  <a:pt x="6635093" y="4891494"/>
                </a:lnTo>
                <a:lnTo>
                  <a:pt x="6635093" y="5026477"/>
                </a:lnTo>
                <a:lnTo>
                  <a:pt x="128585" y="502647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cs typeface="+mn-ea"/>
              <a:sym typeface="+mn-lt"/>
            </a:endParaRPr>
          </a:p>
        </p:txBody>
      </p:sp>
      <p:sp>
        <p:nvSpPr>
          <p:cNvPr id="13" name="任意多边形: 形状 12"/>
          <p:cNvSpPr/>
          <p:nvPr/>
        </p:nvSpPr>
        <p:spPr>
          <a:xfrm rot="5400000" flipH="1">
            <a:off x="6992273" y="635346"/>
            <a:ext cx="3538413" cy="5657851"/>
          </a:xfrm>
          <a:custGeom>
            <a:avLst/>
            <a:gdLst>
              <a:gd name="connsiteX0" fmla="*/ 4244211 w 4244211"/>
              <a:gd name="connsiteY0" fmla="*/ 1 h 5657851"/>
              <a:gd name="connsiteX1" fmla="*/ 4244211 w 4244211"/>
              <a:gd name="connsiteY1" fmla="*/ 128587 h 5657851"/>
              <a:gd name="connsiteX2" fmla="*/ 126206 w 4244211"/>
              <a:gd name="connsiteY2" fmla="*/ 128587 h 5657851"/>
              <a:gd name="connsiteX3" fmla="*/ 126206 w 4244211"/>
              <a:gd name="connsiteY3" fmla="*/ 5657851 h 5657851"/>
              <a:gd name="connsiteX4" fmla="*/ 0 w 4244211"/>
              <a:gd name="connsiteY4" fmla="*/ 5657851 h 5657851"/>
              <a:gd name="connsiteX5" fmla="*/ 0 w 4244211"/>
              <a:gd name="connsiteY5" fmla="*/ 0 h 5657851"/>
              <a:gd name="connsiteX6" fmla="*/ 126206 w 4244211"/>
              <a:gd name="connsiteY6" fmla="*/ 0 h 5657851"/>
              <a:gd name="connsiteX7" fmla="*/ 126206 w 4244211"/>
              <a:gd name="connsiteY7" fmla="*/ 1 h 565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44211" h="5657851">
                <a:moveTo>
                  <a:pt x="4244211" y="1"/>
                </a:moveTo>
                <a:lnTo>
                  <a:pt x="4244211" y="128587"/>
                </a:lnTo>
                <a:lnTo>
                  <a:pt x="126206" y="128587"/>
                </a:lnTo>
                <a:lnTo>
                  <a:pt x="126206" y="5657851"/>
                </a:lnTo>
                <a:lnTo>
                  <a:pt x="0" y="5657851"/>
                </a:lnTo>
                <a:lnTo>
                  <a:pt x="0" y="0"/>
                </a:lnTo>
                <a:lnTo>
                  <a:pt x="126206" y="0"/>
                </a:lnTo>
                <a:lnTo>
                  <a:pt x="126206" y="1"/>
                </a:lnTo>
                <a:close/>
              </a:path>
            </a:pathLst>
          </a:custGeom>
          <a:solidFill>
            <a:schemeClr val="tx1">
              <a:lumMod val="75000"/>
              <a:lumOff val="25000"/>
            </a:schemeClr>
          </a:solidFill>
          <a:ln w="38100">
            <a:noFill/>
          </a:ln>
          <a:effectLst/>
        </p:spPr>
        <p:txBody>
          <a:bodyPr vert="horz" wrap="square" lIns="91440" tIns="45720" rIns="91440" bIns="45720" numCol="1" anchor="t" anchorCtr="0" compatLnSpc="1"/>
          <a:lstStyle/>
          <a:p>
            <a:endParaRPr lang="zh-CN" altLang="en-US" dirty="0">
              <a:solidFill>
                <a:prstClr val="black"/>
              </a:solidFill>
              <a:cs typeface="+mn-ea"/>
              <a:sym typeface="+mn-lt"/>
            </a:endParaRPr>
          </a:p>
        </p:txBody>
      </p:sp>
      <p:sp>
        <p:nvSpPr>
          <p:cNvPr id="14" name="矩形 13"/>
          <p:cNvSpPr/>
          <p:nvPr/>
        </p:nvSpPr>
        <p:spPr>
          <a:xfrm flipH="1">
            <a:off x="11338034" y="1315055"/>
            <a:ext cx="390140" cy="482738"/>
          </a:xfrm>
          <a:prstGeom prst="rect">
            <a:avLst/>
          </a:prstGeom>
          <a:gradFill flip="none" rotWithShape="1">
            <a:gsLst>
              <a:gs pos="0">
                <a:srgbClr val="30B593"/>
              </a:gs>
              <a:gs pos="100000">
                <a:srgbClr val="00B050"/>
              </a:gs>
            </a:gsLst>
            <a:lin ang="2700000" scaled="1"/>
            <a:tileRect/>
          </a:gradFill>
          <a:ln>
            <a:solidFill>
              <a:schemeClr val="bg1"/>
            </a:solidFill>
          </a:ln>
          <a:effectLst>
            <a:outerShdw blurRad="38100" dist="12700" dir="10800000" algn="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5" name="矩形 14"/>
          <p:cNvSpPr/>
          <p:nvPr/>
        </p:nvSpPr>
        <p:spPr>
          <a:xfrm flipH="1">
            <a:off x="709742" y="5729400"/>
            <a:ext cx="666648" cy="482738"/>
          </a:xfrm>
          <a:prstGeom prst="rect">
            <a:avLst/>
          </a:prstGeom>
          <a:solidFill>
            <a:schemeClr val="tx1">
              <a:lumMod val="75000"/>
              <a:lumOff val="25000"/>
            </a:schemeClr>
          </a:solidFill>
          <a:ln w="38100">
            <a:noFill/>
          </a:ln>
          <a:effectLst/>
        </p:spPr>
        <p:txBody>
          <a:bodyPr vert="horz" wrap="square" lIns="91440" tIns="45720" rIns="91440" bIns="45720" numCol="1" anchor="t" anchorCtr="0" compatLnSpc="1"/>
          <a:lstStyle/>
          <a:p>
            <a:endParaRPr lang="zh-CN" altLang="en-US" dirty="0">
              <a:solidFill>
                <a:prstClr val="black"/>
              </a:solidFill>
              <a:cs typeface="+mn-ea"/>
              <a:sym typeface="+mn-lt"/>
            </a:endParaRPr>
          </a:p>
        </p:txBody>
      </p:sp>
      <p:sp>
        <p:nvSpPr>
          <p:cNvPr id="10" name="矩形 9"/>
          <p:cNvSpPr/>
          <p:nvPr/>
        </p:nvSpPr>
        <p:spPr>
          <a:xfrm flipH="1">
            <a:off x="0" y="0"/>
            <a:ext cx="4614153" cy="233464"/>
          </a:xfrm>
          <a:prstGeom prst="rect">
            <a:avLst/>
          </a:prstGeom>
          <a:gradFill flip="none" rotWithShape="1">
            <a:gsLst>
              <a:gs pos="0">
                <a:srgbClr val="30B593"/>
              </a:gs>
              <a:gs pos="100000">
                <a:srgbClr val="00B050"/>
              </a:gs>
            </a:gsLst>
            <a:lin ang="2700000" scaled="1"/>
            <a:tileRect/>
          </a:gradFill>
          <a:ln>
            <a:solidFill>
              <a:schemeClr val="bg1"/>
            </a:solidFill>
          </a:ln>
          <a:effectLst>
            <a:outerShdw blurRad="38100" dist="12700" dir="10800000" algn="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1" name="矩形 10"/>
          <p:cNvSpPr/>
          <p:nvPr/>
        </p:nvSpPr>
        <p:spPr>
          <a:xfrm flipH="1">
            <a:off x="-1" y="304800"/>
            <a:ext cx="3508442" cy="233464"/>
          </a:xfrm>
          <a:prstGeom prst="rect">
            <a:avLst/>
          </a:prstGeom>
          <a:solidFill>
            <a:schemeClr val="tx1">
              <a:lumMod val="75000"/>
              <a:lumOff val="25000"/>
            </a:schemeClr>
          </a:solidFill>
          <a:ln w="38100">
            <a:noFill/>
          </a:ln>
          <a:effectLst/>
        </p:spPr>
        <p:txBody>
          <a:bodyPr vert="horz" wrap="square" lIns="91440" tIns="45720" rIns="91440" bIns="45720" numCol="1" anchor="t" anchorCtr="0" compatLnSpc="1"/>
          <a:lstStyle/>
          <a:p>
            <a:endParaRPr lang="zh-CN" altLang="en-US" dirty="0">
              <a:solidFill>
                <a:prstClr val="black"/>
              </a:solidFill>
              <a:cs typeface="+mn-ea"/>
              <a:sym typeface="+mn-lt"/>
            </a:endParaRPr>
          </a:p>
        </p:txBody>
      </p:sp>
      <p:sp>
        <p:nvSpPr>
          <p:cNvPr id="12" name="矩形 11"/>
          <p:cNvSpPr/>
          <p:nvPr/>
        </p:nvSpPr>
        <p:spPr>
          <a:xfrm flipH="1">
            <a:off x="7236688" y="6624536"/>
            <a:ext cx="4955313" cy="233464"/>
          </a:xfrm>
          <a:prstGeom prst="rect">
            <a:avLst/>
          </a:prstGeom>
          <a:gradFill flip="none" rotWithShape="1">
            <a:gsLst>
              <a:gs pos="0">
                <a:srgbClr val="30B593"/>
              </a:gs>
              <a:gs pos="100000">
                <a:srgbClr val="00B050"/>
              </a:gs>
            </a:gsLst>
            <a:lin ang="2700000" scaled="1"/>
            <a:tileRect/>
          </a:gradFill>
          <a:ln>
            <a:solidFill>
              <a:schemeClr val="bg1"/>
            </a:solidFill>
          </a:ln>
          <a:effectLst>
            <a:outerShdw blurRad="38100" dist="12700" dir="10800000" algn="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30" name="组合 29"/>
          <p:cNvGrpSpPr/>
          <p:nvPr/>
        </p:nvGrpSpPr>
        <p:grpSpPr>
          <a:xfrm>
            <a:off x="894963" y="2284695"/>
            <a:ext cx="6336886" cy="1774498"/>
            <a:chOff x="894963" y="2284695"/>
            <a:chExt cx="6336886" cy="1774498"/>
          </a:xfrm>
        </p:grpSpPr>
        <p:sp>
          <p:nvSpPr>
            <p:cNvPr id="22" name="文本框 21"/>
            <p:cNvSpPr txBox="1"/>
            <p:nvPr/>
          </p:nvSpPr>
          <p:spPr>
            <a:xfrm>
              <a:off x="894963" y="2284695"/>
              <a:ext cx="6063194" cy="1107996"/>
            </a:xfrm>
            <a:prstGeom prst="rect">
              <a:avLst/>
            </a:prstGeom>
            <a:noFill/>
          </p:spPr>
          <p:txBody>
            <a:bodyPr wrap="square" rtlCol="0">
              <a:spAutoFit/>
              <a:scene3d>
                <a:camera prst="orthographicFront"/>
                <a:lightRig rig="threePt" dir="t"/>
              </a:scene3d>
              <a:sp3d contourW="12700"/>
            </a:bodyPr>
            <a:lstStyle/>
            <a:p>
              <a:r>
                <a:rPr lang="zh-CN" altLang="en-US" sz="6600" b="1" dirty="0">
                  <a:solidFill>
                    <a:schemeClr val="bg1"/>
                  </a:solidFill>
                  <a:effectLst>
                    <a:outerShdw blurRad="38100" dist="38100" dir="2700000" algn="tl">
                      <a:srgbClr val="000000">
                        <a:alpha val="43137"/>
                      </a:srgbClr>
                    </a:outerShdw>
                  </a:effectLst>
                  <a:cs typeface="+mn-ea"/>
                  <a:sym typeface="+mn-lt"/>
                </a:rPr>
                <a:t>语文园地（四）</a:t>
              </a:r>
            </a:p>
          </p:txBody>
        </p:sp>
        <p:sp>
          <p:nvSpPr>
            <p:cNvPr id="23" name="文本框 22"/>
            <p:cNvSpPr txBox="1"/>
            <p:nvPr/>
          </p:nvSpPr>
          <p:spPr>
            <a:xfrm>
              <a:off x="946398" y="3470314"/>
              <a:ext cx="5808814" cy="588879"/>
            </a:xfrm>
            <a:prstGeom prst="rect">
              <a:avLst/>
            </a:prstGeom>
            <a:noFill/>
          </p:spPr>
          <p:txBody>
            <a:bodyPr wrap="square" rtlCol="0">
              <a:spAutoFit/>
              <a:scene3d>
                <a:camera prst="orthographicFront"/>
                <a:lightRig rig="threePt" dir="t"/>
              </a:scene3d>
              <a:sp3d contourW="12700"/>
            </a:bodyPr>
            <a:lstStyle/>
            <a:p>
              <a:pPr algn="dist">
                <a:lnSpc>
                  <a:spcPct val="150000"/>
                </a:lnSpc>
              </a:pPr>
              <a:r>
                <a:rPr lang="zh-CN" altLang="en-US" sz="2400" dirty="0">
                  <a:solidFill>
                    <a:schemeClr val="bg1"/>
                  </a:solidFill>
                  <a:effectLst>
                    <a:outerShdw blurRad="38100" dist="38100" dir="2700000" algn="tl">
                      <a:srgbClr val="000000">
                        <a:alpha val="43137"/>
                      </a:srgbClr>
                    </a:outerShdw>
                  </a:effectLst>
                  <a:cs typeface="+mn-ea"/>
                  <a:sym typeface="+mn-lt"/>
                </a:rPr>
                <a:t>语文精品课件 六年级下册</a:t>
              </a:r>
              <a:endParaRPr lang="en-US" altLang="zh-CN" sz="2400" dirty="0">
                <a:solidFill>
                  <a:schemeClr val="bg1"/>
                </a:solidFill>
                <a:effectLst>
                  <a:outerShdw blurRad="38100" dist="38100" dir="2700000" algn="tl">
                    <a:srgbClr val="000000">
                      <a:alpha val="43137"/>
                    </a:srgbClr>
                  </a:outerShdw>
                </a:effectLst>
                <a:cs typeface="+mn-ea"/>
                <a:sym typeface="+mn-lt"/>
              </a:endParaRPr>
            </a:p>
          </p:txBody>
        </p:sp>
        <p:cxnSp>
          <p:nvCxnSpPr>
            <p:cNvPr id="24" name="直接连接符 23"/>
            <p:cNvCxnSpPr/>
            <p:nvPr/>
          </p:nvCxnSpPr>
          <p:spPr>
            <a:xfrm>
              <a:off x="1033541" y="3460789"/>
              <a:ext cx="61983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3" name="图片 2" descr="图片包含 草, 户外, 建筑, 房子&#10;&#10;描述已自动生成"/>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3759" y="515739"/>
            <a:ext cx="3889514" cy="5826522"/>
          </a:xfrm>
          <a:prstGeom prst="rect">
            <a:avLst/>
          </a:prstGeom>
          <a:ln w="22225">
            <a:solidFill>
              <a:schemeClr val="bg1"/>
            </a:solidFill>
          </a:ln>
          <a:effectLst>
            <a:outerShdw blurRad="114300" sx="101000" sy="101000" algn="ctr" rotWithShape="0">
              <a:prstClr val="black">
                <a:alpha val="10000"/>
              </a:prstClr>
            </a:outerShdw>
          </a:effectLst>
        </p:spPr>
      </p:pic>
      <p:grpSp>
        <p:nvGrpSpPr>
          <p:cNvPr id="31" name="组合 30"/>
          <p:cNvGrpSpPr/>
          <p:nvPr/>
        </p:nvGrpSpPr>
        <p:grpSpPr>
          <a:xfrm>
            <a:off x="1043066" y="4224439"/>
            <a:ext cx="3861068" cy="316802"/>
            <a:chOff x="1043066" y="4224439"/>
            <a:chExt cx="3861068" cy="316802"/>
          </a:xfrm>
        </p:grpSpPr>
        <p:grpSp>
          <p:nvGrpSpPr>
            <p:cNvPr id="26" name="组合 25"/>
            <p:cNvGrpSpPr/>
            <p:nvPr/>
          </p:nvGrpSpPr>
          <p:grpSpPr>
            <a:xfrm>
              <a:off x="1043066" y="4224439"/>
              <a:ext cx="1765300" cy="316802"/>
              <a:chOff x="1043066" y="4044835"/>
              <a:chExt cx="1765300" cy="316802"/>
            </a:xfrm>
          </p:grpSpPr>
          <p:sp>
            <p:nvSpPr>
              <p:cNvPr id="19" name="矩形 18"/>
              <p:cNvSpPr/>
              <p:nvPr/>
            </p:nvSpPr>
            <p:spPr>
              <a:xfrm>
                <a:off x="1043066" y="4044835"/>
                <a:ext cx="1765300" cy="316802"/>
              </a:xfrm>
              <a:prstGeom prst="rect">
                <a:avLst/>
              </a:prstGeom>
              <a:solidFill>
                <a:schemeClr val="bg1"/>
              </a:solidFill>
              <a:ln w="38100">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zh-CN" altLang="en-US" sz="1200" dirty="0">
                  <a:solidFill>
                    <a:prstClr val="black"/>
                  </a:solidFill>
                  <a:cs typeface="+mn-ea"/>
                  <a:sym typeface="+mn-lt"/>
                </a:endParaRPr>
              </a:p>
            </p:txBody>
          </p:sp>
          <p:sp>
            <p:nvSpPr>
              <p:cNvPr id="20" name="文本框 19"/>
              <p:cNvSpPr txBox="1"/>
              <p:nvPr/>
            </p:nvSpPr>
            <p:spPr>
              <a:xfrm>
                <a:off x="1190173" y="4064737"/>
                <a:ext cx="1471087" cy="276999"/>
              </a:xfrm>
              <a:prstGeom prst="rect">
                <a:avLst/>
              </a:prstGeom>
              <a:noFill/>
            </p:spPr>
            <p:txBody>
              <a:bodyPr wrap="square" rtlCol="0">
                <a:spAutoFit/>
                <a:scene3d>
                  <a:camera prst="orthographicFront"/>
                  <a:lightRig rig="threePt" dir="t"/>
                </a:scene3d>
                <a:sp3d contourW="12700"/>
              </a:bodyPr>
              <a:lstStyle/>
              <a:p>
                <a:pPr algn="ctr"/>
                <a:r>
                  <a:rPr lang="zh-CN" altLang="en-US" sz="1200" dirty="0">
                    <a:solidFill>
                      <a:schemeClr val="tx1">
                        <a:lumMod val="75000"/>
                        <a:lumOff val="25000"/>
                      </a:schemeClr>
                    </a:solidFill>
                    <a:cs typeface="+mn-ea"/>
                    <a:sym typeface="+mn-lt"/>
                  </a:rPr>
                  <a:t>授课老师：某某</a:t>
                </a:r>
              </a:p>
            </p:txBody>
          </p:sp>
        </p:grpSp>
        <p:grpSp>
          <p:nvGrpSpPr>
            <p:cNvPr id="27" name="组合 26"/>
            <p:cNvGrpSpPr/>
            <p:nvPr/>
          </p:nvGrpSpPr>
          <p:grpSpPr>
            <a:xfrm>
              <a:off x="3138834" y="4224439"/>
              <a:ext cx="1765300" cy="316802"/>
              <a:chOff x="1043066" y="4044835"/>
              <a:chExt cx="1765300" cy="316802"/>
            </a:xfrm>
          </p:grpSpPr>
          <p:sp>
            <p:nvSpPr>
              <p:cNvPr id="28" name="矩形 27"/>
              <p:cNvSpPr/>
              <p:nvPr/>
            </p:nvSpPr>
            <p:spPr>
              <a:xfrm>
                <a:off x="1043066" y="4044835"/>
                <a:ext cx="1765300" cy="316802"/>
              </a:xfrm>
              <a:prstGeom prst="rect">
                <a:avLst/>
              </a:prstGeom>
              <a:solidFill>
                <a:schemeClr val="bg1"/>
              </a:solidFill>
              <a:ln w="38100">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zh-CN" altLang="en-US" sz="1200" dirty="0">
                  <a:solidFill>
                    <a:prstClr val="black"/>
                  </a:solidFill>
                  <a:cs typeface="+mn-ea"/>
                  <a:sym typeface="+mn-lt"/>
                </a:endParaRPr>
              </a:p>
            </p:txBody>
          </p:sp>
          <p:sp>
            <p:nvSpPr>
              <p:cNvPr id="29" name="文本框 28"/>
              <p:cNvSpPr txBox="1"/>
              <p:nvPr/>
            </p:nvSpPr>
            <p:spPr>
              <a:xfrm>
                <a:off x="1190173" y="4064737"/>
                <a:ext cx="1471087" cy="276999"/>
              </a:xfrm>
              <a:prstGeom prst="rect">
                <a:avLst/>
              </a:prstGeom>
              <a:noFill/>
            </p:spPr>
            <p:txBody>
              <a:bodyPr wrap="square" rtlCol="0">
                <a:spAutoFit/>
                <a:scene3d>
                  <a:camera prst="orthographicFront"/>
                  <a:lightRig rig="threePt" dir="t"/>
                </a:scene3d>
                <a:sp3d contourW="12700"/>
              </a:bodyPr>
              <a:lstStyle/>
              <a:p>
                <a:pPr algn="ctr"/>
                <a:r>
                  <a:rPr lang="zh-CN" altLang="en-US" sz="1200" dirty="0">
                    <a:solidFill>
                      <a:schemeClr val="tx1">
                        <a:lumMod val="75000"/>
                        <a:lumOff val="25000"/>
                      </a:schemeClr>
                    </a:solidFill>
                    <a:cs typeface="+mn-ea"/>
                    <a:sym typeface="+mn-lt"/>
                  </a:rPr>
                  <a:t>授课时间：</a:t>
                </a:r>
                <a:r>
                  <a:rPr lang="en-US" altLang="zh-CN" sz="1200" dirty="0">
                    <a:solidFill>
                      <a:schemeClr val="tx1">
                        <a:lumMod val="75000"/>
                        <a:lumOff val="25000"/>
                      </a:schemeClr>
                    </a:solidFill>
                    <a:cs typeface="+mn-ea"/>
                    <a:sym typeface="+mn-lt"/>
                  </a:rPr>
                  <a:t>20XX</a:t>
                </a:r>
                <a:endParaRPr lang="zh-CN" altLang="en-US" sz="1200" dirty="0">
                  <a:solidFill>
                    <a:schemeClr val="tx1">
                      <a:lumMod val="75000"/>
                      <a:lumOff val="25000"/>
                    </a:schemeClr>
                  </a:solidFill>
                  <a:cs typeface="+mn-ea"/>
                  <a:sym typeface="+mn-lt"/>
                </a:endParaRPr>
              </a:p>
            </p:txBody>
          </p:sp>
        </p:grpSp>
      </p:gr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par>
                                <p:cTn id="8" presetID="22" presetClass="entr" presetSubtype="4"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down)">
                                      <p:cBhvr>
                                        <p:cTn id="1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7"/>
          <p:cNvSpPr>
            <a:spLocks noGrp="1"/>
          </p:cNvSpPr>
          <p:nvPr>
            <p:ph type="body" sz="quarter" idx="10"/>
          </p:nvPr>
        </p:nvSpPr>
        <p:spPr/>
        <p:txBody>
          <a:bodyPr/>
          <a:lstStyle/>
          <a:p>
            <a:r>
              <a:rPr lang="zh-CN" altLang="en-US" sz="3200" dirty="0">
                <a:latin typeface="+mn-lt"/>
                <a:ea typeface="+mn-ea"/>
                <a:cs typeface="+mn-ea"/>
                <a:sym typeface="+mn-lt"/>
              </a:rPr>
              <a:t>交流平台</a:t>
            </a:r>
          </a:p>
        </p:txBody>
      </p:sp>
      <p:sp>
        <p:nvSpPr>
          <p:cNvPr id="5" name="矩形 4"/>
          <p:cNvSpPr/>
          <p:nvPr/>
        </p:nvSpPr>
        <p:spPr>
          <a:xfrm>
            <a:off x="1720850" y="2376261"/>
            <a:ext cx="7343775" cy="754374"/>
          </a:xfrm>
          <a:prstGeom prst="rect">
            <a:avLst/>
          </a:prstGeom>
          <a:noFill/>
          <a:ln w="9525">
            <a:noFill/>
          </a:ln>
        </p:spPr>
        <p:txBody>
          <a:bodyPr>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文章的结尾：</a:t>
            </a:r>
          </a:p>
        </p:txBody>
      </p:sp>
      <p:sp>
        <p:nvSpPr>
          <p:cNvPr id="6" name="矩形 5"/>
          <p:cNvSpPr/>
          <p:nvPr/>
        </p:nvSpPr>
        <p:spPr>
          <a:xfrm>
            <a:off x="1792288" y="3192236"/>
            <a:ext cx="8353425" cy="2453640"/>
          </a:xfrm>
          <a:prstGeom prst="rect">
            <a:avLst/>
          </a:prstGeom>
          <a:noFill/>
          <a:ln w="9525">
            <a:noFill/>
          </a:ln>
        </p:spPr>
        <p:txBody>
          <a:bodyPr>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000000"/>
                </a:solidFill>
                <a:effectLst/>
                <a:uLnTx/>
                <a:uFillTx/>
                <a:cs typeface="+mn-ea"/>
                <a:sym typeface="+mn-lt"/>
              </a:rPr>
              <a:t>    男孩儿蹲在那个又大又重的洗衣盆旁，依偎在母亲怀里，闭上眼睛不再看太阳，光线正无可挽回地消逝，一派荒凉。</a:t>
            </a:r>
          </a:p>
          <a:p>
            <a:pPr marL="0" marR="0" lvl="0" indent="0" algn="r" defTabSz="914400" rtl="0" eaLnBrk="1" fontAlgn="auto" latinLnBrk="0" hangingPunct="1">
              <a:lnSpc>
                <a:spcPct val="120000"/>
              </a:lnSpc>
              <a:spcBef>
                <a:spcPts val="0"/>
              </a:spcBef>
              <a:spcAft>
                <a:spcPts val="0"/>
              </a:spcAft>
              <a:buClrTx/>
              <a:buSzTx/>
              <a:buFontTx/>
              <a:buNone/>
              <a:defRPr/>
            </a:pPr>
            <a:r>
              <a:rPr kumimoji="0" lang="en-US" altLang="zh-CN" sz="3200" b="0" i="0" u="none" strike="noStrike" kern="1200" cap="none" spc="0" normalizeH="0" baseline="0" noProof="0" dirty="0">
                <a:ln>
                  <a:noFill/>
                </a:ln>
                <a:solidFill>
                  <a:srgbClr val="000000"/>
                </a:solidFill>
                <a:effectLst/>
                <a:uLnTx/>
                <a:uFillTx/>
                <a:cs typeface="+mn-ea"/>
                <a:sym typeface="+mn-lt"/>
              </a:rPr>
              <a:t>——《</a:t>
            </a:r>
            <a:r>
              <a:rPr kumimoji="0" lang="zh-CN" altLang="en-US" sz="3200" b="0" i="0" u="none" strike="noStrike" kern="1200" cap="none" spc="0" normalizeH="0" baseline="0" noProof="0" dirty="0">
                <a:ln>
                  <a:noFill/>
                </a:ln>
                <a:solidFill>
                  <a:srgbClr val="000000"/>
                </a:solidFill>
                <a:effectLst/>
                <a:uLnTx/>
                <a:uFillTx/>
                <a:cs typeface="+mn-ea"/>
                <a:sym typeface="+mn-lt"/>
              </a:rPr>
              <a:t>那个星期天</a:t>
            </a:r>
            <a:r>
              <a:rPr kumimoji="0" lang="en-US" altLang="zh-CN" sz="3200" b="0" i="0" u="none" strike="noStrike" kern="1200" cap="none" spc="0" normalizeH="0" baseline="0" noProof="0" dirty="0">
                <a:ln>
                  <a:noFill/>
                </a:ln>
                <a:solidFill>
                  <a:srgbClr val="000000"/>
                </a:solidFill>
                <a:effectLst/>
                <a:uLnTx/>
                <a:uFillTx/>
                <a:cs typeface="+mn-ea"/>
                <a:sym typeface="+mn-lt"/>
              </a:rPr>
              <a:t>》</a:t>
            </a:r>
            <a:endParaRPr kumimoji="0" lang="zh-CN" altLang="en-US" sz="1800" b="0" i="0" u="none" strike="noStrike" kern="1200" cap="none" spc="0" normalizeH="0" baseline="0" noProof="0" dirty="0">
              <a:ln>
                <a:noFill/>
              </a:ln>
              <a:solidFill>
                <a:prstClr val="black"/>
              </a:solidFill>
              <a:effectLst/>
              <a:uLnTx/>
              <a:uFillTx/>
              <a:cs typeface="+mn-ea"/>
              <a:sym typeface="+mn-lt"/>
            </a:endParaRPr>
          </a:p>
        </p:txBody>
      </p:sp>
      <p:sp>
        <p:nvSpPr>
          <p:cNvPr id="7" name="矩形 5"/>
          <p:cNvSpPr/>
          <p:nvPr/>
        </p:nvSpPr>
        <p:spPr>
          <a:xfrm>
            <a:off x="4745038" y="1790474"/>
            <a:ext cx="3027680" cy="583565"/>
          </a:xfrm>
          <a:prstGeom prst="rect">
            <a:avLst/>
          </a:prstGeom>
          <a:solidFill>
            <a:srgbClr val="FFFF00"/>
          </a:solidFill>
          <a:ln w="9525">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5B9BD5"/>
                </a:solidFill>
                <a:effectLst/>
                <a:uLnTx/>
                <a:uFillTx/>
                <a:cs typeface="+mn-ea"/>
                <a:sym typeface="+mn-lt"/>
              </a:rPr>
              <a:t>以景烘情式结尾</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7"/>
          <p:cNvSpPr>
            <a:spLocks noGrp="1"/>
          </p:cNvSpPr>
          <p:nvPr>
            <p:ph type="body" sz="quarter" idx="10"/>
          </p:nvPr>
        </p:nvSpPr>
        <p:spPr/>
        <p:txBody>
          <a:bodyPr/>
          <a:lstStyle/>
          <a:p>
            <a:r>
              <a:rPr lang="zh-CN" altLang="en-US" sz="3200" dirty="0">
                <a:latin typeface="+mn-lt"/>
                <a:ea typeface="+mn-ea"/>
                <a:cs typeface="+mn-ea"/>
                <a:sym typeface="+mn-lt"/>
              </a:rPr>
              <a:t>交流平台</a:t>
            </a:r>
          </a:p>
        </p:txBody>
      </p:sp>
      <p:sp>
        <p:nvSpPr>
          <p:cNvPr id="9" name="矩形 6"/>
          <p:cNvSpPr/>
          <p:nvPr/>
        </p:nvSpPr>
        <p:spPr>
          <a:xfrm>
            <a:off x="4224876" y="2216513"/>
            <a:ext cx="5325116" cy="643574"/>
          </a:xfrm>
          <a:prstGeom prst="rect">
            <a:avLst/>
          </a:prstGeom>
          <a:noFill/>
          <a:ln w="9525">
            <a:noFill/>
          </a:ln>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说说这个结尾的特点。</a:t>
            </a:r>
          </a:p>
        </p:txBody>
      </p:sp>
      <p:sp>
        <p:nvSpPr>
          <p:cNvPr id="10" name="矩形 4"/>
          <p:cNvSpPr/>
          <p:nvPr/>
        </p:nvSpPr>
        <p:spPr>
          <a:xfrm>
            <a:off x="4426857" y="2913426"/>
            <a:ext cx="6812235" cy="2306955"/>
          </a:xfrm>
          <a:prstGeom prst="rect">
            <a:avLst/>
          </a:prstGeom>
          <a:noFill/>
          <a:ln w="9525">
            <a:noFill/>
          </a:ln>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4472C4"/>
                </a:solidFill>
                <a:effectLst/>
                <a:uLnTx/>
                <a:uFillTx/>
                <a:cs typeface="+mn-ea"/>
                <a:sym typeface="+mn-lt"/>
              </a:rPr>
              <a:t>      借助景物描写，烘托人物心情，如描写光线的消逝其实就是表达男孩的期盼彻底破灭。</a:t>
            </a: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908" y="2913426"/>
            <a:ext cx="2502541" cy="3313112"/>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7"/>
          <p:cNvSpPr>
            <a:spLocks noGrp="1"/>
          </p:cNvSpPr>
          <p:nvPr>
            <p:ph type="body" sz="quarter" idx="10"/>
          </p:nvPr>
        </p:nvSpPr>
        <p:spPr/>
        <p:txBody>
          <a:bodyPr/>
          <a:lstStyle/>
          <a:p>
            <a:r>
              <a:rPr lang="zh-CN" altLang="en-US" sz="3200" dirty="0">
                <a:latin typeface="+mn-lt"/>
                <a:ea typeface="+mn-ea"/>
                <a:cs typeface="+mn-ea"/>
                <a:sym typeface="+mn-lt"/>
              </a:rPr>
              <a:t>交流平台</a:t>
            </a:r>
          </a:p>
        </p:txBody>
      </p:sp>
      <p:sp>
        <p:nvSpPr>
          <p:cNvPr id="3" name="矩形 4"/>
          <p:cNvSpPr/>
          <p:nvPr/>
        </p:nvSpPr>
        <p:spPr>
          <a:xfrm>
            <a:off x="1617980" y="2069283"/>
            <a:ext cx="7966075" cy="754374"/>
          </a:xfrm>
          <a:prstGeom prst="rect">
            <a:avLst/>
          </a:prstGeom>
          <a:noFill/>
          <a:ln w="9525">
            <a:noFill/>
          </a:ln>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文章的结尾：</a:t>
            </a:r>
          </a:p>
        </p:txBody>
      </p:sp>
      <p:sp>
        <p:nvSpPr>
          <p:cNvPr id="4" name="矩形 3"/>
          <p:cNvSpPr/>
          <p:nvPr/>
        </p:nvSpPr>
        <p:spPr>
          <a:xfrm>
            <a:off x="1689735" y="2887163"/>
            <a:ext cx="9060815" cy="3044190"/>
          </a:xfrm>
          <a:prstGeom prst="rect">
            <a:avLst/>
          </a:prstGeom>
          <a:noFill/>
          <a:ln w="9525">
            <a:noFill/>
          </a:ln>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       晚饭桌边，靠着妈妈斜立着的八儿，肚子已成了一面小鼓了。在他身边桌上那两支筷子，很浪漫地摆成一个十字。桌上那大青花碗中的半碗陈腊肉，八儿的爹同妈也都奈何它不来了。</a:t>
            </a:r>
          </a:p>
          <a:p>
            <a:pPr marL="0" marR="0" lvl="0" indent="0" algn="r" defTabSz="914400" rtl="0" eaLnBrk="1" fontAlgn="auto" latinLnBrk="0" hangingPunct="1">
              <a:lnSpc>
                <a:spcPct val="1200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black"/>
                </a:solidFill>
                <a:effectLst/>
                <a:uLnTx/>
                <a:uFillTx/>
                <a:cs typeface="+mn-ea"/>
                <a:sym typeface="+mn-lt"/>
              </a:rPr>
              <a:t>——《</a:t>
            </a:r>
            <a:r>
              <a:rPr kumimoji="0" lang="zh-CN" altLang="en-US" sz="3200" b="0" i="0" u="none" strike="noStrike" kern="1200" cap="none" spc="0" normalizeH="0" baseline="0" noProof="0" dirty="0">
                <a:ln>
                  <a:noFill/>
                </a:ln>
                <a:solidFill>
                  <a:prstClr val="black"/>
                </a:solidFill>
                <a:effectLst/>
                <a:uLnTx/>
                <a:uFillTx/>
                <a:cs typeface="+mn-ea"/>
                <a:sym typeface="+mn-lt"/>
              </a:rPr>
              <a:t>腊八粥</a:t>
            </a:r>
            <a:r>
              <a:rPr kumimoji="0" lang="en-US" altLang="zh-CN" sz="3200" b="0" i="0" u="none" strike="noStrike" kern="1200" cap="none" spc="0" normalizeH="0" baseline="0" noProof="0" dirty="0">
                <a:ln>
                  <a:noFill/>
                </a:ln>
                <a:solidFill>
                  <a:prstClr val="black"/>
                </a:solidFill>
                <a:effectLst/>
                <a:uLnTx/>
                <a:uFillTx/>
                <a:cs typeface="+mn-ea"/>
                <a:sym typeface="+mn-lt"/>
              </a:rPr>
              <a:t>》</a:t>
            </a:r>
          </a:p>
        </p:txBody>
      </p:sp>
      <p:sp>
        <p:nvSpPr>
          <p:cNvPr id="5" name="矩形 5"/>
          <p:cNvSpPr/>
          <p:nvPr/>
        </p:nvSpPr>
        <p:spPr>
          <a:xfrm>
            <a:off x="4499610" y="1604463"/>
            <a:ext cx="3284220" cy="583565"/>
          </a:xfrm>
          <a:prstGeom prst="rect">
            <a:avLst/>
          </a:prstGeom>
          <a:solidFill>
            <a:srgbClr val="FFFF00"/>
          </a:solidFill>
          <a:ln w="9525">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4472C4"/>
                </a:solidFill>
                <a:effectLst/>
                <a:uLnTx/>
                <a:uFillTx/>
                <a:cs typeface="+mn-ea"/>
                <a:sym typeface="+mn-lt"/>
              </a:rPr>
              <a:t>侧面描写式结尾</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7"/>
          <p:cNvSpPr>
            <a:spLocks noGrp="1"/>
          </p:cNvSpPr>
          <p:nvPr>
            <p:ph type="body" sz="quarter" idx="10"/>
          </p:nvPr>
        </p:nvSpPr>
        <p:spPr/>
        <p:txBody>
          <a:bodyPr/>
          <a:lstStyle/>
          <a:p>
            <a:r>
              <a:rPr lang="zh-CN" altLang="en-US" sz="3200" dirty="0">
                <a:latin typeface="+mn-lt"/>
                <a:ea typeface="+mn-ea"/>
                <a:cs typeface="+mn-ea"/>
                <a:sym typeface="+mn-lt"/>
              </a:rPr>
              <a:t>交流平台</a:t>
            </a:r>
          </a:p>
        </p:txBody>
      </p:sp>
      <p:sp>
        <p:nvSpPr>
          <p:cNvPr id="3" name="矩形 6"/>
          <p:cNvSpPr/>
          <p:nvPr/>
        </p:nvSpPr>
        <p:spPr>
          <a:xfrm>
            <a:off x="1912620" y="2410369"/>
            <a:ext cx="7710805" cy="643574"/>
          </a:xfrm>
          <a:prstGeom prst="rect">
            <a:avLst/>
          </a:prstGeom>
          <a:noFill/>
          <a:ln w="9525">
            <a:noFill/>
          </a:ln>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同桌交流：这个结尾有什么特点？</a:t>
            </a:r>
          </a:p>
        </p:txBody>
      </p:sp>
      <p:sp>
        <p:nvSpPr>
          <p:cNvPr id="4" name="矩形 4"/>
          <p:cNvSpPr/>
          <p:nvPr/>
        </p:nvSpPr>
        <p:spPr>
          <a:xfrm>
            <a:off x="1911350" y="3272699"/>
            <a:ext cx="8369300" cy="1863090"/>
          </a:xfrm>
          <a:prstGeom prst="rect">
            <a:avLst/>
          </a:prstGeom>
          <a:noFill/>
          <a:ln w="9525">
            <a:noFill/>
          </a:ln>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4472C4"/>
                </a:solidFill>
                <a:effectLst/>
                <a:uLnTx/>
                <a:uFillTx/>
                <a:cs typeface="+mn-ea"/>
                <a:sym typeface="+mn-lt"/>
              </a:rPr>
              <a:t>       通过侧面描写，如“肚子已成了一面小鼓了”来体现八儿对腊八粥的喜爱，也给我们传递了一份如腊八粥一般甜蜜的浓浓亲情。</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7"/>
          <p:cNvSpPr>
            <a:spLocks noGrp="1"/>
          </p:cNvSpPr>
          <p:nvPr>
            <p:ph type="body" sz="quarter" idx="10"/>
          </p:nvPr>
        </p:nvSpPr>
        <p:spPr/>
        <p:txBody>
          <a:bodyPr/>
          <a:lstStyle/>
          <a:p>
            <a:r>
              <a:rPr lang="zh-CN" altLang="en-US" sz="3200" dirty="0">
                <a:latin typeface="+mn-lt"/>
                <a:ea typeface="+mn-ea"/>
                <a:cs typeface="+mn-ea"/>
                <a:sym typeface="+mn-lt"/>
              </a:rPr>
              <a:t>交流平台</a:t>
            </a:r>
          </a:p>
        </p:txBody>
      </p:sp>
      <p:sp>
        <p:nvSpPr>
          <p:cNvPr id="2" name="矩形 4"/>
          <p:cNvSpPr/>
          <p:nvPr/>
        </p:nvSpPr>
        <p:spPr>
          <a:xfrm>
            <a:off x="4165599" y="1989909"/>
            <a:ext cx="6902904" cy="3705886"/>
          </a:xfrm>
          <a:prstGeom prst="rect">
            <a:avLst/>
          </a:prstGeom>
          <a:noFill/>
          <a:ln w="9525">
            <a:noFill/>
          </a:ln>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       一个好的开头，可以激发读者的阅读兴趣；一个好的结尾，可以增强文章的感染力，令人回味无穷。除了上面列举的这些，你还发现了哪些很好的开头或结尾呢？</a:t>
            </a: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908" y="2913426"/>
            <a:ext cx="2502541" cy="3313112"/>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7"/>
          <p:cNvSpPr>
            <a:spLocks noGrp="1"/>
          </p:cNvSpPr>
          <p:nvPr>
            <p:ph type="body" sz="quarter" idx="10"/>
          </p:nvPr>
        </p:nvSpPr>
        <p:spPr/>
        <p:txBody>
          <a:bodyPr/>
          <a:lstStyle/>
          <a:p>
            <a:r>
              <a:rPr lang="zh-CN" altLang="en-US" sz="3200" dirty="0">
                <a:latin typeface="+mn-lt"/>
                <a:ea typeface="+mn-ea"/>
                <a:cs typeface="+mn-ea"/>
                <a:sym typeface="+mn-lt"/>
              </a:rPr>
              <a:t>字词句段运用</a:t>
            </a:r>
          </a:p>
        </p:txBody>
      </p:sp>
      <p:sp>
        <p:nvSpPr>
          <p:cNvPr id="5" name="矩形 4"/>
          <p:cNvSpPr/>
          <p:nvPr/>
        </p:nvSpPr>
        <p:spPr>
          <a:xfrm>
            <a:off x="1132114" y="1815284"/>
            <a:ext cx="10141765" cy="1310295"/>
          </a:xfrm>
          <a:prstGeom prst="rect">
            <a:avLst/>
          </a:prstGeom>
          <a:noFill/>
          <a:ln w="9525">
            <a:noFill/>
          </a:ln>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      下面的描写对刻画人物有什么作用？如果删去这些内容，是否会影响文章的表达效果？</a:t>
            </a:r>
          </a:p>
        </p:txBody>
      </p:sp>
      <p:sp>
        <p:nvSpPr>
          <p:cNvPr id="6" name="矩形 4"/>
          <p:cNvSpPr/>
          <p:nvPr/>
        </p:nvSpPr>
        <p:spPr>
          <a:xfrm>
            <a:off x="4571999" y="3857803"/>
            <a:ext cx="6440623" cy="1724575"/>
          </a:xfrm>
          <a:prstGeom prst="rect">
            <a:avLst/>
          </a:prstGeom>
          <a:noFill/>
          <a:ln w="9525">
            <a:noFill/>
          </a:ln>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 typeface="Wingdings" panose="05000000000000000000" pitchFamily="2" charset="2"/>
              <a:buNone/>
              <a:defRPr/>
            </a:pPr>
            <a:r>
              <a:rPr kumimoji="0" lang="en-US" altLang="zh-CN" sz="2800" b="0" i="0" u="none" strike="noStrike" kern="1200" cap="none" spc="0" normalizeH="0" baseline="0" noProof="0" dirty="0">
                <a:ln>
                  <a:noFill/>
                </a:ln>
                <a:solidFill>
                  <a:prstClr val="black"/>
                </a:solidFill>
                <a:effectLst/>
                <a:uLnTx/>
                <a:uFillTx/>
                <a:cs typeface="+mn-ea"/>
                <a:sym typeface="+mn-lt"/>
              </a:rPr>
              <a:t>      1. </a:t>
            </a:r>
            <a:r>
              <a:rPr kumimoji="0" lang="zh-CN" altLang="en-US" sz="2800" b="0" i="0" u="none" strike="noStrike" kern="1200" cap="none" spc="0" normalizeH="0" baseline="0" noProof="0" dirty="0">
                <a:ln>
                  <a:noFill/>
                </a:ln>
                <a:solidFill>
                  <a:prstClr val="black"/>
                </a:solidFill>
                <a:effectLst/>
                <a:uLnTx/>
                <a:uFillTx/>
                <a:cs typeface="+mn-ea"/>
                <a:sym typeface="+mn-lt"/>
              </a:rPr>
              <a:t>父亲仍旧穿着他那件灰布旧棉袍，可是没戴眼镜。我看到了他那乱蓬蓬的长头发下面的平静而慈祥的脸。</a:t>
            </a:r>
          </a:p>
        </p:txBody>
      </p:sp>
      <p:sp>
        <p:nvSpPr>
          <p:cNvPr id="7" name="圆角矩形 10"/>
          <p:cNvSpPr/>
          <p:nvPr/>
        </p:nvSpPr>
        <p:spPr>
          <a:xfrm>
            <a:off x="4267200" y="3590109"/>
            <a:ext cx="6879771" cy="2259965"/>
          </a:xfrm>
          <a:prstGeom prst="roundRect">
            <a:avLst/>
          </a:prstGeom>
          <a:ln w="57150">
            <a:solidFill>
              <a:schemeClr val="accent5"/>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5943" y="3429000"/>
            <a:ext cx="2080051" cy="2753778"/>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7"/>
          <p:cNvSpPr>
            <a:spLocks noGrp="1"/>
          </p:cNvSpPr>
          <p:nvPr>
            <p:ph type="body" sz="quarter" idx="10"/>
          </p:nvPr>
        </p:nvSpPr>
        <p:spPr/>
        <p:txBody>
          <a:bodyPr/>
          <a:lstStyle/>
          <a:p>
            <a:r>
              <a:rPr lang="zh-CN" altLang="en-US" sz="3200" dirty="0">
                <a:latin typeface="+mn-lt"/>
                <a:ea typeface="+mn-ea"/>
                <a:cs typeface="+mn-ea"/>
                <a:sym typeface="+mn-lt"/>
              </a:rPr>
              <a:t>字词句段运用</a:t>
            </a:r>
          </a:p>
        </p:txBody>
      </p:sp>
      <p:sp>
        <p:nvSpPr>
          <p:cNvPr id="3" name="矩形 4"/>
          <p:cNvSpPr/>
          <p:nvPr/>
        </p:nvSpPr>
        <p:spPr>
          <a:xfrm>
            <a:off x="3715657" y="2425609"/>
            <a:ext cx="6878864" cy="2651125"/>
          </a:xfrm>
          <a:prstGeom prst="rect">
            <a:avLst/>
          </a:prstGeom>
          <a:noFill/>
          <a:ln w="9525">
            <a:noFill/>
          </a:ln>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 typeface="Wingdings" panose="05000000000000000000" pitchFamily="2" charset="2"/>
              <a:buNone/>
              <a:defRPr/>
            </a:pPr>
            <a:r>
              <a:rPr kumimoji="0" lang="en-US" altLang="zh-CN" sz="3200" b="0" i="0" u="none" strike="noStrike" kern="1200" cap="none" spc="0" normalizeH="0" baseline="0" noProof="0" dirty="0">
                <a:ln>
                  <a:noFill/>
                </a:ln>
                <a:solidFill>
                  <a:prstClr val="black"/>
                </a:solidFill>
                <a:effectLst/>
                <a:uLnTx/>
                <a:uFillTx/>
                <a:cs typeface="+mn-ea"/>
                <a:sym typeface="+mn-lt"/>
              </a:rPr>
              <a:t>       2.</a:t>
            </a:r>
            <a:r>
              <a:rPr kumimoji="0" lang="zh-CN" altLang="en-US" sz="3200" b="0" i="0" u="none" strike="noStrike" kern="1200" cap="none" spc="0" normalizeH="0" baseline="0" noProof="0" dirty="0">
                <a:ln>
                  <a:noFill/>
                </a:ln>
                <a:solidFill>
                  <a:prstClr val="black"/>
                </a:solidFill>
                <a:effectLst/>
                <a:uLnTx/>
                <a:uFillTx/>
                <a:cs typeface="+mn-ea"/>
                <a:sym typeface="+mn-lt"/>
              </a:rPr>
              <a:t>扁鼻子军官的眼光立刻变得凶恶可怕，他向前弓着身子，伸出两只大手。啊！那双手就像鹰的爪子，扭着雨来的两只耳朵，向两边拉。</a:t>
            </a:r>
          </a:p>
        </p:txBody>
      </p:sp>
      <p:sp>
        <p:nvSpPr>
          <p:cNvPr id="4" name="圆角矩形 8"/>
          <p:cNvSpPr/>
          <p:nvPr/>
        </p:nvSpPr>
        <p:spPr>
          <a:xfrm>
            <a:off x="3367313" y="2183039"/>
            <a:ext cx="7685677" cy="3004820"/>
          </a:xfrm>
          <a:prstGeom prst="roundRect">
            <a:avLst/>
          </a:prstGeom>
          <a:ln w="57150">
            <a:solidFill>
              <a:schemeClr val="accent5"/>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251" y="3429000"/>
            <a:ext cx="2080051" cy="2753778"/>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7"/>
          <p:cNvSpPr>
            <a:spLocks noGrp="1"/>
          </p:cNvSpPr>
          <p:nvPr>
            <p:ph type="body" sz="quarter" idx="10"/>
          </p:nvPr>
        </p:nvSpPr>
        <p:spPr/>
        <p:txBody>
          <a:bodyPr/>
          <a:lstStyle/>
          <a:p>
            <a:r>
              <a:rPr lang="zh-CN" altLang="en-US" sz="3200" dirty="0">
                <a:latin typeface="+mn-lt"/>
                <a:ea typeface="+mn-ea"/>
                <a:cs typeface="+mn-ea"/>
                <a:sym typeface="+mn-lt"/>
              </a:rPr>
              <a:t>字词句段运用</a:t>
            </a:r>
          </a:p>
        </p:txBody>
      </p:sp>
      <p:sp>
        <p:nvSpPr>
          <p:cNvPr id="3" name="圆角矩形 8"/>
          <p:cNvSpPr/>
          <p:nvPr/>
        </p:nvSpPr>
        <p:spPr>
          <a:xfrm>
            <a:off x="3067718" y="2328182"/>
            <a:ext cx="8121106" cy="3004820"/>
          </a:xfrm>
          <a:prstGeom prst="roundRect">
            <a:avLst/>
          </a:prstGeom>
          <a:ln w="57150">
            <a:solidFill>
              <a:schemeClr val="accent5"/>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4" name="矩形 4"/>
          <p:cNvSpPr/>
          <p:nvPr/>
        </p:nvSpPr>
        <p:spPr>
          <a:xfrm>
            <a:off x="3357120" y="2549797"/>
            <a:ext cx="7501503" cy="2651125"/>
          </a:xfrm>
          <a:prstGeom prst="rect">
            <a:avLst/>
          </a:prstGeom>
          <a:noFill/>
          <a:ln w="9525">
            <a:noFill/>
          </a:ln>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 typeface="Wingdings" panose="05000000000000000000" pitchFamily="2" charset="2"/>
              <a:buNone/>
              <a:defRPr/>
            </a:pPr>
            <a:r>
              <a:rPr kumimoji="0" lang="en-US" altLang="zh-CN" sz="3200" b="0" i="0" u="none" strike="noStrike" kern="1200" cap="none" spc="0" normalizeH="0" baseline="0" noProof="0" dirty="0">
                <a:ln>
                  <a:noFill/>
                </a:ln>
                <a:solidFill>
                  <a:prstClr val="black"/>
                </a:solidFill>
                <a:effectLst/>
                <a:uLnTx/>
                <a:uFillTx/>
                <a:cs typeface="+mn-ea"/>
                <a:sym typeface="+mn-lt"/>
              </a:rPr>
              <a:t>       </a:t>
            </a:r>
            <a:r>
              <a:rPr kumimoji="0" lang="zh-CN" altLang="en-US" sz="3200" b="0" i="0" u="none" strike="noStrike" kern="1200" cap="none" spc="0" normalizeH="0" baseline="0" noProof="0" dirty="0">
                <a:ln>
                  <a:noFill/>
                </a:ln>
                <a:solidFill>
                  <a:prstClr val="black"/>
                </a:solidFill>
                <a:effectLst/>
                <a:uLnTx/>
                <a:uFillTx/>
                <a:cs typeface="+mn-ea"/>
                <a:sym typeface="+mn-lt"/>
              </a:rPr>
              <a:t>他没有什么模样，使他可爱的是脸上的精神。头不很大，圆眼，肉鼻子，两条眉很短很粗，头上永远剃得发亮；腮上没有多余的肉，脖子可是几乎与头一边儿粗。</a:t>
            </a: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251" y="2977418"/>
            <a:ext cx="2421151" cy="320536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7"/>
          <p:cNvSpPr>
            <a:spLocks noGrp="1"/>
          </p:cNvSpPr>
          <p:nvPr>
            <p:ph type="body" sz="quarter" idx="10"/>
          </p:nvPr>
        </p:nvSpPr>
        <p:spPr/>
        <p:txBody>
          <a:bodyPr/>
          <a:lstStyle/>
          <a:p>
            <a:r>
              <a:rPr lang="zh-CN" altLang="en-US" sz="3200" dirty="0">
                <a:latin typeface="+mn-lt"/>
                <a:ea typeface="+mn-ea"/>
                <a:cs typeface="+mn-ea"/>
                <a:sym typeface="+mn-lt"/>
              </a:rPr>
              <a:t>字词句段运用</a:t>
            </a:r>
          </a:p>
        </p:txBody>
      </p:sp>
      <p:sp>
        <p:nvSpPr>
          <p:cNvPr id="3" name="流程图: 决策 2"/>
          <p:cNvSpPr/>
          <p:nvPr/>
        </p:nvSpPr>
        <p:spPr>
          <a:xfrm>
            <a:off x="4213066" y="2183584"/>
            <a:ext cx="3624580" cy="1125220"/>
          </a:xfrm>
          <a:prstGeom prst="flowChartDecision">
            <a:avLst/>
          </a:prstGeom>
          <a:solidFill>
            <a:schemeClr val="accent4"/>
          </a:solidFill>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猜一猜</a:t>
            </a:r>
          </a:p>
        </p:txBody>
      </p:sp>
      <p:sp>
        <p:nvSpPr>
          <p:cNvPr id="4" name="矩形 4"/>
          <p:cNvSpPr/>
          <p:nvPr/>
        </p:nvSpPr>
        <p:spPr>
          <a:xfrm>
            <a:off x="1291771" y="4042184"/>
            <a:ext cx="9608458" cy="1310295"/>
          </a:xfrm>
          <a:prstGeom prst="rect">
            <a:avLst/>
          </a:prstGeom>
          <a:noFill/>
          <a:ln w="9525">
            <a:noFill/>
          </a:ln>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       分男女生对比朗读这几句话。边读边想，说说你的感想。</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7"/>
          <p:cNvSpPr>
            <a:spLocks noGrp="1"/>
          </p:cNvSpPr>
          <p:nvPr>
            <p:ph type="body" sz="quarter" idx="10"/>
          </p:nvPr>
        </p:nvSpPr>
        <p:spPr/>
        <p:txBody>
          <a:bodyPr/>
          <a:lstStyle/>
          <a:p>
            <a:r>
              <a:rPr lang="zh-CN" altLang="en-US" sz="3200" dirty="0">
                <a:latin typeface="+mn-lt"/>
                <a:ea typeface="+mn-ea"/>
                <a:cs typeface="+mn-ea"/>
                <a:sym typeface="+mn-lt"/>
              </a:rPr>
              <a:t>字词句段运用</a:t>
            </a:r>
          </a:p>
        </p:txBody>
      </p:sp>
      <p:sp>
        <p:nvSpPr>
          <p:cNvPr id="3" name="矩形 4"/>
          <p:cNvSpPr>
            <a:spLocks noChangeArrowheads="1"/>
          </p:cNvSpPr>
          <p:nvPr/>
        </p:nvSpPr>
        <p:spPr bwMode="auto">
          <a:xfrm>
            <a:off x="2503533" y="1683294"/>
            <a:ext cx="8569325" cy="3007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457200" marR="0" lvl="0" indent="-457200" algn="l" defTabSz="914400" rtl="0" eaLnBrk="1" fontAlgn="base" latinLnBrk="0" hangingPunct="1">
              <a:lnSpc>
                <a:spcPct val="120000"/>
              </a:lnSpc>
              <a:spcBef>
                <a:spcPct val="0"/>
              </a:spcBef>
              <a:spcAft>
                <a:spcPct val="0"/>
              </a:spcAft>
              <a:buClrTx/>
              <a:buSzTx/>
              <a:buFont typeface="Wingdings" panose="05000000000000000000" pitchFamily="2" charset="2"/>
              <a:buChar char="u"/>
              <a:defRPr/>
            </a:pPr>
            <a:r>
              <a:rPr kumimoji="0" lang="zh-CN" altLang="en-US" sz="3200" b="1" i="0" u="none" strike="noStrike" kern="1200" cap="none" spc="0" normalizeH="0" baseline="0" noProof="0" dirty="0">
                <a:ln>
                  <a:noFill/>
                </a:ln>
                <a:solidFill>
                  <a:prstClr val="black"/>
                </a:solidFill>
                <a:effectLst/>
                <a:uLnTx/>
                <a:uFillTx/>
                <a:latin typeface="+mn-lt"/>
                <a:ea typeface="+mn-ea"/>
                <a:cs typeface="+mn-ea"/>
                <a:sym typeface="+mn-lt"/>
              </a:rPr>
              <a:t>父亲仍旧穿着他那件灰布旧棉袍，可是没戴眼镜。我看到了他那乱蓬蓬的长头发下面的平静而慈祥的脸。</a:t>
            </a:r>
            <a:endParaRPr kumimoji="0" lang="en-US" altLang="zh-CN" sz="3200" b="1" i="0" u="none" strike="noStrike" kern="1200" cap="none" spc="0" normalizeH="0" baseline="0" noProof="0" dirty="0">
              <a:ln>
                <a:noFill/>
              </a:ln>
              <a:solidFill>
                <a:prstClr val="black"/>
              </a:solidFill>
              <a:effectLst/>
              <a:uLnTx/>
              <a:uFillTx/>
              <a:latin typeface="+mn-lt"/>
              <a:ea typeface="+mn-ea"/>
              <a:cs typeface="+mn-ea"/>
              <a:sym typeface="+mn-lt"/>
            </a:endParaRPr>
          </a:p>
          <a:p>
            <a:pPr marL="457200" marR="0" lvl="0" indent="-457200" algn="l" defTabSz="914400" rtl="0" eaLnBrk="1" fontAlgn="base" latinLnBrk="0" hangingPunct="1">
              <a:lnSpc>
                <a:spcPct val="120000"/>
              </a:lnSpc>
              <a:spcBef>
                <a:spcPct val="0"/>
              </a:spcBef>
              <a:spcAft>
                <a:spcPct val="0"/>
              </a:spcAft>
              <a:buClrTx/>
              <a:buSzTx/>
              <a:buFont typeface="Wingdings" panose="05000000000000000000" pitchFamily="2" charset="2"/>
              <a:buChar char="u"/>
              <a:defRPr/>
            </a:pPr>
            <a:r>
              <a:rPr kumimoji="0" lang="zh-CN" altLang="en-US" sz="3200" b="1" i="0" u="none" strike="noStrike" kern="1200" cap="none" spc="0" normalizeH="0" baseline="0" noProof="0" dirty="0">
                <a:ln>
                  <a:noFill/>
                </a:ln>
                <a:solidFill>
                  <a:prstClr val="black"/>
                </a:solidFill>
                <a:effectLst/>
                <a:uLnTx/>
                <a:uFillTx/>
                <a:latin typeface="+mn-lt"/>
                <a:ea typeface="+mn-ea"/>
                <a:cs typeface="+mn-ea"/>
                <a:sym typeface="+mn-lt"/>
              </a:rPr>
              <a:t>我看到了他的脸。</a:t>
            </a:r>
            <a:endParaRPr kumimoji="0" lang="en-US" altLang="zh-CN" sz="3200" b="1" i="0" u="none" strike="noStrike" kern="1200" cap="none" spc="0" normalizeH="0" baseline="0" noProof="0" dirty="0">
              <a:ln>
                <a:noFill/>
              </a:ln>
              <a:solidFill>
                <a:prstClr val="black"/>
              </a:solidFill>
              <a:effectLst/>
              <a:uLnTx/>
              <a:uFillTx/>
              <a:latin typeface="+mn-lt"/>
              <a:ea typeface="+mn-ea"/>
              <a:cs typeface="+mn-ea"/>
              <a:sym typeface="+mn-lt"/>
            </a:endParaRPr>
          </a:p>
          <a:p>
            <a:pPr marL="0" marR="0" lvl="0" indent="0" algn="r" defTabSz="914400" rtl="0" eaLnBrk="1" fontAlgn="base" latinLnBrk="0" hangingPunct="1">
              <a:lnSpc>
                <a:spcPct val="120000"/>
              </a:lnSpc>
              <a:spcBef>
                <a:spcPct val="0"/>
              </a:spcBef>
              <a:spcAft>
                <a:spcPct val="0"/>
              </a:spcAft>
              <a:buClrTx/>
              <a:buSzTx/>
              <a:buFontTx/>
              <a:buNone/>
              <a:defRPr/>
            </a:pPr>
            <a:r>
              <a:rPr kumimoji="0" lang="en-US" altLang="zh-CN" sz="3200" b="1" i="0" u="none" strike="noStrike" kern="1200" cap="none" spc="0" normalizeH="0" baseline="0" noProof="0" dirty="0">
                <a:ln>
                  <a:noFill/>
                </a:ln>
                <a:solidFill>
                  <a:prstClr val="black"/>
                </a:solidFill>
                <a:effectLst/>
                <a:uLnTx/>
                <a:uFillTx/>
                <a:latin typeface="+mn-lt"/>
                <a:ea typeface="+mn-ea"/>
                <a:cs typeface="+mn-ea"/>
                <a:sym typeface="+mn-lt"/>
              </a:rPr>
              <a:t>——《</a:t>
            </a:r>
            <a:r>
              <a:rPr kumimoji="0" lang="zh-CN" altLang="en-US" sz="3200" b="1" i="0" u="none" strike="noStrike" kern="1200" cap="none" spc="0" normalizeH="0" baseline="0" noProof="0" dirty="0">
                <a:ln>
                  <a:noFill/>
                </a:ln>
                <a:solidFill>
                  <a:prstClr val="black"/>
                </a:solidFill>
                <a:effectLst/>
                <a:uLnTx/>
                <a:uFillTx/>
                <a:latin typeface="+mn-lt"/>
                <a:ea typeface="+mn-ea"/>
                <a:cs typeface="+mn-ea"/>
                <a:sym typeface="+mn-lt"/>
              </a:rPr>
              <a:t>十六年前的回忆</a:t>
            </a:r>
            <a:r>
              <a:rPr kumimoji="0" lang="en-US" altLang="zh-CN" sz="3200" b="1" i="0" u="none" strike="noStrike" kern="1200" cap="none" spc="0" normalizeH="0" baseline="0" noProof="0" dirty="0">
                <a:ln>
                  <a:noFill/>
                </a:ln>
                <a:solidFill>
                  <a:prstClr val="black"/>
                </a:solidFill>
                <a:effectLst/>
                <a:uLnTx/>
                <a:uFillTx/>
                <a:latin typeface="+mn-lt"/>
                <a:ea typeface="+mn-ea"/>
                <a:cs typeface="+mn-ea"/>
                <a:sym typeface="+mn-lt"/>
              </a:rPr>
              <a:t>》</a:t>
            </a:r>
            <a:endParaRPr kumimoji="0" lang="zh-CN" altLang="en-US" sz="3200" b="1" i="0" u="none" strike="noStrike" kern="1200" cap="none" spc="0" normalizeH="0" baseline="0" noProof="0" dirty="0">
              <a:ln>
                <a:noFill/>
              </a:ln>
              <a:solidFill>
                <a:prstClr val="black"/>
              </a:solidFill>
              <a:effectLst/>
              <a:uLnTx/>
              <a:uFillTx/>
              <a:latin typeface="+mn-lt"/>
              <a:ea typeface="+mn-ea"/>
              <a:cs typeface="+mn-ea"/>
              <a:sym typeface="+mn-lt"/>
            </a:endParaRPr>
          </a:p>
        </p:txBody>
      </p:sp>
      <p:sp>
        <p:nvSpPr>
          <p:cNvPr id="4" name="矩形 3"/>
          <p:cNvSpPr/>
          <p:nvPr/>
        </p:nvSpPr>
        <p:spPr>
          <a:xfrm>
            <a:off x="6148177" y="2894370"/>
            <a:ext cx="5243743"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3200" b="1" i="0" u="none" strike="noStrike" kern="1200" cap="none" spc="0" normalizeH="0" baseline="0" noProof="0" dirty="0">
                <a:ln>
                  <a:noFill/>
                </a:ln>
                <a:solidFill>
                  <a:prstClr val="black"/>
                </a:solidFill>
                <a:effectLst/>
                <a:highlight>
                  <a:srgbClr val="FF9900"/>
                </a:highlight>
                <a:uLnTx/>
                <a:uFillTx/>
                <a:cs typeface="+mn-ea"/>
                <a:sym typeface="+mn-lt"/>
              </a:rPr>
              <a:t>说明敌人对父亲施了重刑。</a:t>
            </a:r>
          </a:p>
        </p:txBody>
      </p:sp>
      <p:cxnSp>
        <p:nvCxnSpPr>
          <p:cNvPr id="5" name="直接连接符 4"/>
          <p:cNvCxnSpPr/>
          <p:nvPr/>
        </p:nvCxnSpPr>
        <p:spPr>
          <a:xfrm>
            <a:off x="10039396" y="2265907"/>
            <a:ext cx="773113" cy="0"/>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6" name="直接连接符 5"/>
          <p:cNvCxnSpPr/>
          <p:nvPr/>
        </p:nvCxnSpPr>
        <p:spPr>
          <a:xfrm>
            <a:off x="3079796" y="2842169"/>
            <a:ext cx="935038" cy="0"/>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7" name="直接连接符 6"/>
          <p:cNvCxnSpPr/>
          <p:nvPr/>
        </p:nvCxnSpPr>
        <p:spPr>
          <a:xfrm>
            <a:off x="6664371" y="2818357"/>
            <a:ext cx="2808288" cy="0"/>
          </a:xfrm>
          <a:prstGeom prst="line">
            <a:avLst/>
          </a:prstGeom>
          <a:ln w="28575"/>
        </p:spPr>
        <p:style>
          <a:lnRef idx="1">
            <a:schemeClr val="accent6"/>
          </a:lnRef>
          <a:fillRef idx="0">
            <a:schemeClr val="accent6"/>
          </a:fillRef>
          <a:effectRef idx="0">
            <a:schemeClr val="accent6"/>
          </a:effectRef>
          <a:fontRef idx="minor">
            <a:schemeClr val="tx1"/>
          </a:fontRef>
        </p:style>
      </p:cxnSp>
      <p:sp>
        <p:nvSpPr>
          <p:cNvPr id="9" name="椭圆 8"/>
          <p:cNvSpPr/>
          <p:nvPr/>
        </p:nvSpPr>
        <p:spPr>
          <a:xfrm>
            <a:off x="3024233" y="2905669"/>
            <a:ext cx="850900" cy="58420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70AD47">
                  <a:lumMod val="50000"/>
                </a:srgbClr>
              </a:solidFill>
              <a:effectLst/>
              <a:uLnTx/>
              <a:uFillTx/>
              <a:cs typeface="+mn-ea"/>
              <a:sym typeface="+mn-lt"/>
            </a:endParaRPr>
          </a:p>
        </p:txBody>
      </p:sp>
      <p:sp>
        <p:nvSpPr>
          <p:cNvPr id="10" name="矩形 9"/>
          <p:cNvSpPr/>
          <p:nvPr/>
        </p:nvSpPr>
        <p:spPr>
          <a:xfrm>
            <a:off x="3212279" y="4556720"/>
            <a:ext cx="7773282"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3200" b="1" i="0" u="none" strike="noStrike" kern="1200" cap="none" spc="0" normalizeH="0" baseline="0" noProof="0" dirty="0">
                <a:ln>
                  <a:noFill/>
                </a:ln>
                <a:solidFill>
                  <a:prstClr val="black"/>
                </a:solidFill>
                <a:effectLst/>
                <a:highlight>
                  <a:srgbClr val="A8D489"/>
                </a:highlight>
                <a:uLnTx/>
                <a:uFillTx/>
                <a:cs typeface="+mn-ea"/>
                <a:sym typeface="+mn-lt"/>
              </a:rPr>
              <a:t>说明父亲经历了残酷的折磨后依旧坚强。</a:t>
            </a:r>
          </a:p>
        </p:txBody>
      </p:sp>
      <p:sp>
        <p:nvSpPr>
          <p:cNvPr id="11" name="矩形 10"/>
          <p:cNvSpPr/>
          <p:nvPr/>
        </p:nvSpPr>
        <p:spPr>
          <a:xfrm>
            <a:off x="3250151" y="5106454"/>
            <a:ext cx="5243743" cy="58477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3200" b="1" i="0" u="none" strike="noStrike" kern="1200" cap="none" spc="0" normalizeH="0" baseline="0" noProof="0" dirty="0">
                <a:ln>
                  <a:noFill/>
                </a:ln>
                <a:solidFill>
                  <a:prstClr val="black"/>
                </a:solidFill>
                <a:effectLst/>
                <a:highlight>
                  <a:srgbClr val="A8D489"/>
                </a:highlight>
                <a:uLnTx/>
                <a:uFillTx/>
                <a:cs typeface="+mn-ea"/>
                <a:sym typeface="+mn-lt"/>
              </a:rPr>
              <a:t>体现了李大钊对亲人的爱。</a:t>
            </a:r>
          </a:p>
        </p:txBody>
      </p:sp>
      <p:sp>
        <p:nvSpPr>
          <p:cNvPr id="12" name="椭圆 11"/>
          <p:cNvSpPr/>
          <p:nvPr/>
        </p:nvSpPr>
        <p:spPr>
          <a:xfrm>
            <a:off x="4230733" y="2905669"/>
            <a:ext cx="852488" cy="58420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765" y="3652640"/>
            <a:ext cx="2421151" cy="320536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16"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9" grpId="0" animBg="1"/>
      <p:bldP spid="10" grpId="0"/>
      <p:bldP spid="11" grpId="0"/>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7"/>
          <p:cNvSpPr>
            <a:spLocks noGrp="1"/>
          </p:cNvSpPr>
          <p:nvPr>
            <p:ph type="body" sz="quarter" idx="10"/>
          </p:nvPr>
        </p:nvSpPr>
        <p:spPr/>
        <p:txBody>
          <a:bodyPr/>
          <a:lstStyle/>
          <a:p>
            <a:r>
              <a:rPr lang="zh-CN" altLang="en-US" sz="3200" dirty="0">
                <a:latin typeface="+mn-lt"/>
                <a:ea typeface="+mn-ea"/>
                <a:cs typeface="+mn-ea"/>
                <a:sym typeface="+mn-lt"/>
              </a:rPr>
              <a:t>课前导读</a:t>
            </a:r>
          </a:p>
        </p:txBody>
      </p:sp>
      <p:sp>
        <p:nvSpPr>
          <p:cNvPr id="2" name="文本框 1"/>
          <p:cNvSpPr txBox="1"/>
          <p:nvPr/>
        </p:nvSpPr>
        <p:spPr>
          <a:xfrm>
            <a:off x="3212919" y="1801132"/>
            <a:ext cx="5080000" cy="583565"/>
          </a:xfrm>
          <a:prstGeom prst="rect">
            <a:avLst/>
          </a:prstGeom>
          <a:solidFill>
            <a:srgbClr val="92D050"/>
          </a:solidFill>
          <a:ln w="9525">
            <a:noFill/>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prstClr val="black"/>
                </a:solidFill>
                <a:effectLst/>
                <a:uLnTx/>
                <a:uFillTx/>
                <a:cs typeface="+mn-ea"/>
                <a:sym typeface="+mn-lt"/>
              </a:rPr>
              <a:t>开篇如爆竹，结尾如撞钟。</a:t>
            </a:r>
            <a:endParaRPr kumimoji="0" lang="en-US" altLang="zh-CN" sz="3200" b="1" i="0" u="none" strike="noStrike" kern="1200" cap="none" spc="0" normalizeH="0" baseline="0" noProof="0" dirty="0">
              <a:ln>
                <a:noFill/>
              </a:ln>
              <a:solidFill>
                <a:prstClr val="black"/>
              </a:solidFill>
              <a:effectLst/>
              <a:uLnTx/>
              <a:uFillTx/>
              <a:cs typeface="+mn-ea"/>
              <a:sym typeface="+mn-lt"/>
            </a:endParaRPr>
          </a:p>
        </p:txBody>
      </p:sp>
      <p:sp>
        <p:nvSpPr>
          <p:cNvPr id="4" name="文本框 3"/>
          <p:cNvSpPr txBox="1"/>
          <p:nvPr/>
        </p:nvSpPr>
        <p:spPr>
          <a:xfrm>
            <a:off x="1772739" y="2973977"/>
            <a:ext cx="8333105" cy="2553335"/>
          </a:xfrm>
          <a:prstGeom prst="rect">
            <a:avLst/>
          </a:prstGeom>
          <a:noFill/>
          <a:ln w="9525">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a:ln>
                  <a:noFill/>
                </a:ln>
                <a:solidFill>
                  <a:prstClr val="black"/>
                </a:solidFill>
                <a:effectLst/>
                <a:uLnTx/>
                <a:uFillTx/>
                <a:cs typeface="+mn-ea"/>
                <a:sym typeface="+mn-lt"/>
              </a:rPr>
              <a:t>      </a:t>
            </a:r>
            <a:r>
              <a:rPr kumimoji="0" lang="zh-CN" altLang="en-US" sz="3200" b="0" i="0" u="none" strike="noStrike" kern="1200" cap="none" spc="0" normalizeH="0" baseline="0" noProof="0">
                <a:ln>
                  <a:noFill/>
                </a:ln>
                <a:solidFill>
                  <a:prstClr val="black"/>
                </a:solidFill>
                <a:effectLst/>
                <a:uLnTx/>
                <a:uFillTx/>
                <a:cs typeface="+mn-ea"/>
                <a:sym typeface="+mn-lt"/>
              </a:rPr>
              <a:t>这句话的意思是说，开头要像放鞭炮一样，一鸣惊人</a:t>
            </a:r>
            <a:r>
              <a:rPr kumimoji="0" lang="en-US" altLang="zh-CN" sz="3200" b="0" i="0" u="none" strike="noStrike" kern="1200" cap="none" spc="0" normalizeH="0" baseline="0" noProof="0">
                <a:ln>
                  <a:noFill/>
                </a:ln>
                <a:solidFill>
                  <a:prstClr val="black"/>
                </a:solidFill>
                <a:effectLst/>
                <a:uLnTx/>
                <a:uFillTx/>
                <a:cs typeface="+mn-ea"/>
                <a:sym typeface="+mn-lt"/>
              </a:rPr>
              <a:t>;</a:t>
            </a:r>
            <a:r>
              <a:rPr kumimoji="0" lang="zh-CN" altLang="en-US" sz="3200" b="0" i="0" u="none" strike="noStrike" kern="1200" cap="none" spc="0" normalizeH="0" baseline="0" noProof="0">
                <a:ln>
                  <a:noFill/>
                </a:ln>
                <a:solidFill>
                  <a:prstClr val="black"/>
                </a:solidFill>
                <a:effectLst/>
                <a:uLnTx/>
                <a:uFillTx/>
                <a:cs typeface="+mn-ea"/>
                <a:sym typeface="+mn-lt"/>
              </a:rPr>
              <a:t>结尾呢，应该像撞钟一样，清音有余。可见，写开头和结尾多么重要呀！为了让同学们能写好作文，真正当个小作家，我们这堂就来学习优秀作品的开头与结尾。</a:t>
            </a:r>
          </a:p>
        </p:txBody>
      </p:sp>
      <p:sp>
        <p:nvSpPr>
          <p:cNvPr id="6" name="圆角矩形 7"/>
          <p:cNvSpPr/>
          <p:nvPr/>
        </p:nvSpPr>
        <p:spPr>
          <a:xfrm>
            <a:off x="1400629" y="2740297"/>
            <a:ext cx="9045575" cy="3098800"/>
          </a:xfrm>
          <a:prstGeom prst="roundRect">
            <a:avLst/>
          </a:prstGeom>
          <a:ln w="57150">
            <a:solidFill>
              <a:srgbClr val="FFA1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7"/>
          <p:cNvSpPr>
            <a:spLocks noGrp="1"/>
          </p:cNvSpPr>
          <p:nvPr>
            <p:ph type="body" sz="quarter" idx="10"/>
          </p:nvPr>
        </p:nvSpPr>
        <p:spPr/>
        <p:txBody>
          <a:bodyPr/>
          <a:lstStyle/>
          <a:p>
            <a:r>
              <a:rPr lang="zh-CN" altLang="en-US" sz="3200" dirty="0">
                <a:latin typeface="+mn-lt"/>
                <a:ea typeface="+mn-ea"/>
                <a:cs typeface="+mn-ea"/>
                <a:sym typeface="+mn-lt"/>
              </a:rPr>
              <a:t>字词句段运用</a:t>
            </a: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765" y="3652640"/>
            <a:ext cx="2421151" cy="3205360"/>
          </a:xfrm>
          <a:prstGeom prst="rect">
            <a:avLst/>
          </a:prstGeom>
        </p:spPr>
      </p:pic>
      <p:sp>
        <p:nvSpPr>
          <p:cNvPr id="14" name="矩形 4"/>
          <p:cNvSpPr>
            <a:spLocks noChangeArrowheads="1"/>
          </p:cNvSpPr>
          <p:nvPr/>
        </p:nvSpPr>
        <p:spPr bwMode="auto">
          <a:xfrm>
            <a:off x="3259712" y="2630368"/>
            <a:ext cx="7991475" cy="31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457200" marR="0" lvl="0" indent="-457200" algn="l" defTabSz="914400" rtl="0" eaLnBrk="1" fontAlgn="base" latinLnBrk="0" hangingPunct="1">
              <a:lnSpc>
                <a:spcPct val="120000"/>
              </a:lnSpc>
              <a:spcBef>
                <a:spcPct val="0"/>
              </a:spcBef>
              <a:spcAft>
                <a:spcPct val="0"/>
              </a:spcAft>
              <a:buClrTx/>
              <a:buSzTx/>
              <a:buFont typeface="Wingdings" panose="05000000000000000000" pitchFamily="2" charset="2"/>
              <a:buChar char="u"/>
              <a:defRPr/>
            </a:pPr>
            <a:r>
              <a:rPr kumimoji="0" lang="zh-CN" altLang="en-US" sz="2800" b="0" i="0" u="none" strike="noStrike" kern="1200" cap="none" spc="0" normalizeH="0" baseline="0" noProof="0" dirty="0">
                <a:ln>
                  <a:noFill/>
                </a:ln>
                <a:solidFill>
                  <a:prstClr val="black"/>
                </a:solidFill>
                <a:effectLst/>
                <a:uLnTx/>
                <a:uFillTx/>
                <a:latin typeface="+mn-lt"/>
                <a:ea typeface="+mn-ea"/>
                <a:cs typeface="+mn-ea"/>
                <a:sym typeface="+mn-lt"/>
              </a:rPr>
              <a:t>扁鼻子军官的眼光立刻变得凶恶可怕，他向前弓着身子，伸出两只大手。啊！那双手就像鹰的爪子，扭着雨来的两只耳朵，向两边拉。</a:t>
            </a:r>
            <a:endParaRPr kumimoji="0" lang="en-US" altLang="zh-CN" sz="2800" b="0" i="0" u="none" strike="noStrike" kern="1200" cap="none" spc="0" normalizeH="0" baseline="0" noProof="0" dirty="0">
              <a:ln>
                <a:noFill/>
              </a:ln>
              <a:solidFill>
                <a:prstClr val="black"/>
              </a:solidFill>
              <a:effectLst/>
              <a:uLnTx/>
              <a:uFillTx/>
              <a:latin typeface="+mn-lt"/>
              <a:ea typeface="+mn-ea"/>
              <a:cs typeface="+mn-ea"/>
              <a:sym typeface="+mn-lt"/>
            </a:endParaRPr>
          </a:p>
          <a:p>
            <a:pPr marL="457200" marR="0" lvl="0" indent="-457200" algn="l" defTabSz="914400" rtl="0" eaLnBrk="1" fontAlgn="base" latinLnBrk="0" hangingPunct="1">
              <a:lnSpc>
                <a:spcPct val="120000"/>
              </a:lnSpc>
              <a:spcBef>
                <a:spcPct val="0"/>
              </a:spcBef>
              <a:spcAft>
                <a:spcPct val="0"/>
              </a:spcAft>
              <a:buClrTx/>
              <a:buSzTx/>
              <a:buFont typeface="Wingdings" panose="05000000000000000000" pitchFamily="2" charset="2"/>
              <a:buChar char="u"/>
              <a:defRPr/>
            </a:pPr>
            <a:r>
              <a:rPr kumimoji="0" lang="zh-CN" altLang="en-US" sz="2800" b="0" i="0" u="none" strike="noStrike" kern="1200" cap="none" spc="0" normalizeH="0" baseline="0" noProof="0" dirty="0">
                <a:ln>
                  <a:noFill/>
                </a:ln>
                <a:solidFill>
                  <a:prstClr val="black"/>
                </a:solidFill>
                <a:effectLst/>
                <a:uLnTx/>
                <a:uFillTx/>
                <a:latin typeface="+mn-lt"/>
                <a:ea typeface="+mn-ea"/>
                <a:cs typeface="+mn-ea"/>
                <a:sym typeface="+mn-lt"/>
              </a:rPr>
              <a:t>扁鼻子军官向前伸出两只大手，扭着雨来的两只耳朵，向两边拉。</a:t>
            </a:r>
          </a:p>
          <a:p>
            <a:pPr marL="0" marR="0" lvl="0" indent="0" algn="r" defTabSz="914400" rtl="0" eaLnBrk="1" fontAlgn="base" latinLnBrk="0" hangingPunct="1">
              <a:lnSpc>
                <a:spcPct val="120000"/>
              </a:lnSpc>
              <a:spcBef>
                <a:spcPct val="0"/>
              </a:spcBef>
              <a:spcAft>
                <a:spcPct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mn-lt"/>
                <a:ea typeface="+mn-ea"/>
                <a:cs typeface="+mn-ea"/>
                <a:sym typeface="+mn-lt"/>
              </a:rPr>
              <a:t>——《</a:t>
            </a:r>
            <a:r>
              <a:rPr kumimoji="0" lang="zh-CN" altLang="en-US" sz="2800" b="0" i="0" u="none" strike="noStrike" kern="1200" cap="none" spc="0" normalizeH="0" baseline="0" noProof="0" dirty="0">
                <a:ln>
                  <a:noFill/>
                </a:ln>
                <a:solidFill>
                  <a:prstClr val="black"/>
                </a:solidFill>
                <a:effectLst/>
                <a:uLnTx/>
                <a:uFillTx/>
                <a:latin typeface="+mn-lt"/>
                <a:ea typeface="+mn-ea"/>
                <a:cs typeface="+mn-ea"/>
                <a:sym typeface="+mn-lt"/>
              </a:rPr>
              <a:t>小英雄雨来</a:t>
            </a:r>
            <a:r>
              <a:rPr kumimoji="0" lang="en-US" altLang="zh-CN" sz="2800" b="0" i="0" u="none" strike="noStrike" kern="1200" cap="none" spc="0" normalizeH="0" baseline="0" noProof="0" dirty="0">
                <a:ln>
                  <a:noFill/>
                </a:ln>
                <a:solidFill>
                  <a:prstClr val="black"/>
                </a:solidFill>
                <a:effectLst/>
                <a:uLnTx/>
                <a:uFillTx/>
                <a:latin typeface="+mn-lt"/>
                <a:ea typeface="+mn-ea"/>
                <a:cs typeface="+mn-ea"/>
                <a:sym typeface="+mn-lt"/>
              </a:rPr>
              <a:t>》</a:t>
            </a:r>
            <a:endParaRPr kumimoji="0" lang="zh-CN" altLang="en-US" sz="2800" b="0" i="0" u="none" strike="noStrike" kern="1200" cap="none" spc="0" normalizeH="0" baseline="0" noProof="0" dirty="0">
              <a:ln>
                <a:noFill/>
              </a:ln>
              <a:solidFill>
                <a:prstClr val="black"/>
              </a:solidFill>
              <a:effectLst/>
              <a:uLnTx/>
              <a:uFillTx/>
              <a:latin typeface="+mn-lt"/>
              <a:ea typeface="+mn-ea"/>
              <a:cs typeface="+mn-ea"/>
              <a:sym typeface="+mn-lt"/>
            </a:endParaRPr>
          </a:p>
        </p:txBody>
      </p:sp>
      <p:cxnSp>
        <p:nvCxnSpPr>
          <p:cNvPr id="15" name="直接连接符 14"/>
          <p:cNvCxnSpPr/>
          <p:nvPr/>
        </p:nvCxnSpPr>
        <p:spPr>
          <a:xfrm>
            <a:off x="3771781" y="3171508"/>
            <a:ext cx="1032448" cy="0"/>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16" name="直接连接符 15"/>
          <p:cNvCxnSpPr/>
          <p:nvPr/>
        </p:nvCxnSpPr>
        <p:spPr>
          <a:xfrm>
            <a:off x="5972964" y="3171508"/>
            <a:ext cx="3533893" cy="0"/>
          </a:xfrm>
          <a:prstGeom prst="line">
            <a:avLst/>
          </a:prstGeom>
          <a:ln w="28575"/>
        </p:spPr>
        <p:style>
          <a:lnRef idx="1">
            <a:schemeClr val="accent6"/>
          </a:lnRef>
          <a:fillRef idx="0">
            <a:schemeClr val="accent6"/>
          </a:fillRef>
          <a:effectRef idx="0">
            <a:schemeClr val="accent6"/>
          </a:effectRef>
          <a:fontRef idx="minor">
            <a:schemeClr val="tx1"/>
          </a:fontRef>
        </p:style>
      </p:cxnSp>
      <p:sp>
        <p:nvSpPr>
          <p:cNvPr id="17" name="矩形 16"/>
          <p:cNvSpPr/>
          <p:nvPr/>
        </p:nvSpPr>
        <p:spPr>
          <a:xfrm>
            <a:off x="4288257" y="1609975"/>
            <a:ext cx="4246880" cy="583565"/>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3200" b="0" i="0" u="none" strike="noStrike" kern="1200" cap="none" spc="0" normalizeH="0" baseline="0" noProof="0" dirty="0">
                <a:ln>
                  <a:noFill/>
                </a:ln>
                <a:solidFill>
                  <a:prstClr val="black"/>
                </a:solidFill>
                <a:effectLst/>
                <a:highlight>
                  <a:srgbClr val="FF9900"/>
                </a:highlight>
                <a:uLnTx/>
                <a:uFillTx/>
                <a:cs typeface="+mn-ea"/>
                <a:sym typeface="+mn-lt"/>
              </a:rPr>
              <a:t>心狠手辣，非常残忍。</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par>
                                <p:cTn id="11" presetID="3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1000" fill="hold"/>
                                        <p:tgtEl>
                                          <p:spTgt spid="15"/>
                                        </p:tgtEl>
                                        <p:attrNameLst>
                                          <p:attrName>ppt_w</p:attrName>
                                        </p:attrNameLst>
                                      </p:cBhvr>
                                      <p:tavLst>
                                        <p:tav tm="0">
                                          <p:val>
                                            <p:fltVal val="0"/>
                                          </p:val>
                                        </p:tav>
                                        <p:tav tm="100000">
                                          <p:val>
                                            <p:strVal val="#ppt_w"/>
                                          </p:val>
                                        </p:tav>
                                      </p:tavLst>
                                    </p:anim>
                                    <p:anim calcmode="lin" valueType="num">
                                      <p:cBhvr>
                                        <p:cTn id="14" dur="1000" fill="hold"/>
                                        <p:tgtEl>
                                          <p:spTgt spid="15"/>
                                        </p:tgtEl>
                                        <p:attrNameLst>
                                          <p:attrName>ppt_h</p:attrName>
                                        </p:attrNameLst>
                                      </p:cBhvr>
                                      <p:tavLst>
                                        <p:tav tm="0">
                                          <p:val>
                                            <p:fltVal val="0"/>
                                          </p:val>
                                        </p:tav>
                                        <p:tav tm="100000">
                                          <p:val>
                                            <p:strVal val="#ppt_h"/>
                                          </p:val>
                                        </p:tav>
                                      </p:tavLst>
                                    </p:anim>
                                    <p:anim calcmode="lin" valueType="num">
                                      <p:cBhvr>
                                        <p:cTn id="15" dur="1000" fill="hold"/>
                                        <p:tgtEl>
                                          <p:spTgt spid="15"/>
                                        </p:tgtEl>
                                        <p:attrNameLst>
                                          <p:attrName>style.rotation</p:attrName>
                                        </p:attrNameLst>
                                      </p:cBhvr>
                                      <p:tavLst>
                                        <p:tav tm="0">
                                          <p:val>
                                            <p:fltVal val="90"/>
                                          </p:val>
                                        </p:tav>
                                        <p:tav tm="100000">
                                          <p:val>
                                            <p:fltVal val="0"/>
                                          </p:val>
                                        </p:tav>
                                      </p:tavLst>
                                    </p:anim>
                                    <p:animEffect transition="in" filter="fade">
                                      <p:cBhvr>
                                        <p:cTn id="16" dur="1000"/>
                                        <p:tgtEl>
                                          <p:spTgt spid="15"/>
                                        </p:tgtEl>
                                      </p:cBhvr>
                                    </p:animEffect>
                                  </p:childTnLst>
                                </p:cTn>
                              </p:par>
                              <p:par>
                                <p:cTn id="17" presetID="3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1000" fill="hold"/>
                                        <p:tgtEl>
                                          <p:spTgt spid="16"/>
                                        </p:tgtEl>
                                        <p:attrNameLst>
                                          <p:attrName>ppt_w</p:attrName>
                                        </p:attrNameLst>
                                      </p:cBhvr>
                                      <p:tavLst>
                                        <p:tav tm="0">
                                          <p:val>
                                            <p:fltVal val="0"/>
                                          </p:val>
                                        </p:tav>
                                        <p:tav tm="100000">
                                          <p:val>
                                            <p:strVal val="#ppt_w"/>
                                          </p:val>
                                        </p:tav>
                                      </p:tavLst>
                                    </p:anim>
                                    <p:anim calcmode="lin" valueType="num">
                                      <p:cBhvr>
                                        <p:cTn id="20" dur="1000" fill="hold"/>
                                        <p:tgtEl>
                                          <p:spTgt spid="16"/>
                                        </p:tgtEl>
                                        <p:attrNameLst>
                                          <p:attrName>ppt_h</p:attrName>
                                        </p:attrNameLst>
                                      </p:cBhvr>
                                      <p:tavLst>
                                        <p:tav tm="0">
                                          <p:val>
                                            <p:fltVal val="0"/>
                                          </p:val>
                                        </p:tav>
                                        <p:tav tm="100000">
                                          <p:val>
                                            <p:strVal val="#ppt_h"/>
                                          </p:val>
                                        </p:tav>
                                      </p:tavLst>
                                    </p:anim>
                                    <p:anim calcmode="lin" valueType="num">
                                      <p:cBhvr>
                                        <p:cTn id="21" dur="1000" fill="hold"/>
                                        <p:tgtEl>
                                          <p:spTgt spid="16"/>
                                        </p:tgtEl>
                                        <p:attrNameLst>
                                          <p:attrName>style.rotation</p:attrName>
                                        </p:attrNameLst>
                                      </p:cBhvr>
                                      <p:tavLst>
                                        <p:tav tm="0">
                                          <p:val>
                                            <p:fltVal val="90"/>
                                          </p:val>
                                        </p:tav>
                                        <p:tav tm="100000">
                                          <p:val>
                                            <p:fltVal val="0"/>
                                          </p:val>
                                        </p:tav>
                                      </p:tavLst>
                                    </p:anim>
                                    <p:animEffect transition="in" filter="fade">
                                      <p:cBhvr>
                                        <p:cTn id="22" dur="1000"/>
                                        <p:tgtEl>
                                          <p:spTgt spid="16"/>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1000" fill="hold"/>
                                        <p:tgtEl>
                                          <p:spTgt spid="17"/>
                                        </p:tgtEl>
                                        <p:attrNameLst>
                                          <p:attrName>ppt_w</p:attrName>
                                        </p:attrNameLst>
                                      </p:cBhvr>
                                      <p:tavLst>
                                        <p:tav tm="0">
                                          <p:val>
                                            <p:fltVal val="0"/>
                                          </p:val>
                                        </p:tav>
                                        <p:tav tm="100000">
                                          <p:val>
                                            <p:strVal val="#ppt_w"/>
                                          </p:val>
                                        </p:tav>
                                      </p:tavLst>
                                    </p:anim>
                                    <p:anim calcmode="lin" valueType="num">
                                      <p:cBhvr>
                                        <p:cTn id="26" dur="1000" fill="hold"/>
                                        <p:tgtEl>
                                          <p:spTgt spid="17"/>
                                        </p:tgtEl>
                                        <p:attrNameLst>
                                          <p:attrName>ppt_h</p:attrName>
                                        </p:attrNameLst>
                                      </p:cBhvr>
                                      <p:tavLst>
                                        <p:tav tm="0">
                                          <p:val>
                                            <p:fltVal val="0"/>
                                          </p:val>
                                        </p:tav>
                                        <p:tav tm="100000">
                                          <p:val>
                                            <p:strVal val="#ppt_h"/>
                                          </p:val>
                                        </p:tav>
                                      </p:tavLst>
                                    </p:anim>
                                    <p:anim calcmode="lin" valueType="num">
                                      <p:cBhvr>
                                        <p:cTn id="27" dur="1000" fill="hold"/>
                                        <p:tgtEl>
                                          <p:spTgt spid="17"/>
                                        </p:tgtEl>
                                        <p:attrNameLst>
                                          <p:attrName>style.rotation</p:attrName>
                                        </p:attrNameLst>
                                      </p:cBhvr>
                                      <p:tavLst>
                                        <p:tav tm="0">
                                          <p:val>
                                            <p:fltVal val="90"/>
                                          </p:val>
                                        </p:tav>
                                        <p:tav tm="100000">
                                          <p:val>
                                            <p:fltVal val="0"/>
                                          </p:val>
                                        </p:tav>
                                      </p:tavLst>
                                    </p:anim>
                                    <p:animEffect transition="in" filter="fade">
                                      <p:cBhvr>
                                        <p:cTn id="28"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7"/>
          <p:cNvSpPr>
            <a:spLocks noGrp="1"/>
          </p:cNvSpPr>
          <p:nvPr>
            <p:ph type="body" sz="quarter" idx="10"/>
          </p:nvPr>
        </p:nvSpPr>
        <p:spPr/>
        <p:txBody>
          <a:bodyPr/>
          <a:lstStyle/>
          <a:p>
            <a:r>
              <a:rPr lang="zh-CN" altLang="en-US" sz="3200" dirty="0">
                <a:latin typeface="+mn-lt"/>
                <a:ea typeface="+mn-ea"/>
                <a:cs typeface="+mn-ea"/>
                <a:sym typeface="+mn-lt"/>
              </a:rPr>
              <a:t>字词句段运用</a:t>
            </a: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765" y="3652640"/>
            <a:ext cx="2421151" cy="3205360"/>
          </a:xfrm>
          <a:prstGeom prst="rect">
            <a:avLst/>
          </a:prstGeom>
        </p:spPr>
      </p:pic>
      <p:sp>
        <p:nvSpPr>
          <p:cNvPr id="4" name="矩形 4"/>
          <p:cNvSpPr>
            <a:spLocks noChangeArrowheads="1"/>
          </p:cNvSpPr>
          <p:nvPr/>
        </p:nvSpPr>
        <p:spPr bwMode="auto">
          <a:xfrm>
            <a:off x="2849472" y="1835270"/>
            <a:ext cx="7991475" cy="3634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457200" marR="0" lvl="0" indent="-457200" algn="l" defTabSz="914400" rtl="0" eaLnBrk="1" fontAlgn="base" latinLnBrk="0" hangingPunct="1">
              <a:lnSpc>
                <a:spcPct val="120000"/>
              </a:lnSpc>
              <a:spcBef>
                <a:spcPct val="0"/>
              </a:spcBef>
              <a:spcAft>
                <a:spcPct val="0"/>
              </a:spcAft>
              <a:buClrTx/>
              <a:buSzTx/>
              <a:buFont typeface="Wingdings" panose="05000000000000000000" pitchFamily="2" charset="2"/>
              <a:buChar char="u"/>
              <a:defRPr/>
            </a:pPr>
            <a:r>
              <a:rPr kumimoji="0" lang="zh-CN" altLang="en-US" sz="3200" b="0" i="0" u="none" strike="noStrike" kern="1200" cap="none" spc="0" normalizeH="0" baseline="0" noProof="0" dirty="0">
                <a:ln>
                  <a:noFill/>
                </a:ln>
                <a:solidFill>
                  <a:prstClr val="black"/>
                </a:solidFill>
                <a:effectLst/>
                <a:uLnTx/>
                <a:uFillTx/>
                <a:latin typeface="+mn-lt"/>
                <a:ea typeface="+mn-ea"/>
                <a:cs typeface="+mn-ea"/>
                <a:sym typeface="+mn-lt"/>
              </a:rPr>
              <a:t>他没有什么模样，使他可爱的是脸上的精神。头不很大，圆眼，肉鼻子，两条眉很短很粗，头上永远剃得发亮；腮上没有多余的肉，脖子可是几乎与头一边儿粗。</a:t>
            </a:r>
            <a:endParaRPr kumimoji="0" lang="en-US" altLang="zh-CN" sz="3200" b="0" i="0" u="none" strike="noStrike" kern="1200" cap="none" spc="0" normalizeH="0" baseline="0" noProof="0" dirty="0">
              <a:ln>
                <a:noFill/>
              </a:ln>
              <a:solidFill>
                <a:prstClr val="black"/>
              </a:solidFill>
              <a:effectLst/>
              <a:uLnTx/>
              <a:uFillTx/>
              <a:latin typeface="+mn-lt"/>
              <a:ea typeface="+mn-ea"/>
              <a:cs typeface="+mn-ea"/>
              <a:sym typeface="+mn-lt"/>
            </a:endParaRPr>
          </a:p>
          <a:p>
            <a:pPr marL="457200" marR="0" lvl="0" indent="-457200" algn="l" defTabSz="914400" rtl="0" eaLnBrk="1" fontAlgn="base" latinLnBrk="0" hangingPunct="1">
              <a:lnSpc>
                <a:spcPct val="120000"/>
              </a:lnSpc>
              <a:spcBef>
                <a:spcPct val="0"/>
              </a:spcBef>
              <a:spcAft>
                <a:spcPct val="0"/>
              </a:spcAft>
              <a:buClrTx/>
              <a:buSzTx/>
              <a:buFont typeface="Wingdings" panose="05000000000000000000" pitchFamily="2" charset="2"/>
              <a:buChar char="u"/>
              <a:defRPr/>
            </a:pPr>
            <a:r>
              <a:rPr kumimoji="0" lang="zh-CN" altLang="en-US" sz="3200" b="0" i="0" u="none" strike="noStrike" kern="1200" cap="none" spc="0" normalizeH="0" baseline="0" noProof="0" dirty="0">
                <a:ln>
                  <a:noFill/>
                </a:ln>
                <a:solidFill>
                  <a:prstClr val="black"/>
                </a:solidFill>
                <a:effectLst/>
                <a:uLnTx/>
                <a:uFillTx/>
                <a:latin typeface="+mn-lt"/>
                <a:ea typeface="+mn-ea"/>
                <a:cs typeface="+mn-ea"/>
                <a:sym typeface="+mn-lt"/>
              </a:rPr>
              <a:t>他没有什么模样。</a:t>
            </a:r>
          </a:p>
          <a:p>
            <a:pPr marL="0" marR="0" lvl="0" indent="0" algn="r" defTabSz="914400" rtl="0" eaLnBrk="1" fontAlgn="base" latinLnBrk="0" hangingPunct="1">
              <a:lnSpc>
                <a:spcPct val="120000"/>
              </a:lnSpc>
              <a:spcBef>
                <a:spcPct val="0"/>
              </a:spcBef>
              <a:spcAft>
                <a:spcPct val="0"/>
              </a:spcAft>
              <a:buClrTx/>
              <a:buSzTx/>
              <a:buFontTx/>
              <a:buNone/>
              <a:defRPr/>
            </a:pPr>
            <a:r>
              <a:rPr kumimoji="0" lang="en-US" altLang="zh-CN" sz="3200" b="0" i="0" u="none" strike="noStrike" kern="1200" cap="none" spc="0" normalizeH="0" baseline="0" noProof="0" dirty="0">
                <a:ln>
                  <a:noFill/>
                </a:ln>
                <a:solidFill>
                  <a:prstClr val="black"/>
                </a:solidFill>
                <a:effectLst/>
                <a:uLnTx/>
                <a:uFillTx/>
                <a:latin typeface="+mn-lt"/>
                <a:ea typeface="+mn-ea"/>
                <a:cs typeface="+mn-ea"/>
                <a:sym typeface="+mn-lt"/>
              </a:rPr>
              <a:t>——《</a:t>
            </a:r>
            <a:r>
              <a:rPr kumimoji="0" lang="zh-CN" altLang="en-US" sz="3200" b="0" i="0" u="none" strike="noStrike" kern="1200" cap="none" spc="0" normalizeH="0" baseline="0" noProof="0" dirty="0">
                <a:ln>
                  <a:noFill/>
                </a:ln>
                <a:solidFill>
                  <a:prstClr val="black"/>
                </a:solidFill>
                <a:effectLst/>
                <a:uLnTx/>
                <a:uFillTx/>
                <a:latin typeface="+mn-lt"/>
                <a:ea typeface="+mn-ea"/>
                <a:cs typeface="+mn-ea"/>
                <a:sym typeface="+mn-lt"/>
              </a:rPr>
              <a:t>骆驼祥子</a:t>
            </a:r>
            <a:r>
              <a:rPr kumimoji="0" lang="en-US" altLang="zh-CN" sz="3200" b="0" i="0" u="none" strike="noStrike" kern="1200" cap="none" spc="0" normalizeH="0" baseline="0" noProof="0" dirty="0">
                <a:ln>
                  <a:noFill/>
                </a:ln>
                <a:solidFill>
                  <a:prstClr val="black"/>
                </a:solidFill>
                <a:effectLst/>
                <a:uLnTx/>
                <a:uFillTx/>
                <a:latin typeface="+mn-lt"/>
                <a:ea typeface="+mn-ea"/>
                <a:cs typeface="+mn-ea"/>
                <a:sym typeface="+mn-lt"/>
              </a:rPr>
              <a:t>》</a:t>
            </a:r>
            <a:endParaRPr kumimoji="0" lang="zh-CN" altLang="en-US" sz="3200" b="0" i="0" u="none" strike="noStrike" kern="1200" cap="none" spc="0" normalizeH="0" baseline="0" noProof="0" dirty="0">
              <a:ln>
                <a:noFill/>
              </a:ln>
              <a:solidFill>
                <a:prstClr val="black"/>
              </a:solidFill>
              <a:effectLst/>
              <a:uLnTx/>
              <a:uFillTx/>
              <a:latin typeface="+mn-lt"/>
              <a:ea typeface="+mn-ea"/>
              <a:cs typeface="+mn-ea"/>
              <a:sym typeface="+mn-lt"/>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7"/>
          <p:cNvSpPr>
            <a:spLocks noGrp="1"/>
          </p:cNvSpPr>
          <p:nvPr>
            <p:ph type="body" sz="quarter" idx="10"/>
          </p:nvPr>
        </p:nvSpPr>
        <p:spPr/>
        <p:txBody>
          <a:bodyPr/>
          <a:lstStyle/>
          <a:p>
            <a:r>
              <a:rPr lang="zh-CN" altLang="en-US" sz="3200" dirty="0">
                <a:latin typeface="+mn-lt"/>
                <a:ea typeface="+mn-ea"/>
                <a:cs typeface="+mn-ea"/>
                <a:sym typeface="+mn-lt"/>
              </a:rPr>
              <a:t>字词句段运用</a:t>
            </a: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765" y="3652640"/>
            <a:ext cx="2421151" cy="3205360"/>
          </a:xfrm>
          <a:prstGeom prst="rect">
            <a:avLst/>
          </a:prstGeom>
        </p:spPr>
      </p:pic>
      <p:sp>
        <p:nvSpPr>
          <p:cNvPr id="3" name="矩形 1"/>
          <p:cNvSpPr/>
          <p:nvPr/>
        </p:nvSpPr>
        <p:spPr>
          <a:xfrm>
            <a:off x="2607916" y="2468880"/>
            <a:ext cx="8687435" cy="2651125"/>
          </a:xfrm>
          <a:prstGeom prst="rect">
            <a:avLst/>
          </a:prstGeom>
          <a:noFill/>
          <a:ln w="9525">
            <a:noFill/>
          </a:ln>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       通过外貌描写，把祥子这一普通但又有自己特点的北京劳动人民形象展现在我们眼前；“脸上的精神”“头上永远剃得发亮”等描写，也体现了他积极向上的一种生活态度。</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7"/>
          <p:cNvSpPr>
            <a:spLocks noGrp="1"/>
          </p:cNvSpPr>
          <p:nvPr>
            <p:ph type="body" sz="quarter" idx="10"/>
          </p:nvPr>
        </p:nvSpPr>
        <p:spPr/>
        <p:txBody>
          <a:bodyPr/>
          <a:lstStyle/>
          <a:p>
            <a:r>
              <a:rPr lang="zh-CN" altLang="en-US" sz="3200" dirty="0">
                <a:latin typeface="+mn-lt"/>
                <a:ea typeface="+mn-ea"/>
                <a:cs typeface="+mn-ea"/>
                <a:sym typeface="+mn-lt"/>
              </a:rPr>
              <a:t>课堂小结</a:t>
            </a:r>
          </a:p>
        </p:txBody>
      </p:sp>
      <p:sp>
        <p:nvSpPr>
          <p:cNvPr id="4" name="文本框 3"/>
          <p:cNvSpPr txBox="1"/>
          <p:nvPr/>
        </p:nvSpPr>
        <p:spPr>
          <a:xfrm>
            <a:off x="948781" y="1706427"/>
            <a:ext cx="9050655" cy="583565"/>
          </a:xfrm>
          <a:prstGeom prst="rect">
            <a:avLst/>
          </a:prstGeom>
          <a:noFill/>
          <a:ln w="9525">
            <a:noFill/>
          </a:ln>
        </p:spPr>
        <p:txBody>
          <a:bodyPr wrap="square">
            <a:spAutoFit/>
          </a:bodyPr>
          <a:lstStyle/>
          <a:p>
            <a:pPr marL="0" marR="0" lvl="0" indent="30480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同学们，你们还读过哪些劝诫人们的句子呢？</a:t>
            </a:r>
          </a:p>
        </p:txBody>
      </p:sp>
      <p:sp>
        <p:nvSpPr>
          <p:cNvPr id="6" name="矩形 1"/>
          <p:cNvSpPr>
            <a:spLocks noChangeArrowheads="1"/>
          </p:cNvSpPr>
          <p:nvPr/>
        </p:nvSpPr>
        <p:spPr bwMode="auto">
          <a:xfrm>
            <a:off x="1720277" y="2289992"/>
            <a:ext cx="9707245" cy="3633495"/>
          </a:xfrm>
          <a:prstGeom prst="rect">
            <a:avLst/>
          </a:prstGeom>
          <a:noFill/>
          <a:ln>
            <a:noFill/>
          </a:ln>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250000"/>
              </a:lnSpc>
              <a:spcBef>
                <a:spcPct val="0"/>
              </a:spcBef>
              <a:spcAft>
                <a:spcPct val="0"/>
              </a:spcAft>
              <a:buClrTx/>
              <a:buSzTx/>
              <a:buFont typeface="Wingdings" panose="05000000000000000000" pitchFamily="2" charset="2"/>
              <a:buNone/>
              <a:defRPr/>
            </a:pPr>
            <a:r>
              <a:rPr kumimoji="0" lang="zh-CN" altLang="en-US" sz="2400" b="0" i="0" u="none" strike="noStrike" kern="1200" cap="none" spc="0" normalizeH="0" baseline="0" noProof="0" dirty="0">
                <a:ln>
                  <a:noFill/>
                </a:ln>
                <a:solidFill>
                  <a:srgbClr val="4472C4"/>
                </a:solidFill>
                <a:effectLst/>
                <a:uLnTx/>
                <a:uFillTx/>
                <a:latin typeface="+mn-lt"/>
                <a:ea typeface="+mn-ea"/>
                <a:cs typeface="+mn-ea"/>
                <a:sym typeface="+mn-lt"/>
              </a:rPr>
              <a:t>勿以恶小而为之，勿以善小而不为。</a:t>
            </a:r>
            <a:r>
              <a:rPr kumimoji="0" lang="en-US" altLang="zh-CN" sz="2400" b="0" i="0" u="none" strike="noStrike" kern="1200" cap="none" spc="0" normalizeH="0" baseline="0" noProof="0" dirty="0">
                <a:ln>
                  <a:noFill/>
                </a:ln>
                <a:solidFill>
                  <a:srgbClr val="4472C4"/>
                </a:solidFill>
                <a:effectLst/>
                <a:uLnTx/>
                <a:uFillTx/>
                <a:latin typeface="+mn-lt"/>
                <a:ea typeface="+mn-ea"/>
                <a:cs typeface="+mn-ea"/>
                <a:sym typeface="+mn-lt"/>
              </a:rPr>
              <a:t>——《</a:t>
            </a:r>
            <a:r>
              <a:rPr kumimoji="0" lang="zh-CN" altLang="en-US" sz="2400" b="0" i="0" u="none" strike="noStrike" kern="1200" cap="none" spc="0" normalizeH="0" baseline="0" noProof="0" dirty="0">
                <a:ln>
                  <a:noFill/>
                </a:ln>
                <a:solidFill>
                  <a:srgbClr val="4472C4"/>
                </a:solidFill>
                <a:effectLst/>
                <a:uLnTx/>
                <a:uFillTx/>
                <a:latin typeface="+mn-lt"/>
                <a:ea typeface="+mn-ea"/>
                <a:cs typeface="+mn-ea"/>
                <a:sym typeface="+mn-lt"/>
              </a:rPr>
              <a:t>三国志</a:t>
            </a:r>
            <a:r>
              <a:rPr kumimoji="0" lang="en-US" altLang="zh-CN" sz="2400" b="0" i="0" u="none" strike="noStrike" kern="1200" cap="none" spc="0" normalizeH="0" baseline="0" noProof="0" dirty="0">
                <a:ln>
                  <a:noFill/>
                </a:ln>
                <a:solidFill>
                  <a:srgbClr val="4472C4"/>
                </a:solidFill>
                <a:effectLst/>
                <a:uLnTx/>
                <a:uFillTx/>
                <a:latin typeface="+mn-lt"/>
                <a:ea typeface="+mn-ea"/>
                <a:cs typeface="+mn-ea"/>
                <a:sym typeface="+mn-lt"/>
              </a:rPr>
              <a:t>》                  </a:t>
            </a:r>
          </a:p>
          <a:p>
            <a:pPr marL="0" marR="0" lvl="0" indent="0" algn="l" defTabSz="914400" rtl="0" eaLnBrk="0" fontAlgn="base" latinLnBrk="0" hangingPunct="0">
              <a:lnSpc>
                <a:spcPct val="250000"/>
              </a:lnSpc>
              <a:spcBef>
                <a:spcPct val="0"/>
              </a:spcBef>
              <a:spcAft>
                <a:spcPct val="0"/>
              </a:spcAft>
              <a:buClrTx/>
              <a:buSzTx/>
              <a:buFont typeface="Wingdings" panose="05000000000000000000" pitchFamily="2" charset="2"/>
              <a:buNone/>
              <a:defRPr/>
            </a:pPr>
            <a:r>
              <a:rPr kumimoji="0" lang="zh-CN" altLang="en-US" sz="2400" b="0" i="0" u="none" strike="noStrike" kern="1200" cap="none" spc="0" normalizeH="0" baseline="0" noProof="0" dirty="0">
                <a:ln>
                  <a:noFill/>
                </a:ln>
                <a:solidFill>
                  <a:srgbClr val="4472C4"/>
                </a:solidFill>
                <a:effectLst/>
                <a:uLnTx/>
                <a:uFillTx/>
                <a:latin typeface="+mn-lt"/>
                <a:ea typeface="+mn-ea"/>
                <a:cs typeface="+mn-ea"/>
                <a:sym typeface="+mn-lt"/>
              </a:rPr>
              <a:t>宁可直中取，莫向曲中求。        </a:t>
            </a:r>
            <a:r>
              <a:rPr kumimoji="0" lang="en-US" altLang="zh-CN" sz="2400" b="0" i="0" u="none" strike="noStrike" kern="1200" cap="none" spc="0" normalizeH="0" baseline="0" noProof="0" dirty="0">
                <a:ln>
                  <a:noFill/>
                </a:ln>
                <a:solidFill>
                  <a:srgbClr val="4472C4"/>
                </a:solidFill>
                <a:effectLst/>
                <a:uLnTx/>
                <a:uFillTx/>
                <a:latin typeface="+mn-lt"/>
                <a:ea typeface="+mn-ea"/>
                <a:cs typeface="+mn-ea"/>
                <a:sym typeface="+mn-lt"/>
              </a:rPr>
              <a:t>—《</a:t>
            </a:r>
            <a:r>
              <a:rPr kumimoji="0" lang="zh-CN" altLang="en-US" sz="2400" b="0" i="0" u="none" strike="noStrike" kern="1200" cap="none" spc="0" normalizeH="0" baseline="0" noProof="0" dirty="0">
                <a:ln>
                  <a:noFill/>
                </a:ln>
                <a:solidFill>
                  <a:srgbClr val="4472C4"/>
                </a:solidFill>
                <a:effectLst/>
                <a:uLnTx/>
                <a:uFillTx/>
                <a:latin typeface="+mn-lt"/>
                <a:ea typeface="+mn-ea"/>
                <a:cs typeface="+mn-ea"/>
                <a:sym typeface="+mn-lt"/>
              </a:rPr>
              <a:t>增广贤文</a:t>
            </a:r>
            <a:r>
              <a:rPr kumimoji="0" lang="en-US" altLang="zh-CN" sz="2400" b="0" i="0" u="none" strike="noStrike" kern="1200" cap="none" spc="0" normalizeH="0" baseline="0" noProof="0" dirty="0">
                <a:ln>
                  <a:noFill/>
                </a:ln>
                <a:solidFill>
                  <a:srgbClr val="4472C4"/>
                </a:solidFill>
                <a:effectLst/>
                <a:uLnTx/>
                <a:uFillTx/>
                <a:latin typeface="+mn-lt"/>
                <a:ea typeface="+mn-ea"/>
                <a:cs typeface="+mn-ea"/>
                <a:sym typeface="+mn-lt"/>
              </a:rPr>
              <a:t>》</a:t>
            </a:r>
          </a:p>
          <a:p>
            <a:pPr marL="0" marR="0" lvl="0" indent="0" algn="l" defTabSz="914400" rtl="0" eaLnBrk="0" fontAlgn="base" latinLnBrk="0" hangingPunct="0">
              <a:lnSpc>
                <a:spcPct val="250000"/>
              </a:lnSpc>
              <a:spcBef>
                <a:spcPct val="0"/>
              </a:spcBef>
              <a:spcAft>
                <a:spcPct val="0"/>
              </a:spcAft>
              <a:buClrTx/>
              <a:buSzTx/>
              <a:buFont typeface="Wingdings" panose="05000000000000000000" pitchFamily="2" charset="2"/>
              <a:buNone/>
              <a:defRPr/>
            </a:pPr>
            <a:r>
              <a:rPr kumimoji="0" lang="zh-CN" altLang="en-US" sz="2400" b="0" i="0" u="none" strike="noStrike" kern="1200" cap="none" spc="0" normalizeH="0" baseline="0" noProof="0" dirty="0">
                <a:ln>
                  <a:noFill/>
                </a:ln>
                <a:solidFill>
                  <a:srgbClr val="4472C4"/>
                </a:solidFill>
                <a:effectLst/>
                <a:uLnTx/>
                <a:uFillTx/>
                <a:latin typeface="+mn-lt"/>
                <a:ea typeface="+mn-ea"/>
                <a:cs typeface="+mn-ea"/>
                <a:sym typeface="+mn-lt"/>
              </a:rPr>
              <a:t>忍一时风平浪静；退一步海阔天空。</a:t>
            </a:r>
            <a:r>
              <a:rPr kumimoji="0" lang="en-US" altLang="zh-CN" sz="2400" b="0" i="0" u="none" strike="noStrike" kern="1200" cap="none" spc="0" normalizeH="0" baseline="0" noProof="0" dirty="0">
                <a:ln>
                  <a:noFill/>
                </a:ln>
                <a:solidFill>
                  <a:srgbClr val="4472C4"/>
                </a:solidFill>
                <a:effectLst/>
                <a:uLnTx/>
                <a:uFillTx/>
                <a:latin typeface="+mn-lt"/>
                <a:ea typeface="+mn-ea"/>
                <a:cs typeface="+mn-ea"/>
                <a:sym typeface="+mn-lt"/>
              </a:rPr>
              <a:t>—《</a:t>
            </a:r>
            <a:r>
              <a:rPr kumimoji="0" lang="zh-CN" altLang="en-US" sz="2400" b="0" i="0" u="none" strike="noStrike" kern="1200" cap="none" spc="0" normalizeH="0" baseline="0" noProof="0" dirty="0">
                <a:ln>
                  <a:noFill/>
                </a:ln>
                <a:solidFill>
                  <a:srgbClr val="4472C4"/>
                </a:solidFill>
                <a:effectLst/>
                <a:uLnTx/>
                <a:uFillTx/>
                <a:latin typeface="+mn-lt"/>
                <a:ea typeface="+mn-ea"/>
                <a:cs typeface="+mn-ea"/>
                <a:sym typeface="+mn-lt"/>
              </a:rPr>
              <a:t>增广贤文</a:t>
            </a:r>
            <a:r>
              <a:rPr kumimoji="0" lang="en-US" altLang="zh-CN" sz="2400" b="0" i="0" u="none" strike="noStrike" kern="1200" cap="none" spc="0" normalizeH="0" baseline="0" noProof="0" dirty="0">
                <a:ln>
                  <a:noFill/>
                </a:ln>
                <a:solidFill>
                  <a:srgbClr val="4472C4"/>
                </a:solidFill>
                <a:effectLst/>
                <a:uLnTx/>
                <a:uFillTx/>
                <a:latin typeface="+mn-lt"/>
                <a:ea typeface="+mn-ea"/>
                <a:cs typeface="+mn-ea"/>
                <a:sym typeface="+mn-lt"/>
              </a:rPr>
              <a:t>》</a:t>
            </a:r>
          </a:p>
          <a:p>
            <a:pPr marL="0" marR="0" lvl="0" indent="0" algn="l" defTabSz="914400" rtl="0" eaLnBrk="0" fontAlgn="base" latinLnBrk="0" hangingPunct="0">
              <a:lnSpc>
                <a:spcPct val="250000"/>
              </a:lnSpc>
              <a:spcBef>
                <a:spcPct val="0"/>
              </a:spcBef>
              <a:spcAft>
                <a:spcPct val="0"/>
              </a:spcAft>
              <a:buClrTx/>
              <a:buSzTx/>
              <a:buFont typeface="Wingdings" panose="05000000000000000000" pitchFamily="2" charset="2"/>
              <a:buNone/>
              <a:defRPr/>
            </a:pPr>
            <a:r>
              <a:rPr kumimoji="0" lang="zh-CN" altLang="en-US" sz="2400" b="0" i="0" u="none" strike="noStrike" kern="1200" cap="none" spc="0" normalizeH="0" baseline="0" noProof="0" dirty="0">
                <a:ln>
                  <a:noFill/>
                </a:ln>
                <a:solidFill>
                  <a:srgbClr val="4472C4"/>
                </a:solidFill>
                <a:effectLst/>
                <a:uLnTx/>
                <a:uFillTx/>
                <a:latin typeface="+mn-lt"/>
                <a:ea typeface="+mn-ea"/>
                <a:cs typeface="+mn-ea"/>
                <a:sym typeface="+mn-lt"/>
              </a:rPr>
              <a:t>良言一句三冬暖，恶语伤人六月寒。</a:t>
            </a:r>
            <a:r>
              <a:rPr kumimoji="0" lang="en-US" altLang="zh-CN" sz="2400" b="0" i="0" u="none" strike="noStrike" kern="1200" cap="none" spc="0" normalizeH="0" baseline="0" noProof="0" dirty="0">
                <a:ln>
                  <a:noFill/>
                </a:ln>
                <a:solidFill>
                  <a:srgbClr val="4472C4"/>
                </a:solidFill>
                <a:effectLst/>
                <a:uLnTx/>
                <a:uFillTx/>
                <a:latin typeface="+mn-lt"/>
                <a:ea typeface="+mn-ea"/>
                <a:cs typeface="+mn-ea"/>
                <a:sym typeface="+mn-lt"/>
              </a:rPr>
              <a:t>—《</a:t>
            </a:r>
            <a:r>
              <a:rPr kumimoji="0" lang="zh-CN" altLang="en-US" sz="2400" b="0" i="0" u="none" strike="noStrike" kern="1200" cap="none" spc="0" normalizeH="0" baseline="0" noProof="0" dirty="0">
                <a:ln>
                  <a:noFill/>
                </a:ln>
                <a:solidFill>
                  <a:srgbClr val="4472C4"/>
                </a:solidFill>
                <a:effectLst/>
                <a:uLnTx/>
                <a:uFillTx/>
                <a:latin typeface="+mn-lt"/>
                <a:ea typeface="+mn-ea"/>
                <a:cs typeface="+mn-ea"/>
                <a:sym typeface="+mn-lt"/>
              </a:rPr>
              <a:t>增广贤文</a:t>
            </a:r>
            <a:r>
              <a:rPr kumimoji="0" lang="en-US" altLang="zh-CN" sz="2400" b="0" i="0" u="none" strike="noStrike" kern="1200" cap="none" spc="0" normalizeH="0" baseline="0" noProof="0" dirty="0">
                <a:ln>
                  <a:noFill/>
                </a:ln>
                <a:solidFill>
                  <a:srgbClr val="4472C4"/>
                </a:solidFill>
                <a:effectLst/>
                <a:uLnTx/>
                <a:uFillTx/>
                <a:latin typeface="+mn-lt"/>
                <a:ea typeface="+mn-ea"/>
                <a:cs typeface="+mn-ea"/>
                <a:sym typeface="+mn-lt"/>
              </a:rPr>
              <a:t>》                  </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7"/>
          <p:cNvSpPr>
            <a:spLocks noGrp="1"/>
          </p:cNvSpPr>
          <p:nvPr>
            <p:ph type="body" sz="quarter" idx="10"/>
          </p:nvPr>
        </p:nvSpPr>
        <p:spPr/>
        <p:txBody>
          <a:bodyPr/>
          <a:lstStyle/>
          <a:p>
            <a:r>
              <a:rPr lang="zh-CN" altLang="en-US" sz="3200" dirty="0">
                <a:latin typeface="+mn-lt"/>
                <a:ea typeface="+mn-ea"/>
                <a:cs typeface="+mn-ea"/>
                <a:sym typeface="+mn-lt"/>
              </a:rPr>
              <a:t>课堂小结</a:t>
            </a:r>
          </a:p>
        </p:txBody>
      </p:sp>
      <p:sp>
        <p:nvSpPr>
          <p:cNvPr id="2" name="矩形 1"/>
          <p:cNvSpPr/>
          <p:nvPr/>
        </p:nvSpPr>
        <p:spPr>
          <a:xfrm>
            <a:off x="1082017" y="2273800"/>
            <a:ext cx="10027965" cy="2905667"/>
          </a:xfrm>
          <a:prstGeom prst="rect">
            <a:avLst/>
          </a:prstGeom>
        </p:spPr>
        <p:txBody>
          <a:bodyPr wrap="square">
            <a:spAutoFit/>
          </a:bodyPr>
          <a:lstStyle/>
          <a:p>
            <a:pPr marL="0" marR="0" lvl="0" indent="0" algn="l" defTabSz="914400" rtl="0" eaLnBrk="0" fontAlgn="base" latinLnBrk="0" hangingPunct="0">
              <a:lnSpc>
                <a:spcPct val="200000"/>
              </a:lnSpc>
              <a:spcBef>
                <a:spcPts val="0"/>
              </a:spcBef>
              <a:spcAft>
                <a:spcPct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       推荐阅读：古人留给我们的智慧与启迪还有很多，</a:t>
            </a:r>
            <a:r>
              <a:rPr kumimoji="0" lang="en-US" altLang="zh-CN" sz="3200" b="0" i="0" u="none" strike="noStrike" kern="1200" cap="none" spc="0" normalizeH="0" baseline="0" noProof="0" dirty="0">
                <a:ln>
                  <a:noFill/>
                </a:ln>
                <a:solidFill>
                  <a:prstClr val="black"/>
                </a:solidFill>
                <a:effectLst/>
                <a:uLnTx/>
                <a:uFillTx/>
                <a:cs typeface="+mn-ea"/>
                <a:sym typeface="+mn-lt"/>
              </a:rPr>
              <a:t>《</a:t>
            </a:r>
            <a:r>
              <a:rPr kumimoji="0" lang="zh-CN" altLang="en-US" sz="3200" b="0" i="0" u="none" strike="noStrike" kern="1200" cap="none" spc="0" normalizeH="0" baseline="0" noProof="0" dirty="0">
                <a:ln>
                  <a:noFill/>
                </a:ln>
                <a:solidFill>
                  <a:prstClr val="black"/>
                </a:solidFill>
                <a:effectLst/>
                <a:uLnTx/>
                <a:uFillTx/>
                <a:cs typeface="+mn-ea"/>
                <a:sym typeface="+mn-lt"/>
              </a:rPr>
              <a:t>增广贤文</a:t>
            </a:r>
            <a:r>
              <a:rPr kumimoji="0" lang="en-US" altLang="zh-CN" sz="3200" b="0" i="0" u="none" strike="noStrike" kern="1200" cap="none" spc="0" normalizeH="0" baseline="0" noProof="0" dirty="0">
                <a:ln>
                  <a:noFill/>
                </a:ln>
                <a:solidFill>
                  <a:prstClr val="black"/>
                </a:solidFill>
                <a:effectLst/>
                <a:uLnTx/>
                <a:uFillTx/>
                <a:cs typeface="+mn-ea"/>
                <a:sym typeface="+mn-lt"/>
              </a:rPr>
              <a:t>》</a:t>
            </a:r>
            <a:r>
              <a:rPr kumimoji="0" lang="zh-CN" altLang="en-US" sz="3200" b="0" i="0" u="none" strike="noStrike" kern="1200" cap="none" spc="0" normalizeH="0" baseline="0" noProof="0" dirty="0">
                <a:ln>
                  <a:noFill/>
                </a:ln>
                <a:solidFill>
                  <a:prstClr val="black"/>
                </a:solidFill>
                <a:effectLst/>
                <a:uLnTx/>
                <a:uFillTx/>
                <a:cs typeface="+mn-ea"/>
                <a:sym typeface="+mn-lt"/>
              </a:rPr>
              <a:t>有大量篇幅叙述如何待人接物，希望大家课后有机会去阅读此书。</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矩形 1"/>
          <p:cNvSpPr/>
          <p:nvPr/>
        </p:nvSpPr>
        <p:spPr>
          <a:xfrm>
            <a:off x="431800" y="349250"/>
            <a:ext cx="11328400" cy="61595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FandolFang R" panose="00000500000000000000" pitchFamily="50" charset="-122"/>
              <a:ea typeface="FandolFang R" panose="00000500000000000000" pitchFamily="50" charset="-122"/>
              <a:cs typeface="+mn-ea"/>
              <a:sym typeface="+mn-lt"/>
            </a:endParaRPr>
          </a:p>
        </p:txBody>
      </p:sp>
      <p:sp>
        <p:nvSpPr>
          <p:cNvPr id="3" name="矩形 2"/>
          <p:cNvSpPr/>
          <p:nvPr/>
        </p:nvSpPr>
        <p:spPr>
          <a:xfrm>
            <a:off x="1422400" y="2078962"/>
            <a:ext cx="9347200" cy="3371500"/>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感谢您下载</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平台上提供的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作品，为了您和</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以及原创作者的利益，请勿复制、传播、销售，否则将承担法律责任！</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将对作品进行维权，按照传播下载次数进行十倍的索取赔偿！</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  </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1. </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在</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出售的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模板是免版税类</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(RF:</a:t>
            </a:r>
          </a:p>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Royalty-Free)</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正版受</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中国人民共和国著作法</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和</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世界版权公约</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的保护，作品的所有权、版权和著作权归</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所有</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您下载的是</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模板素材的使用权。</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  </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2. </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不得将</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素材，本身用于再出售</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或者出租、出借、转让、分销、发布或者作为礼物供他人使用，不得转授权、出卖、转让本协议或者本协议中的权利。</a:t>
            </a:r>
            <a:endParaRPr kumimoji="0" lang="zh-CN" altLang="en-US" sz="1800" b="0"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mn-ea"/>
              <a:sym typeface="+mn-lt"/>
            </a:endParaRPr>
          </a:p>
        </p:txBody>
      </p:sp>
      <p:sp>
        <p:nvSpPr>
          <p:cNvPr id="4" name="矩形 3"/>
          <p:cNvSpPr/>
          <p:nvPr/>
        </p:nvSpPr>
        <p:spPr>
          <a:xfrm>
            <a:off x="5182930" y="1025730"/>
            <a:ext cx="1871025" cy="677365"/>
          </a:xfrm>
          <a:prstGeom prst="rect">
            <a:avLst/>
          </a:prstGeom>
        </p:spPr>
        <p:txBody>
          <a:bodyPr wrap="none">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版权声明</a:t>
            </a:r>
            <a:endParaRPr kumimoji="0" lang="zh-CN" altLang="en-US" sz="3200" b="1"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mn-ea"/>
              <a:sym typeface="+mn-lt"/>
            </a:endParaRPr>
          </a:p>
        </p:txBody>
      </p:sp>
      <p:cxnSp>
        <p:nvCxnSpPr>
          <p:cNvPr id="5" name="直接连接符 4"/>
          <p:cNvCxnSpPr/>
          <p:nvPr/>
        </p:nvCxnSpPr>
        <p:spPr>
          <a:xfrm>
            <a:off x="5816600" y="1852612"/>
            <a:ext cx="558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3000">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flipH="1">
            <a:off x="0" y="2049510"/>
            <a:ext cx="12192000" cy="2758980"/>
          </a:xfrm>
          <a:prstGeom prst="rect">
            <a:avLst/>
          </a:prstGeom>
          <a:gradFill flip="none" rotWithShape="1">
            <a:gsLst>
              <a:gs pos="0">
                <a:srgbClr val="30B593"/>
              </a:gs>
              <a:gs pos="100000">
                <a:srgbClr val="00B050"/>
              </a:gs>
            </a:gsLst>
            <a:lin ang="2700000" scaled="1"/>
            <a:tileRect/>
          </a:gradFill>
          <a:ln>
            <a:solidFill>
              <a:schemeClr val="bg1"/>
            </a:solidFill>
          </a:ln>
          <a:effectLst>
            <a:outerShdw blurRad="38100" dist="12700" dir="10800000" algn="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 name="任意多边形: 形状 5"/>
          <p:cNvSpPr/>
          <p:nvPr/>
        </p:nvSpPr>
        <p:spPr>
          <a:xfrm flipV="1">
            <a:off x="601594" y="1624522"/>
            <a:ext cx="6635093" cy="3677054"/>
          </a:xfrm>
          <a:custGeom>
            <a:avLst/>
            <a:gdLst>
              <a:gd name="connsiteX0" fmla="*/ 128585 w 6635093"/>
              <a:gd name="connsiteY0" fmla="*/ 5026479 h 5026479"/>
              <a:gd name="connsiteX1" fmla="*/ 0 w 6635093"/>
              <a:gd name="connsiteY1" fmla="*/ 5026479 h 5026479"/>
              <a:gd name="connsiteX2" fmla="*/ 0 w 6635093"/>
              <a:gd name="connsiteY2" fmla="*/ 0 h 5026479"/>
              <a:gd name="connsiteX3" fmla="*/ 128585 w 6635093"/>
              <a:gd name="connsiteY3" fmla="*/ 0 h 5026479"/>
              <a:gd name="connsiteX4" fmla="*/ 128585 w 6635093"/>
              <a:gd name="connsiteY4" fmla="*/ 4891494 h 5026479"/>
              <a:gd name="connsiteX5" fmla="*/ 6506501 w 6635093"/>
              <a:gd name="connsiteY5" fmla="*/ 4891494 h 5026479"/>
              <a:gd name="connsiteX6" fmla="*/ 6506501 w 6635093"/>
              <a:gd name="connsiteY6" fmla="*/ 4527223 h 5026479"/>
              <a:gd name="connsiteX7" fmla="*/ 6635089 w 6635093"/>
              <a:gd name="connsiteY7" fmla="*/ 4527223 h 5026479"/>
              <a:gd name="connsiteX8" fmla="*/ 6635089 w 6635093"/>
              <a:gd name="connsiteY8" fmla="*/ 4891494 h 5026479"/>
              <a:gd name="connsiteX9" fmla="*/ 6635093 w 6635093"/>
              <a:gd name="connsiteY9" fmla="*/ 4891494 h 5026479"/>
              <a:gd name="connsiteX10" fmla="*/ 6635093 w 6635093"/>
              <a:gd name="connsiteY10" fmla="*/ 5026477 h 5026479"/>
              <a:gd name="connsiteX11" fmla="*/ 128585 w 6635093"/>
              <a:gd name="connsiteY11" fmla="*/ 5026477 h 5026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35093" h="5026479">
                <a:moveTo>
                  <a:pt x="128585" y="5026479"/>
                </a:moveTo>
                <a:lnTo>
                  <a:pt x="0" y="5026479"/>
                </a:lnTo>
                <a:lnTo>
                  <a:pt x="0" y="0"/>
                </a:lnTo>
                <a:lnTo>
                  <a:pt x="128585" y="0"/>
                </a:lnTo>
                <a:lnTo>
                  <a:pt x="128585" y="4891494"/>
                </a:lnTo>
                <a:lnTo>
                  <a:pt x="6506501" y="4891494"/>
                </a:lnTo>
                <a:lnTo>
                  <a:pt x="6506501" y="4527223"/>
                </a:lnTo>
                <a:lnTo>
                  <a:pt x="6635089" y="4527223"/>
                </a:lnTo>
                <a:lnTo>
                  <a:pt x="6635089" y="4891494"/>
                </a:lnTo>
                <a:lnTo>
                  <a:pt x="6635093" y="4891494"/>
                </a:lnTo>
                <a:lnTo>
                  <a:pt x="6635093" y="5026477"/>
                </a:lnTo>
                <a:lnTo>
                  <a:pt x="128585" y="502647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cs typeface="+mn-ea"/>
              <a:sym typeface="+mn-lt"/>
            </a:endParaRPr>
          </a:p>
        </p:txBody>
      </p:sp>
      <p:sp>
        <p:nvSpPr>
          <p:cNvPr id="13" name="任意多边形: 形状 12"/>
          <p:cNvSpPr/>
          <p:nvPr/>
        </p:nvSpPr>
        <p:spPr>
          <a:xfrm rot="5400000" flipH="1">
            <a:off x="6992273" y="635346"/>
            <a:ext cx="3538413" cy="5657851"/>
          </a:xfrm>
          <a:custGeom>
            <a:avLst/>
            <a:gdLst>
              <a:gd name="connsiteX0" fmla="*/ 4244211 w 4244211"/>
              <a:gd name="connsiteY0" fmla="*/ 1 h 5657851"/>
              <a:gd name="connsiteX1" fmla="*/ 4244211 w 4244211"/>
              <a:gd name="connsiteY1" fmla="*/ 128587 h 5657851"/>
              <a:gd name="connsiteX2" fmla="*/ 126206 w 4244211"/>
              <a:gd name="connsiteY2" fmla="*/ 128587 h 5657851"/>
              <a:gd name="connsiteX3" fmla="*/ 126206 w 4244211"/>
              <a:gd name="connsiteY3" fmla="*/ 5657851 h 5657851"/>
              <a:gd name="connsiteX4" fmla="*/ 0 w 4244211"/>
              <a:gd name="connsiteY4" fmla="*/ 5657851 h 5657851"/>
              <a:gd name="connsiteX5" fmla="*/ 0 w 4244211"/>
              <a:gd name="connsiteY5" fmla="*/ 0 h 5657851"/>
              <a:gd name="connsiteX6" fmla="*/ 126206 w 4244211"/>
              <a:gd name="connsiteY6" fmla="*/ 0 h 5657851"/>
              <a:gd name="connsiteX7" fmla="*/ 126206 w 4244211"/>
              <a:gd name="connsiteY7" fmla="*/ 1 h 565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44211" h="5657851">
                <a:moveTo>
                  <a:pt x="4244211" y="1"/>
                </a:moveTo>
                <a:lnTo>
                  <a:pt x="4244211" y="128587"/>
                </a:lnTo>
                <a:lnTo>
                  <a:pt x="126206" y="128587"/>
                </a:lnTo>
                <a:lnTo>
                  <a:pt x="126206" y="5657851"/>
                </a:lnTo>
                <a:lnTo>
                  <a:pt x="0" y="5657851"/>
                </a:lnTo>
                <a:lnTo>
                  <a:pt x="0" y="0"/>
                </a:lnTo>
                <a:lnTo>
                  <a:pt x="126206" y="0"/>
                </a:lnTo>
                <a:lnTo>
                  <a:pt x="126206" y="1"/>
                </a:lnTo>
                <a:close/>
              </a:path>
            </a:pathLst>
          </a:custGeom>
          <a:solidFill>
            <a:schemeClr val="tx1">
              <a:lumMod val="75000"/>
              <a:lumOff val="25000"/>
            </a:schemeClr>
          </a:solidFill>
          <a:ln w="38100">
            <a:noFill/>
          </a:ln>
          <a:effectLst/>
        </p:spPr>
        <p:txBody>
          <a:bodyPr vert="horz" wrap="square" lIns="91440" tIns="45720" rIns="91440" bIns="45720" numCol="1" anchor="t" anchorCtr="0" compatLnSpc="1"/>
          <a:lstStyle/>
          <a:p>
            <a:endParaRPr lang="zh-CN" altLang="en-US" dirty="0">
              <a:solidFill>
                <a:prstClr val="black"/>
              </a:solidFill>
              <a:cs typeface="+mn-ea"/>
              <a:sym typeface="+mn-lt"/>
            </a:endParaRPr>
          </a:p>
        </p:txBody>
      </p:sp>
      <p:sp>
        <p:nvSpPr>
          <p:cNvPr id="14" name="矩形 13"/>
          <p:cNvSpPr/>
          <p:nvPr/>
        </p:nvSpPr>
        <p:spPr>
          <a:xfrm flipH="1">
            <a:off x="11338034" y="1315055"/>
            <a:ext cx="390140" cy="482738"/>
          </a:xfrm>
          <a:prstGeom prst="rect">
            <a:avLst/>
          </a:prstGeom>
          <a:gradFill flip="none" rotWithShape="1">
            <a:gsLst>
              <a:gs pos="0">
                <a:srgbClr val="30B593"/>
              </a:gs>
              <a:gs pos="100000">
                <a:srgbClr val="00B050"/>
              </a:gs>
            </a:gsLst>
            <a:lin ang="2700000" scaled="1"/>
            <a:tileRect/>
          </a:gradFill>
          <a:ln>
            <a:solidFill>
              <a:schemeClr val="bg1"/>
            </a:solidFill>
          </a:ln>
          <a:effectLst>
            <a:outerShdw blurRad="38100" dist="12700" dir="10800000" algn="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5" name="矩形 14"/>
          <p:cNvSpPr/>
          <p:nvPr/>
        </p:nvSpPr>
        <p:spPr>
          <a:xfrm flipH="1">
            <a:off x="709742" y="5729400"/>
            <a:ext cx="666648" cy="482738"/>
          </a:xfrm>
          <a:prstGeom prst="rect">
            <a:avLst/>
          </a:prstGeom>
          <a:solidFill>
            <a:schemeClr val="tx1">
              <a:lumMod val="75000"/>
              <a:lumOff val="25000"/>
            </a:schemeClr>
          </a:solidFill>
          <a:ln w="38100">
            <a:noFill/>
          </a:ln>
          <a:effectLst/>
        </p:spPr>
        <p:txBody>
          <a:bodyPr vert="horz" wrap="square" lIns="91440" tIns="45720" rIns="91440" bIns="45720" numCol="1" anchor="t" anchorCtr="0" compatLnSpc="1"/>
          <a:lstStyle/>
          <a:p>
            <a:endParaRPr lang="zh-CN" altLang="en-US" dirty="0">
              <a:solidFill>
                <a:prstClr val="black"/>
              </a:solidFill>
              <a:cs typeface="+mn-ea"/>
              <a:sym typeface="+mn-lt"/>
            </a:endParaRPr>
          </a:p>
        </p:txBody>
      </p:sp>
      <p:sp>
        <p:nvSpPr>
          <p:cNvPr id="10" name="矩形 9"/>
          <p:cNvSpPr/>
          <p:nvPr/>
        </p:nvSpPr>
        <p:spPr>
          <a:xfrm flipH="1">
            <a:off x="0" y="0"/>
            <a:ext cx="4614153" cy="233464"/>
          </a:xfrm>
          <a:prstGeom prst="rect">
            <a:avLst/>
          </a:prstGeom>
          <a:gradFill flip="none" rotWithShape="1">
            <a:gsLst>
              <a:gs pos="0">
                <a:srgbClr val="30B593"/>
              </a:gs>
              <a:gs pos="100000">
                <a:srgbClr val="00B050"/>
              </a:gs>
            </a:gsLst>
            <a:lin ang="2700000" scaled="1"/>
            <a:tileRect/>
          </a:gradFill>
          <a:ln>
            <a:solidFill>
              <a:schemeClr val="bg1"/>
            </a:solidFill>
          </a:ln>
          <a:effectLst>
            <a:outerShdw blurRad="38100" dist="12700" dir="10800000" algn="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1" name="矩形 10"/>
          <p:cNvSpPr/>
          <p:nvPr/>
        </p:nvSpPr>
        <p:spPr>
          <a:xfrm flipH="1">
            <a:off x="-1" y="304800"/>
            <a:ext cx="3508442" cy="233464"/>
          </a:xfrm>
          <a:prstGeom prst="rect">
            <a:avLst/>
          </a:prstGeom>
          <a:solidFill>
            <a:schemeClr val="tx1">
              <a:lumMod val="75000"/>
              <a:lumOff val="25000"/>
            </a:schemeClr>
          </a:solidFill>
          <a:ln w="38100">
            <a:noFill/>
          </a:ln>
          <a:effectLst/>
        </p:spPr>
        <p:txBody>
          <a:bodyPr vert="horz" wrap="square" lIns="91440" tIns="45720" rIns="91440" bIns="45720" numCol="1" anchor="t" anchorCtr="0" compatLnSpc="1"/>
          <a:lstStyle/>
          <a:p>
            <a:endParaRPr lang="zh-CN" altLang="en-US" dirty="0">
              <a:solidFill>
                <a:prstClr val="black"/>
              </a:solidFill>
              <a:cs typeface="+mn-ea"/>
              <a:sym typeface="+mn-lt"/>
            </a:endParaRPr>
          </a:p>
        </p:txBody>
      </p:sp>
      <p:sp>
        <p:nvSpPr>
          <p:cNvPr id="12" name="矩形 11"/>
          <p:cNvSpPr/>
          <p:nvPr/>
        </p:nvSpPr>
        <p:spPr>
          <a:xfrm flipH="1">
            <a:off x="7236688" y="6624536"/>
            <a:ext cx="4955313" cy="233464"/>
          </a:xfrm>
          <a:prstGeom prst="rect">
            <a:avLst/>
          </a:prstGeom>
          <a:gradFill flip="none" rotWithShape="1">
            <a:gsLst>
              <a:gs pos="0">
                <a:srgbClr val="30B593"/>
              </a:gs>
              <a:gs pos="100000">
                <a:srgbClr val="00B050"/>
              </a:gs>
            </a:gsLst>
            <a:lin ang="2700000" scaled="1"/>
            <a:tileRect/>
          </a:gradFill>
          <a:ln>
            <a:solidFill>
              <a:schemeClr val="bg1"/>
            </a:solidFill>
          </a:ln>
          <a:effectLst>
            <a:outerShdw blurRad="38100" dist="12700" dir="10800000" algn="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30" name="组合 29"/>
          <p:cNvGrpSpPr/>
          <p:nvPr/>
        </p:nvGrpSpPr>
        <p:grpSpPr>
          <a:xfrm>
            <a:off x="894963" y="2284695"/>
            <a:ext cx="6336886" cy="1774498"/>
            <a:chOff x="894963" y="2284695"/>
            <a:chExt cx="6336886" cy="1774498"/>
          </a:xfrm>
        </p:grpSpPr>
        <p:sp>
          <p:nvSpPr>
            <p:cNvPr id="22" name="文本框 21"/>
            <p:cNvSpPr txBox="1"/>
            <p:nvPr/>
          </p:nvSpPr>
          <p:spPr>
            <a:xfrm>
              <a:off x="894963" y="2284695"/>
              <a:ext cx="6063194" cy="1107996"/>
            </a:xfrm>
            <a:prstGeom prst="rect">
              <a:avLst/>
            </a:prstGeom>
            <a:noFill/>
          </p:spPr>
          <p:txBody>
            <a:bodyPr wrap="square" rtlCol="0">
              <a:spAutoFit/>
              <a:scene3d>
                <a:camera prst="orthographicFront"/>
                <a:lightRig rig="threePt" dir="t"/>
              </a:scene3d>
              <a:sp3d contourW="12700"/>
            </a:bodyPr>
            <a:lstStyle/>
            <a:p>
              <a:r>
                <a:rPr lang="zh-CN" altLang="en-US" sz="6600" b="1" dirty="0">
                  <a:solidFill>
                    <a:schemeClr val="bg1"/>
                  </a:solidFill>
                  <a:effectLst>
                    <a:outerShdw blurRad="38100" dist="38100" dir="2700000" algn="tl">
                      <a:srgbClr val="000000">
                        <a:alpha val="43137"/>
                      </a:srgbClr>
                    </a:outerShdw>
                  </a:effectLst>
                  <a:cs typeface="+mn-ea"/>
                  <a:sym typeface="+mn-lt"/>
                </a:rPr>
                <a:t>谢谢各位倾听！</a:t>
              </a:r>
            </a:p>
          </p:txBody>
        </p:sp>
        <p:sp>
          <p:nvSpPr>
            <p:cNvPr id="23" name="文本框 22"/>
            <p:cNvSpPr txBox="1"/>
            <p:nvPr/>
          </p:nvSpPr>
          <p:spPr>
            <a:xfrm>
              <a:off x="946398" y="3470314"/>
              <a:ext cx="5808814" cy="588879"/>
            </a:xfrm>
            <a:prstGeom prst="rect">
              <a:avLst/>
            </a:prstGeom>
            <a:noFill/>
          </p:spPr>
          <p:txBody>
            <a:bodyPr wrap="square" rtlCol="0">
              <a:spAutoFit/>
              <a:scene3d>
                <a:camera prst="orthographicFront"/>
                <a:lightRig rig="threePt" dir="t"/>
              </a:scene3d>
              <a:sp3d contourW="12700"/>
            </a:bodyPr>
            <a:lstStyle/>
            <a:p>
              <a:pPr algn="dist">
                <a:lnSpc>
                  <a:spcPct val="150000"/>
                </a:lnSpc>
              </a:pPr>
              <a:r>
                <a:rPr lang="zh-CN" altLang="en-US" sz="2400" dirty="0">
                  <a:solidFill>
                    <a:schemeClr val="bg1"/>
                  </a:solidFill>
                  <a:effectLst>
                    <a:outerShdw blurRad="38100" dist="38100" dir="2700000" algn="tl">
                      <a:srgbClr val="000000">
                        <a:alpha val="43137"/>
                      </a:srgbClr>
                    </a:outerShdw>
                  </a:effectLst>
                  <a:cs typeface="+mn-ea"/>
                  <a:sym typeface="+mn-lt"/>
                </a:rPr>
                <a:t>语文精品课件 六年级下册</a:t>
              </a:r>
              <a:endParaRPr lang="en-US" altLang="zh-CN" sz="2400" dirty="0">
                <a:solidFill>
                  <a:schemeClr val="bg1"/>
                </a:solidFill>
                <a:effectLst>
                  <a:outerShdw blurRad="38100" dist="38100" dir="2700000" algn="tl">
                    <a:srgbClr val="000000">
                      <a:alpha val="43137"/>
                    </a:srgbClr>
                  </a:outerShdw>
                </a:effectLst>
                <a:cs typeface="+mn-ea"/>
                <a:sym typeface="+mn-lt"/>
              </a:endParaRPr>
            </a:p>
          </p:txBody>
        </p:sp>
        <p:cxnSp>
          <p:nvCxnSpPr>
            <p:cNvPr id="24" name="直接连接符 23"/>
            <p:cNvCxnSpPr/>
            <p:nvPr/>
          </p:nvCxnSpPr>
          <p:spPr>
            <a:xfrm>
              <a:off x="1033541" y="3460789"/>
              <a:ext cx="61983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3" name="图片 2" descr="图片包含 草, 户外, 建筑, 房子&#10;&#10;描述已自动生成"/>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3759" y="515739"/>
            <a:ext cx="3889514" cy="5826522"/>
          </a:xfrm>
          <a:prstGeom prst="rect">
            <a:avLst/>
          </a:prstGeom>
          <a:ln w="22225">
            <a:solidFill>
              <a:schemeClr val="bg1"/>
            </a:solidFill>
          </a:ln>
          <a:effectLst>
            <a:outerShdw blurRad="114300" sx="101000" sy="101000" algn="ctr" rotWithShape="0">
              <a:prstClr val="black">
                <a:alpha val="10000"/>
              </a:prstClr>
            </a:outerShdw>
          </a:effectLst>
        </p:spPr>
      </p:pic>
      <p:grpSp>
        <p:nvGrpSpPr>
          <p:cNvPr id="31" name="组合 30"/>
          <p:cNvGrpSpPr/>
          <p:nvPr/>
        </p:nvGrpSpPr>
        <p:grpSpPr>
          <a:xfrm>
            <a:off x="1043066" y="4224439"/>
            <a:ext cx="3861068" cy="316802"/>
            <a:chOff x="1043066" y="4224439"/>
            <a:chExt cx="3861068" cy="316802"/>
          </a:xfrm>
        </p:grpSpPr>
        <p:grpSp>
          <p:nvGrpSpPr>
            <p:cNvPr id="26" name="组合 25"/>
            <p:cNvGrpSpPr/>
            <p:nvPr/>
          </p:nvGrpSpPr>
          <p:grpSpPr>
            <a:xfrm>
              <a:off x="1043066" y="4224439"/>
              <a:ext cx="1765300" cy="316802"/>
              <a:chOff x="1043066" y="4044835"/>
              <a:chExt cx="1765300" cy="316802"/>
            </a:xfrm>
          </p:grpSpPr>
          <p:sp>
            <p:nvSpPr>
              <p:cNvPr id="19" name="矩形 18"/>
              <p:cNvSpPr/>
              <p:nvPr/>
            </p:nvSpPr>
            <p:spPr>
              <a:xfrm>
                <a:off x="1043066" y="4044835"/>
                <a:ext cx="1765300" cy="316802"/>
              </a:xfrm>
              <a:prstGeom prst="rect">
                <a:avLst/>
              </a:prstGeom>
              <a:solidFill>
                <a:schemeClr val="bg1"/>
              </a:solidFill>
              <a:ln w="38100">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zh-CN" altLang="en-US" sz="1200" dirty="0">
                  <a:solidFill>
                    <a:prstClr val="black"/>
                  </a:solidFill>
                  <a:cs typeface="+mn-ea"/>
                  <a:sym typeface="+mn-lt"/>
                </a:endParaRPr>
              </a:p>
            </p:txBody>
          </p:sp>
          <p:sp>
            <p:nvSpPr>
              <p:cNvPr id="20" name="文本框 19"/>
              <p:cNvSpPr txBox="1"/>
              <p:nvPr/>
            </p:nvSpPr>
            <p:spPr>
              <a:xfrm>
                <a:off x="1190173" y="4064737"/>
                <a:ext cx="1471087" cy="276999"/>
              </a:xfrm>
              <a:prstGeom prst="rect">
                <a:avLst/>
              </a:prstGeom>
              <a:noFill/>
            </p:spPr>
            <p:txBody>
              <a:bodyPr wrap="square" rtlCol="0">
                <a:spAutoFit/>
                <a:scene3d>
                  <a:camera prst="orthographicFront"/>
                  <a:lightRig rig="threePt" dir="t"/>
                </a:scene3d>
                <a:sp3d contourW="12700"/>
              </a:bodyPr>
              <a:lstStyle/>
              <a:p>
                <a:pPr algn="ctr"/>
                <a:r>
                  <a:rPr lang="zh-CN" altLang="en-US" sz="1200" dirty="0">
                    <a:solidFill>
                      <a:schemeClr val="tx1">
                        <a:lumMod val="75000"/>
                        <a:lumOff val="25000"/>
                      </a:schemeClr>
                    </a:solidFill>
                    <a:cs typeface="+mn-ea"/>
                    <a:sym typeface="+mn-lt"/>
                  </a:rPr>
                  <a:t>授课老师：某某</a:t>
                </a:r>
              </a:p>
            </p:txBody>
          </p:sp>
        </p:grpSp>
        <p:grpSp>
          <p:nvGrpSpPr>
            <p:cNvPr id="27" name="组合 26"/>
            <p:cNvGrpSpPr/>
            <p:nvPr/>
          </p:nvGrpSpPr>
          <p:grpSpPr>
            <a:xfrm>
              <a:off x="3138834" y="4224439"/>
              <a:ext cx="1765300" cy="316802"/>
              <a:chOff x="1043066" y="4044835"/>
              <a:chExt cx="1765300" cy="316802"/>
            </a:xfrm>
          </p:grpSpPr>
          <p:sp>
            <p:nvSpPr>
              <p:cNvPr id="28" name="矩形 27"/>
              <p:cNvSpPr/>
              <p:nvPr/>
            </p:nvSpPr>
            <p:spPr>
              <a:xfrm>
                <a:off x="1043066" y="4044835"/>
                <a:ext cx="1765300" cy="316802"/>
              </a:xfrm>
              <a:prstGeom prst="rect">
                <a:avLst/>
              </a:prstGeom>
              <a:solidFill>
                <a:schemeClr val="bg1"/>
              </a:solidFill>
              <a:ln w="38100">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zh-CN" altLang="en-US" sz="1200" dirty="0">
                  <a:solidFill>
                    <a:prstClr val="black"/>
                  </a:solidFill>
                  <a:cs typeface="+mn-ea"/>
                  <a:sym typeface="+mn-lt"/>
                </a:endParaRPr>
              </a:p>
            </p:txBody>
          </p:sp>
          <p:sp>
            <p:nvSpPr>
              <p:cNvPr id="29" name="文本框 28"/>
              <p:cNvSpPr txBox="1"/>
              <p:nvPr/>
            </p:nvSpPr>
            <p:spPr>
              <a:xfrm>
                <a:off x="1190173" y="4064737"/>
                <a:ext cx="1471087" cy="276999"/>
              </a:xfrm>
              <a:prstGeom prst="rect">
                <a:avLst/>
              </a:prstGeom>
              <a:noFill/>
            </p:spPr>
            <p:txBody>
              <a:bodyPr wrap="square" rtlCol="0">
                <a:spAutoFit/>
                <a:scene3d>
                  <a:camera prst="orthographicFront"/>
                  <a:lightRig rig="threePt" dir="t"/>
                </a:scene3d>
                <a:sp3d contourW="12700"/>
              </a:bodyPr>
              <a:lstStyle/>
              <a:p>
                <a:pPr algn="ctr"/>
                <a:r>
                  <a:rPr lang="zh-CN" altLang="en-US" sz="1200" dirty="0">
                    <a:solidFill>
                      <a:schemeClr val="tx1">
                        <a:lumMod val="75000"/>
                        <a:lumOff val="25000"/>
                      </a:schemeClr>
                    </a:solidFill>
                    <a:cs typeface="+mn-ea"/>
                    <a:sym typeface="+mn-lt"/>
                  </a:rPr>
                  <a:t>授课时间：</a:t>
                </a:r>
                <a:r>
                  <a:rPr lang="en-US" altLang="zh-CN" sz="1200" dirty="0">
                    <a:solidFill>
                      <a:schemeClr val="tx1">
                        <a:lumMod val="75000"/>
                        <a:lumOff val="25000"/>
                      </a:schemeClr>
                    </a:solidFill>
                    <a:cs typeface="+mn-ea"/>
                    <a:sym typeface="+mn-lt"/>
                  </a:rPr>
                  <a:t>20XX</a:t>
                </a:r>
                <a:endParaRPr lang="zh-CN" altLang="en-US" sz="1200" dirty="0">
                  <a:solidFill>
                    <a:schemeClr val="tx1">
                      <a:lumMod val="75000"/>
                      <a:lumOff val="25000"/>
                    </a:schemeClr>
                  </a:solidFill>
                  <a:cs typeface="+mn-ea"/>
                  <a:sym typeface="+mn-lt"/>
                </a:endParaRPr>
              </a:p>
            </p:txBody>
          </p:sp>
        </p:grpSp>
      </p:gr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par>
                                <p:cTn id="10" presetID="53" presetClass="entr" presetSubtype="16"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p:cTn id="12" dur="500" fill="hold"/>
                                        <p:tgtEl>
                                          <p:spTgt spid="30"/>
                                        </p:tgtEl>
                                        <p:attrNameLst>
                                          <p:attrName>ppt_w</p:attrName>
                                        </p:attrNameLst>
                                      </p:cBhvr>
                                      <p:tavLst>
                                        <p:tav tm="0">
                                          <p:val>
                                            <p:fltVal val="0"/>
                                          </p:val>
                                        </p:tav>
                                        <p:tav tm="100000">
                                          <p:val>
                                            <p:strVal val="#ppt_w"/>
                                          </p:val>
                                        </p:tav>
                                      </p:tavLst>
                                    </p:anim>
                                    <p:anim calcmode="lin" valueType="num">
                                      <p:cBhvr>
                                        <p:cTn id="13" dur="500" fill="hold"/>
                                        <p:tgtEl>
                                          <p:spTgt spid="30"/>
                                        </p:tgtEl>
                                        <p:attrNameLst>
                                          <p:attrName>ppt_h</p:attrName>
                                        </p:attrNameLst>
                                      </p:cBhvr>
                                      <p:tavLst>
                                        <p:tav tm="0">
                                          <p:val>
                                            <p:fltVal val="0"/>
                                          </p:val>
                                        </p:tav>
                                        <p:tav tm="100000">
                                          <p:val>
                                            <p:strVal val="#ppt_h"/>
                                          </p:val>
                                        </p:tav>
                                      </p:tavLst>
                                    </p:anim>
                                    <p:animEffect transition="in" filter="fade">
                                      <p:cBhvr>
                                        <p:cTn id="1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7"/>
          <p:cNvSpPr>
            <a:spLocks noGrp="1"/>
          </p:cNvSpPr>
          <p:nvPr>
            <p:ph type="body" sz="quarter" idx="10"/>
          </p:nvPr>
        </p:nvSpPr>
        <p:spPr/>
        <p:txBody>
          <a:bodyPr/>
          <a:lstStyle/>
          <a:p>
            <a:r>
              <a:rPr lang="zh-CN" altLang="en-US" sz="3200" dirty="0">
                <a:latin typeface="+mn-lt"/>
                <a:ea typeface="+mn-ea"/>
                <a:cs typeface="+mn-ea"/>
                <a:sym typeface="+mn-lt"/>
              </a:rPr>
              <a:t>交流平台</a:t>
            </a:r>
          </a:p>
        </p:txBody>
      </p:sp>
      <p:sp>
        <p:nvSpPr>
          <p:cNvPr id="7" name="矩形 4"/>
          <p:cNvSpPr/>
          <p:nvPr/>
        </p:nvSpPr>
        <p:spPr>
          <a:xfrm>
            <a:off x="1430082" y="2472328"/>
            <a:ext cx="3342640" cy="754374"/>
          </a:xfrm>
          <a:prstGeom prst="rect">
            <a:avLst/>
          </a:prstGeom>
          <a:noFill/>
          <a:ln w="9525">
            <a:noFill/>
          </a:ln>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文章的开头：</a:t>
            </a:r>
          </a:p>
        </p:txBody>
      </p:sp>
      <p:sp>
        <p:nvSpPr>
          <p:cNvPr id="9" name="矩形 8"/>
          <p:cNvSpPr/>
          <p:nvPr/>
        </p:nvSpPr>
        <p:spPr>
          <a:xfrm>
            <a:off x="950657" y="3302273"/>
            <a:ext cx="8465820" cy="1863090"/>
          </a:xfrm>
          <a:prstGeom prst="rect">
            <a:avLst/>
          </a:prstGeom>
          <a:noFill/>
          <a:ln w="9525">
            <a:noFill/>
          </a:ln>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3200" b="0" i="0" u="none" strike="noStrike" kern="1200" cap="none" spc="0" normalizeH="0" baseline="0" noProof="0" dirty="0">
                <a:ln>
                  <a:noFill/>
                </a:ln>
                <a:solidFill>
                  <a:srgbClr val="000000"/>
                </a:solidFill>
                <a:effectLst/>
                <a:uLnTx/>
                <a:uFillTx/>
                <a:cs typeface="+mn-ea"/>
                <a:sym typeface="+mn-lt"/>
              </a:rPr>
              <a:t>       1927</a:t>
            </a:r>
            <a:r>
              <a:rPr kumimoji="0" lang="zh-CN" altLang="en-US" sz="3200" b="0" i="0" u="none" strike="noStrike" kern="1200" cap="none" spc="0" normalizeH="0" baseline="0" noProof="0" dirty="0">
                <a:ln>
                  <a:noFill/>
                </a:ln>
                <a:solidFill>
                  <a:srgbClr val="000000"/>
                </a:solidFill>
                <a:effectLst/>
                <a:uLnTx/>
                <a:uFillTx/>
                <a:cs typeface="+mn-ea"/>
                <a:sym typeface="+mn-lt"/>
              </a:rPr>
              <a:t>年</a:t>
            </a:r>
            <a:r>
              <a:rPr kumimoji="0" lang="en-US" altLang="zh-CN" sz="3200" b="0" i="0" u="none" strike="noStrike" kern="1200" cap="none" spc="0" normalizeH="0" baseline="0" noProof="0" dirty="0">
                <a:ln>
                  <a:noFill/>
                </a:ln>
                <a:solidFill>
                  <a:srgbClr val="000000"/>
                </a:solidFill>
                <a:effectLst/>
                <a:uLnTx/>
                <a:uFillTx/>
                <a:cs typeface="+mn-ea"/>
                <a:sym typeface="+mn-lt"/>
              </a:rPr>
              <a:t>4</a:t>
            </a:r>
            <a:r>
              <a:rPr kumimoji="0" lang="zh-CN" altLang="en-US" sz="3200" b="0" i="0" u="none" strike="noStrike" kern="1200" cap="none" spc="0" normalizeH="0" baseline="0" noProof="0" dirty="0">
                <a:ln>
                  <a:noFill/>
                </a:ln>
                <a:solidFill>
                  <a:srgbClr val="000000"/>
                </a:solidFill>
                <a:effectLst/>
                <a:uLnTx/>
                <a:uFillTx/>
                <a:cs typeface="+mn-ea"/>
                <a:sym typeface="+mn-lt"/>
              </a:rPr>
              <a:t>月</a:t>
            </a:r>
            <a:r>
              <a:rPr kumimoji="0" lang="en-US" altLang="zh-CN" sz="3200" b="0" i="0" u="none" strike="noStrike" kern="1200" cap="none" spc="0" normalizeH="0" baseline="0" noProof="0" dirty="0">
                <a:ln>
                  <a:noFill/>
                </a:ln>
                <a:solidFill>
                  <a:srgbClr val="000000"/>
                </a:solidFill>
                <a:effectLst/>
                <a:uLnTx/>
                <a:uFillTx/>
                <a:cs typeface="+mn-ea"/>
                <a:sym typeface="+mn-lt"/>
              </a:rPr>
              <a:t>28</a:t>
            </a:r>
            <a:r>
              <a:rPr kumimoji="0" lang="zh-CN" altLang="en-US" sz="3200" b="0" i="0" u="none" strike="noStrike" kern="1200" cap="none" spc="0" normalizeH="0" baseline="0" noProof="0" dirty="0">
                <a:ln>
                  <a:noFill/>
                </a:ln>
                <a:solidFill>
                  <a:srgbClr val="000000"/>
                </a:solidFill>
                <a:effectLst/>
                <a:uLnTx/>
                <a:uFillTx/>
                <a:cs typeface="+mn-ea"/>
                <a:sym typeface="+mn-lt"/>
              </a:rPr>
              <a:t>日，我永远忘不了那一天。那是父亲的被难日，离现在已经十六年了。</a:t>
            </a:r>
          </a:p>
          <a:p>
            <a:pPr marL="0" marR="0" lvl="0" indent="0" algn="r" defTabSz="914400" rtl="0" eaLnBrk="1" fontAlgn="auto" latinLnBrk="0" hangingPunct="1">
              <a:lnSpc>
                <a:spcPct val="120000"/>
              </a:lnSpc>
              <a:spcBef>
                <a:spcPts val="0"/>
              </a:spcBef>
              <a:spcAft>
                <a:spcPts val="0"/>
              </a:spcAft>
              <a:buClrTx/>
              <a:buSzTx/>
              <a:buFontTx/>
              <a:buNone/>
              <a:defRPr/>
            </a:pPr>
            <a:r>
              <a:rPr kumimoji="0" lang="en-US" altLang="zh-CN" sz="3200" b="0" i="0" u="none" strike="noStrike" kern="1200" cap="none" spc="0" normalizeH="0" baseline="0" noProof="0" dirty="0">
                <a:ln>
                  <a:noFill/>
                </a:ln>
                <a:solidFill>
                  <a:srgbClr val="000000"/>
                </a:solidFill>
                <a:effectLst/>
                <a:uLnTx/>
                <a:uFillTx/>
                <a:cs typeface="+mn-ea"/>
                <a:sym typeface="+mn-lt"/>
              </a:rPr>
              <a:t>——《</a:t>
            </a:r>
            <a:r>
              <a:rPr kumimoji="0" lang="zh-CN" altLang="en-US" sz="3200" b="0" i="0" u="none" strike="noStrike" kern="1200" cap="none" spc="0" normalizeH="0" baseline="0" noProof="0" dirty="0">
                <a:ln>
                  <a:noFill/>
                </a:ln>
                <a:solidFill>
                  <a:srgbClr val="000000"/>
                </a:solidFill>
                <a:effectLst/>
                <a:uLnTx/>
                <a:uFillTx/>
                <a:cs typeface="+mn-ea"/>
                <a:sym typeface="+mn-lt"/>
              </a:rPr>
              <a:t>十六年前的回忆</a:t>
            </a:r>
            <a:r>
              <a:rPr kumimoji="0" lang="en-US" altLang="zh-CN" sz="3200" b="0" i="0" u="none" strike="noStrike" kern="1200" cap="none" spc="0" normalizeH="0" baseline="0" noProof="0" dirty="0">
                <a:ln>
                  <a:noFill/>
                </a:ln>
                <a:solidFill>
                  <a:srgbClr val="000000"/>
                </a:solidFill>
                <a:effectLst/>
                <a:uLnTx/>
                <a:uFillTx/>
                <a:cs typeface="+mn-ea"/>
                <a:sym typeface="+mn-lt"/>
              </a:rPr>
              <a:t>》</a:t>
            </a:r>
            <a:endParaRPr kumimoji="0" lang="zh-CN" altLang="en-US" sz="1800" b="0" i="0" u="none" strike="noStrike" kern="1200" cap="none" spc="0" normalizeH="0" baseline="0" noProof="0" dirty="0">
              <a:ln>
                <a:noFill/>
              </a:ln>
              <a:solidFill>
                <a:prstClr val="black"/>
              </a:solidFill>
              <a:effectLst/>
              <a:uLnTx/>
              <a:uFillTx/>
              <a:cs typeface="+mn-ea"/>
              <a:sym typeface="+mn-lt"/>
            </a:endParaRPr>
          </a:p>
        </p:txBody>
      </p:sp>
      <p:sp>
        <p:nvSpPr>
          <p:cNvPr id="10" name="矩形 9"/>
          <p:cNvSpPr/>
          <p:nvPr/>
        </p:nvSpPr>
        <p:spPr>
          <a:xfrm>
            <a:off x="6691085" y="5357949"/>
            <a:ext cx="7200900" cy="571951"/>
          </a:xfrm>
          <a:prstGeom prst="rect">
            <a:avLst/>
          </a:prstGeom>
          <a:noFill/>
          <a:ln w="9525">
            <a:noFill/>
          </a:ln>
        </p:spPr>
        <p:txBody>
          <a:bodyPr>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0000FF"/>
                </a:solidFill>
                <a:effectLst/>
                <a:uLnTx/>
                <a:uFillTx/>
                <a:cs typeface="+mn-ea"/>
                <a:sym typeface="+mn-lt"/>
              </a:rPr>
              <a:t>自由朗读，说说你的发现。</a:t>
            </a:r>
          </a:p>
        </p:txBody>
      </p:sp>
      <p:sp>
        <p:nvSpPr>
          <p:cNvPr id="11" name="矩形 10"/>
          <p:cNvSpPr/>
          <p:nvPr/>
        </p:nvSpPr>
        <p:spPr>
          <a:xfrm>
            <a:off x="5160488" y="1662068"/>
            <a:ext cx="1871025" cy="584775"/>
          </a:xfrm>
          <a:prstGeom prst="rect">
            <a:avLst/>
          </a:prstGeom>
          <a:noFill/>
          <a:ln w="9525">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C85365"/>
                </a:solidFill>
                <a:effectLst/>
                <a:uLnTx/>
                <a:uFillTx/>
                <a:cs typeface="+mn-ea"/>
                <a:sym typeface="+mn-lt"/>
              </a:rPr>
              <a:t>首尾呼应</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7"/>
          <p:cNvSpPr>
            <a:spLocks noGrp="1"/>
          </p:cNvSpPr>
          <p:nvPr>
            <p:ph type="body" sz="quarter" idx="10"/>
          </p:nvPr>
        </p:nvSpPr>
        <p:spPr/>
        <p:txBody>
          <a:bodyPr/>
          <a:lstStyle/>
          <a:p>
            <a:r>
              <a:rPr lang="zh-CN" altLang="en-US" sz="3200" dirty="0">
                <a:latin typeface="+mn-lt"/>
                <a:ea typeface="+mn-ea"/>
                <a:cs typeface="+mn-ea"/>
                <a:sym typeface="+mn-lt"/>
              </a:rPr>
              <a:t>交流平台</a:t>
            </a:r>
          </a:p>
        </p:txBody>
      </p:sp>
      <p:sp>
        <p:nvSpPr>
          <p:cNvPr id="3" name="矩形 4"/>
          <p:cNvSpPr/>
          <p:nvPr/>
        </p:nvSpPr>
        <p:spPr>
          <a:xfrm>
            <a:off x="1786255" y="1682478"/>
            <a:ext cx="3486785" cy="754374"/>
          </a:xfrm>
          <a:prstGeom prst="rect">
            <a:avLst/>
          </a:prstGeom>
          <a:noFill/>
          <a:ln w="9525">
            <a:noFill/>
          </a:ln>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文章的结尾：</a:t>
            </a:r>
          </a:p>
        </p:txBody>
      </p:sp>
      <p:sp>
        <p:nvSpPr>
          <p:cNvPr id="4" name="矩形 3"/>
          <p:cNvSpPr/>
          <p:nvPr/>
        </p:nvSpPr>
        <p:spPr>
          <a:xfrm>
            <a:off x="1195070" y="2601958"/>
            <a:ext cx="9801860" cy="1863090"/>
          </a:xfrm>
          <a:prstGeom prst="rect">
            <a:avLst/>
          </a:prstGeom>
          <a:noFill/>
          <a:ln w="9525">
            <a:noFill/>
          </a:ln>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000000"/>
                </a:solidFill>
                <a:effectLst/>
                <a:uLnTx/>
                <a:uFillTx/>
                <a:cs typeface="+mn-ea"/>
                <a:sym typeface="+mn-lt"/>
              </a:rPr>
              <a:t>    我又哭了，从地上捡起那张报纸，咬紧牙，又勉强看了一遍，低声对母亲说：“妈，昨天是</a:t>
            </a:r>
            <a:r>
              <a:rPr kumimoji="0" lang="en-US" altLang="zh-CN" sz="3200" b="0" i="0" u="none" strike="noStrike" kern="1200" cap="none" spc="0" normalizeH="0" baseline="0" noProof="0" dirty="0">
                <a:ln>
                  <a:noFill/>
                </a:ln>
                <a:solidFill>
                  <a:srgbClr val="000000"/>
                </a:solidFill>
                <a:effectLst/>
                <a:uLnTx/>
                <a:uFillTx/>
                <a:cs typeface="+mn-ea"/>
                <a:sym typeface="+mn-lt"/>
              </a:rPr>
              <a:t>4</a:t>
            </a:r>
            <a:r>
              <a:rPr kumimoji="0" lang="zh-CN" altLang="en-US" sz="3200" b="0" i="0" u="none" strike="noStrike" kern="1200" cap="none" spc="0" normalizeH="0" baseline="0" noProof="0" dirty="0">
                <a:ln>
                  <a:noFill/>
                </a:ln>
                <a:solidFill>
                  <a:srgbClr val="000000"/>
                </a:solidFill>
                <a:effectLst/>
                <a:uLnTx/>
                <a:uFillTx/>
                <a:cs typeface="+mn-ea"/>
                <a:sym typeface="+mn-lt"/>
              </a:rPr>
              <a:t>月</a:t>
            </a:r>
            <a:r>
              <a:rPr kumimoji="0" lang="en-US" altLang="zh-CN" sz="3200" b="0" i="0" u="none" strike="noStrike" kern="1200" cap="none" spc="0" normalizeH="0" baseline="0" noProof="0" dirty="0">
                <a:ln>
                  <a:noFill/>
                </a:ln>
                <a:solidFill>
                  <a:srgbClr val="000000"/>
                </a:solidFill>
                <a:effectLst/>
                <a:uLnTx/>
                <a:uFillTx/>
                <a:cs typeface="+mn-ea"/>
                <a:sym typeface="+mn-lt"/>
              </a:rPr>
              <a:t>28</a:t>
            </a:r>
            <a:r>
              <a:rPr kumimoji="0" lang="zh-CN" altLang="en-US" sz="3200" b="0" i="0" u="none" strike="noStrike" kern="1200" cap="none" spc="0" normalizeH="0" baseline="0" noProof="0" dirty="0">
                <a:ln>
                  <a:noFill/>
                </a:ln>
                <a:solidFill>
                  <a:srgbClr val="000000"/>
                </a:solidFill>
                <a:effectLst/>
                <a:uLnTx/>
                <a:uFillTx/>
                <a:cs typeface="+mn-ea"/>
                <a:sym typeface="+mn-lt"/>
              </a:rPr>
              <a:t>日。”</a:t>
            </a:r>
          </a:p>
          <a:p>
            <a:pPr marL="0" marR="0" lvl="0" indent="0" algn="r" defTabSz="914400" rtl="0" eaLnBrk="1" fontAlgn="auto" latinLnBrk="0" hangingPunct="1">
              <a:lnSpc>
                <a:spcPct val="120000"/>
              </a:lnSpc>
              <a:spcBef>
                <a:spcPts val="0"/>
              </a:spcBef>
              <a:spcAft>
                <a:spcPts val="0"/>
              </a:spcAft>
              <a:buClrTx/>
              <a:buSzTx/>
              <a:buFontTx/>
              <a:buNone/>
              <a:defRPr/>
            </a:pPr>
            <a:r>
              <a:rPr kumimoji="0" lang="en-US" altLang="zh-CN" sz="3200" b="0" i="0" u="none" strike="noStrike" kern="1200" cap="none" spc="0" normalizeH="0" baseline="0" noProof="0" dirty="0">
                <a:ln>
                  <a:noFill/>
                </a:ln>
                <a:solidFill>
                  <a:srgbClr val="000000"/>
                </a:solidFill>
                <a:effectLst/>
                <a:uLnTx/>
                <a:uFillTx/>
                <a:cs typeface="+mn-ea"/>
                <a:sym typeface="+mn-lt"/>
              </a:rPr>
              <a:t>——《</a:t>
            </a:r>
            <a:r>
              <a:rPr kumimoji="0" lang="zh-CN" altLang="en-US" sz="3200" b="0" i="0" u="none" strike="noStrike" kern="1200" cap="none" spc="0" normalizeH="0" baseline="0" noProof="0" dirty="0">
                <a:ln>
                  <a:noFill/>
                </a:ln>
                <a:solidFill>
                  <a:srgbClr val="000000"/>
                </a:solidFill>
                <a:effectLst/>
                <a:uLnTx/>
                <a:uFillTx/>
                <a:cs typeface="+mn-ea"/>
                <a:sym typeface="+mn-lt"/>
              </a:rPr>
              <a:t>十六年前的回忆</a:t>
            </a:r>
            <a:r>
              <a:rPr kumimoji="0" lang="en-US" altLang="zh-CN" sz="3200" b="0" i="0" u="none" strike="noStrike" kern="1200" cap="none" spc="0" normalizeH="0" baseline="0" noProof="0" dirty="0">
                <a:ln>
                  <a:noFill/>
                </a:ln>
                <a:solidFill>
                  <a:srgbClr val="000000"/>
                </a:solidFill>
                <a:effectLst/>
                <a:uLnTx/>
                <a:uFillTx/>
                <a:cs typeface="+mn-ea"/>
                <a:sym typeface="+mn-lt"/>
              </a:rPr>
              <a:t>》</a:t>
            </a:r>
            <a:endParaRPr kumimoji="0" lang="zh-CN" altLang="en-US" sz="1800" b="0" i="0" u="none" strike="noStrike" kern="1200" cap="none" spc="0" normalizeH="0" baseline="0" noProof="0" dirty="0">
              <a:ln>
                <a:noFill/>
              </a:ln>
              <a:solidFill>
                <a:prstClr val="black"/>
              </a:solidFill>
              <a:effectLst/>
              <a:uLnTx/>
              <a:uFillTx/>
              <a:cs typeface="+mn-ea"/>
              <a:sym typeface="+mn-lt"/>
            </a:endParaRPr>
          </a:p>
        </p:txBody>
      </p:sp>
      <p:sp>
        <p:nvSpPr>
          <p:cNvPr id="5" name="矩形 4"/>
          <p:cNvSpPr/>
          <p:nvPr/>
        </p:nvSpPr>
        <p:spPr>
          <a:xfrm>
            <a:off x="1591945" y="5019040"/>
            <a:ext cx="9404985" cy="643574"/>
          </a:xfrm>
          <a:prstGeom prst="rect">
            <a:avLst/>
          </a:prstGeom>
          <a:noFill/>
          <a:ln w="9525">
            <a:noFill/>
          </a:ln>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0000FF"/>
                </a:solidFill>
                <a:effectLst/>
                <a:uLnTx/>
                <a:uFillTx/>
                <a:cs typeface="+mn-ea"/>
                <a:sym typeface="+mn-lt"/>
              </a:rPr>
              <a:t>    联系前文的开头，说一说：这样结尾有什么好处？</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7"/>
          <p:cNvSpPr>
            <a:spLocks noGrp="1"/>
          </p:cNvSpPr>
          <p:nvPr>
            <p:ph type="body" sz="quarter" idx="10"/>
          </p:nvPr>
        </p:nvSpPr>
        <p:spPr/>
        <p:txBody>
          <a:bodyPr/>
          <a:lstStyle/>
          <a:p>
            <a:r>
              <a:rPr lang="zh-CN" altLang="en-US" sz="3200" dirty="0">
                <a:latin typeface="+mn-lt"/>
                <a:ea typeface="+mn-ea"/>
                <a:cs typeface="+mn-ea"/>
                <a:sym typeface="+mn-lt"/>
              </a:rPr>
              <a:t>交流平台</a:t>
            </a:r>
          </a:p>
        </p:txBody>
      </p:sp>
      <p:sp>
        <p:nvSpPr>
          <p:cNvPr id="3" name="圆角矩形 55"/>
          <p:cNvSpPr/>
          <p:nvPr/>
        </p:nvSpPr>
        <p:spPr>
          <a:xfrm>
            <a:off x="1299935" y="3230336"/>
            <a:ext cx="9273540" cy="2208530"/>
          </a:xfrm>
          <a:prstGeom prst="roundRect">
            <a:avLst/>
          </a:prstGeom>
          <a:no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 name="标题 1"/>
          <p:cNvSpPr txBox="1"/>
          <p:nvPr/>
        </p:nvSpPr>
        <p:spPr>
          <a:xfrm>
            <a:off x="2872195" y="2033361"/>
            <a:ext cx="5871845" cy="757555"/>
          </a:xfrm>
          <a:prstGeom prst="rect">
            <a:avLst/>
          </a:prstGeom>
          <a:noFill/>
          <a:ln w="9525">
            <a:noFill/>
          </a:ln>
        </p:spPr>
        <p:txBody>
          <a:bodyPr/>
          <a:lstStyle/>
          <a:p>
            <a:pPr marL="0" marR="0" lvl="0" indent="0" algn="l" defTabSz="8509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3600" b="0" i="0" u="none" strike="noStrike" kern="1200" cap="none" spc="0" normalizeH="0" baseline="0" noProof="0" dirty="0">
                <a:ln>
                  <a:noFill/>
                </a:ln>
                <a:solidFill>
                  <a:prstClr val="black"/>
                </a:solidFill>
                <a:effectLst/>
                <a:uLnTx/>
                <a:uFillTx/>
                <a:cs typeface="+mn-ea"/>
                <a:sym typeface="+mn-lt"/>
              </a:rPr>
              <a:t>讨论交流：首尾呼应的作用</a:t>
            </a:r>
          </a:p>
        </p:txBody>
      </p:sp>
      <p:sp>
        <p:nvSpPr>
          <p:cNvPr id="5" name="矩形 4"/>
          <p:cNvSpPr/>
          <p:nvPr/>
        </p:nvSpPr>
        <p:spPr>
          <a:xfrm>
            <a:off x="1632040" y="3403056"/>
            <a:ext cx="9072880" cy="1863090"/>
          </a:xfrm>
          <a:prstGeom prst="rect">
            <a:avLst/>
          </a:prstGeom>
          <a:noFill/>
          <a:ln w="9525">
            <a:noFill/>
          </a:ln>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7030A0"/>
                </a:solidFill>
                <a:effectLst/>
                <a:uLnTx/>
                <a:uFillTx/>
                <a:cs typeface="+mn-ea"/>
                <a:sym typeface="+mn-lt"/>
              </a:rPr>
              <a:t>       </a:t>
            </a:r>
            <a:r>
              <a:rPr kumimoji="0" lang="zh-CN" altLang="en-US" sz="3200" b="0" i="0" u="none" strike="noStrike" kern="1200" cap="none" spc="0" normalizeH="0" baseline="0" noProof="0" dirty="0">
                <a:ln>
                  <a:noFill/>
                </a:ln>
                <a:solidFill>
                  <a:srgbClr val="0000FF"/>
                </a:solidFill>
                <a:effectLst/>
                <a:uLnTx/>
                <a:uFillTx/>
                <a:cs typeface="+mn-ea"/>
                <a:sym typeface="+mn-lt"/>
              </a:rPr>
              <a:t>首尾呼应</a:t>
            </a:r>
            <a:r>
              <a:rPr kumimoji="0" lang="zh-CN" altLang="en-US" sz="3200" b="0" i="0" u="none" strike="noStrike" kern="1200" cap="none" spc="0" normalizeH="0" baseline="0" noProof="0" dirty="0">
                <a:ln>
                  <a:noFill/>
                </a:ln>
                <a:solidFill>
                  <a:srgbClr val="7030A0"/>
                </a:solidFill>
                <a:effectLst/>
                <a:uLnTx/>
                <a:uFillTx/>
                <a:cs typeface="+mn-ea"/>
                <a:sym typeface="+mn-lt"/>
              </a:rPr>
              <a:t>（前后照应），更突出“我”和母亲对父亲的怀念，牢记父亲的被难日，使文章结构篇幅紧凑。</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7"/>
          <p:cNvSpPr>
            <a:spLocks noGrp="1"/>
          </p:cNvSpPr>
          <p:nvPr>
            <p:ph type="body" sz="quarter" idx="10"/>
          </p:nvPr>
        </p:nvSpPr>
        <p:spPr/>
        <p:txBody>
          <a:bodyPr/>
          <a:lstStyle/>
          <a:p>
            <a:r>
              <a:rPr lang="zh-CN" altLang="en-US" sz="3200" dirty="0">
                <a:latin typeface="+mn-lt"/>
                <a:ea typeface="+mn-ea"/>
                <a:cs typeface="+mn-ea"/>
                <a:sym typeface="+mn-lt"/>
              </a:rPr>
              <a:t>交流平台</a:t>
            </a:r>
          </a:p>
        </p:txBody>
      </p:sp>
      <p:sp>
        <p:nvSpPr>
          <p:cNvPr id="6" name="圆角矩形 61"/>
          <p:cNvSpPr/>
          <p:nvPr/>
        </p:nvSpPr>
        <p:spPr>
          <a:xfrm>
            <a:off x="923140" y="2401025"/>
            <a:ext cx="10345721" cy="3404689"/>
          </a:xfrm>
          <a:prstGeom prst="roundRect">
            <a:avLst/>
          </a:prstGeom>
          <a:no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7" name="矩形 4"/>
          <p:cNvSpPr/>
          <p:nvPr/>
        </p:nvSpPr>
        <p:spPr>
          <a:xfrm>
            <a:off x="1781237" y="2432140"/>
            <a:ext cx="2640330" cy="754374"/>
          </a:xfrm>
          <a:prstGeom prst="rect">
            <a:avLst/>
          </a:prstGeom>
          <a:noFill/>
          <a:ln w="9525">
            <a:noFill/>
          </a:ln>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文章的开头：</a:t>
            </a:r>
          </a:p>
        </p:txBody>
      </p:sp>
      <p:sp>
        <p:nvSpPr>
          <p:cNvPr id="9" name="矩形 8"/>
          <p:cNvSpPr>
            <a:spLocks noChangeArrowheads="1"/>
          </p:cNvSpPr>
          <p:nvPr/>
        </p:nvSpPr>
        <p:spPr bwMode="auto">
          <a:xfrm>
            <a:off x="1488757" y="3579613"/>
            <a:ext cx="9214485" cy="1833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rgbClr val="000000"/>
                </a:solidFill>
                <a:effectLst/>
                <a:uLnTx/>
                <a:uFillTx/>
                <a:latin typeface="+mn-lt"/>
                <a:ea typeface="+mn-ea"/>
                <a:cs typeface="+mn-ea"/>
                <a:sym typeface="+mn-lt"/>
              </a:rPr>
              <a:t>    </a:t>
            </a:r>
            <a:r>
              <a:rPr kumimoji="0" lang="zh-CN" altLang="en-US" sz="2400" b="0" i="0" u="none" strike="noStrike" kern="1200" cap="none" spc="-150" normalizeH="0" baseline="0" noProof="0" dirty="0">
                <a:ln>
                  <a:noFill/>
                </a:ln>
                <a:solidFill>
                  <a:srgbClr val="000000"/>
                </a:solidFill>
                <a:effectLst/>
                <a:uLnTx/>
                <a:uFillTx/>
                <a:latin typeface="+mn-lt"/>
                <a:ea typeface="+mn-ea"/>
                <a:cs typeface="+mn-ea"/>
                <a:sym typeface="+mn-lt"/>
              </a:rPr>
              <a:t>世界上还有几个剧种是戴着面具演出的呢？</a:t>
            </a:r>
          </a:p>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rgbClr val="000000"/>
                </a:solidFill>
                <a:effectLst/>
                <a:uLnTx/>
                <a:uFillTx/>
                <a:latin typeface="+mn-lt"/>
                <a:ea typeface="+mn-ea"/>
                <a:cs typeface="+mn-ea"/>
                <a:sym typeface="+mn-lt"/>
              </a:rPr>
              <a:t>    世界上还有几个剧种在演出时是没有舞台的呢？</a:t>
            </a:r>
          </a:p>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rgbClr val="000000"/>
                </a:solidFill>
                <a:effectLst/>
                <a:uLnTx/>
                <a:uFillTx/>
                <a:latin typeface="+mn-lt"/>
                <a:ea typeface="+mn-ea"/>
                <a:cs typeface="+mn-ea"/>
                <a:sym typeface="+mn-lt"/>
              </a:rPr>
              <a:t>    世界上还有几个剧种一部戏可以演出三五天还没有结束的呢？</a:t>
            </a:r>
          </a:p>
          <a:p>
            <a:pPr marL="0" marR="0" lvl="0" indent="0" algn="r" defTabSz="914400" rtl="0" eaLnBrk="1" fontAlgn="base" latinLnBrk="0" hangingPunct="1">
              <a:lnSpc>
                <a:spcPct val="120000"/>
              </a:lnSpc>
              <a:spcBef>
                <a:spcPct val="0"/>
              </a:spcBef>
              <a:spcAft>
                <a:spcPct val="0"/>
              </a:spcAft>
              <a:buClrTx/>
              <a:buSzTx/>
              <a:buFontTx/>
              <a:buNone/>
              <a:defRPr/>
            </a:pPr>
            <a:r>
              <a:rPr kumimoji="0" lang="en-US" altLang="zh-CN" sz="2400" b="0" i="0" u="none" strike="noStrike" kern="1200" cap="none" spc="0" normalizeH="0" baseline="0" noProof="0" dirty="0">
                <a:ln>
                  <a:noFill/>
                </a:ln>
                <a:solidFill>
                  <a:srgbClr val="000000"/>
                </a:solidFill>
                <a:effectLst/>
                <a:uLnTx/>
                <a:uFillTx/>
                <a:latin typeface="+mn-lt"/>
                <a:ea typeface="+mn-ea"/>
                <a:cs typeface="+mn-ea"/>
                <a:sym typeface="+mn-lt"/>
              </a:rPr>
              <a:t>——《</a:t>
            </a:r>
            <a:r>
              <a:rPr kumimoji="0" lang="zh-CN" altLang="en-US" sz="2400" b="0" i="0" u="none" strike="noStrike" kern="1200" cap="none" spc="0" normalizeH="0" baseline="0" noProof="0" dirty="0">
                <a:ln>
                  <a:noFill/>
                </a:ln>
                <a:solidFill>
                  <a:srgbClr val="000000"/>
                </a:solidFill>
                <a:effectLst/>
                <a:uLnTx/>
                <a:uFillTx/>
                <a:latin typeface="+mn-lt"/>
                <a:ea typeface="+mn-ea"/>
                <a:cs typeface="+mn-ea"/>
                <a:sym typeface="+mn-lt"/>
              </a:rPr>
              <a:t>藏戏</a:t>
            </a:r>
            <a:r>
              <a:rPr kumimoji="0" lang="en-US" altLang="zh-CN" sz="2400" b="0" i="0" u="none" strike="noStrike" kern="1200" cap="none" spc="0" normalizeH="0" baseline="0" noProof="0" dirty="0">
                <a:ln>
                  <a:noFill/>
                </a:ln>
                <a:solidFill>
                  <a:srgbClr val="000000"/>
                </a:solidFill>
                <a:effectLst/>
                <a:uLnTx/>
                <a:uFillTx/>
                <a:latin typeface="+mn-lt"/>
                <a:ea typeface="+mn-ea"/>
                <a:cs typeface="+mn-ea"/>
                <a:sym typeface="+mn-lt"/>
              </a:rPr>
              <a:t>》</a:t>
            </a:r>
            <a:endParaRPr kumimoji="0" lang="zh-CN" altLang="en-US" sz="1400" b="0" i="0" u="none" strike="noStrike" kern="1200" cap="none" spc="0" normalizeH="0" baseline="0" noProof="0" dirty="0">
              <a:ln>
                <a:noFill/>
              </a:ln>
              <a:solidFill>
                <a:prstClr val="black"/>
              </a:solidFill>
              <a:effectLst/>
              <a:uLnTx/>
              <a:uFillTx/>
              <a:latin typeface="+mn-lt"/>
              <a:ea typeface="+mn-ea"/>
              <a:cs typeface="+mn-ea"/>
              <a:sym typeface="+mn-lt"/>
            </a:endParaRPr>
          </a:p>
        </p:txBody>
      </p:sp>
      <p:sp>
        <p:nvSpPr>
          <p:cNvPr id="10" name="矩形 5"/>
          <p:cNvSpPr/>
          <p:nvPr/>
        </p:nvSpPr>
        <p:spPr>
          <a:xfrm>
            <a:off x="5088000" y="1614578"/>
            <a:ext cx="2214880" cy="583565"/>
          </a:xfrm>
          <a:prstGeom prst="rect">
            <a:avLst/>
          </a:prstGeom>
          <a:solidFill>
            <a:srgbClr val="FFFF00"/>
          </a:solidFill>
          <a:ln w="9525">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4472C4"/>
                </a:solidFill>
                <a:effectLst/>
                <a:uLnTx/>
                <a:uFillTx/>
                <a:cs typeface="+mn-ea"/>
                <a:sym typeface="+mn-lt"/>
              </a:rPr>
              <a:t>设问式开头</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9" grpId="0"/>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7"/>
          <p:cNvSpPr>
            <a:spLocks noGrp="1"/>
          </p:cNvSpPr>
          <p:nvPr>
            <p:ph type="body" sz="quarter" idx="10"/>
          </p:nvPr>
        </p:nvSpPr>
        <p:spPr/>
        <p:txBody>
          <a:bodyPr/>
          <a:lstStyle/>
          <a:p>
            <a:r>
              <a:rPr lang="zh-CN" altLang="en-US" sz="3200" dirty="0">
                <a:latin typeface="+mn-lt"/>
                <a:ea typeface="+mn-ea"/>
                <a:cs typeface="+mn-ea"/>
                <a:sym typeface="+mn-lt"/>
              </a:rPr>
              <a:t>交流平台</a:t>
            </a:r>
          </a:p>
        </p:txBody>
      </p:sp>
      <p:sp>
        <p:nvSpPr>
          <p:cNvPr id="3" name="矩形 6"/>
          <p:cNvSpPr/>
          <p:nvPr/>
        </p:nvSpPr>
        <p:spPr>
          <a:xfrm>
            <a:off x="1733596" y="1764167"/>
            <a:ext cx="6048375" cy="643574"/>
          </a:xfrm>
          <a:prstGeom prst="rect">
            <a:avLst/>
          </a:prstGeom>
          <a:noFill/>
          <a:ln w="9525">
            <a:noFill/>
          </a:ln>
        </p:spPr>
        <p:txBody>
          <a:bodyPr>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这样的开头有什么好处呢？</a:t>
            </a:r>
          </a:p>
        </p:txBody>
      </p:sp>
      <p:sp>
        <p:nvSpPr>
          <p:cNvPr id="4" name="矩形 4"/>
          <p:cNvSpPr/>
          <p:nvPr/>
        </p:nvSpPr>
        <p:spPr>
          <a:xfrm>
            <a:off x="914763" y="2619829"/>
            <a:ext cx="10290266" cy="3146502"/>
          </a:xfrm>
          <a:prstGeom prst="rect">
            <a:avLst/>
          </a:prstGeom>
          <a:noFill/>
          <a:ln w="9525">
            <a:noFill/>
          </a:ln>
        </p:spPr>
        <p:txBody>
          <a:bodyPr wrap="square">
            <a:spAutoFit/>
          </a:bodyPr>
          <a:lstStyle/>
          <a:p>
            <a:pPr marL="0" marR="0" lvl="0" indent="0" algn="l" defTabSz="914400" rtl="0" eaLnBrk="1" fontAlgn="auto" latinLnBrk="0" hangingPunct="1">
              <a:lnSpc>
                <a:spcPct val="25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4472C4"/>
                </a:solidFill>
                <a:effectLst/>
                <a:uLnTx/>
                <a:uFillTx/>
                <a:cs typeface="+mn-ea"/>
                <a:sym typeface="+mn-lt"/>
              </a:rPr>
              <a:t>       这个开头表达方式新颖独特，用反问、排比的形式先声夺人，强调藏戏戴着面具演出等方面的突出特点，同时，也为下文的着力描述面具的颜色、形状及作用埋下伏笔。</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7"/>
          <p:cNvSpPr>
            <a:spLocks noGrp="1"/>
          </p:cNvSpPr>
          <p:nvPr>
            <p:ph type="body" sz="quarter" idx="10"/>
          </p:nvPr>
        </p:nvSpPr>
        <p:spPr/>
        <p:txBody>
          <a:bodyPr/>
          <a:lstStyle/>
          <a:p>
            <a:r>
              <a:rPr lang="zh-CN" altLang="en-US" sz="3200" dirty="0">
                <a:latin typeface="+mn-lt"/>
                <a:ea typeface="+mn-ea"/>
                <a:cs typeface="+mn-ea"/>
                <a:sym typeface="+mn-lt"/>
              </a:rPr>
              <a:t>交流平台</a:t>
            </a:r>
          </a:p>
        </p:txBody>
      </p:sp>
      <p:sp>
        <p:nvSpPr>
          <p:cNvPr id="3" name="矩形 4"/>
          <p:cNvSpPr/>
          <p:nvPr/>
        </p:nvSpPr>
        <p:spPr>
          <a:xfrm>
            <a:off x="1646646" y="2570026"/>
            <a:ext cx="7343775" cy="754374"/>
          </a:xfrm>
          <a:prstGeom prst="rect">
            <a:avLst/>
          </a:prstGeom>
          <a:noFill/>
          <a:ln w="9525">
            <a:noFill/>
          </a:ln>
        </p:spPr>
        <p:txBody>
          <a:bodyPr>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文章的开头：</a:t>
            </a:r>
          </a:p>
        </p:txBody>
      </p:sp>
      <p:sp>
        <p:nvSpPr>
          <p:cNvPr id="4" name="矩形 3"/>
          <p:cNvSpPr/>
          <p:nvPr/>
        </p:nvSpPr>
        <p:spPr>
          <a:xfrm>
            <a:off x="1544094" y="3316786"/>
            <a:ext cx="8353425" cy="2453640"/>
          </a:xfrm>
          <a:prstGeom prst="rect">
            <a:avLst/>
          </a:prstGeom>
          <a:noFill/>
          <a:ln w="9525">
            <a:noFill/>
          </a:ln>
        </p:spPr>
        <p:txBody>
          <a:bodyPr>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000000"/>
                </a:solidFill>
                <a:effectLst/>
                <a:uLnTx/>
                <a:uFillTx/>
                <a:cs typeface="+mn-ea"/>
                <a:sym typeface="+mn-lt"/>
              </a:rPr>
              <a:t>       这次，我看到了草原。那里的天比别处的更可爱，空气是那么清鲜，天空是那么明朗，使我总想高歌一曲，表示我满心的愉快。</a:t>
            </a:r>
          </a:p>
          <a:p>
            <a:pPr marL="0" marR="0" lvl="0" indent="0" algn="r" defTabSz="914400" rtl="0" eaLnBrk="1" fontAlgn="auto" latinLnBrk="0" hangingPunct="1">
              <a:lnSpc>
                <a:spcPct val="120000"/>
              </a:lnSpc>
              <a:spcBef>
                <a:spcPts val="0"/>
              </a:spcBef>
              <a:spcAft>
                <a:spcPts val="0"/>
              </a:spcAft>
              <a:buClrTx/>
              <a:buSzTx/>
              <a:buFontTx/>
              <a:buNone/>
              <a:defRPr/>
            </a:pPr>
            <a:r>
              <a:rPr kumimoji="0" lang="en-US" altLang="zh-CN" sz="3200" b="0" i="0" u="none" strike="noStrike" kern="1200" cap="none" spc="0" normalizeH="0" baseline="0" noProof="0" dirty="0">
                <a:ln>
                  <a:noFill/>
                </a:ln>
                <a:solidFill>
                  <a:srgbClr val="000000"/>
                </a:solidFill>
                <a:effectLst/>
                <a:uLnTx/>
                <a:uFillTx/>
                <a:cs typeface="+mn-ea"/>
                <a:sym typeface="+mn-lt"/>
              </a:rPr>
              <a:t>——《</a:t>
            </a:r>
            <a:r>
              <a:rPr kumimoji="0" lang="zh-CN" altLang="en-US" sz="3200" b="0" i="0" u="none" strike="noStrike" kern="1200" cap="none" spc="0" normalizeH="0" baseline="0" noProof="0" dirty="0">
                <a:ln>
                  <a:noFill/>
                </a:ln>
                <a:solidFill>
                  <a:srgbClr val="000000"/>
                </a:solidFill>
                <a:effectLst/>
                <a:uLnTx/>
                <a:uFillTx/>
                <a:cs typeface="+mn-ea"/>
                <a:sym typeface="+mn-lt"/>
              </a:rPr>
              <a:t>草原</a:t>
            </a:r>
            <a:r>
              <a:rPr kumimoji="0" lang="en-US" altLang="zh-CN" sz="3200" b="0" i="0" u="none" strike="noStrike" kern="1200" cap="none" spc="0" normalizeH="0" baseline="0" noProof="0" dirty="0">
                <a:ln>
                  <a:noFill/>
                </a:ln>
                <a:solidFill>
                  <a:srgbClr val="000000"/>
                </a:solidFill>
                <a:effectLst/>
                <a:uLnTx/>
                <a:uFillTx/>
                <a:cs typeface="+mn-ea"/>
                <a:sym typeface="+mn-lt"/>
              </a:rPr>
              <a:t>》</a:t>
            </a:r>
            <a:endParaRPr kumimoji="0" lang="zh-CN" altLang="en-US" sz="1800" b="0" i="0" u="none" strike="noStrike" kern="1200" cap="none" spc="0" normalizeH="0" baseline="0" noProof="0" dirty="0">
              <a:ln>
                <a:noFill/>
              </a:ln>
              <a:solidFill>
                <a:prstClr val="black"/>
              </a:solidFill>
              <a:effectLst/>
              <a:uLnTx/>
              <a:uFillTx/>
              <a:cs typeface="+mn-ea"/>
              <a:sym typeface="+mn-lt"/>
            </a:endParaRPr>
          </a:p>
        </p:txBody>
      </p:sp>
      <p:sp>
        <p:nvSpPr>
          <p:cNvPr id="5" name="矩形 5"/>
          <p:cNvSpPr/>
          <p:nvPr/>
        </p:nvSpPr>
        <p:spPr>
          <a:xfrm>
            <a:off x="4352381" y="1788024"/>
            <a:ext cx="3027680" cy="583565"/>
          </a:xfrm>
          <a:prstGeom prst="rect">
            <a:avLst/>
          </a:prstGeom>
          <a:solidFill>
            <a:srgbClr val="FFFF00"/>
          </a:solidFill>
          <a:ln w="9525">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4472C4"/>
                </a:solidFill>
                <a:effectLst/>
                <a:uLnTx/>
                <a:uFillTx/>
                <a:cs typeface="+mn-ea"/>
                <a:sym typeface="+mn-lt"/>
              </a:rPr>
              <a:t>开门见山式开头</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7"/>
          <p:cNvSpPr>
            <a:spLocks noGrp="1"/>
          </p:cNvSpPr>
          <p:nvPr>
            <p:ph type="body" sz="quarter" idx="10"/>
          </p:nvPr>
        </p:nvSpPr>
        <p:spPr/>
        <p:txBody>
          <a:bodyPr/>
          <a:lstStyle/>
          <a:p>
            <a:r>
              <a:rPr lang="zh-CN" altLang="en-US" sz="3200" dirty="0">
                <a:latin typeface="+mn-lt"/>
                <a:ea typeface="+mn-ea"/>
                <a:cs typeface="+mn-ea"/>
                <a:sym typeface="+mn-lt"/>
              </a:rPr>
              <a:t>交流平台</a:t>
            </a:r>
          </a:p>
        </p:txBody>
      </p:sp>
      <p:sp>
        <p:nvSpPr>
          <p:cNvPr id="3" name="矩形 6"/>
          <p:cNvSpPr/>
          <p:nvPr/>
        </p:nvSpPr>
        <p:spPr>
          <a:xfrm>
            <a:off x="1125764" y="1685743"/>
            <a:ext cx="6506210" cy="643574"/>
          </a:xfrm>
          <a:prstGeom prst="rect">
            <a:avLst/>
          </a:prstGeom>
          <a:noFill/>
          <a:ln w="9525">
            <a:noFill/>
          </a:ln>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black"/>
                </a:solidFill>
                <a:effectLst/>
                <a:uLnTx/>
                <a:uFillTx/>
                <a:cs typeface="+mn-ea"/>
                <a:sym typeface="+mn-lt"/>
              </a:rPr>
              <a:t>这样的开头有什么好处呢？</a:t>
            </a:r>
          </a:p>
        </p:txBody>
      </p:sp>
      <p:sp>
        <p:nvSpPr>
          <p:cNvPr id="4" name="矩形 4"/>
          <p:cNvSpPr/>
          <p:nvPr/>
        </p:nvSpPr>
        <p:spPr>
          <a:xfrm>
            <a:off x="1125764" y="2382973"/>
            <a:ext cx="9940472" cy="3415807"/>
          </a:xfrm>
          <a:prstGeom prst="rect">
            <a:avLst/>
          </a:prstGeom>
          <a:noFill/>
          <a:ln w="9525">
            <a:noFill/>
          </a:ln>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rgbClr val="4472C4"/>
                </a:solidFill>
                <a:effectLst/>
                <a:uLnTx/>
                <a:uFillTx/>
                <a:cs typeface="+mn-ea"/>
                <a:sym typeface="+mn-lt"/>
              </a:rPr>
              <a:t>       开头直抒胸臆，开门见山，只用一个简洁的短句“这次，我看到了草原”即抒发了老舍先生为终于能看到美丽的草原而感到自豪。通过景物描写，融情于景，生动形象地写出了草原一碧千里、明朗宽广的特点，激发了读者的阅读兴趣。</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办公资源网：www.bangongziyuan.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3sytptet">
      <a:majorFont>
        <a:latin typeface="Arial"/>
        <a:ea typeface="思源黑体 CN Regular"/>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1557</Words>
  <Application>Microsoft Office PowerPoint</Application>
  <PresentationFormat>宽屏</PresentationFormat>
  <Paragraphs>128</Paragraphs>
  <Slides>26</Slides>
  <Notes>26</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26</vt:i4>
      </vt:variant>
    </vt:vector>
  </HeadingPairs>
  <TitlesOfParts>
    <vt:vector size="32" baseType="lpstr">
      <vt:lpstr>思源黑体 CN Light</vt:lpstr>
      <vt:lpstr>Wingdings</vt:lpstr>
      <vt:lpstr>Arial</vt:lpstr>
      <vt:lpstr>FandolFang R</vt:lpstr>
      <vt:lpstr>思源黑体 CN Bold</vt:lpstr>
      <vt:lpstr>办公资源网：www.bangongziyuan.com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天 下</cp:lastModifiedBy>
  <cp:revision>1</cp:revision>
  <dcterms:created xsi:type="dcterms:W3CDTF">2020-06-05T01:58:00Z</dcterms:created>
  <dcterms:modified xsi:type="dcterms:W3CDTF">2021-01-08T23:24:24Z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2052-11.1.0.9912</vt:lpwstr>
  </property>
</Properties>
</file>