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478" r:id="rId3"/>
    <p:sldId id="529" r:id="rId4"/>
    <p:sldId id="530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287" r:id="rId17"/>
    <p:sldId id="258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庞门正道粗书体6.0" panose="02010600030101010101" charset="-122"/>
      <p:regular r:id="rId21"/>
    </p:embeddedFont>
    <p:embeddedFont>
      <p:font typeface="思源黑体 CN Bold" panose="02010600030101010101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B21F8D3-C39F-46A4-99AD-6B0ADF6450B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154B394-720E-467D-ABFF-8F7550BC726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4B394-720E-467D-ABFF-8F7550BC726F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4B394-720E-467D-ABFF-8F7550BC726F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, 麦克风, 游戏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7" y="229113"/>
            <a:ext cx="983976" cy="655984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993677" y="395778"/>
            <a:ext cx="2154876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01963" y="715955"/>
            <a:ext cx="6707750" cy="3354004"/>
            <a:chOff x="662385" y="613093"/>
            <a:chExt cx="6707750" cy="3354004"/>
          </a:xfrm>
        </p:grpSpPr>
        <p:sp>
          <p:nvSpPr>
            <p:cNvPr id="6" name="文本框 5"/>
            <p:cNvSpPr txBox="1"/>
            <p:nvPr/>
          </p:nvSpPr>
          <p:spPr>
            <a:xfrm>
              <a:off x="662385" y="613093"/>
              <a:ext cx="266478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口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语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99844" y="1028856"/>
              <a:ext cx="17665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交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05347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际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语文精品课件 六年级下册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同读一本书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942735" y="2095767"/>
            <a:ext cx="7273720" cy="18222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根据方法，小组交流：同桌之间相互探讨，再由小组组长带领组员交流自己的读书心得。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42735" y="4236987"/>
            <a:ext cx="6759305" cy="12313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引用原文说明观点，使观点更有说服力。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7" y="2041935"/>
            <a:ext cx="3970947" cy="4390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65753" y="2506644"/>
            <a:ext cx="9693294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分辨别人的观点是否有道理，讲的理由是否充分。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65753" y="1715586"/>
            <a:ext cx="4165600" cy="6435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听心得，分辨理由：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83" y="3008364"/>
            <a:ext cx="3181350" cy="318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5" name="前凸带形 3"/>
          <p:cNvSpPr/>
          <p:nvPr/>
        </p:nvSpPr>
        <p:spPr>
          <a:xfrm>
            <a:off x="3424638" y="1954653"/>
            <a:ext cx="4804963" cy="1474347"/>
          </a:xfrm>
          <a:prstGeom prst="ribbon">
            <a:avLst/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标题 1"/>
          <p:cNvSpPr txBox="1">
            <a:spLocks noChangeArrowheads="1"/>
          </p:cNvSpPr>
          <p:nvPr/>
        </p:nvSpPr>
        <p:spPr bwMode="auto">
          <a:xfrm>
            <a:off x="4822261" y="2553552"/>
            <a:ext cx="2009716" cy="5232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ln w="6350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1600"/>
            </a:lvl2pPr>
            <a:lvl3pPr marL="1143000" indent="-228600">
              <a:defRPr sz="1600"/>
            </a:lvl3pPr>
            <a:lvl4pPr marL="1600200" indent="-228600">
              <a:defRPr sz="1600"/>
            </a:lvl4pPr>
            <a:lvl5pPr marL="2057400" indent="-228600">
              <a:defRPr sz="16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分享交流</a:t>
            </a:r>
          </a:p>
        </p:txBody>
      </p:sp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1400360" y="3754498"/>
            <a:ext cx="9187180" cy="1489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分享交流新想法：和同学分享交流之后，说说你对这本书是否有了新的想法。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拓展延伸</a:t>
            </a:r>
          </a:p>
        </p:txBody>
      </p:sp>
      <p:sp>
        <p:nvSpPr>
          <p:cNvPr id="2" name="前凸带形 3"/>
          <p:cNvSpPr/>
          <p:nvPr/>
        </p:nvSpPr>
        <p:spPr>
          <a:xfrm>
            <a:off x="3412448" y="2211521"/>
            <a:ext cx="4987290" cy="1089660"/>
          </a:xfrm>
          <a:prstGeom prst="ribbon">
            <a:avLst/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4863106" y="2593474"/>
            <a:ext cx="2085975" cy="6451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sz="3600" b="1">
                <a:ln w="6350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1600"/>
            </a:lvl2pPr>
            <a:lvl3pPr marL="1143000" indent="-228600">
              <a:defRPr sz="1600"/>
            </a:lvl3pPr>
            <a:lvl4pPr marL="1600200" indent="-228600">
              <a:defRPr sz="1600"/>
            </a:lvl4pPr>
            <a:lvl5pPr marL="2057400" indent="-228600">
              <a:defRPr sz="16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拓展延伸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975607" y="4375478"/>
            <a:ext cx="8021320" cy="6435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同学们，你们还有哪些读书心得想交流呢？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拓展延伸</a:t>
            </a:r>
          </a:p>
        </p:txBody>
      </p:sp>
      <p:sp>
        <p:nvSpPr>
          <p:cNvPr id="2" name="前凸带形 3"/>
          <p:cNvSpPr/>
          <p:nvPr/>
        </p:nvSpPr>
        <p:spPr>
          <a:xfrm>
            <a:off x="3491107" y="2060760"/>
            <a:ext cx="4987290" cy="1089660"/>
          </a:xfrm>
          <a:prstGeom prst="ribbon">
            <a:avLst/>
          </a:prstGeom>
          <a:solidFill>
            <a:schemeClr val="tx1">
              <a:lumMod val="95000"/>
              <a:lumOff val="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4941765" y="2393551"/>
            <a:ext cx="2085975" cy="6451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sz="3600" b="1">
                <a:ln w="6350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1600"/>
            </a:lvl2pPr>
            <a:lvl3pPr marL="1143000" indent="-228600">
              <a:defRPr sz="1600"/>
            </a:lvl3pPr>
            <a:lvl4pPr marL="1600200" indent="-228600">
              <a:defRPr sz="1600"/>
            </a:lvl4pPr>
            <a:lvl5pPr marL="2057400" indent="-228600">
              <a:defRPr sz="16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交流收获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135052" y="3483211"/>
            <a:ext cx="9699400" cy="19207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同学们这节课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我们围绕几个话题同读一本书。大家积极讨论、各抒己见，说说你有什么收获。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课堂总结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1106438" y="2073726"/>
            <a:ext cx="9979123" cy="2864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高尔基说：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书籍是人类进步的阶梯。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同学们，书海浩瀚无边，而我们的时间十分有限，今后我们应该多读书，读好书，与好书相伴。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353762" y="874555"/>
            <a:ext cx="6555426" cy="3195404"/>
            <a:chOff x="614184" y="771693"/>
            <a:chExt cx="6555426" cy="3195404"/>
          </a:xfrm>
        </p:grpSpPr>
        <p:sp>
          <p:nvSpPr>
            <p:cNvPr id="6" name="文本框 5"/>
            <p:cNvSpPr txBox="1"/>
            <p:nvPr/>
          </p:nvSpPr>
          <p:spPr>
            <a:xfrm>
              <a:off x="614184" y="771693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30665" y="855951"/>
              <a:ext cx="176653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4822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看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语文精品课件 六年级下册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同读一本书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3854244" y="2355871"/>
            <a:ext cx="7223351" cy="26511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莎士比亚说过：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生活里没有书籍，就像没有阳光。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书籍是我们最好的朋友，让我们获得快乐，让我们变得聪慧。说说你最喜欢看什么书？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77" y="2566219"/>
            <a:ext cx="2775164" cy="3674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标题 1"/>
          <p:cNvSpPr txBox="1"/>
          <p:nvPr/>
        </p:nvSpPr>
        <p:spPr>
          <a:xfrm>
            <a:off x="1924368" y="3141345"/>
            <a:ext cx="8343265" cy="777875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口语交际：同读一本书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确定话题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53613" y="2085822"/>
            <a:ext cx="9684774" cy="32542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今天老师把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汤姆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索亚历险记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这本书带到了课堂上，接下来我们将围绕这本书来开展班级读书会。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同一本书，不同的读者，心得体会也可能不一样。读完整本书你最感兴趣的是什么呢？你最想和同学们探讨的又是什么呢？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确定话题</a:t>
            </a:r>
          </a:p>
        </p:txBody>
      </p:sp>
      <p:sp>
        <p:nvSpPr>
          <p:cNvPr id="2" name="文本框 3"/>
          <p:cNvSpPr txBox="1"/>
          <p:nvPr/>
        </p:nvSpPr>
        <p:spPr>
          <a:xfrm>
            <a:off x="1066533" y="1899009"/>
            <a:ext cx="8142288" cy="3634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这本书讲了一个什么样的故事？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你怎样评价主人公？你对哪个人物印象最深？为什么？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有没有什么地方让你觉得困惑，或是感到奇怪？有没有完全出乎意料、令人感到不可思议的情节？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83" y="3008364"/>
            <a:ext cx="3181350" cy="318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确定话题</a:t>
            </a:r>
          </a:p>
        </p:txBody>
      </p:sp>
      <p:sp>
        <p:nvSpPr>
          <p:cNvPr id="3" name="圆角矩形 55"/>
          <p:cNvSpPr/>
          <p:nvPr/>
        </p:nvSpPr>
        <p:spPr>
          <a:xfrm>
            <a:off x="3814915" y="1978558"/>
            <a:ext cx="7284229" cy="364490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80386" y="2497061"/>
            <a:ext cx="6910603" cy="2607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读这本书的时候，你想到了哪些相似的书，或是想到了生活中的哪些人？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故事的结局你喜欢吗？如果你来写这个故事，你会怎么写？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5" y="2497061"/>
            <a:ext cx="2797695" cy="3703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3" name="圆角矩形 61"/>
          <p:cNvSpPr/>
          <p:nvPr/>
        </p:nvSpPr>
        <p:spPr>
          <a:xfrm>
            <a:off x="1007427" y="2723228"/>
            <a:ext cx="10177145" cy="3078480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60462" y="1756758"/>
            <a:ext cx="9678670" cy="6435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围绕大家最感兴趣的两个话题展开今天的讨论。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21777" y="3061683"/>
            <a:ext cx="9317355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       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你怎样评价主人公？你对哪个人物印象最深？为什么？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读这本书的时候，你想到了哪些相似的书，或是想到了生活中的哪些人？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3" name="圆角矩形 61"/>
          <p:cNvSpPr/>
          <p:nvPr/>
        </p:nvSpPr>
        <p:spPr>
          <a:xfrm>
            <a:off x="1007427" y="1982900"/>
            <a:ext cx="10177145" cy="3758565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34172" y="2339770"/>
            <a:ext cx="8923655" cy="30441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先想一想围绕这个话题谈论哪些具体内容。</a:t>
            </a: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借助批注梳理思路，深入地表达自己的想法或观点。</a:t>
            </a: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从书中找出例子来说明自己的观点，表达观点时要以内容为依据。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深入交流</a:t>
            </a:r>
          </a:p>
        </p:txBody>
      </p:sp>
      <p:sp>
        <p:nvSpPr>
          <p:cNvPr id="6" name="圆角矩形 61"/>
          <p:cNvSpPr/>
          <p:nvPr/>
        </p:nvSpPr>
        <p:spPr>
          <a:xfrm>
            <a:off x="1002030" y="2598420"/>
            <a:ext cx="10184765" cy="2066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60500" y="2847340"/>
            <a:ext cx="9406255" cy="14945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要勇于表达自己的真实想法，哪怕你的想法与大多数人都不一样。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jloipx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宽屏</PresentationFormat>
  <Paragraphs>82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庞门正道粗书体6.0</vt:lpstr>
      <vt:lpstr>Wingdings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