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549" r:id="rId4"/>
    <p:sldId id="550" r:id="rId5"/>
    <p:sldId id="551" r:id="rId6"/>
    <p:sldId id="552" r:id="rId7"/>
    <p:sldId id="553" r:id="rId8"/>
    <p:sldId id="554" r:id="rId9"/>
    <p:sldId id="555" r:id="rId10"/>
    <p:sldId id="556" r:id="rId11"/>
    <p:sldId id="557" r:id="rId12"/>
    <p:sldId id="558" r:id="rId13"/>
    <p:sldId id="559" r:id="rId14"/>
    <p:sldId id="560" r:id="rId15"/>
    <p:sldId id="561" r:id="rId16"/>
    <p:sldId id="562" r:id="rId17"/>
    <p:sldId id="287" r:id="rId18"/>
    <p:sldId id="257" r:id="rId19"/>
  </p:sldIdLst>
  <p:sldSz cx="12192000" cy="6858000"/>
  <p:notesSz cx="6858000" cy="9144000"/>
  <p:embeddedFontLst>
    <p:embeddedFont>
      <p:font typeface="FandolFang R" panose="02010600030101010101" charset="-122"/>
      <p:regular r:id="rId21"/>
    </p:embeddedFont>
    <p:embeddedFont>
      <p:font typeface="思源黑体 CN Light" panose="02010600030101010101" charset="-122"/>
      <p:regular r:id="rId22"/>
    </p:embeddedFont>
    <p:embeddedFont>
      <p:font typeface="楷体" panose="02010609060101010101" pitchFamily="49" charset="-122"/>
      <p:regular r:id="rId2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8182690A-9AAF-4257-9850-05B0D66E3E9D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0DB55E9-3C92-4F7D-8624-7D452493F0F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/>
        </p:nvGrpSpPr>
        <p:grpSpPr>
          <a:xfrm rot="10800000">
            <a:off x="0" y="0"/>
            <a:ext cx="457200" cy="1065988"/>
            <a:chOff x="11080812" y="2484120"/>
            <a:chExt cx="1111188" cy="2590800"/>
          </a:xfrm>
        </p:grpSpPr>
        <p:sp>
          <p:nvSpPr>
            <p:cNvPr id="12" name="任意多边形: 形状 11"/>
            <p:cNvSpPr/>
            <p:nvPr userDrawn="1"/>
          </p:nvSpPr>
          <p:spPr>
            <a:xfrm>
              <a:off x="11080812" y="2852544"/>
              <a:ext cx="1111188" cy="2222376"/>
            </a:xfrm>
            <a:custGeom>
              <a:avLst/>
              <a:gdLst>
                <a:gd name="connsiteX0" fmla="*/ 1524000 w 1524000"/>
                <a:gd name="connsiteY0" fmla="*/ 0 h 3048000"/>
                <a:gd name="connsiteX1" fmla="*/ 1524000 w 1524000"/>
                <a:gd name="connsiteY1" fmla="*/ 3048000 h 3048000"/>
                <a:gd name="connsiteX2" fmla="*/ 0 w 1524000"/>
                <a:gd name="connsiteY2" fmla="*/ 152400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048000">
                  <a:moveTo>
                    <a:pt x="1524000" y="0"/>
                  </a:moveTo>
                  <a:lnTo>
                    <a:pt x="1524000" y="3048000"/>
                  </a:lnTo>
                  <a:lnTo>
                    <a:pt x="0" y="1524000"/>
                  </a:lnTo>
                  <a:close/>
                </a:path>
              </a:pathLst>
            </a:custGeom>
            <a:solidFill>
              <a:srgbClr val="403836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: 形状 12"/>
            <p:cNvSpPr/>
            <p:nvPr userDrawn="1"/>
          </p:nvSpPr>
          <p:spPr>
            <a:xfrm>
              <a:off x="11262360" y="2484120"/>
              <a:ext cx="929640" cy="1859280"/>
            </a:xfrm>
            <a:custGeom>
              <a:avLst/>
              <a:gdLst>
                <a:gd name="connsiteX0" fmla="*/ 914400 w 914400"/>
                <a:gd name="connsiteY0" fmla="*/ 0 h 1828800"/>
                <a:gd name="connsiteX1" fmla="*/ 914400 w 914400"/>
                <a:gd name="connsiteY1" fmla="*/ 1828800 h 1828800"/>
                <a:gd name="connsiteX2" fmla="*/ 0 w 914400"/>
                <a:gd name="connsiteY2" fmla="*/ 91440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1828800">
                  <a:moveTo>
                    <a:pt x="914400" y="0"/>
                  </a:moveTo>
                  <a:lnTo>
                    <a:pt x="914400" y="1828800"/>
                  </a:lnTo>
                  <a:lnTo>
                    <a:pt x="0" y="914400"/>
                  </a:lnTo>
                  <a:close/>
                </a:path>
              </a:pathLst>
            </a:custGeom>
            <a:solidFill>
              <a:srgbClr val="4038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2" name="矩形: 圆角 1"/>
          <p:cNvSpPr/>
          <p:nvPr userDrawn="1"/>
        </p:nvSpPr>
        <p:spPr>
          <a:xfrm>
            <a:off x="614265" y="998378"/>
            <a:ext cx="10963470" cy="55610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1" t="6894" b="1467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5713733" y="1953092"/>
            <a:ext cx="6318532" cy="2200415"/>
            <a:chOff x="421012" y="2666956"/>
            <a:chExt cx="5412107" cy="2200415"/>
          </a:xfrm>
        </p:grpSpPr>
        <p:sp>
          <p:nvSpPr>
            <p:cNvPr id="7" name="文本框 6"/>
            <p:cNvSpPr txBox="1"/>
            <p:nvPr/>
          </p:nvSpPr>
          <p:spPr>
            <a:xfrm>
              <a:off x="421012" y="2666956"/>
              <a:ext cx="541210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lang="en-US" altLang="zh-CN" sz="4800" b="1" dirty="0">
                  <a:solidFill>
                    <a:srgbClr val="403836"/>
                  </a:solidFill>
                  <a:cs typeface="+mn-ea"/>
                  <a:sym typeface="+mn-lt"/>
                </a:rPr>
                <a:t>《</a:t>
              </a:r>
              <a:r>
                <a:rPr lang="zh-CN" altLang="en-US" sz="4800" b="1" dirty="0">
                  <a:solidFill>
                    <a:srgbClr val="403836"/>
                  </a:solidFill>
                  <a:cs typeface="+mn-ea"/>
                  <a:sym typeface="+mn-lt"/>
                </a:rPr>
                <a:t>写作品梗概</a:t>
              </a:r>
              <a:r>
                <a:rPr lang="en-US" altLang="zh-CN" sz="4800" b="1" dirty="0">
                  <a:solidFill>
                    <a:srgbClr val="403836"/>
                  </a:solidFill>
                  <a:cs typeface="+mn-ea"/>
                  <a:sym typeface="+mn-lt"/>
                </a:rPr>
                <a:t>》</a:t>
              </a:r>
              <a:endPara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403836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六年级下册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7639410" y="4971364"/>
            <a:ext cx="2467179" cy="321642"/>
            <a:chOff x="10185400" y="5731858"/>
            <a:chExt cx="1384360" cy="321642"/>
          </a:xfrm>
        </p:grpSpPr>
        <p:sp>
          <p:nvSpPr>
            <p:cNvPr id="12" name="矩形 1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6281346" y="1241093"/>
            <a:ext cx="18485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cs typeface="+mn-ea"/>
                <a:sym typeface="+mn-lt"/>
              </a:rPr>
              <a:t>习作</a:t>
            </a:r>
            <a:r>
              <a:rPr lang="en-US" altLang="zh-CN" sz="3200" b="1" dirty="0">
                <a:cs typeface="+mn-ea"/>
                <a:sym typeface="+mn-lt"/>
              </a:rPr>
              <a:t>——</a:t>
            </a:r>
            <a:endParaRPr lang="zh-CN" altLang="en-US" sz="3200" b="1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运用方法</a:t>
            </a:r>
          </a:p>
        </p:txBody>
      </p:sp>
      <p:sp>
        <p:nvSpPr>
          <p:cNvPr id="7" name="文本框 3"/>
          <p:cNvSpPr txBox="1">
            <a:spLocks noChangeArrowheads="1"/>
          </p:cNvSpPr>
          <p:nvPr/>
        </p:nvSpPr>
        <p:spPr bwMode="auto">
          <a:xfrm>
            <a:off x="5704114" y="1631089"/>
            <a:ext cx="5017679" cy="42237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1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 </a:t>
            </a:r>
            <a:r>
              <a:rPr kumimoji="1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我们清楚了作品梗概的写作方法，现在就请大家用今天所学到的方法、说一说最近读的一本书的梗概。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07" y="2514194"/>
            <a:ext cx="3028950" cy="4010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charRg st="0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运用方法</a:t>
            </a:r>
          </a:p>
        </p:txBody>
      </p:sp>
      <p:sp>
        <p:nvSpPr>
          <p:cNvPr id="4" name="前凸带形 3"/>
          <p:cNvSpPr/>
          <p:nvPr/>
        </p:nvSpPr>
        <p:spPr>
          <a:xfrm>
            <a:off x="3226073" y="1741714"/>
            <a:ext cx="6007100" cy="1224280"/>
          </a:xfrm>
          <a:prstGeom prst="ribbon">
            <a:avLst/>
          </a:prstGeom>
          <a:solidFill>
            <a:schemeClr val="bg1">
              <a:lumMod val="50000"/>
            </a:schemeClr>
          </a:solidFill>
          <a:ln w="571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标题 1"/>
          <p:cNvSpPr txBox="1">
            <a:spLocks noChangeArrowheads="1"/>
          </p:cNvSpPr>
          <p:nvPr/>
        </p:nvSpPr>
        <p:spPr bwMode="auto">
          <a:xfrm>
            <a:off x="5186001" y="2113983"/>
            <a:ext cx="2085975" cy="64516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>
              <a:defRPr sz="3600" b="1">
                <a:ln w="6350">
                  <a:noFill/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>
              <a:defRPr sz="1600"/>
            </a:lvl2pPr>
            <a:lvl3pPr marL="1143000" indent="-228600">
              <a:defRPr sz="1600"/>
            </a:lvl3pPr>
            <a:lvl4pPr marL="1600200" indent="-228600">
              <a:defRPr sz="1600"/>
            </a:lvl4pPr>
            <a:lvl5pPr marL="2057400" indent="-228600">
              <a:defRPr sz="1600"/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 w="6350">
                  <a:noFill/>
                </a:ln>
                <a:solidFill>
                  <a:prstClr val="white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ea"/>
                <a:sym typeface="+mn-lt"/>
              </a:rPr>
              <a:t>巩固写法</a:t>
            </a:r>
          </a:p>
        </p:txBody>
      </p:sp>
      <p:sp>
        <p:nvSpPr>
          <p:cNvPr id="6" name="矩形 5"/>
          <p:cNvSpPr/>
          <p:nvPr/>
        </p:nvSpPr>
        <p:spPr>
          <a:xfrm>
            <a:off x="1418749" y="3150524"/>
            <a:ext cx="9684680" cy="29409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41716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1.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摘录、删减。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41716"/>
                </a:solidFill>
                <a:effectLst/>
                <a:uLnTx/>
                <a:uFillTx/>
                <a:cs typeface="+mn-ea"/>
                <a:sym typeface="+mn-lt"/>
              </a:rPr>
              <a:t>判断哪些内容必须保留，哪些内容可以删去，不要改变故事的原意。</a:t>
            </a:r>
          </a:p>
          <a:p>
            <a:pPr marL="0" marR="0" lvl="0" indent="0" algn="just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241716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2.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改写、概括。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41716"/>
                </a:solidFill>
                <a:effectLst/>
                <a:uLnTx/>
                <a:uFillTx/>
                <a:cs typeface="+mn-ea"/>
                <a:sym typeface="+mn-lt"/>
              </a:rPr>
              <a:t>把长句子缩为短句子，把几句话合并成一句话，或者用自己的话把故事中具体的描写改得更简洁。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241716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54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charRg st="54" end="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charRg st="54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charRg st="54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范文引路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278300" y="1447302"/>
            <a:ext cx="9635400" cy="43314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红岩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梗概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1948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年，山城重庆工潮、学潮风起云涌，斗争达到白热化程度。重庆地下党工运书记许云峰命甫志高建立沙坪书店，作为备用联络站。甫志高为了在工作中一鸣惊人，擅自扩大书店规模，销售进步书刊。</a:t>
            </a:r>
            <a:r>
              <a:rPr kumimoji="0" lang="zh-CN" altLang="en-US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①</a:t>
            </a:r>
            <a:endParaRPr kumimoji="0" lang="en-US" altLang="zh-CN" sz="2800" b="0" i="0" u="none" strike="noStrike" kern="1200" cap="none" spc="0" normalizeH="0" baseline="3000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800" b="0" i="0" u="none" strike="noStrike" kern="1200" cap="none" spc="0" normalizeH="0" baseline="3000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    ①简要交代故事发生的时间、地点和部分人物。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范文引路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53795" y="1782219"/>
            <a:ext cx="9884410" cy="3900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由于斗争</a:t>
            </a:r>
            <a:r>
              <a:rPr kumimoji="0" lang="zh-CN" altLang="en-US" sz="2800" b="0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需要，江姐被派往华蓥山工作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，途中发现自己的丈夫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华蓥山纵队政委彭松涛已经遇害，她强忍悲痛，继续开展工作。</a:t>
            </a:r>
            <a:r>
              <a:rPr kumimoji="0" lang="zh-CN" altLang="en-US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②</a:t>
            </a:r>
            <a:endParaRPr kumimoji="0" lang="en-US" altLang="zh-CN" sz="2800" b="0" i="0" u="none" strike="noStrike" kern="1200" cap="none" spc="0" normalizeH="0" baseline="3000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②彭松涛不是作品的主要人物，一笔带过，突出江姐这个人物形象。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63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charRg st="63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charRg st="63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charRg st="63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范文引路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41322" y="1850362"/>
            <a:ext cx="9909356" cy="3900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甫</a:t>
            </a:r>
            <a:r>
              <a:rPr kumimoji="0" lang="zh-CN" altLang="en-US" sz="2800" b="0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志高自作主张招收郑克昌入店工作，许云峰发现郑克昌行迹可疑，便让甫志高通知所有人员转移。甫志高不听劝告，最终被捕，后叛变投敌，由此引发了一场大搜捕</a:t>
            </a:r>
            <a:r>
              <a:rPr kumimoji="0" lang="en-US" altLang="zh-CN" sz="2800" b="0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……</a:t>
            </a:r>
            <a:r>
              <a:rPr kumimoji="0" lang="zh-CN" altLang="en-US" sz="2800" b="0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许云峰、成岗、余新江、江姐、刘思扬等人相继被捕，被关进渣滓洞和白公馆。</a:t>
            </a:r>
            <a:r>
              <a:rPr kumimoji="0" lang="zh-CN" altLang="en-US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③</a:t>
            </a:r>
            <a:endParaRPr kumimoji="0" lang="en-US" altLang="zh-CN" sz="2800" b="0" i="0" u="none" strike="noStrike" kern="1200" cap="none" spc="0" normalizeH="0" baseline="3000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800" b="0" i="0" u="none" strike="noStrike" kern="1200" cap="none" spc="-15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    ③概述甫志高被捕，叛变投敌，出卖同志的情节，简洁凝练。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117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charRg st="117" end="1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charRg st="117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charRg st="117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范文引路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226457" y="1647417"/>
            <a:ext cx="9739086" cy="42775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</a:t>
            </a:r>
            <a:r>
              <a:rPr kumimoji="0" lang="zh-CN" altLang="en-US" sz="2800" b="0" i="0" u="none" strike="noStrike" kern="1200" cap="none" spc="-15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总评：</a:t>
            </a:r>
            <a:r>
              <a:rPr kumimoji="0" lang="zh-CN" altLang="en-US" sz="2800" b="0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整个梗概按照原著的叙述顺序，同样使用第三人称的叙述方式进行叙述，将一些次要章节简单略过，删掉了人物外貌、环境、动作、对话等各种描写，只保留主干情节，但故事的中心没有改变，情节有头有尾，结构十分完整。将一部</a:t>
            </a:r>
            <a:r>
              <a:rPr kumimoji="0" lang="en-US" altLang="zh-CN" sz="2800" b="0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40</a:t>
            </a:r>
            <a:r>
              <a:rPr kumimoji="0" lang="zh-CN" altLang="en-US" sz="2800" b="0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余万字的作品，用几百字的梗概清晰地展现出来，实属不易。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修改习作</a:t>
            </a:r>
          </a:p>
        </p:txBody>
      </p:sp>
      <p:sp>
        <p:nvSpPr>
          <p:cNvPr id="2" name="标题 1"/>
          <p:cNvSpPr txBox="1"/>
          <p:nvPr/>
        </p:nvSpPr>
        <p:spPr>
          <a:xfrm>
            <a:off x="3793490" y="1443355"/>
            <a:ext cx="4824413" cy="71913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0" marR="0" lvl="0" indent="0" algn="l" defTabSz="850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97083"/>
                </a:solidFill>
                <a:effectLst/>
                <a:uLnTx/>
                <a:uFillTx/>
                <a:cs typeface="+mn-ea"/>
                <a:sym typeface="+mn-lt"/>
              </a:rPr>
              <a:t>完成写作，学会修改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12800" y="2481852"/>
            <a:ext cx="10357304" cy="367966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3048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学生交换欣赏习作：写好后读给同桌听，看他们是否能明白书的大意。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3048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学生自主修改习作：根据同桌的反馈，对写得不好的地方进行修改。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3048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二次交流分享：根据同学们的反馈修改自己的故事梗概，再次交流分享。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3048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全班展示优秀习作。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3048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5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收集优秀习作，创编班级习作集。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1" t="6894" b="1467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6096000" y="1953092"/>
            <a:ext cx="5553998" cy="2200415"/>
            <a:chOff x="748441" y="2666956"/>
            <a:chExt cx="4757249" cy="2200415"/>
          </a:xfrm>
        </p:grpSpPr>
        <p:sp>
          <p:nvSpPr>
            <p:cNvPr id="7" name="文本框 6"/>
            <p:cNvSpPr txBox="1"/>
            <p:nvPr/>
          </p:nvSpPr>
          <p:spPr>
            <a:xfrm>
              <a:off x="748441" y="2666956"/>
              <a:ext cx="47572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kumimoji="0" lang="zh-CN" altLang="en-US" sz="6000" b="1" i="0" u="none" strike="noStrike" kern="1200" cap="none" spc="0" normalizeH="0" baseline="0" noProof="0" dirty="0">
                  <a:ln>
                    <a:noFill/>
                  </a:ln>
                  <a:solidFill>
                    <a:srgbClr val="403836"/>
                  </a:solidFill>
                  <a:effectLst/>
                  <a:uLnTx/>
                  <a:uFillTx/>
                  <a:cs typeface="+mn-ea"/>
                  <a:sym typeface="+mn-lt"/>
                </a:rPr>
                <a:t>感谢各位聆听</a:t>
              </a:r>
              <a:endPara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srgbClr val="403836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六年级下册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7639410" y="4971364"/>
            <a:ext cx="2467179" cy="321642"/>
            <a:chOff x="10185400" y="5731858"/>
            <a:chExt cx="1384360" cy="321642"/>
          </a:xfrm>
        </p:grpSpPr>
        <p:sp>
          <p:nvSpPr>
            <p:cNvPr id="12" name="矩形 1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6281346" y="1241093"/>
            <a:ext cx="18485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cs typeface="+mn-ea"/>
                <a:sym typeface="+mn-lt"/>
              </a:rPr>
              <a:t>习作</a:t>
            </a:r>
            <a:r>
              <a:rPr lang="en-US" altLang="zh-CN" sz="3200" b="1" dirty="0">
                <a:cs typeface="+mn-ea"/>
                <a:sym typeface="+mn-lt"/>
              </a:rPr>
              <a:t>——</a:t>
            </a:r>
            <a:endParaRPr lang="zh-CN" altLang="en-US" sz="3200" b="1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课前导读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514630" y="2350570"/>
            <a:ext cx="9000970" cy="24132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  同学们，通过阅读作品梗概，我们能更快地理清作品脉络，加深理解。会写故事梗概便于我们将自己喜欢的书籍推荐给别人。这节课，我们就来探讨交流写作品梗概的方法。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课前导读</a:t>
            </a:r>
          </a:p>
        </p:txBody>
      </p:sp>
      <p:sp>
        <p:nvSpPr>
          <p:cNvPr id="7" name="矩形 2"/>
          <p:cNvSpPr/>
          <p:nvPr/>
        </p:nvSpPr>
        <p:spPr>
          <a:xfrm>
            <a:off x="2821020" y="3211374"/>
            <a:ext cx="6200743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</a:t>
            </a: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习作：写作品梗概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习作内容</a:t>
            </a:r>
          </a:p>
        </p:txBody>
      </p:sp>
      <p:sp>
        <p:nvSpPr>
          <p:cNvPr id="2" name="圆角矩形 53"/>
          <p:cNvSpPr/>
          <p:nvPr/>
        </p:nvSpPr>
        <p:spPr>
          <a:xfrm>
            <a:off x="1280478" y="2214245"/>
            <a:ext cx="9385300" cy="3119756"/>
          </a:xfrm>
          <a:prstGeom prst="roundRect">
            <a:avLst/>
          </a:prstGeom>
          <a:noFill/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矩形 10"/>
          <p:cNvSpPr/>
          <p:nvPr/>
        </p:nvSpPr>
        <p:spPr>
          <a:xfrm>
            <a:off x="2078673" y="2876868"/>
            <a:ext cx="8027987" cy="18630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41716"/>
                </a:solidFill>
                <a:effectLst/>
                <a:uLnTx/>
                <a:uFillTx/>
                <a:cs typeface="+mn-ea"/>
                <a:sym typeface="+mn-lt"/>
              </a:rPr>
              <a:t>       本次习作要求我们对一本书的内容进行概括，以梗概的形式，用简练的语言介绍这本书。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回顾写法</a:t>
            </a:r>
          </a:p>
        </p:txBody>
      </p:sp>
      <p:sp>
        <p:nvSpPr>
          <p:cNvPr id="4" name="圆角矩形 56"/>
          <p:cNvSpPr/>
          <p:nvPr/>
        </p:nvSpPr>
        <p:spPr>
          <a:xfrm>
            <a:off x="1362709" y="1756410"/>
            <a:ext cx="9371965" cy="4137025"/>
          </a:xfrm>
          <a:prstGeom prst="roundRect">
            <a:avLst/>
          </a:prstGeom>
          <a:noFill/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文本框 3"/>
          <p:cNvSpPr txBox="1">
            <a:spLocks noChangeArrowheads="1"/>
          </p:cNvSpPr>
          <p:nvPr/>
        </p:nvSpPr>
        <p:spPr bwMode="auto">
          <a:xfrm>
            <a:off x="1744981" y="2227580"/>
            <a:ext cx="2330450" cy="50340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kumimoji="1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交流明确：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744981" y="2861644"/>
            <a:ext cx="7956550" cy="94660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不改变原作品的主要内容、中心思想。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语句简洁、通顺、连贯。</a:t>
            </a:r>
          </a:p>
        </p:txBody>
      </p:sp>
      <p:sp>
        <p:nvSpPr>
          <p:cNvPr id="7" name="文本框 3"/>
          <p:cNvSpPr txBox="1">
            <a:spLocks noChangeArrowheads="1"/>
          </p:cNvSpPr>
          <p:nvPr/>
        </p:nvSpPr>
        <p:spPr bwMode="auto">
          <a:xfrm>
            <a:off x="1744981" y="4043680"/>
            <a:ext cx="8901747" cy="13898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 </a:t>
            </a:r>
            <a:r>
              <a:rPr kumimoji="1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请同学们回忆自己最近读的一本书，写故事梗概，然后总结自己的写作方法。</a:t>
            </a:r>
            <a:endParaRPr kumimoji="1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1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 小组内讨论交流，探讨交流写作方法。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35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charRg st="35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指导写作</a:t>
            </a:r>
          </a:p>
        </p:txBody>
      </p:sp>
      <p:sp>
        <p:nvSpPr>
          <p:cNvPr id="8" name="矩形 7"/>
          <p:cNvSpPr/>
          <p:nvPr/>
        </p:nvSpPr>
        <p:spPr>
          <a:xfrm>
            <a:off x="1218248" y="1512888"/>
            <a:ext cx="9297352" cy="389055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41716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第一步：审题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just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41716"/>
                </a:solidFill>
                <a:effectLst/>
                <a:uLnTx/>
                <a:uFillTx/>
                <a:cs typeface="+mn-ea"/>
                <a:sym typeface="+mn-lt"/>
              </a:rPr>
              <a:t>    写作品梗概，就是简要地把故事讲出来，尽量长话短说。讲述时不能掐头去尾，不能遗漏重要情节，时间、地点、人物、事件的经过都要交代清楚。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241716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指导写作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262063" y="2069148"/>
            <a:ext cx="9739312" cy="290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4171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第二步：立意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24171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4171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尊重原作品，做到“三不变”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24171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——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4171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中心</a:t>
            </a:r>
            <a:r>
              <a:rPr kumimoji="0" lang="zh-CN" altLang="en-US" sz="3200" b="0" i="0" u="none" strike="noStrike" kern="1200" cap="none" spc="-150" normalizeH="0" baseline="0" noProof="0" dirty="0">
                <a:ln>
                  <a:noFill/>
                </a:ln>
                <a:solidFill>
                  <a:srgbClr val="24171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不变、顺序不变、情节不变，“一保留”</a:t>
            </a:r>
            <a:r>
              <a:rPr kumimoji="0" lang="en-US" altLang="zh-CN" sz="3200" b="0" i="0" u="none" strike="noStrike" kern="1200" cap="none" spc="-150" normalizeH="0" baseline="0" noProof="0" dirty="0">
                <a:ln>
                  <a:noFill/>
                </a:ln>
                <a:solidFill>
                  <a:srgbClr val="24171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——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4171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保留主干。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24171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指导写作</a:t>
            </a:r>
          </a:p>
        </p:txBody>
      </p:sp>
      <p:sp>
        <p:nvSpPr>
          <p:cNvPr id="4" name="矩形 10"/>
          <p:cNvSpPr/>
          <p:nvPr/>
        </p:nvSpPr>
        <p:spPr>
          <a:xfrm>
            <a:off x="3141526" y="1312726"/>
            <a:ext cx="3762375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第三步：思维导图</a:t>
            </a:r>
          </a:p>
        </p:txBody>
      </p:sp>
      <p:sp>
        <p:nvSpPr>
          <p:cNvPr id="5" name="矩形: 圆角 15"/>
          <p:cNvSpPr/>
          <p:nvPr/>
        </p:nvSpPr>
        <p:spPr>
          <a:xfrm>
            <a:off x="2412229" y="2200139"/>
            <a:ext cx="2174875" cy="1023937"/>
          </a:xfrm>
          <a:prstGeom prst="roundRect">
            <a:avLst>
              <a:gd name="adj" fmla="val 16667"/>
            </a:avLst>
          </a:prstGeom>
          <a:solidFill>
            <a:srgbClr val="E9FAFF"/>
          </a:solidFill>
          <a:ln w="38100" cap="flat" cmpd="sng">
            <a:solidFill>
              <a:srgbClr val="3ABDF2"/>
            </a:solidFill>
            <a:prstDash val="solid"/>
            <a:headEnd type="none" w="med" len="med"/>
            <a:tailEnd type="none" w="med" len="med"/>
          </a:ln>
        </p:spPr>
        <p:txBody>
          <a:bodyPr lIns="72000" tIns="0" r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读懂内容，把握脉络。</a:t>
            </a:r>
          </a:p>
        </p:txBody>
      </p:sp>
      <p:sp>
        <p:nvSpPr>
          <p:cNvPr id="6" name="矩形: 圆角 16"/>
          <p:cNvSpPr/>
          <p:nvPr/>
        </p:nvSpPr>
        <p:spPr>
          <a:xfrm>
            <a:off x="2412229" y="3641589"/>
            <a:ext cx="2165350" cy="1025525"/>
          </a:xfrm>
          <a:prstGeom prst="roundRect">
            <a:avLst>
              <a:gd name="adj" fmla="val 16667"/>
            </a:avLst>
          </a:prstGeom>
          <a:solidFill>
            <a:srgbClr val="E9FAFF"/>
          </a:solidFill>
          <a:ln w="38100" cap="flat" cmpd="sng">
            <a:solidFill>
              <a:srgbClr val="3ABDF2"/>
            </a:solidFill>
            <a:prstDash val="solid"/>
            <a:headEnd type="none" w="med" len="med"/>
            <a:tailEnd type="none" w="med" len="med"/>
          </a:ln>
        </p:spPr>
        <p:txBody>
          <a:bodyPr lIns="72000" tIns="0" r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筛选概括，合并成段。</a:t>
            </a:r>
          </a:p>
        </p:txBody>
      </p:sp>
      <p:sp>
        <p:nvSpPr>
          <p:cNvPr id="7" name="矩形: 圆角 17"/>
          <p:cNvSpPr/>
          <p:nvPr/>
        </p:nvSpPr>
        <p:spPr>
          <a:xfrm>
            <a:off x="2412229" y="5084626"/>
            <a:ext cx="2165350" cy="1023938"/>
          </a:xfrm>
          <a:prstGeom prst="roundRect">
            <a:avLst>
              <a:gd name="adj" fmla="val 16667"/>
            </a:avLst>
          </a:prstGeom>
          <a:solidFill>
            <a:srgbClr val="E9FAFF"/>
          </a:solidFill>
          <a:ln w="38100" cap="flat" cmpd="sng">
            <a:solidFill>
              <a:srgbClr val="3ABDF2"/>
            </a:solidFill>
            <a:prstDash val="solid"/>
            <a:headEnd type="none" w="med" len="med"/>
            <a:tailEnd type="none" w="med" len="med"/>
          </a:ln>
        </p:spPr>
        <p:txBody>
          <a:bodyPr lIns="72000" tIns="0" r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锤炼语言，连贯表达。</a:t>
            </a:r>
          </a:p>
        </p:txBody>
      </p:sp>
      <p:sp>
        <p:nvSpPr>
          <p:cNvPr id="8" name="等腰三角形 7"/>
          <p:cNvSpPr/>
          <p:nvPr/>
        </p:nvSpPr>
        <p:spPr>
          <a:xfrm rot="10800000">
            <a:off x="3363141" y="3314564"/>
            <a:ext cx="263525" cy="227012"/>
          </a:xfrm>
          <a:prstGeom prst="triangle">
            <a:avLst>
              <a:gd name="adj" fmla="val 50000"/>
            </a:avLst>
          </a:prstGeom>
          <a:solidFill>
            <a:srgbClr val="E9FAFF"/>
          </a:solidFill>
          <a:ln w="38100" cap="flat" cmpd="sng">
            <a:solidFill>
              <a:srgbClr val="3ABDF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72000" tIns="0" r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等腰三角形 8"/>
          <p:cNvSpPr/>
          <p:nvPr/>
        </p:nvSpPr>
        <p:spPr>
          <a:xfrm rot="10800000">
            <a:off x="3363141" y="4760776"/>
            <a:ext cx="263525" cy="228600"/>
          </a:xfrm>
          <a:prstGeom prst="triangle">
            <a:avLst>
              <a:gd name="adj" fmla="val 50000"/>
            </a:avLst>
          </a:prstGeom>
          <a:solidFill>
            <a:srgbClr val="E9FAFF"/>
          </a:solidFill>
          <a:ln w="38100" cap="flat" cmpd="sng">
            <a:solidFill>
              <a:srgbClr val="3ABDF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72000" tIns="0" r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901429" y="2289175"/>
            <a:ext cx="6118320" cy="57195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楷体" panose="02010609060101010101" pitchFamily="49" charset="-122"/>
              <a:buChar char="◇"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理清书籍的基本框架，把握要点。</a:t>
            </a:r>
          </a:p>
        </p:txBody>
      </p:sp>
      <p:sp>
        <p:nvSpPr>
          <p:cNvPr id="11" name="矩形 10"/>
          <p:cNvSpPr/>
          <p:nvPr/>
        </p:nvSpPr>
        <p:spPr>
          <a:xfrm>
            <a:off x="4901429" y="3429000"/>
            <a:ext cx="6118320" cy="108901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楷体" panose="02010609060101010101" pitchFamily="49" charset="-122"/>
              <a:buChar char="◇"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保留“主干”，去除“枝叶”，简要概述每个章节的内容。</a:t>
            </a:r>
          </a:p>
        </p:txBody>
      </p:sp>
      <p:sp>
        <p:nvSpPr>
          <p:cNvPr id="12" name="矩形 11"/>
          <p:cNvSpPr/>
          <p:nvPr/>
        </p:nvSpPr>
        <p:spPr>
          <a:xfrm>
            <a:off x="4891904" y="5159375"/>
            <a:ext cx="6041980" cy="108901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楷体" panose="02010609060101010101" pitchFamily="49" charset="-122"/>
              <a:buChar char="◇"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适当补充内容，自然过渡，使语意清楚连贯。</a:t>
            </a:r>
          </a:p>
        </p:txBody>
      </p:sp>
      <p:grpSp>
        <p:nvGrpSpPr>
          <p:cNvPr id="13" name="组合 23"/>
          <p:cNvGrpSpPr/>
          <p:nvPr/>
        </p:nvGrpSpPr>
        <p:grpSpPr>
          <a:xfrm>
            <a:off x="1258116" y="2260408"/>
            <a:ext cx="866775" cy="3767251"/>
            <a:chOff x="505470" y="906396"/>
            <a:chExt cx="865344" cy="3766843"/>
          </a:xfrm>
        </p:grpSpPr>
        <p:sp>
          <p:nvSpPr>
            <p:cNvPr id="14" name="椭圆 13"/>
            <p:cNvSpPr/>
            <p:nvPr/>
          </p:nvSpPr>
          <p:spPr bwMode="auto">
            <a:xfrm>
              <a:off x="532413" y="906396"/>
              <a:ext cx="838401" cy="904889"/>
            </a:xfrm>
            <a:prstGeom prst="ellipse">
              <a:avLst/>
            </a:prstGeom>
            <a:solidFill>
              <a:srgbClr val="FFFFFF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写</a:t>
              </a:r>
            </a:p>
          </p:txBody>
        </p:sp>
        <p:sp>
          <p:nvSpPr>
            <p:cNvPr id="15" name="椭圆 14"/>
            <p:cNvSpPr/>
            <p:nvPr/>
          </p:nvSpPr>
          <p:spPr bwMode="auto">
            <a:xfrm>
              <a:off x="532413" y="1614958"/>
              <a:ext cx="838401" cy="930646"/>
            </a:xfrm>
            <a:prstGeom prst="ellipse">
              <a:avLst/>
            </a:prstGeom>
            <a:solidFill>
              <a:srgbClr val="FFFFFF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作</a:t>
              </a:r>
            </a:p>
          </p:txBody>
        </p:sp>
        <p:sp>
          <p:nvSpPr>
            <p:cNvPr id="16" name="椭圆 15"/>
            <p:cNvSpPr/>
            <p:nvPr/>
          </p:nvSpPr>
          <p:spPr bwMode="auto">
            <a:xfrm>
              <a:off x="522904" y="2357214"/>
              <a:ext cx="838401" cy="904889"/>
            </a:xfrm>
            <a:prstGeom prst="ellipse">
              <a:avLst/>
            </a:prstGeom>
            <a:solidFill>
              <a:srgbClr val="FFFFFF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品</a:t>
              </a:r>
            </a:p>
          </p:txBody>
        </p:sp>
        <p:sp>
          <p:nvSpPr>
            <p:cNvPr id="17" name="椭圆 16"/>
            <p:cNvSpPr/>
            <p:nvPr/>
          </p:nvSpPr>
          <p:spPr bwMode="auto">
            <a:xfrm>
              <a:off x="505470" y="3065162"/>
              <a:ext cx="838402" cy="904889"/>
            </a:xfrm>
            <a:prstGeom prst="ellipse">
              <a:avLst/>
            </a:prstGeom>
            <a:solidFill>
              <a:srgbClr val="FFFFFF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梗</a:t>
              </a:r>
            </a:p>
          </p:txBody>
        </p:sp>
        <p:sp>
          <p:nvSpPr>
            <p:cNvPr id="18" name="椭圆 17"/>
            <p:cNvSpPr/>
            <p:nvPr/>
          </p:nvSpPr>
          <p:spPr bwMode="auto">
            <a:xfrm>
              <a:off x="522904" y="3768350"/>
              <a:ext cx="838401" cy="904889"/>
            </a:xfrm>
            <a:prstGeom prst="ellipse">
              <a:avLst/>
            </a:prstGeom>
            <a:solidFill>
              <a:srgbClr val="FFFFFF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指导写作</a:t>
            </a:r>
          </a:p>
        </p:txBody>
      </p:sp>
      <p:sp>
        <p:nvSpPr>
          <p:cNvPr id="4" name="矩形 4"/>
          <p:cNvSpPr>
            <a:spLocks noChangeArrowheads="1"/>
          </p:cNvSpPr>
          <p:nvPr/>
        </p:nvSpPr>
        <p:spPr bwMode="auto">
          <a:xfrm>
            <a:off x="4423591" y="1552687"/>
            <a:ext cx="2011680" cy="6451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ea"/>
                <a:sym typeface="+mn-lt"/>
              </a:rPr>
              <a:t>运用方法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299982" y="2831978"/>
            <a:ext cx="8099425" cy="64357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marR="0" lvl="0" indent="-45720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1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通过交流分享，总结作品梗概的写作方法。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579926" y="3735953"/>
            <a:ext cx="6577012" cy="222855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cs typeface="+mn-ea"/>
                <a:sym typeface="+mn-lt"/>
              </a:rPr>
              <a:t>第一步：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读懂内容，把握脉络。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cs typeface="+mn-ea"/>
                <a:sym typeface="+mn-lt"/>
              </a:rPr>
              <a:t>第二步：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筛选概括，合并成段。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cs typeface="+mn-ea"/>
                <a:sym typeface="+mn-lt"/>
              </a:rPr>
              <a:t>第三步：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锤炼语言，表达连贯。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wnqs1ijr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1072</Words>
  <Application>Microsoft Office PowerPoint</Application>
  <PresentationFormat>宽屏</PresentationFormat>
  <Paragraphs>98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思源黑体 CN Light</vt:lpstr>
      <vt:lpstr>Wingdings</vt:lpstr>
      <vt:lpstr>楷体</vt:lpstr>
      <vt:lpstr>Arial</vt:lpstr>
      <vt:lpstr>FandolFang R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1</cp:revision>
  <dcterms:created xsi:type="dcterms:W3CDTF">2020-08-04T18:58:00Z</dcterms:created>
  <dcterms:modified xsi:type="dcterms:W3CDTF">2021-01-08T23:25:24Z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