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563" r:id="rId4"/>
    <p:sldId id="564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287" r:id="rId24"/>
    <p:sldId id="257" r:id="rId25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思源黑体 CN Light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66" d="100"/>
          <a:sy n="66" d="100"/>
        </p:scale>
        <p:origin x="214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82690A-9AAF-4257-9850-05B0D66E3E9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DB55E9-3C92-4F7D-8624-7D452493F0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614265" y="998378"/>
            <a:ext cx="10963470" cy="55610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b="1" dirty="0">
                  <a:solidFill>
                    <a:srgbClr val="403836"/>
                  </a:solidFill>
                  <a:cs typeface="+mn-ea"/>
                  <a:sym typeface="+mn-lt"/>
                </a:rPr>
                <a:t>让真情自然流露</a:t>
              </a: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体验情感</a:t>
            </a:r>
          </a:p>
        </p:txBody>
      </p:sp>
      <p:sp>
        <p:nvSpPr>
          <p:cNvPr id="4" name="矩形 4"/>
          <p:cNvSpPr/>
          <p:nvPr/>
        </p:nvSpPr>
        <p:spPr>
          <a:xfrm>
            <a:off x="4000500" y="2103438"/>
            <a:ext cx="437290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怎样写好情感体验？</a:t>
            </a:r>
          </a:p>
        </p:txBody>
      </p:sp>
      <p:sp>
        <p:nvSpPr>
          <p:cNvPr id="5" name="矩形 4"/>
          <p:cNvSpPr/>
          <p:nvPr/>
        </p:nvSpPr>
        <p:spPr>
          <a:xfrm>
            <a:off x="4000500" y="3029585"/>
            <a:ext cx="6734810" cy="2202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把印象深刻的内容写具体，把情感真实自然地表达出来，如果在事情发展的过程中，情感有所变化，要把情感的变化也写清楚。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3114111"/>
            <a:ext cx="3538388" cy="341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指导习作</a:t>
            </a: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4832508" y="1519555"/>
            <a:ext cx="2512695" cy="712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defTabSz="850900" eaLnBrk="1" hangingPunct="1">
              <a:lnSpc>
                <a:spcPct val="120000"/>
              </a:lnSpc>
              <a:defRPr sz="3600" b="1">
                <a:solidFill>
                  <a:srgbClr val="29708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范文欣赏</a:t>
            </a:r>
          </a:p>
        </p:txBody>
      </p:sp>
      <p:sp>
        <p:nvSpPr>
          <p:cNvPr id="7" name="矩形 6"/>
          <p:cNvSpPr/>
          <p:nvPr/>
        </p:nvSpPr>
        <p:spPr>
          <a:xfrm>
            <a:off x="938209" y="2321847"/>
            <a:ext cx="10301292" cy="25567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后悔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在我的脑海里，对那一次的记忆是和三月氤氲的水汽、低垂的槐树连在一起的。那一次，我真后悔。</a:t>
            </a:r>
            <a:r>
              <a:rPr kumimoji="0" lang="zh-CN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8" name="矩形 7"/>
          <p:cNvSpPr/>
          <p:nvPr/>
        </p:nvSpPr>
        <p:spPr>
          <a:xfrm>
            <a:off x="2099468" y="5338445"/>
            <a:ext cx="7993063" cy="643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①开篇点明要记叙的情感体验是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后悔。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指导习作</a:t>
            </a:r>
          </a:p>
        </p:txBody>
      </p:sp>
      <p:sp>
        <p:nvSpPr>
          <p:cNvPr id="4" name="矩形 3"/>
          <p:cNvSpPr/>
          <p:nvPr/>
        </p:nvSpPr>
        <p:spPr>
          <a:xfrm>
            <a:off x="1256347" y="2980299"/>
            <a:ext cx="9679305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清晨，微风徐徐，树叶沙沙作响。我哼着小曲，迈着大步，走进教室。</a:t>
            </a:r>
            <a:r>
              <a:rPr kumimoji="0" lang="zh-CN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刚进教室，就看见我的本子可怜兮兮地躺在</a:t>
            </a:r>
          </a:p>
        </p:txBody>
      </p:sp>
      <p:sp>
        <p:nvSpPr>
          <p:cNvPr id="5" name="矩形 4"/>
          <p:cNvSpPr/>
          <p:nvPr/>
        </p:nvSpPr>
        <p:spPr>
          <a:xfrm>
            <a:off x="1536222" y="5054374"/>
            <a:ext cx="9119553" cy="571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②环境描写，为了与下文“我”的爆发形成鲜明对比。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68384" y="1517650"/>
            <a:ext cx="4658383" cy="1038225"/>
            <a:chOff x="6694" y="2084"/>
            <a:chExt cx="6242" cy="1635"/>
          </a:xfrm>
          <a:noFill/>
        </p:grpSpPr>
        <p:sp>
          <p:nvSpPr>
            <p:cNvPr id="8" name="前凸带形 12"/>
            <p:cNvSpPr/>
            <p:nvPr/>
          </p:nvSpPr>
          <p:spPr>
            <a:xfrm>
              <a:off x="6694" y="2084"/>
              <a:ext cx="6242" cy="1635"/>
            </a:xfrm>
            <a:prstGeom prst="ribbon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标题 1"/>
            <p:cNvSpPr txBox="1">
              <a:spLocks noChangeArrowheads="1"/>
            </p:cNvSpPr>
            <p:nvPr/>
          </p:nvSpPr>
          <p:spPr bwMode="auto">
            <a:xfrm>
              <a:off x="8564" y="2609"/>
              <a:ext cx="3285" cy="921"/>
            </a:xfrm>
            <a:prstGeom prst="rect">
              <a:avLst/>
            </a:prstGeom>
            <a:grpFill/>
            <a:ln w="9525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3600" b="1">
                  <a:ln w="6350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charset="-122"/>
                  <a:ea typeface="黑体" panose="02010609060101010101" charset="-122"/>
                </a:defRPr>
              </a:lvl1pPr>
              <a:lvl2pPr marL="742950" indent="-285750">
                <a:defRPr sz="1600"/>
              </a:lvl2pPr>
              <a:lvl3pPr marL="1143000" indent="-228600">
                <a:defRPr sz="1600"/>
              </a:lvl3pPr>
              <a:lvl4pPr marL="1600200" indent="-228600">
                <a:defRPr sz="1600"/>
              </a:lvl4pPr>
              <a:lvl5pPr marL="2057400" indent="-228600">
                <a:defRPr sz="16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 w="635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范文欣赏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指导习作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632271" y="1698244"/>
            <a:ext cx="4584629" cy="1038225"/>
            <a:chOff x="6694" y="2084"/>
            <a:chExt cx="6242" cy="1635"/>
          </a:xfrm>
        </p:grpSpPr>
        <p:sp>
          <p:nvSpPr>
            <p:cNvPr id="6" name="前凸带形 12"/>
            <p:cNvSpPr/>
            <p:nvPr/>
          </p:nvSpPr>
          <p:spPr>
            <a:xfrm>
              <a:off x="6694" y="2084"/>
              <a:ext cx="6242" cy="1635"/>
            </a:xfrm>
            <a:prstGeom prst="ribb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标题 1"/>
            <p:cNvSpPr txBox="1">
              <a:spLocks noChangeArrowheads="1"/>
            </p:cNvSpPr>
            <p:nvPr/>
          </p:nvSpPr>
          <p:spPr bwMode="auto">
            <a:xfrm>
              <a:off x="8206" y="2483"/>
              <a:ext cx="3285" cy="101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3600" b="1">
                  <a:ln w="6350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charset="-122"/>
                  <a:ea typeface="黑体" panose="02010609060101010101" charset="-122"/>
                </a:defRPr>
              </a:lvl1pPr>
              <a:lvl2pPr marL="742950" indent="-285750">
                <a:defRPr sz="1600"/>
              </a:lvl2pPr>
              <a:lvl3pPr marL="1143000" indent="-228600">
                <a:defRPr sz="1600"/>
              </a:lvl3pPr>
              <a:lvl4pPr marL="1600200" indent="-228600">
                <a:defRPr sz="1600"/>
              </a:lvl4pPr>
              <a:lvl5pPr marL="2057400" indent="-228600">
                <a:defRPr sz="16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/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 w="635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范文欣赏</a:t>
              </a:r>
            </a:p>
          </p:txBody>
        </p:sp>
      </p:grpSp>
      <p:sp>
        <p:nvSpPr>
          <p:cNvPr id="8" name="矩形 3"/>
          <p:cNvSpPr/>
          <p:nvPr/>
        </p:nvSpPr>
        <p:spPr>
          <a:xfrm>
            <a:off x="1302385" y="3025937"/>
            <a:ext cx="9587230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火冒三丈地走到他的面前，怒气冲冲地说：“我的作业本！”他用疑惑的神情看着我：“你的作业本？”我终于爆发了，像一发离膛的子弹，以迅雷不及掩耳之势达到了临界点。我几乎是吼出来的：“我的作业本！”他顺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指导习作</a:t>
            </a:r>
          </a:p>
        </p:txBody>
      </p:sp>
      <p:sp>
        <p:nvSpPr>
          <p:cNvPr id="2" name="矩形 3"/>
          <p:cNvSpPr/>
          <p:nvPr/>
        </p:nvSpPr>
        <p:spPr>
          <a:xfrm>
            <a:off x="1288415" y="3496946"/>
            <a:ext cx="9570085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说一说：读了范文后你有什么感受？你从中学到了哪些写作方法或技巧？</a:t>
            </a:r>
          </a:p>
        </p:txBody>
      </p:sp>
      <p:sp>
        <p:nvSpPr>
          <p:cNvPr id="5" name="流程图: 决策 4"/>
          <p:cNvSpPr/>
          <p:nvPr/>
        </p:nvSpPr>
        <p:spPr>
          <a:xfrm>
            <a:off x="4118610" y="1655445"/>
            <a:ext cx="3641090" cy="1069340"/>
          </a:xfrm>
          <a:prstGeom prst="flowChartDecisi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练习写作</a:t>
            </a:r>
          </a:p>
        </p:txBody>
      </p:sp>
      <p:sp>
        <p:nvSpPr>
          <p:cNvPr id="6" name="矩形 5"/>
          <p:cNvSpPr/>
          <p:nvPr/>
        </p:nvSpPr>
        <p:spPr>
          <a:xfrm>
            <a:off x="1442720" y="1881445"/>
            <a:ext cx="415861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整理归纳写作方法。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4734" y="2758440"/>
            <a:ext cx="10248265" cy="1923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回顾学过的写作方法，同桌交流。回忆本单元课文，说说作者在描写事情时是怎样表达自己的真情实感的。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练习写作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02" y="4395787"/>
            <a:ext cx="2101850" cy="1771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64498" y="1832610"/>
            <a:ext cx="8064500" cy="25819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运用大量的修辞手法，如比喻、对比、排比、设问等让自己的文章更加生动真切。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把自己心里想说的话直接说出来，抒发自己的情感，让真情实感自然而然地流露。</a:t>
            </a:r>
          </a:p>
        </p:txBody>
      </p:sp>
      <p:sp>
        <p:nvSpPr>
          <p:cNvPr id="9" name="十字星 3"/>
          <p:cNvSpPr/>
          <p:nvPr/>
        </p:nvSpPr>
        <p:spPr>
          <a:xfrm>
            <a:off x="3253105" y="2001520"/>
            <a:ext cx="550545" cy="424180"/>
          </a:xfrm>
          <a:prstGeom prst="star4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十字星 5"/>
          <p:cNvSpPr/>
          <p:nvPr/>
        </p:nvSpPr>
        <p:spPr>
          <a:xfrm>
            <a:off x="3253105" y="3292475"/>
            <a:ext cx="550545" cy="424180"/>
          </a:xfrm>
          <a:prstGeom prst="star4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37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练习写作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" y="4211320"/>
            <a:ext cx="2101850" cy="17710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24835" y="1911033"/>
            <a:ext cx="7921625" cy="30441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把情感融入到具体的人、事或景物之中，在叙述时自然而然地流露情感。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运用心理描写、动作描写等多种描写方法体现人物心情。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……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53398" y="4719320"/>
            <a:ext cx="835342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你准备在自己的习作中运用哪些写作方法？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十字星 3"/>
          <p:cNvSpPr/>
          <p:nvPr/>
        </p:nvSpPr>
        <p:spPr>
          <a:xfrm>
            <a:off x="3404870" y="2102485"/>
            <a:ext cx="535305" cy="393700"/>
          </a:xfrm>
          <a:prstGeom prst="star4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十字星 8"/>
          <p:cNvSpPr/>
          <p:nvPr/>
        </p:nvSpPr>
        <p:spPr>
          <a:xfrm>
            <a:off x="3404870" y="3236595"/>
            <a:ext cx="535305" cy="393700"/>
          </a:xfrm>
          <a:prstGeom prst="star4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charRg st="33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59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charRg st="59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练习写作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5" y="4084320"/>
            <a:ext cx="2101850" cy="17710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62948" y="1604963"/>
            <a:ext cx="777716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确定写作题目，确定中心思想。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9773" y="2228850"/>
            <a:ext cx="7777162" cy="3044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）选择你印象深刻的内容，运用自己喜欢的写作方法，像上面的小作者一样，把你的真实感受写出来吧！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）可以自拟题目，也可以以“一次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的体验”为题。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35973" y="5153025"/>
            <a:ext cx="777557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准备写作素材，理清写作思路。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练习写作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" y="3919220"/>
            <a:ext cx="2101850" cy="177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95345" y="2119313"/>
            <a:ext cx="74168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）自改习作。</a:t>
            </a:r>
          </a:p>
        </p:txBody>
      </p:sp>
      <p:sp>
        <p:nvSpPr>
          <p:cNvPr id="6" name="矩形 5"/>
          <p:cNvSpPr/>
          <p:nvPr/>
        </p:nvSpPr>
        <p:spPr>
          <a:xfrm>
            <a:off x="3647758" y="2951163"/>
            <a:ext cx="7416800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通过读作文，进行错别字、病句和标点符号的常规修改；看内容是否符合主题，有没有把重要内容写具体。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2"/>
          <p:cNvSpPr/>
          <p:nvPr/>
        </p:nvSpPr>
        <p:spPr>
          <a:xfrm>
            <a:off x="5970905" y="1579086"/>
            <a:ext cx="2236510" cy="643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看图猜心情</a:t>
            </a:r>
          </a:p>
        </p:txBody>
      </p:sp>
      <p:sp>
        <p:nvSpPr>
          <p:cNvPr id="6" name="矩形 4"/>
          <p:cNvSpPr/>
          <p:nvPr/>
        </p:nvSpPr>
        <p:spPr>
          <a:xfrm>
            <a:off x="3360420" y="4152106"/>
            <a:ext cx="787908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看看图片中的小朋友，猜猜他们的心情怎么样。</a:t>
            </a: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6895" y="2705893"/>
            <a:ext cx="7167563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11" y="4478984"/>
            <a:ext cx="1911582" cy="161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练习写作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5" y="3906520"/>
            <a:ext cx="2101850" cy="1771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05150" y="2063115"/>
            <a:ext cx="6729730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）小组或是同桌之间交换修改。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2417445" y="2917190"/>
            <a:ext cx="898588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让同学帮你发现并改正写作时忽略的一些问题。</a:t>
            </a:r>
          </a:p>
        </p:txBody>
      </p:sp>
      <p:sp>
        <p:nvSpPr>
          <p:cNvPr id="7" name="矩形 6"/>
          <p:cNvSpPr/>
          <p:nvPr/>
        </p:nvSpPr>
        <p:spPr>
          <a:xfrm>
            <a:off x="2914015" y="3962400"/>
            <a:ext cx="892619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）互相交流修改感受，给同学提出修改建议。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修改习作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5" y="4021059"/>
            <a:ext cx="2101850" cy="1771015"/>
          </a:xfrm>
          <a:prstGeom prst="rect">
            <a:avLst/>
          </a:prstGeom>
        </p:spPr>
      </p:pic>
      <p:sp>
        <p:nvSpPr>
          <p:cNvPr id="9" name="文本框 11"/>
          <p:cNvSpPr txBox="1"/>
          <p:nvPr/>
        </p:nvSpPr>
        <p:spPr>
          <a:xfrm>
            <a:off x="3357880" y="3084273"/>
            <a:ext cx="7576820" cy="1822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师生共同完成互评互议。将自己的作文草稿拿到多媒体展示台上，全班参与评议。</a:t>
            </a: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5275580" y="1833880"/>
            <a:ext cx="2360295" cy="712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defTabSz="850900" eaLnBrk="1" hangingPunct="1">
              <a:lnSpc>
                <a:spcPct val="120000"/>
              </a:lnSpc>
              <a:defRPr sz="3600" b="1">
                <a:solidFill>
                  <a:srgbClr val="29708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互评互议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修改习作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" y="4249420"/>
            <a:ext cx="2101850" cy="1771015"/>
          </a:xfrm>
          <a:prstGeom prst="rect">
            <a:avLst/>
          </a:prstGeom>
        </p:spPr>
      </p:pic>
      <p:sp>
        <p:nvSpPr>
          <p:cNvPr id="7" name="文本框 11"/>
          <p:cNvSpPr txBox="1"/>
          <p:nvPr/>
        </p:nvSpPr>
        <p:spPr>
          <a:xfrm>
            <a:off x="3005455" y="2099945"/>
            <a:ext cx="785685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 startAt="2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分享写作收获。</a:t>
            </a:r>
          </a:p>
        </p:txBody>
      </p:sp>
      <p:sp>
        <p:nvSpPr>
          <p:cNvPr id="11" name="文本框 11"/>
          <p:cNvSpPr txBox="1"/>
          <p:nvPr/>
        </p:nvSpPr>
        <p:spPr>
          <a:xfrm>
            <a:off x="2983230" y="2818765"/>
            <a:ext cx="842581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）将自己的写作心得以及一些自己得心应手的写作方法分享给大家吧！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）分享习作内容，分享你的成长经历。可以是一个片段，也可以是全文。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478270" y="1344295"/>
            <a:ext cx="2360295" cy="712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defTabSz="850900" eaLnBrk="1" hangingPunct="1">
              <a:lnSpc>
                <a:spcPct val="120000"/>
              </a:lnSpc>
              <a:defRPr sz="3600" b="1">
                <a:solidFill>
                  <a:srgbClr val="29708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708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互评互议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9708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4"/>
          <p:cNvSpPr/>
          <p:nvPr/>
        </p:nvSpPr>
        <p:spPr>
          <a:xfrm>
            <a:off x="1413033" y="2043668"/>
            <a:ext cx="9635967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同桌畅谈：猜一猜发生了什么让他们露出这样的表情。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5255" y="3616325"/>
            <a:ext cx="7167563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1" y="4528356"/>
            <a:ext cx="1911582" cy="161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课前导入</a:t>
            </a:r>
          </a:p>
        </p:txBody>
      </p:sp>
      <p:sp>
        <p:nvSpPr>
          <p:cNvPr id="2" name="圆角矩形 53"/>
          <p:cNvSpPr/>
          <p:nvPr/>
        </p:nvSpPr>
        <p:spPr>
          <a:xfrm>
            <a:off x="3644900" y="2119630"/>
            <a:ext cx="7422515" cy="3179767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3806328" y="2289810"/>
            <a:ext cx="7199491" cy="30041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我们生活中所经历的一切都会给我们带来各种各样的情感体验。有苦有甜，有喜有怒……这节课，我们就试着把记忆中最深刻的一种情感体验写下来。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0" y="3114112"/>
            <a:ext cx="3538388" cy="341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看词语谈体验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125" y="3429000"/>
            <a:ext cx="7132320" cy="2468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3"/>
          <p:cNvSpPr/>
          <p:nvPr/>
        </p:nvSpPr>
        <p:spPr>
          <a:xfrm>
            <a:off x="1116965" y="1468438"/>
            <a:ext cx="4679950" cy="6368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根据词语谈体验。</a:t>
            </a:r>
          </a:p>
        </p:txBody>
      </p:sp>
      <p:sp>
        <p:nvSpPr>
          <p:cNvPr id="9" name="矩形 5"/>
          <p:cNvSpPr/>
          <p:nvPr/>
        </p:nvSpPr>
        <p:spPr>
          <a:xfrm>
            <a:off x="1404303" y="2293938"/>
            <a:ext cx="54737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）读一读上下两组词语。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体验情感</a:t>
            </a:r>
          </a:p>
        </p:txBody>
      </p:sp>
      <p:sp>
        <p:nvSpPr>
          <p:cNvPr id="4" name="矩形 5"/>
          <p:cNvSpPr/>
          <p:nvPr/>
        </p:nvSpPr>
        <p:spPr>
          <a:xfrm>
            <a:off x="1036320" y="1881995"/>
            <a:ext cx="57042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）说一说：你发现了什么？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1768" y="3429000"/>
            <a:ext cx="9094152" cy="2078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上面一组是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幸福、快乐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积极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的情感体验。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下面一组是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难过、悲伤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消极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的情感体验。</a:t>
            </a:r>
          </a:p>
        </p:txBody>
      </p:sp>
      <p:sp>
        <p:nvSpPr>
          <p:cNvPr id="6" name="十字星 5"/>
          <p:cNvSpPr/>
          <p:nvPr/>
        </p:nvSpPr>
        <p:spPr>
          <a:xfrm>
            <a:off x="1681480" y="3616960"/>
            <a:ext cx="534670" cy="361950"/>
          </a:xfrm>
          <a:prstGeom prst="star4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十字星 7"/>
          <p:cNvSpPr/>
          <p:nvPr/>
        </p:nvSpPr>
        <p:spPr>
          <a:xfrm>
            <a:off x="1681480" y="4946015"/>
            <a:ext cx="534670" cy="361950"/>
          </a:xfrm>
          <a:prstGeom prst="star4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体验情感</a:t>
            </a:r>
          </a:p>
        </p:txBody>
      </p:sp>
      <p:sp>
        <p:nvSpPr>
          <p:cNvPr id="2" name="圆角矩形 61"/>
          <p:cNvSpPr/>
          <p:nvPr/>
        </p:nvSpPr>
        <p:spPr>
          <a:xfrm>
            <a:off x="1007428" y="2302510"/>
            <a:ext cx="10177145" cy="307848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5"/>
          <p:cNvSpPr/>
          <p:nvPr/>
        </p:nvSpPr>
        <p:spPr>
          <a:xfrm>
            <a:off x="1544638" y="2717800"/>
            <a:ext cx="910272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）一个词语包含着一段情感，“畅快、欣喜若狂”等词语给人什么感觉？“惧怕、难过”等词语呢？根据你的亲身体验，进行情感体验的补充。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体验情感</a:t>
            </a:r>
          </a:p>
        </p:txBody>
      </p:sp>
      <p:sp>
        <p:nvSpPr>
          <p:cNvPr id="4" name="圆角矩形 61"/>
          <p:cNvSpPr/>
          <p:nvPr/>
        </p:nvSpPr>
        <p:spPr>
          <a:xfrm>
            <a:off x="1645603" y="2222500"/>
            <a:ext cx="8900795" cy="282130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8033" y="2627629"/>
            <a:ext cx="7848600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提示：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①把事情的经过说清楚。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②写清楚当时内心真实的情感变化。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指导写作</a:t>
            </a:r>
          </a:p>
        </p:txBody>
      </p:sp>
      <p:sp>
        <p:nvSpPr>
          <p:cNvPr id="2" name="圆角矩形 61"/>
          <p:cNvSpPr/>
          <p:nvPr/>
        </p:nvSpPr>
        <p:spPr>
          <a:xfrm>
            <a:off x="1003617" y="3736975"/>
            <a:ext cx="10184765" cy="1212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1167447" y="3736975"/>
            <a:ext cx="985710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选择其中一个词语，写一段话，写出自己真实的感受。</a:t>
            </a:r>
          </a:p>
        </p:txBody>
      </p:sp>
      <p:sp>
        <p:nvSpPr>
          <p:cNvPr id="8" name="流程图: 决策 7"/>
          <p:cNvSpPr/>
          <p:nvPr/>
        </p:nvSpPr>
        <p:spPr>
          <a:xfrm>
            <a:off x="4407535" y="2051050"/>
            <a:ext cx="2988945" cy="1069975"/>
          </a:xfrm>
          <a:prstGeom prst="flowChartDecisi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dehtacg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宽屏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Calibri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