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589" r:id="rId4"/>
    <p:sldId id="590" r:id="rId5"/>
    <p:sldId id="591" r:id="rId6"/>
    <p:sldId id="592" r:id="rId7"/>
    <p:sldId id="593" r:id="rId8"/>
    <p:sldId id="594" r:id="rId9"/>
    <p:sldId id="595" r:id="rId10"/>
    <p:sldId id="596" r:id="rId11"/>
    <p:sldId id="597" r:id="rId12"/>
    <p:sldId id="598" r:id="rId13"/>
    <p:sldId id="599" r:id="rId14"/>
    <p:sldId id="600" r:id="rId15"/>
    <p:sldId id="601" r:id="rId16"/>
    <p:sldId id="602" r:id="rId17"/>
    <p:sldId id="603" r:id="rId18"/>
    <p:sldId id="604" r:id="rId19"/>
    <p:sldId id="605" r:id="rId20"/>
    <p:sldId id="287" r:id="rId21"/>
    <p:sldId id="257" r:id="rId22"/>
  </p:sldIdLst>
  <p:sldSz cx="12192000" cy="6858000"/>
  <p:notesSz cx="6858000" cy="9144000"/>
  <p:embeddedFontLst>
    <p:embeddedFont>
      <p:font typeface="FandolFang R" panose="02010600030101010101" charset="-122"/>
      <p:regular r:id="rId24"/>
    </p:embeddedFont>
    <p:embeddedFont>
      <p:font typeface="思源黑体 CN Light" panose="02010600030101010101" charset="-122"/>
      <p:regular r:id="rId2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182690A-9AAF-4257-9850-05B0D66E3E9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0DB55E9-3C92-4F7D-8624-7D452493F0F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403836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矩形: 圆角 1"/>
          <p:cNvSpPr/>
          <p:nvPr userDrawn="1"/>
        </p:nvSpPr>
        <p:spPr>
          <a:xfrm>
            <a:off x="614265" y="998378"/>
            <a:ext cx="10963470" cy="55610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6894" b="146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100814" y="2015895"/>
            <a:ext cx="5403832" cy="2137612"/>
            <a:chOff x="752564" y="2729759"/>
            <a:chExt cx="4628625" cy="2137612"/>
          </a:xfrm>
        </p:grpSpPr>
        <p:sp>
          <p:nvSpPr>
            <p:cNvPr id="7" name="文本框 6"/>
            <p:cNvSpPr txBox="1"/>
            <p:nvPr/>
          </p:nvSpPr>
          <p:spPr>
            <a:xfrm>
              <a:off x="872941" y="2729759"/>
              <a:ext cx="4508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4800" b="1" dirty="0">
                  <a:solidFill>
                    <a:srgbClr val="403836"/>
                  </a:solidFill>
                  <a:cs typeface="+mn-ea"/>
                  <a:sym typeface="+mn-lt"/>
                </a:rPr>
                <a:t>《</a:t>
              </a:r>
              <a:r>
                <a:rPr lang="zh-CN" altLang="en-US" sz="4800" b="1" dirty="0">
                  <a:solidFill>
                    <a:srgbClr val="403836"/>
                  </a:solidFill>
                  <a:cs typeface="+mn-ea"/>
                  <a:sym typeface="+mn-lt"/>
                </a:rPr>
                <a:t>心愿</a:t>
              </a:r>
              <a:r>
                <a:rPr lang="en-US" altLang="zh-CN" sz="4800" b="1" dirty="0">
                  <a:solidFill>
                    <a:srgbClr val="403836"/>
                  </a:solidFill>
                  <a:cs typeface="+mn-ea"/>
                  <a:sym typeface="+mn-lt"/>
                </a:rPr>
                <a:t>》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4038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六年级下册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639410" y="4971364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281346" y="1241093"/>
            <a:ext cx="1848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习作</a:t>
            </a:r>
            <a:r>
              <a:rPr lang="en-US" altLang="zh-CN" sz="3200" b="1" dirty="0">
                <a:cs typeface="+mn-ea"/>
                <a:sym typeface="+mn-lt"/>
              </a:rPr>
              <a:t>——</a:t>
            </a:r>
            <a:endParaRPr lang="zh-CN" altLang="en-US" sz="3200" b="1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指导写作</a:t>
            </a:r>
          </a:p>
        </p:txBody>
      </p:sp>
      <p:sp>
        <p:nvSpPr>
          <p:cNvPr id="4" name="上凸带形 12"/>
          <p:cNvSpPr/>
          <p:nvPr/>
        </p:nvSpPr>
        <p:spPr>
          <a:xfrm>
            <a:off x="4078605" y="1491482"/>
            <a:ext cx="4034790" cy="1022350"/>
          </a:xfrm>
          <a:prstGeom prst="ribbon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60327" y="1621974"/>
            <a:ext cx="18713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范文欣赏</a:t>
            </a:r>
          </a:p>
        </p:txBody>
      </p:sp>
      <p:sp>
        <p:nvSpPr>
          <p:cNvPr id="6" name="矩形 3"/>
          <p:cNvSpPr/>
          <p:nvPr/>
        </p:nvSpPr>
        <p:spPr>
          <a:xfrm>
            <a:off x="1244599" y="3055777"/>
            <a:ext cx="9940925" cy="18353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“叮咚”，老爸下班回来了，嘴上依旧叼着一支烟！当他看到客厅正前方墙上挂着的“吸烟有害健康”的字幅时，惊讶瞬间从他脸上掠过。“这是你的‘杰作’？墙上的十字绣呢？”“爸，我这是提醒您，从今天起您就别再吸烟了！”话音刚落，那张字幅已香消玉殒了。</a:t>
            </a:r>
            <a:endParaRPr kumimoji="0" lang="zh-CN" altLang="en-US" sz="2400" b="0" i="0" u="none" strike="noStrike" kern="1200" cap="none" spc="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32878" y="5233353"/>
            <a:ext cx="6192838" cy="6435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语言描写给读者身临其境的感觉。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指导写作</a:t>
            </a:r>
          </a:p>
        </p:txBody>
      </p:sp>
      <p:sp>
        <p:nvSpPr>
          <p:cNvPr id="2" name="上凸带形 12"/>
          <p:cNvSpPr/>
          <p:nvPr/>
        </p:nvSpPr>
        <p:spPr>
          <a:xfrm>
            <a:off x="4152900" y="1507490"/>
            <a:ext cx="3886200" cy="1022350"/>
          </a:xfrm>
          <a:prstGeom prst="ribbon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60645" y="1604010"/>
            <a:ext cx="18713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范文欣赏</a:t>
            </a:r>
          </a:p>
        </p:txBody>
      </p:sp>
      <p:sp>
        <p:nvSpPr>
          <p:cNvPr id="8" name="矩形 3"/>
          <p:cNvSpPr/>
          <p:nvPr/>
        </p:nvSpPr>
        <p:spPr>
          <a:xfrm>
            <a:off x="1151890" y="3118774"/>
            <a:ext cx="9888220" cy="2940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“作战”计划失败后，我飞快地跑进老爸的房间，对仍旧在吞云吐雾的老爸说：“吸烟有害健康，您难道不知道吗？另外，吸二手烟更可怕！为了我们的健康，请戒烟吧！”我态度诚恳，老爸有些触动了，他若有所思地点点头，表示同意戒烟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指导写作</a:t>
            </a:r>
          </a:p>
        </p:txBody>
      </p:sp>
      <p:sp>
        <p:nvSpPr>
          <p:cNvPr id="4" name="上凸带形 12"/>
          <p:cNvSpPr/>
          <p:nvPr/>
        </p:nvSpPr>
        <p:spPr>
          <a:xfrm>
            <a:off x="3924300" y="1443990"/>
            <a:ext cx="4343400" cy="1022350"/>
          </a:xfrm>
          <a:prstGeom prst="ribbon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60645" y="1540510"/>
            <a:ext cx="18713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范文欣赏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414780" y="2990412"/>
            <a:ext cx="8942705" cy="28024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可过了几天，我发现老爸又在偷偷地抽烟，一气之下，我使出了最后一招杀手锏。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那天，见老爸又要点烟，我走到他面前，宛如一只温顺的小白兔，说：“爸爸，您配合我做一个实验吧，老师让我明天上交实验过程报告呢！这次实验在我的升学成绩中占有一定分量啊。”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指导写作</a:t>
            </a:r>
          </a:p>
        </p:txBody>
      </p:sp>
      <p:sp>
        <p:nvSpPr>
          <p:cNvPr id="4" name="上凸带形 12"/>
          <p:cNvSpPr/>
          <p:nvPr/>
        </p:nvSpPr>
        <p:spPr>
          <a:xfrm>
            <a:off x="4116070" y="1358810"/>
            <a:ext cx="4418330" cy="889090"/>
          </a:xfrm>
          <a:prstGeom prst="ribbon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89880" y="1455330"/>
            <a:ext cx="18713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范文欣赏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43000" y="2666910"/>
            <a:ext cx="10147299" cy="224850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老爸一听和学习有关，赶紧说：“好吧好吧，我帮你。”一听这话，我迅速拿出早已准备好的道具，先把鱼缸顶部用塑料袋罩上，并且捅一个小孔便于小鱼呼吸，把吸管从小孔里插进去，然后严肃地对老爸说：“爸爸，从现在起，您每吸一口烟，就将烟雾吐入吸管里。”老爸照做了。</a:t>
            </a:r>
          </a:p>
        </p:txBody>
      </p:sp>
      <p:sp>
        <p:nvSpPr>
          <p:cNvPr id="7" name="矩形 6"/>
          <p:cNvSpPr/>
          <p:nvPr/>
        </p:nvSpPr>
        <p:spPr>
          <a:xfrm>
            <a:off x="1238885" y="5334421"/>
            <a:ext cx="6737350" cy="6435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一系列的动作描写让氛围紧张起来。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指导写作</a:t>
            </a:r>
          </a:p>
        </p:txBody>
      </p:sp>
      <p:sp>
        <p:nvSpPr>
          <p:cNvPr id="4" name="上凸带形 12"/>
          <p:cNvSpPr/>
          <p:nvPr/>
        </p:nvSpPr>
        <p:spPr>
          <a:xfrm>
            <a:off x="3990340" y="1342390"/>
            <a:ext cx="4211320" cy="918210"/>
          </a:xfrm>
          <a:prstGeom prst="ribbon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60645" y="1438910"/>
            <a:ext cx="18713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范文欣赏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08710" y="2684434"/>
            <a:ext cx="10194290" cy="16945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起初，小鱼的动作变缓慢了，接着，它的身体慢慢向上浮，最后，小鱼竟然漂在水面上一动不动，就这样，小鱼被爸爸的二手烟熏死了。看到这一幕，老爸的表情突然变得凝重，又略带着几分恐惧。</a:t>
            </a:r>
          </a:p>
        </p:txBody>
      </p:sp>
      <p:sp>
        <p:nvSpPr>
          <p:cNvPr id="7" name="矩形 6"/>
          <p:cNvSpPr/>
          <p:nvPr/>
        </p:nvSpPr>
        <p:spPr>
          <a:xfrm>
            <a:off x="1323171" y="4802771"/>
            <a:ext cx="6759575" cy="6435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通过实验，二手烟的危害显而易见。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指导写作</a:t>
            </a:r>
          </a:p>
        </p:txBody>
      </p:sp>
      <p:sp>
        <p:nvSpPr>
          <p:cNvPr id="4" name="上凸带形 12"/>
          <p:cNvSpPr/>
          <p:nvPr/>
        </p:nvSpPr>
        <p:spPr>
          <a:xfrm>
            <a:off x="3761740" y="1373734"/>
            <a:ext cx="4212590" cy="833755"/>
          </a:xfrm>
          <a:prstGeom prst="ribbon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32680" y="1470254"/>
            <a:ext cx="18713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范文欣赏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86180" y="2533478"/>
            <a:ext cx="9507220" cy="19615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于是我趁热打铁，说：“爸爸，您不希望我和妈妈也像小鱼那样吧？”片刻的沉默后，爸爸径直走向卧室，不一会儿手里就提着一个装满香烟的塑料袋下楼了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</a:p>
        </p:txBody>
      </p:sp>
      <p:sp>
        <p:nvSpPr>
          <p:cNvPr id="7" name="矩形 6"/>
          <p:cNvSpPr/>
          <p:nvPr/>
        </p:nvSpPr>
        <p:spPr>
          <a:xfrm>
            <a:off x="1186181" y="5101770"/>
            <a:ext cx="10053320" cy="5719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不愧是杀手锏，一招“制敌”，也看到了爸爸对家人的关爱。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指导写作</a:t>
            </a:r>
          </a:p>
        </p:txBody>
      </p:sp>
      <p:sp>
        <p:nvSpPr>
          <p:cNvPr id="2" name="上凸带形 12"/>
          <p:cNvSpPr/>
          <p:nvPr/>
        </p:nvSpPr>
        <p:spPr>
          <a:xfrm>
            <a:off x="3987800" y="1692275"/>
            <a:ext cx="4216400" cy="1022350"/>
          </a:xfrm>
          <a:prstGeom prst="ribbon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60645" y="1799590"/>
            <a:ext cx="18713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范文欣赏</a:t>
            </a:r>
          </a:p>
        </p:txBody>
      </p:sp>
      <p:sp>
        <p:nvSpPr>
          <p:cNvPr id="12" name="矩形 3"/>
          <p:cNvSpPr/>
          <p:nvPr/>
        </p:nvSpPr>
        <p:spPr>
          <a:xfrm>
            <a:off x="1321118" y="3262630"/>
            <a:ext cx="9549764" cy="255403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也就是从那天起，我家的烟味没了，爸爸的咳嗽声没了，妈妈的吵闹声也没了，一切都变得那么平和，我的心愿终于实现了。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指导写作</a:t>
            </a:r>
          </a:p>
        </p:txBody>
      </p:sp>
      <p:sp>
        <p:nvSpPr>
          <p:cNvPr id="4" name="矩形 1"/>
          <p:cNvSpPr/>
          <p:nvPr/>
        </p:nvSpPr>
        <p:spPr>
          <a:xfrm>
            <a:off x="4978718" y="1626609"/>
            <a:ext cx="25019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写法指导</a:t>
            </a:r>
          </a:p>
        </p:txBody>
      </p:sp>
      <p:sp>
        <p:nvSpPr>
          <p:cNvPr id="5" name="矩形 4"/>
          <p:cNvSpPr/>
          <p:nvPr/>
        </p:nvSpPr>
        <p:spPr>
          <a:xfrm>
            <a:off x="1270953" y="2979822"/>
            <a:ext cx="9638347" cy="146367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rPr>
              <a:t>    第一步：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审题  要写清楚自己的心愿是什么，为什么有这样的心愿，以及为了实现这个心愿准备怎样去做。</a:t>
            </a:r>
          </a:p>
        </p:txBody>
      </p:sp>
      <p:sp>
        <p:nvSpPr>
          <p:cNvPr id="6" name="矩形 5"/>
          <p:cNvSpPr/>
          <p:nvPr/>
        </p:nvSpPr>
        <p:spPr>
          <a:xfrm>
            <a:off x="1270953" y="4601055"/>
            <a:ext cx="9638347" cy="7250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rPr>
              <a:t>    第二步：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立意  表达出自己对实现愿望的无限渴望之情。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指导写作</a:t>
            </a:r>
          </a:p>
        </p:txBody>
      </p:sp>
      <p:sp>
        <p:nvSpPr>
          <p:cNvPr id="4" name="矩形 1"/>
          <p:cNvSpPr/>
          <p:nvPr/>
        </p:nvSpPr>
        <p:spPr>
          <a:xfrm>
            <a:off x="4845050" y="1417638"/>
            <a:ext cx="25019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写法指导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523" y="2841308"/>
            <a:ext cx="8905875" cy="2982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1610043" y="2100917"/>
            <a:ext cx="3838575" cy="60426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rPr>
              <a:t>第三步：思维导图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指导写作</a:t>
            </a:r>
          </a:p>
        </p:txBody>
      </p:sp>
      <p:sp>
        <p:nvSpPr>
          <p:cNvPr id="4" name="矩形 1"/>
          <p:cNvSpPr/>
          <p:nvPr/>
        </p:nvSpPr>
        <p:spPr>
          <a:xfrm>
            <a:off x="4724718" y="1620838"/>
            <a:ext cx="25019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写法指导</a:t>
            </a:r>
          </a:p>
        </p:txBody>
      </p:sp>
      <p:sp>
        <p:nvSpPr>
          <p:cNvPr id="5" name="矩形 4"/>
          <p:cNvSpPr/>
          <p:nvPr/>
        </p:nvSpPr>
        <p:spPr>
          <a:xfrm>
            <a:off x="1244600" y="3233661"/>
            <a:ext cx="9702799" cy="220233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rPr>
              <a:t>第四步：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方法  选材立意时找准突破口，切入点要小，不要空谈大道理，最好要记叙具体的事例，文章结尾可通过抒情的方式来深化习作的主题。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4" name="矩形 1"/>
          <p:cNvSpPr/>
          <p:nvPr/>
        </p:nvSpPr>
        <p:spPr>
          <a:xfrm>
            <a:off x="1656715" y="1778981"/>
            <a:ext cx="4078605" cy="42252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湖水是你的眼神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梦想满天星辰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心情是一个传说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亘古不变地等候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成长是一扇树叶的门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童年有一群亲爱的人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春天是一段路程</a:t>
            </a:r>
          </a:p>
        </p:txBody>
      </p:sp>
      <p:sp>
        <p:nvSpPr>
          <p:cNvPr id="5" name="矩形 4"/>
          <p:cNvSpPr/>
          <p:nvPr/>
        </p:nvSpPr>
        <p:spPr>
          <a:xfrm>
            <a:off x="5979160" y="1705321"/>
            <a:ext cx="4679950" cy="42252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沧海桑田的拥有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那些我爱的人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那些离逝的风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那些永远的誓言一遍一遍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那些爱我的人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那些沉淀的泪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那些永远的誓言一遍一遍</a:t>
            </a:r>
          </a:p>
        </p:txBody>
      </p:sp>
      <p:pic>
        <p:nvPicPr>
          <p:cNvPr id="6" name="心愿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59476" y="917921"/>
            <a:ext cx="829567" cy="78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603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6894" b="146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096000" y="1953092"/>
            <a:ext cx="5553998" cy="2200415"/>
            <a:chOff x="748441" y="2666956"/>
            <a:chExt cx="4757249" cy="2200415"/>
          </a:xfrm>
        </p:grpSpPr>
        <p:sp>
          <p:nvSpPr>
            <p:cNvPr id="7" name="文本框 6"/>
            <p:cNvSpPr txBox="1"/>
            <p:nvPr/>
          </p:nvSpPr>
          <p:spPr>
            <a:xfrm>
              <a:off x="748441" y="2666956"/>
              <a:ext cx="47572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403836"/>
                  </a:solidFill>
                  <a:effectLst/>
                  <a:uLnTx/>
                  <a:uFillTx/>
                  <a:cs typeface="+mn-ea"/>
                  <a:sym typeface="+mn-lt"/>
                </a:rPr>
                <a:t>感谢各位聆听</a:t>
              </a:r>
              <a:endPara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4038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六年级下册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639410" y="4971364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281346" y="1241093"/>
            <a:ext cx="1848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习作</a:t>
            </a:r>
            <a:r>
              <a:rPr lang="en-US" altLang="zh-CN" sz="3200" b="1" dirty="0">
                <a:cs typeface="+mn-ea"/>
                <a:sym typeface="+mn-lt"/>
              </a:rPr>
              <a:t>——</a:t>
            </a:r>
            <a:endParaRPr lang="zh-CN" altLang="en-US" sz="3200" b="1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2" name="矩形 1"/>
          <p:cNvSpPr/>
          <p:nvPr/>
        </p:nvSpPr>
        <p:spPr>
          <a:xfrm>
            <a:off x="1458595" y="1840230"/>
            <a:ext cx="7272338" cy="39005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我们都曾有过一张天真而忧伤的脸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手握阳光我们望着遥远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轻轻地一天天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一年又一年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长大间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我们是否还会再唱起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心愿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55" y="2528887"/>
            <a:ext cx="3028950" cy="40100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5" name="圆角矩形 53"/>
          <p:cNvSpPr/>
          <p:nvPr/>
        </p:nvSpPr>
        <p:spPr>
          <a:xfrm>
            <a:off x="2001837" y="2723515"/>
            <a:ext cx="8188325" cy="2427605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51785" y="4027170"/>
            <a:ext cx="6481763" cy="6435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把你的许愿纸贴在“心愿墙”上。</a:t>
            </a:r>
          </a:p>
        </p:txBody>
      </p:sp>
      <p:sp>
        <p:nvSpPr>
          <p:cNvPr id="7" name="矩形 6"/>
          <p:cNvSpPr/>
          <p:nvPr/>
        </p:nvSpPr>
        <p:spPr>
          <a:xfrm>
            <a:off x="3260948" y="2955310"/>
            <a:ext cx="5669280" cy="922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 w="0">
                  <a:solidFill>
                    <a:srgbClr val="00B050"/>
                  </a:solidFill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你的心愿是什么？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揭示课题</a:t>
            </a:r>
          </a:p>
        </p:txBody>
      </p:sp>
      <p:sp>
        <p:nvSpPr>
          <p:cNvPr id="2" name="矩形 2"/>
          <p:cNvSpPr/>
          <p:nvPr/>
        </p:nvSpPr>
        <p:spPr>
          <a:xfrm>
            <a:off x="3891143" y="3044825"/>
            <a:ext cx="4409715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习作：心愿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诉说心愿</a:t>
            </a:r>
          </a:p>
        </p:txBody>
      </p:sp>
      <p:sp>
        <p:nvSpPr>
          <p:cNvPr id="4" name="圆角矩形 61"/>
          <p:cNvSpPr/>
          <p:nvPr/>
        </p:nvSpPr>
        <p:spPr>
          <a:xfrm>
            <a:off x="1550035" y="1950720"/>
            <a:ext cx="9091930" cy="3639820"/>
          </a:xfrm>
          <a:prstGeom prst="round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15528" y="2131378"/>
            <a:ext cx="7561262" cy="3046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心愿素材归类：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对自己：有机会看高山、大海等。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对别人：好朋友永不分离等。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对社会：空气和水不再被污染等。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诉说心愿</a:t>
            </a:r>
          </a:p>
        </p:txBody>
      </p:sp>
      <p:sp>
        <p:nvSpPr>
          <p:cNvPr id="4" name="圆角矩形 61"/>
          <p:cNvSpPr/>
          <p:nvPr/>
        </p:nvSpPr>
        <p:spPr>
          <a:xfrm>
            <a:off x="1471930" y="1788160"/>
            <a:ext cx="9247505" cy="3195955"/>
          </a:xfrm>
          <a:prstGeom prst="round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74825" y="1800860"/>
            <a:ext cx="8642350" cy="3046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产生心愿的原因：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对自己：实现自己一直以来的梦想；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对别人：希望周围的亲戚、朋友健康幸福；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对社会：希望生活越来越好。</a:t>
            </a:r>
          </a:p>
        </p:txBody>
      </p:sp>
      <p:sp>
        <p:nvSpPr>
          <p:cNvPr id="6" name="矩形 4"/>
          <p:cNvSpPr/>
          <p:nvPr/>
        </p:nvSpPr>
        <p:spPr>
          <a:xfrm>
            <a:off x="1882458" y="5377815"/>
            <a:ext cx="5043487" cy="7543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讨论：如何实现心愿？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诉说心愿</a:t>
            </a:r>
          </a:p>
        </p:txBody>
      </p:sp>
      <p:sp>
        <p:nvSpPr>
          <p:cNvPr id="4" name="矩形 4"/>
          <p:cNvSpPr/>
          <p:nvPr/>
        </p:nvSpPr>
        <p:spPr>
          <a:xfrm>
            <a:off x="1771650" y="2813050"/>
            <a:ext cx="7343775" cy="7543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你打算用什么方式表达自己的心愿？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708275" y="3911600"/>
            <a:ext cx="3101975" cy="914400"/>
            <a:chOff x="1691680" y="1905418"/>
            <a:chExt cx="3102651" cy="914400"/>
          </a:xfrm>
        </p:grpSpPr>
        <p:sp>
          <p:nvSpPr>
            <p:cNvPr id="6" name="矩形 2"/>
            <p:cNvSpPr/>
            <p:nvPr/>
          </p:nvSpPr>
          <p:spPr>
            <a:xfrm>
              <a:off x="2505108" y="1905418"/>
              <a:ext cx="2289223" cy="75437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记叙故事</a:t>
              </a:r>
            </a:p>
          </p:txBody>
        </p:sp>
        <p:pic>
          <p:nvPicPr>
            <p:cNvPr id="7" name="图形 3" descr="指向右边的反手食指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1680" y="1905418"/>
              <a:ext cx="914599" cy="91440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8" name="组合 7"/>
          <p:cNvGrpSpPr/>
          <p:nvPr/>
        </p:nvGrpSpPr>
        <p:grpSpPr>
          <a:xfrm>
            <a:off x="6092825" y="3911600"/>
            <a:ext cx="3101975" cy="914400"/>
            <a:chOff x="1691680" y="1905418"/>
            <a:chExt cx="3102651" cy="914400"/>
          </a:xfrm>
        </p:grpSpPr>
        <p:sp>
          <p:nvSpPr>
            <p:cNvPr id="9" name="矩形 11"/>
            <p:cNvSpPr/>
            <p:nvPr/>
          </p:nvSpPr>
          <p:spPr>
            <a:xfrm>
              <a:off x="2505108" y="1905418"/>
              <a:ext cx="2289223" cy="75437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写信</a:t>
              </a:r>
            </a:p>
          </p:txBody>
        </p:sp>
        <p:pic>
          <p:nvPicPr>
            <p:cNvPr id="10" name="图形 12" descr="指向右边的反手食指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1680" y="1905418"/>
              <a:ext cx="914599" cy="91440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1" name="组合 10"/>
          <p:cNvGrpSpPr/>
          <p:nvPr/>
        </p:nvGrpSpPr>
        <p:grpSpPr>
          <a:xfrm>
            <a:off x="2708275" y="5165725"/>
            <a:ext cx="3101975" cy="914400"/>
            <a:chOff x="1691680" y="1905418"/>
            <a:chExt cx="3102651" cy="914400"/>
          </a:xfrm>
        </p:grpSpPr>
        <p:sp>
          <p:nvSpPr>
            <p:cNvPr id="12" name="矩形 14"/>
            <p:cNvSpPr/>
            <p:nvPr/>
          </p:nvSpPr>
          <p:spPr>
            <a:xfrm>
              <a:off x="2505108" y="1905418"/>
              <a:ext cx="2289223" cy="75437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创作诗歌</a:t>
              </a:r>
            </a:p>
          </p:txBody>
        </p:sp>
        <p:pic>
          <p:nvPicPr>
            <p:cNvPr id="13" name="图形 15" descr="指向右边的反手食指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1680" y="1905418"/>
              <a:ext cx="914599" cy="91440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4" name="组合 13"/>
          <p:cNvGrpSpPr/>
          <p:nvPr/>
        </p:nvGrpSpPr>
        <p:grpSpPr>
          <a:xfrm>
            <a:off x="6115050" y="5118100"/>
            <a:ext cx="3103563" cy="914400"/>
            <a:chOff x="1691680" y="1905418"/>
            <a:chExt cx="3102651" cy="914400"/>
          </a:xfrm>
        </p:grpSpPr>
        <p:sp>
          <p:nvSpPr>
            <p:cNvPr id="15" name="矩形 17"/>
            <p:cNvSpPr/>
            <p:nvPr/>
          </p:nvSpPr>
          <p:spPr>
            <a:xfrm>
              <a:off x="2505108" y="1905418"/>
              <a:ext cx="2289223" cy="75437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日记</a:t>
              </a:r>
            </a:p>
          </p:txBody>
        </p:sp>
        <p:pic>
          <p:nvPicPr>
            <p:cNvPr id="16" name="图形 18" descr="指向右边的反手食指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1680" y="1905418"/>
              <a:ext cx="914131" cy="9144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7" name="上凸带形 12"/>
          <p:cNvSpPr/>
          <p:nvPr/>
        </p:nvSpPr>
        <p:spPr>
          <a:xfrm>
            <a:off x="3633470" y="1532890"/>
            <a:ext cx="4697730" cy="1022350"/>
          </a:xfrm>
          <a:prstGeom prst="ribbon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46980" y="1629410"/>
            <a:ext cx="18713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心愿表达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指导写作</a:t>
            </a:r>
          </a:p>
        </p:txBody>
      </p:sp>
      <p:sp>
        <p:nvSpPr>
          <p:cNvPr id="19" name="上凸带形 12"/>
          <p:cNvSpPr/>
          <p:nvPr/>
        </p:nvSpPr>
        <p:spPr>
          <a:xfrm>
            <a:off x="3427730" y="1583690"/>
            <a:ext cx="4779010" cy="1022350"/>
          </a:xfrm>
          <a:prstGeom prst="ribbon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881880" y="1680210"/>
            <a:ext cx="18713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范文欣赏</a:t>
            </a:r>
          </a:p>
        </p:txBody>
      </p:sp>
      <p:sp>
        <p:nvSpPr>
          <p:cNvPr id="21" name="矩形 20"/>
          <p:cNvSpPr/>
          <p:nvPr/>
        </p:nvSpPr>
        <p:spPr>
          <a:xfrm>
            <a:off x="1094422" y="2823210"/>
            <a:ext cx="9445625" cy="21231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我的心愿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每个人都有心愿，这个心愿也许非常宏大，例如到外太空旅游、环游世界等，可我的这个心愿却非常渺小，也很现实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帮老爸戒烟。</a:t>
            </a:r>
            <a:endParaRPr kumimoji="0" lang="zh-CN" altLang="en-US" sz="2800" b="0" i="0" u="none" strike="noStrike" kern="1200" cap="none" spc="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348889" y="5274310"/>
            <a:ext cx="6708140" cy="6435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开头点明自己的心愿是帮爸爸戒烟。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bldLvl="0" animBg="1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1cisynd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1189</Words>
  <Application>Microsoft Office PowerPoint</Application>
  <PresentationFormat>宽屏</PresentationFormat>
  <Paragraphs>122</Paragraphs>
  <Slides>21</Slides>
  <Notes>21</Notes>
  <HiddenSlides>0</HiddenSlides>
  <MMClips>1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2020-08-04T18:58:00Z</dcterms:created>
  <dcterms:modified xsi:type="dcterms:W3CDTF">2021-01-08T23:25:41Z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