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1.xml" ContentType="application/vnd.openxmlformats-officedocument.presentationml.notesSlide+xml"/>
  <Override PartName="/ppt/tags/tag26.xml" ContentType="application/vnd.openxmlformats-officedocument.presentationml.tags+xml"/>
  <Override PartName="/ppt/notesSlides/notesSlide12.xml" ContentType="application/vnd.openxmlformats-officedocument.presentationml.notesSlide+xml"/>
  <Override PartName="/ppt/tags/tag27.xml" ContentType="application/vnd.openxmlformats-officedocument.presentationml.tags+xml"/>
  <Override PartName="/ppt/notesSlides/notesSlide13.xml" ContentType="application/vnd.openxmlformats-officedocument.presentationml.notesSlide+xml"/>
  <Override PartName="/ppt/tags/tag28.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9.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6" r:id="rId2"/>
    <p:sldId id="262" r:id="rId3"/>
    <p:sldId id="483" r:id="rId4"/>
    <p:sldId id="484" r:id="rId5"/>
    <p:sldId id="485" r:id="rId6"/>
    <p:sldId id="486" r:id="rId7"/>
    <p:sldId id="487" r:id="rId8"/>
    <p:sldId id="488" r:id="rId9"/>
    <p:sldId id="489" r:id="rId10"/>
    <p:sldId id="490" r:id="rId11"/>
    <p:sldId id="491" r:id="rId12"/>
    <p:sldId id="492" r:id="rId13"/>
    <p:sldId id="493" r:id="rId14"/>
    <p:sldId id="494" r:id="rId15"/>
    <p:sldId id="287" r:id="rId16"/>
    <p:sldId id="495" r:id="rId17"/>
    <p:sldId id="257" r:id="rId18"/>
  </p:sldIdLst>
  <p:sldSz cx="12192000" cy="6858000"/>
  <p:notesSz cx="6858000" cy="9144000"/>
  <p:embeddedFontLst>
    <p:embeddedFont>
      <p:font typeface="FandolFang R" panose="02010600030101010101" charset="-122"/>
      <p:regular r:id="rId20"/>
    </p:embeddedFont>
    <p:embeddedFont>
      <p:font typeface="思源黑体 CN Light" panose="02010600030101010101" charset="-122"/>
      <p:regular r:id="rId21"/>
    </p:embeddedFont>
    <p:embeddedFont>
      <p:font typeface="演示斜黑体" panose="02010600030101010101" charset="-122"/>
      <p:regular r:id="rId22"/>
    </p:embeddedFont>
    <p:embeddedFont>
      <p:font typeface="Calibri" panose="020F0502020204030204" pitchFamily="34" charset="0"/>
      <p:regular r:id="rId23"/>
      <p:bold r:id="rId24"/>
      <p:italic r:id="rId25"/>
      <p:boldItalic r:id="rId2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3E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88" autoAdjust="0"/>
    <p:restoredTop sz="94660"/>
  </p:normalViewPr>
  <p:slideViewPr>
    <p:cSldViewPr snapToGrid="0">
      <p:cViewPr>
        <p:scale>
          <a:sx n="75" d="100"/>
          <a:sy n="75" d="100"/>
        </p:scale>
        <p:origin x="2184" y="91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83E7CCBE-1500-47A6-B3C3-C03BEBBFF2E9}" type="datetimeFigureOut">
              <a:rPr lang="zh-CN" altLang="en-US" smtClean="0"/>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EBC33B3A-4E7A-402E-977D-690388D1402D}"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C33B3A-4E7A-402E-977D-690388D1402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C33B3A-4E7A-402E-977D-690388D1402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C33B3A-4E7A-402E-977D-690388D1402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C33B3A-4E7A-402E-977D-690388D1402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C33B3A-4E7A-402E-977D-690388D1402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C33B3A-4E7A-402E-977D-690388D1402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15</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C33B3A-4E7A-402E-977D-690388D1402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C33B3A-4E7A-402E-977D-690388D1402D}" type="slidenum">
              <a:rPr lang="zh-CN" altLang="en-US" smtClean="0"/>
              <a:t>17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C33B3A-4E7A-402E-977D-690388D1402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C33B3A-4E7A-402E-977D-690388D1402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C33B3A-4E7A-402E-977D-690388D1402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C33B3A-4E7A-402E-977D-690388D1402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C33B3A-4E7A-402E-977D-690388D1402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C33B3A-4E7A-402E-977D-690388D1402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C33B3A-4E7A-402E-977D-690388D1402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BC33B3A-4E7A-402E-977D-690388D1402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E05D328-291A-47AC-BDFD-986BBBD9F7A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3A03F8-67D8-4B14-B435-8036BD8CFE83}"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7" name="矩形: 圆角 1"/>
          <p:cNvSpPr/>
          <p:nvPr userDrawn="1"/>
        </p:nvSpPr>
        <p:spPr>
          <a:xfrm>
            <a:off x="162560" y="284480"/>
            <a:ext cx="2694940" cy="638056"/>
          </a:xfrm>
          <a:prstGeom prst="roundRect">
            <a:avLst>
              <a:gd name="adj" fmla="val 50000"/>
            </a:avLst>
          </a:prstGeom>
          <a:solidFill>
            <a:srgbClr val="923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cs typeface="+mn-cs"/>
              <a:sym typeface="Arial" panose="020B0604020202020204" pitchFamily="34" charset="0"/>
            </a:endParaRPr>
          </a:p>
        </p:txBody>
      </p:sp>
      <p:sp>
        <p:nvSpPr>
          <p:cNvPr id="9" name="smiling-tooth-with-hands_33918"/>
          <p:cNvSpPr>
            <a:spLocks noChangeAspect="1"/>
          </p:cNvSpPr>
          <p:nvPr userDrawn="1"/>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mn-cs"/>
              <a:sym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notesSlide" Target="../notesSlides/notesSlide10.xml"/><Relationship Id="rId5" Type="http://schemas.openxmlformats.org/officeDocument/2006/relationships/slideLayout" Target="../slideLayouts/slideLayout3.xml"/><Relationship Id="rId4" Type="http://schemas.openxmlformats.org/officeDocument/2006/relationships/tags" Target="../tags/tag21.xml"/></Relationships>
</file>

<file path=ppt/slides/_rels/slide11.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11.xml"/><Relationship Id="rId5" Type="http://schemas.openxmlformats.org/officeDocument/2006/relationships/slideLayout" Target="../slideLayouts/slideLayout3.xml"/><Relationship Id="rId4" Type="http://schemas.openxmlformats.org/officeDocument/2006/relationships/tags" Target="../tags/tag2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6.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2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8.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9.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7.xml"/><Relationship Id="rId5" Type="http://schemas.openxmlformats.org/officeDocument/2006/relationships/slideLayout" Target="../slideLayouts/slideLayout3.xml"/><Relationship Id="rId4"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notesSlide" Target="../notesSlides/notesSlide8.xml"/><Relationship Id="rId5" Type="http://schemas.openxmlformats.org/officeDocument/2006/relationships/slideLayout" Target="../slideLayouts/slideLayout3.xml"/><Relationship Id="rId4" Type="http://schemas.openxmlformats.org/officeDocument/2006/relationships/tags" Target="../tags/tag13.xml"/></Relationships>
</file>

<file path=ppt/slides/_rels/slide9.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notesSlide" Target="../notesSlides/notesSlide9.xml"/><Relationship Id="rId5" Type="http://schemas.openxmlformats.org/officeDocument/2006/relationships/slideLayout" Target="../slideLayouts/slideLayout3.xml"/><Relationship Id="rId4"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12538" b="12538"/>
          <a:stretch>
            <a:fillRect/>
          </a:stretch>
        </p:blipFill>
        <p:spPr>
          <a:xfrm>
            <a:off x="0" y="0"/>
            <a:ext cx="12192000" cy="6858000"/>
          </a:xfrm>
          <a:prstGeom prst="rect">
            <a:avLst/>
          </a:prstGeom>
        </p:spPr>
      </p:pic>
      <p:sp>
        <p:nvSpPr>
          <p:cNvPr id="7" name="矩形 6"/>
          <p:cNvSpPr/>
          <p:nvPr/>
        </p:nvSpPr>
        <p:spPr>
          <a:xfrm>
            <a:off x="304800" y="0"/>
            <a:ext cx="11887200" cy="6858000"/>
          </a:xfrm>
          <a:prstGeom prst="rect">
            <a:avLst/>
          </a:prstGeom>
          <a:gradFill>
            <a:gsLst>
              <a:gs pos="0">
                <a:srgbClr val="923E2E">
                  <a:alpha val="0"/>
                </a:srgbClr>
              </a:gs>
              <a:gs pos="100000">
                <a:srgbClr val="923E2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8" name="矩形 259"/>
          <p:cNvSpPr>
            <a:spLocks noChangeArrowheads="1"/>
          </p:cNvSpPr>
          <p:nvPr/>
        </p:nvSpPr>
        <p:spPr bwMode="auto">
          <a:xfrm>
            <a:off x="7387473" y="4696221"/>
            <a:ext cx="1977177" cy="318924"/>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gn="ctr" defTabSz="457200">
              <a:spcBef>
                <a:spcPts val="0"/>
              </a:spcBef>
              <a:buNone/>
              <a:defRPr/>
            </a:pPr>
            <a:r>
              <a:rPr lang="zh-CN" altLang="en-US" sz="1600" kern="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主讲人：</a:t>
            </a:r>
            <a:r>
              <a:rPr lang="en-US" altLang="zh-CN" sz="1600" kern="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xippt</a:t>
            </a:r>
            <a:endParaRPr lang="en-US" altLang="zh-CN" sz="1600" kern="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endParaRPr>
          </a:p>
        </p:txBody>
      </p:sp>
      <p:sp>
        <p:nvSpPr>
          <p:cNvPr id="9" name="矩形 259"/>
          <p:cNvSpPr>
            <a:spLocks noChangeArrowheads="1"/>
          </p:cNvSpPr>
          <p:nvPr/>
        </p:nvSpPr>
        <p:spPr bwMode="auto">
          <a:xfrm>
            <a:off x="9574207" y="4694552"/>
            <a:ext cx="1738171" cy="318924"/>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0" i="0" u="none" strike="noStrike" kern="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时间</a:t>
            </a:r>
            <a:r>
              <a:rPr kumimoji="0" lang="en-US" altLang="zh-CN" sz="1600" b="0" i="0" u="none" strike="noStrike" kern="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 xxx</a:t>
            </a:r>
          </a:p>
        </p:txBody>
      </p:sp>
      <p:sp>
        <p:nvSpPr>
          <p:cNvPr id="10" name="矩形 259"/>
          <p:cNvSpPr>
            <a:spLocks noChangeArrowheads="1"/>
          </p:cNvSpPr>
          <p:nvPr/>
        </p:nvSpPr>
        <p:spPr bwMode="auto">
          <a:xfrm>
            <a:off x="4886208" y="1608612"/>
            <a:ext cx="660608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defTabSz="457200">
              <a:buFont typeface="Arial" panose="020B0604020202020204" pitchFamily="34" charset="0"/>
              <a:buNone/>
            </a:pPr>
            <a:r>
              <a:rPr lang="zh-CN" altLang="en-US" sz="9600" dirty="0">
                <a:solidFill>
                  <a:schemeClr val="bg1"/>
                </a:solidFill>
                <a:latin typeface="演示斜黑体" panose="00000A08000000000000" pitchFamily="50" charset="-122"/>
                <a:ea typeface="演示斜黑体" panose="00000A08000000000000" pitchFamily="50" charset="-122"/>
                <a:cs typeface="Arial" panose="020B0604020202020204" pitchFamily="34" charset="0"/>
                <a:sym typeface="Arial" panose="020B0604020202020204" pitchFamily="34" charset="0"/>
              </a:rPr>
              <a:t>七律 长征</a:t>
            </a:r>
            <a:endParaRPr lang="en-US" altLang="zh-CN" sz="9600" dirty="0">
              <a:solidFill>
                <a:schemeClr val="bg1"/>
              </a:solidFill>
              <a:latin typeface="演示斜黑体" panose="00000A08000000000000" pitchFamily="50" charset="-122"/>
              <a:ea typeface="演示斜黑体" panose="00000A08000000000000" pitchFamily="50" charset="-122"/>
              <a:cs typeface="Arial" panose="020B0604020202020204" pitchFamily="34" charset="0"/>
              <a:sym typeface="Arial" panose="020B0604020202020204" pitchFamily="34" charset="0"/>
            </a:endParaRPr>
          </a:p>
        </p:txBody>
      </p:sp>
      <p:sp>
        <p:nvSpPr>
          <p:cNvPr id="11" name="矩形 10"/>
          <p:cNvSpPr/>
          <p:nvPr/>
        </p:nvSpPr>
        <p:spPr>
          <a:xfrm>
            <a:off x="7487292" y="3547901"/>
            <a:ext cx="3825086" cy="461665"/>
          </a:xfrm>
          <a:prstGeom prst="rect">
            <a:avLst/>
          </a:prstGeom>
        </p:spPr>
        <p:txBody>
          <a:bodyPr wrap="none">
            <a:spAutoFit/>
          </a:bodyPr>
          <a:lstStyle/>
          <a:p>
            <a:pPr lvl="0" algn="r" defTabSz="457200"/>
            <a:r>
              <a:rPr lang="zh-CN" altLang="en-US" sz="240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语文 六年级 上册 配人教版</a:t>
            </a:r>
          </a:p>
        </p:txBody>
      </p:sp>
      <p:cxnSp>
        <p:nvCxnSpPr>
          <p:cNvPr id="12" name="直接连接符 11"/>
          <p:cNvCxnSpPr/>
          <p:nvPr/>
        </p:nvCxnSpPr>
        <p:spPr>
          <a:xfrm>
            <a:off x="5838708" y="3316920"/>
            <a:ext cx="5473670" cy="0"/>
          </a:xfrm>
          <a:prstGeom prst="line">
            <a:avLst/>
          </a:prstGeom>
          <a:ln w="25400" cap="rnd">
            <a:gradFill flip="none" rotWithShape="1">
              <a:gsLst>
                <a:gs pos="0">
                  <a:schemeClr val="bg1">
                    <a:alpha val="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sp>
        <p:nvSpPr>
          <p:cNvPr id="3" name="矩形 10"/>
          <p:cNvSpPr/>
          <p:nvPr/>
        </p:nvSpPr>
        <p:spPr>
          <a:xfrm flipH="1">
            <a:off x="489620" y="1686271"/>
            <a:ext cx="3156573" cy="4316813"/>
          </a:xfrm>
          <a:custGeom>
            <a:avLst/>
            <a:gdLst>
              <a:gd name="connsiteX0" fmla="*/ 0 w 5963288"/>
              <a:gd name="connsiteY0" fmla="*/ 0 h 504056"/>
              <a:gd name="connsiteX1" fmla="*/ 5963288 w 5963288"/>
              <a:gd name="connsiteY1" fmla="*/ 0 h 504056"/>
              <a:gd name="connsiteX2" fmla="*/ 5963288 w 5963288"/>
              <a:gd name="connsiteY2" fmla="*/ 504056 h 504056"/>
              <a:gd name="connsiteX3" fmla="*/ 0 w 5963288"/>
              <a:gd name="connsiteY3" fmla="*/ 504056 h 504056"/>
              <a:gd name="connsiteX4" fmla="*/ 0 w 5963288"/>
              <a:gd name="connsiteY4" fmla="*/ 0 h 504056"/>
              <a:gd name="connsiteX0-1" fmla="*/ 0 w 5963288"/>
              <a:gd name="connsiteY0-2" fmla="*/ 0 h 531765"/>
              <a:gd name="connsiteX1-3" fmla="*/ 5963288 w 5963288"/>
              <a:gd name="connsiteY1-4" fmla="*/ 0 h 531765"/>
              <a:gd name="connsiteX2-5" fmla="*/ 5963288 w 5963288"/>
              <a:gd name="connsiteY2-6" fmla="*/ 504056 h 531765"/>
              <a:gd name="connsiteX3-7" fmla="*/ 193964 w 5963288"/>
              <a:gd name="connsiteY3-8" fmla="*/ 531765 h 531765"/>
              <a:gd name="connsiteX4-9" fmla="*/ 0 w 5963288"/>
              <a:gd name="connsiteY4-10" fmla="*/ 0 h 531765"/>
              <a:gd name="connsiteX0-11" fmla="*/ 0 w 5963288"/>
              <a:gd name="connsiteY0-12" fmla="*/ 0 h 517910"/>
              <a:gd name="connsiteX1-13" fmla="*/ 5963288 w 5963288"/>
              <a:gd name="connsiteY1-14" fmla="*/ 0 h 517910"/>
              <a:gd name="connsiteX2-15" fmla="*/ 5963288 w 5963288"/>
              <a:gd name="connsiteY2-16" fmla="*/ 504056 h 517910"/>
              <a:gd name="connsiteX3-17" fmla="*/ 235528 w 5963288"/>
              <a:gd name="connsiteY3-18" fmla="*/ 517910 h 517910"/>
              <a:gd name="connsiteX4-19" fmla="*/ 0 w 5963288"/>
              <a:gd name="connsiteY4-20" fmla="*/ 0 h 517910"/>
              <a:gd name="connsiteX0-21" fmla="*/ 5963288 w 6054728"/>
              <a:gd name="connsiteY0-22" fmla="*/ 504056 h 595496"/>
              <a:gd name="connsiteX1-23" fmla="*/ 235528 w 6054728"/>
              <a:gd name="connsiteY1-24" fmla="*/ 517910 h 595496"/>
              <a:gd name="connsiteX2-25" fmla="*/ 0 w 6054728"/>
              <a:gd name="connsiteY2-26" fmla="*/ 0 h 595496"/>
              <a:gd name="connsiteX3-27" fmla="*/ 5963288 w 6054728"/>
              <a:gd name="connsiteY3-28" fmla="*/ 0 h 595496"/>
              <a:gd name="connsiteX4-29" fmla="*/ 6054728 w 6054728"/>
              <a:gd name="connsiteY4-30" fmla="*/ 595496 h 595496"/>
              <a:gd name="connsiteX0-31" fmla="*/ 5963288 w 5963288"/>
              <a:gd name="connsiteY0-32" fmla="*/ 504056 h 517910"/>
              <a:gd name="connsiteX1-33" fmla="*/ 235528 w 5963288"/>
              <a:gd name="connsiteY1-34" fmla="*/ 517910 h 517910"/>
              <a:gd name="connsiteX2-35" fmla="*/ 0 w 5963288"/>
              <a:gd name="connsiteY2-36" fmla="*/ 0 h 517910"/>
              <a:gd name="connsiteX3-37" fmla="*/ 5963288 w 5963288"/>
              <a:gd name="connsiteY3-38" fmla="*/ 0 h 517910"/>
            </a:gdLst>
            <a:ahLst/>
            <a:cxnLst>
              <a:cxn ang="0">
                <a:pos x="connsiteX0-1" y="connsiteY0-2"/>
              </a:cxn>
              <a:cxn ang="0">
                <a:pos x="connsiteX1-3" y="connsiteY1-4"/>
              </a:cxn>
              <a:cxn ang="0">
                <a:pos x="connsiteX2-5" y="connsiteY2-6"/>
              </a:cxn>
              <a:cxn ang="0">
                <a:pos x="connsiteX3-7" y="connsiteY3-8"/>
              </a:cxn>
            </a:cxnLst>
            <a:rect l="l" t="t" r="r" b="b"/>
            <a:pathLst>
              <a:path w="5963288" h="517910">
                <a:moveTo>
                  <a:pt x="5963288" y="504056"/>
                </a:moveTo>
                <a:lnTo>
                  <a:pt x="235528" y="517910"/>
                </a:lnTo>
                <a:lnTo>
                  <a:pt x="0" y="0"/>
                </a:lnTo>
                <a:lnTo>
                  <a:pt x="5963288" y="0"/>
                </a:lnTo>
              </a:path>
            </a:pathLst>
          </a:custGeom>
          <a:pattFill prst="openDmnd">
            <a:fgClr>
              <a:srgbClr val="259F90"/>
            </a:fgClr>
            <a:bgClr>
              <a:srgbClr val="29B1A1"/>
            </a:bgClr>
          </a:pattFill>
          <a:ln w="25400" cap="flat" cmpd="sng" algn="ctr">
            <a:solidFill>
              <a:sysClr val="window" lastClr="FFFFFF"/>
            </a:soli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4" name="矩形 3"/>
          <p:cNvSpPr/>
          <p:nvPr/>
        </p:nvSpPr>
        <p:spPr>
          <a:xfrm>
            <a:off x="4019292" y="1129391"/>
            <a:ext cx="5159200" cy="507831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    七律</a:t>
            </a: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a:t>
            </a: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长征</a:t>
            </a:r>
            <a:endPar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红军不怕远征难，</a:t>
            </a:r>
            <a:endPar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万水千山只等闲。</a:t>
            </a: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五岭逶迤腾细浪，</a:t>
            </a:r>
            <a:endPar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乌蒙磅礴走泥丸。</a:t>
            </a: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金沙水拍云崖暖，</a:t>
            </a:r>
            <a:endParaRPr kumimoji="0" lang="en-US" altLang="zh-CN"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大渡桥横铁索寒。</a:t>
            </a: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更喜岷山千里雪，</a:t>
            </a:r>
            <a:endPar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三军过后尽开颜。</a:t>
            </a:r>
          </a:p>
        </p:txBody>
      </p:sp>
      <p:grpSp>
        <p:nvGrpSpPr>
          <p:cNvPr id="5" name="组合 4"/>
          <p:cNvGrpSpPr/>
          <p:nvPr/>
        </p:nvGrpSpPr>
        <p:grpSpPr>
          <a:xfrm>
            <a:off x="6643757" y="1208430"/>
            <a:ext cx="5424805" cy="4692650"/>
            <a:chOff x="9486" y="2319"/>
            <a:chExt cx="8543" cy="7390"/>
          </a:xfrm>
          <a:solidFill>
            <a:srgbClr val="92D050"/>
          </a:solidFill>
        </p:grpSpPr>
        <p:cxnSp>
          <p:nvCxnSpPr>
            <p:cNvPr id="6" name="直接连接符 5"/>
            <p:cNvCxnSpPr/>
            <p:nvPr>
              <p:custDataLst>
                <p:tags r:id="rId2"/>
              </p:custDataLst>
            </p:nvPr>
          </p:nvCxnSpPr>
          <p:spPr>
            <a:xfrm>
              <a:off x="10164" y="4538"/>
              <a:ext cx="7865" cy="0"/>
            </a:xfrm>
            <a:prstGeom prst="line">
              <a:avLst/>
            </a:prstGeom>
            <a:grpFill/>
            <a:ln w="31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custDataLst>
                <p:tags r:id="rId3"/>
              </p:custDataLst>
            </p:nvPr>
          </p:nvCxnSpPr>
          <p:spPr>
            <a:xfrm flipH="1">
              <a:off x="9946" y="2319"/>
              <a:ext cx="1" cy="7390"/>
            </a:xfrm>
            <a:prstGeom prst="line">
              <a:avLst/>
            </a:prstGeom>
            <a:grpFill/>
            <a:ln w="3175">
              <a:solidFill>
                <a:srgbClr val="92D050"/>
              </a:solidFill>
            </a:ln>
          </p:spPr>
          <p:style>
            <a:lnRef idx="1">
              <a:schemeClr val="accent1"/>
            </a:lnRef>
            <a:fillRef idx="0">
              <a:schemeClr val="accent1"/>
            </a:fillRef>
            <a:effectRef idx="0">
              <a:schemeClr val="accent1"/>
            </a:effectRef>
            <a:fontRef idx="minor">
              <a:schemeClr val="tx1"/>
            </a:fontRef>
          </p:style>
        </p:cxnSp>
        <p:sp>
          <p:nvSpPr>
            <p:cNvPr id="8" name="菱形 81"/>
            <p:cNvSpPr/>
            <p:nvPr>
              <p:custDataLst>
                <p:tags r:id="rId4"/>
              </p:custDataLst>
            </p:nvPr>
          </p:nvSpPr>
          <p:spPr>
            <a:xfrm>
              <a:off x="9486" y="4043"/>
              <a:ext cx="1017" cy="1011"/>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9" name="矩形 8"/>
          <p:cNvSpPr/>
          <p:nvPr/>
        </p:nvSpPr>
        <p:spPr>
          <a:xfrm>
            <a:off x="6800773" y="1615488"/>
            <a:ext cx="5231530" cy="58881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    金沙、大渡</a:t>
            </a:r>
            <a:r>
              <a:rPr kumimoji="0" lang="en-US" altLang="zh-CN"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a:t>
            </a:r>
            <a:r>
              <a:rPr kumimoji="0"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万水的代表</a:t>
            </a:r>
          </a:p>
        </p:txBody>
      </p:sp>
      <p:sp>
        <p:nvSpPr>
          <p:cNvPr id="10" name="圆角矩形 5"/>
          <p:cNvSpPr/>
          <p:nvPr/>
        </p:nvSpPr>
        <p:spPr>
          <a:xfrm>
            <a:off x="4107752" y="3980091"/>
            <a:ext cx="619232" cy="42875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1" name="圆角矩形 36"/>
          <p:cNvSpPr/>
          <p:nvPr/>
        </p:nvSpPr>
        <p:spPr>
          <a:xfrm>
            <a:off x="4073096" y="4565782"/>
            <a:ext cx="681721" cy="42875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矩形 11"/>
          <p:cNvSpPr/>
          <p:nvPr/>
        </p:nvSpPr>
        <p:spPr>
          <a:xfrm>
            <a:off x="737178" y="1868994"/>
            <a:ext cx="2765315" cy="397031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大意：金沙江浊浪滔天，拍击着高耸入云的峭壁悬崖，热气腾腾。大渡河险桥横架，晃动着凌空高悬的根根铁索，寒意阵阵。</a:t>
            </a:r>
          </a:p>
        </p:txBody>
      </p:sp>
      <p:sp>
        <p:nvSpPr>
          <p:cNvPr id="13" name="等腰三角形 12"/>
          <p:cNvSpPr/>
          <p:nvPr/>
        </p:nvSpPr>
        <p:spPr>
          <a:xfrm>
            <a:off x="6018164" y="4347729"/>
            <a:ext cx="151113" cy="167286"/>
          </a:xfrm>
          <a:prstGeom prst="triangl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等腰三角形 13"/>
          <p:cNvSpPr/>
          <p:nvPr/>
        </p:nvSpPr>
        <p:spPr>
          <a:xfrm>
            <a:off x="6038547" y="4920635"/>
            <a:ext cx="151113" cy="167286"/>
          </a:xfrm>
          <a:prstGeom prst="triangl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5" name="矩形 14"/>
          <p:cNvSpPr/>
          <p:nvPr/>
        </p:nvSpPr>
        <p:spPr>
          <a:xfrm>
            <a:off x="7232876" y="2793455"/>
            <a:ext cx="4539493" cy="335880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    一“暖”一“寒”，既写出了天气情况，又写出了心理感受。作者以这两种感觉对比，表达了红军渡过金沙江后的喜悦，以及夺取泸定桥的惊心动魄。</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1000"/>
                                        <p:tgtEl>
                                          <p:spTgt spid="3"/>
                                        </p:tgtEl>
                                      </p:cBhvr>
                                    </p:animEffect>
                                    <p:anim calcmode="lin" valueType="num">
                                      <p:cBhvr>
                                        <p:cTn id="50" dur="1000" fill="hold"/>
                                        <p:tgtEl>
                                          <p:spTgt spid="3"/>
                                        </p:tgtEl>
                                        <p:attrNameLst>
                                          <p:attrName>ppt_x</p:attrName>
                                        </p:attrNameLst>
                                      </p:cBhvr>
                                      <p:tavLst>
                                        <p:tav tm="0">
                                          <p:val>
                                            <p:strVal val="#ppt_x"/>
                                          </p:val>
                                        </p:tav>
                                        <p:tav tm="100000">
                                          <p:val>
                                            <p:strVal val="#ppt_x"/>
                                          </p:val>
                                        </p:tav>
                                      </p:tavLst>
                                    </p:anim>
                                    <p:anim calcmode="lin" valueType="num">
                                      <p:cBhvr>
                                        <p:cTn id="5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9" grpId="0"/>
      <p:bldP spid="10" grpId="0" animBg="1"/>
      <p:bldP spid="11" grpId="0" animBg="1"/>
      <p:bldP spid="12" grpId="0"/>
      <p:bldP spid="13" grpId="0" animBg="1"/>
      <p:bldP spid="14"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sp>
        <p:nvSpPr>
          <p:cNvPr id="3" name="矩形 10"/>
          <p:cNvSpPr/>
          <p:nvPr/>
        </p:nvSpPr>
        <p:spPr>
          <a:xfrm flipH="1">
            <a:off x="580168" y="1776213"/>
            <a:ext cx="2910630" cy="3864839"/>
          </a:xfrm>
          <a:custGeom>
            <a:avLst/>
            <a:gdLst>
              <a:gd name="connsiteX0" fmla="*/ 0 w 5963288"/>
              <a:gd name="connsiteY0" fmla="*/ 0 h 504056"/>
              <a:gd name="connsiteX1" fmla="*/ 5963288 w 5963288"/>
              <a:gd name="connsiteY1" fmla="*/ 0 h 504056"/>
              <a:gd name="connsiteX2" fmla="*/ 5963288 w 5963288"/>
              <a:gd name="connsiteY2" fmla="*/ 504056 h 504056"/>
              <a:gd name="connsiteX3" fmla="*/ 0 w 5963288"/>
              <a:gd name="connsiteY3" fmla="*/ 504056 h 504056"/>
              <a:gd name="connsiteX4" fmla="*/ 0 w 5963288"/>
              <a:gd name="connsiteY4" fmla="*/ 0 h 504056"/>
              <a:gd name="connsiteX0-1" fmla="*/ 0 w 5963288"/>
              <a:gd name="connsiteY0-2" fmla="*/ 0 h 531765"/>
              <a:gd name="connsiteX1-3" fmla="*/ 5963288 w 5963288"/>
              <a:gd name="connsiteY1-4" fmla="*/ 0 h 531765"/>
              <a:gd name="connsiteX2-5" fmla="*/ 5963288 w 5963288"/>
              <a:gd name="connsiteY2-6" fmla="*/ 504056 h 531765"/>
              <a:gd name="connsiteX3-7" fmla="*/ 193964 w 5963288"/>
              <a:gd name="connsiteY3-8" fmla="*/ 531765 h 531765"/>
              <a:gd name="connsiteX4-9" fmla="*/ 0 w 5963288"/>
              <a:gd name="connsiteY4-10" fmla="*/ 0 h 531765"/>
              <a:gd name="connsiteX0-11" fmla="*/ 0 w 5963288"/>
              <a:gd name="connsiteY0-12" fmla="*/ 0 h 517910"/>
              <a:gd name="connsiteX1-13" fmla="*/ 5963288 w 5963288"/>
              <a:gd name="connsiteY1-14" fmla="*/ 0 h 517910"/>
              <a:gd name="connsiteX2-15" fmla="*/ 5963288 w 5963288"/>
              <a:gd name="connsiteY2-16" fmla="*/ 504056 h 517910"/>
              <a:gd name="connsiteX3-17" fmla="*/ 235528 w 5963288"/>
              <a:gd name="connsiteY3-18" fmla="*/ 517910 h 517910"/>
              <a:gd name="connsiteX4-19" fmla="*/ 0 w 5963288"/>
              <a:gd name="connsiteY4-20" fmla="*/ 0 h 517910"/>
              <a:gd name="connsiteX0-21" fmla="*/ 5963288 w 6054728"/>
              <a:gd name="connsiteY0-22" fmla="*/ 504056 h 595496"/>
              <a:gd name="connsiteX1-23" fmla="*/ 235528 w 6054728"/>
              <a:gd name="connsiteY1-24" fmla="*/ 517910 h 595496"/>
              <a:gd name="connsiteX2-25" fmla="*/ 0 w 6054728"/>
              <a:gd name="connsiteY2-26" fmla="*/ 0 h 595496"/>
              <a:gd name="connsiteX3-27" fmla="*/ 5963288 w 6054728"/>
              <a:gd name="connsiteY3-28" fmla="*/ 0 h 595496"/>
              <a:gd name="connsiteX4-29" fmla="*/ 6054728 w 6054728"/>
              <a:gd name="connsiteY4-30" fmla="*/ 595496 h 595496"/>
              <a:gd name="connsiteX0-31" fmla="*/ 5963288 w 5963288"/>
              <a:gd name="connsiteY0-32" fmla="*/ 504056 h 517910"/>
              <a:gd name="connsiteX1-33" fmla="*/ 235528 w 5963288"/>
              <a:gd name="connsiteY1-34" fmla="*/ 517910 h 517910"/>
              <a:gd name="connsiteX2-35" fmla="*/ 0 w 5963288"/>
              <a:gd name="connsiteY2-36" fmla="*/ 0 h 517910"/>
              <a:gd name="connsiteX3-37" fmla="*/ 5963288 w 5963288"/>
              <a:gd name="connsiteY3-38" fmla="*/ 0 h 517910"/>
            </a:gdLst>
            <a:ahLst/>
            <a:cxnLst>
              <a:cxn ang="0">
                <a:pos x="connsiteX0-1" y="connsiteY0-2"/>
              </a:cxn>
              <a:cxn ang="0">
                <a:pos x="connsiteX1-3" y="connsiteY1-4"/>
              </a:cxn>
              <a:cxn ang="0">
                <a:pos x="connsiteX2-5" y="connsiteY2-6"/>
              </a:cxn>
              <a:cxn ang="0">
                <a:pos x="connsiteX3-7" y="connsiteY3-8"/>
              </a:cxn>
            </a:cxnLst>
            <a:rect l="l" t="t" r="r" b="b"/>
            <a:pathLst>
              <a:path w="5963288" h="517910">
                <a:moveTo>
                  <a:pt x="5963288" y="504056"/>
                </a:moveTo>
                <a:lnTo>
                  <a:pt x="235528" y="517910"/>
                </a:lnTo>
                <a:lnTo>
                  <a:pt x="0" y="0"/>
                </a:lnTo>
                <a:lnTo>
                  <a:pt x="5963288" y="0"/>
                </a:lnTo>
              </a:path>
            </a:pathLst>
          </a:custGeom>
          <a:pattFill prst="openDmnd">
            <a:fgClr>
              <a:srgbClr val="259F90"/>
            </a:fgClr>
            <a:bgClr>
              <a:srgbClr val="29B1A1"/>
            </a:bgClr>
          </a:pattFill>
          <a:ln w="25400" cap="flat" cmpd="sng" algn="ctr">
            <a:solidFill>
              <a:sysClr val="window" lastClr="FFFFFF"/>
            </a:soli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4" name="矩形 3"/>
          <p:cNvSpPr/>
          <p:nvPr/>
        </p:nvSpPr>
        <p:spPr>
          <a:xfrm>
            <a:off x="4019292" y="1129391"/>
            <a:ext cx="5159200" cy="507831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    七律</a:t>
            </a: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a:t>
            </a: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长征</a:t>
            </a:r>
            <a:endPar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红军不怕远征难，</a:t>
            </a:r>
            <a:endPar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万水千山只等闲。</a:t>
            </a: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五岭逶迤腾细浪，</a:t>
            </a:r>
            <a:endPar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乌蒙磅礴走泥丸。</a:t>
            </a: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金沙水拍云崖暖，</a:t>
            </a:r>
            <a:endPar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大渡桥横铁索寒。</a:t>
            </a: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更喜岷山千里雪，</a:t>
            </a:r>
            <a:endParaRPr kumimoji="0" lang="en-US" altLang="zh-CN"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三军过后尽开颜。</a:t>
            </a:r>
          </a:p>
        </p:txBody>
      </p:sp>
      <p:grpSp>
        <p:nvGrpSpPr>
          <p:cNvPr id="5" name="组合 4"/>
          <p:cNvGrpSpPr/>
          <p:nvPr/>
        </p:nvGrpSpPr>
        <p:grpSpPr>
          <a:xfrm>
            <a:off x="6643757" y="1208430"/>
            <a:ext cx="5424805" cy="4692650"/>
            <a:chOff x="9486" y="2319"/>
            <a:chExt cx="8543" cy="7390"/>
          </a:xfrm>
          <a:solidFill>
            <a:srgbClr val="92D050"/>
          </a:solidFill>
        </p:grpSpPr>
        <p:cxnSp>
          <p:nvCxnSpPr>
            <p:cNvPr id="6" name="直接连接符 5"/>
            <p:cNvCxnSpPr/>
            <p:nvPr>
              <p:custDataLst>
                <p:tags r:id="rId2"/>
              </p:custDataLst>
            </p:nvPr>
          </p:nvCxnSpPr>
          <p:spPr>
            <a:xfrm>
              <a:off x="10164" y="4538"/>
              <a:ext cx="7865" cy="0"/>
            </a:xfrm>
            <a:prstGeom prst="line">
              <a:avLst/>
            </a:prstGeom>
            <a:grpFill/>
            <a:ln w="31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custDataLst>
                <p:tags r:id="rId3"/>
              </p:custDataLst>
            </p:nvPr>
          </p:nvCxnSpPr>
          <p:spPr>
            <a:xfrm flipH="1">
              <a:off x="9946" y="2319"/>
              <a:ext cx="1" cy="7390"/>
            </a:xfrm>
            <a:prstGeom prst="line">
              <a:avLst/>
            </a:prstGeom>
            <a:grpFill/>
            <a:ln w="3175">
              <a:solidFill>
                <a:srgbClr val="92D050"/>
              </a:solidFill>
            </a:ln>
          </p:spPr>
          <p:style>
            <a:lnRef idx="1">
              <a:schemeClr val="accent1"/>
            </a:lnRef>
            <a:fillRef idx="0">
              <a:schemeClr val="accent1"/>
            </a:fillRef>
            <a:effectRef idx="0">
              <a:schemeClr val="accent1"/>
            </a:effectRef>
            <a:fontRef idx="minor">
              <a:schemeClr val="tx1"/>
            </a:fontRef>
          </p:style>
        </p:cxnSp>
        <p:sp>
          <p:nvSpPr>
            <p:cNvPr id="8" name="菱形 81"/>
            <p:cNvSpPr/>
            <p:nvPr>
              <p:custDataLst>
                <p:tags r:id="rId4"/>
              </p:custDataLst>
            </p:nvPr>
          </p:nvSpPr>
          <p:spPr>
            <a:xfrm>
              <a:off x="9486" y="4043"/>
              <a:ext cx="1017" cy="1011"/>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9" name="矩形 8"/>
          <p:cNvSpPr/>
          <p:nvPr/>
        </p:nvSpPr>
        <p:spPr>
          <a:xfrm>
            <a:off x="7539409" y="1710961"/>
            <a:ext cx="5231530" cy="58881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    长征的最后历程</a:t>
            </a:r>
          </a:p>
        </p:txBody>
      </p:sp>
      <p:sp>
        <p:nvSpPr>
          <p:cNvPr id="10" name="圆角矩形 5"/>
          <p:cNvSpPr/>
          <p:nvPr/>
        </p:nvSpPr>
        <p:spPr>
          <a:xfrm>
            <a:off x="4082046" y="5114644"/>
            <a:ext cx="619232" cy="42875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1" name="矩形 10"/>
          <p:cNvSpPr/>
          <p:nvPr/>
        </p:nvSpPr>
        <p:spPr>
          <a:xfrm>
            <a:off x="6905085" y="2696535"/>
            <a:ext cx="4905475" cy="114281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    更喜</a:t>
            </a:r>
            <a:r>
              <a:rPr kumimoji="0" lang="en-US" altLang="zh-CN" sz="24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a:t>
            </a:r>
            <a:r>
              <a:rPr kumimoji="0" lang="zh-CN" altLang="en-US" sz="24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过五岭、越乌蒙、</a:t>
            </a:r>
            <a:endParaRPr kumimoji="0" lang="en-US" altLang="zh-CN" sz="24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            </a:t>
            </a:r>
            <a:r>
              <a:rPr kumimoji="0" lang="zh-CN" altLang="en-US" sz="24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渡金沙、抢大渡</a:t>
            </a:r>
          </a:p>
        </p:txBody>
      </p:sp>
      <p:sp>
        <p:nvSpPr>
          <p:cNvPr id="12" name="圆角矩形 36"/>
          <p:cNvSpPr/>
          <p:nvPr/>
        </p:nvSpPr>
        <p:spPr>
          <a:xfrm>
            <a:off x="5347141" y="5616051"/>
            <a:ext cx="899833" cy="42875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3" name="矩形 12"/>
          <p:cNvSpPr/>
          <p:nvPr/>
        </p:nvSpPr>
        <p:spPr>
          <a:xfrm>
            <a:off x="6742057" y="3996662"/>
            <a:ext cx="5231530" cy="114281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    尽开颜</a:t>
            </a:r>
            <a:r>
              <a:rPr kumimoji="0" lang="en-US" altLang="zh-CN" sz="24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a:t>
            </a:r>
            <a:r>
              <a:rPr kumimoji="0" lang="zh-CN" altLang="en-US" sz="24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长征的最后胜利</a:t>
            </a:r>
            <a:endParaRPr kumimoji="0" lang="en-US" altLang="zh-CN" sz="24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              </a:t>
            </a:r>
            <a:r>
              <a:rPr kumimoji="0" lang="zh-CN" altLang="en-US" sz="24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即将到来</a:t>
            </a:r>
          </a:p>
        </p:txBody>
      </p:sp>
      <p:sp>
        <p:nvSpPr>
          <p:cNvPr id="14" name="矩形 13"/>
          <p:cNvSpPr/>
          <p:nvPr/>
        </p:nvSpPr>
        <p:spPr>
          <a:xfrm>
            <a:off x="662178" y="2097492"/>
            <a:ext cx="2712773" cy="286232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大意：更使红军欣喜的是翻过了千里皑皑白雪的岷山，人人心情开朗，个个笑逐颜开。</a:t>
            </a:r>
          </a:p>
        </p:txBody>
      </p:sp>
      <p:sp>
        <p:nvSpPr>
          <p:cNvPr id="15" name="矩形 14"/>
          <p:cNvSpPr/>
          <p:nvPr/>
        </p:nvSpPr>
        <p:spPr>
          <a:xfrm>
            <a:off x="6833093" y="5268511"/>
            <a:ext cx="3332078" cy="75437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    乐观精神</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2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heel(1)">
                                      <p:cBhvr>
                                        <p:cTn id="31" dur="2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anim calcmode="lin" valueType="num">
                                      <p:cBhvr>
                                        <p:cTn id="51" dur="1000" fill="hold"/>
                                        <p:tgtEl>
                                          <p:spTgt spid="14"/>
                                        </p:tgtEl>
                                        <p:attrNameLst>
                                          <p:attrName>ppt_x</p:attrName>
                                        </p:attrNameLst>
                                      </p:cBhvr>
                                      <p:tavLst>
                                        <p:tav tm="0">
                                          <p:val>
                                            <p:strVal val="#ppt_x"/>
                                          </p:val>
                                        </p:tav>
                                        <p:tav tm="100000">
                                          <p:val>
                                            <p:strVal val="#ppt_x"/>
                                          </p:val>
                                        </p:tav>
                                      </p:tavLst>
                                    </p:anim>
                                    <p:anim calcmode="lin" valueType="num">
                                      <p:cBhvr>
                                        <p:cTn id="52" dur="1000" fill="hold"/>
                                        <p:tgtEl>
                                          <p:spTgt spid="14"/>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1000"/>
                                        <p:tgtEl>
                                          <p:spTgt spid="3"/>
                                        </p:tgtEl>
                                      </p:cBhvr>
                                    </p:animEffect>
                                    <p:anim calcmode="lin" valueType="num">
                                      <p:cBhvr>
                                        <p:cTn id="56" dur="1000" fill="hold"/>
                                        <p:tgtEl>
                                          <p:spTgt spid="3"/>
                                        </p:tgtEl>
                                        <p:attrNameLst>
                                          <p:attrName>ppt_x</p:attrName>
                                        </p:attrNameLst>
                                      </p:cBhvr>
                                      <p:tavLst>
                                        <p:tav tm="0">
                                          <p:val>
                                            <p:strVal val="#ppt_x"/>
                                          </p:val>
                                        </p:tav>
                                        <p:tav tm="100000">
                                          <p:val>
                                            <p:strVal val="#ppt_x"/>
                                          </p:val>
                                        </p:tav>
                                      </p:tavLst>
                                    </p:anim>
                                    <p:anim calcmode="lin" valueType="num">
                                      <p:cBhvr>
                                        <p:cTn id="5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9" grpId="0"/>
      <p:bldP spid="10" grpId="0" animBg="1"/>
      <p:bldP spid="11" grpId="0"/>
      <p:bldP spid="12" grpId="0" animBg="1"/>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sp>
        <p:nvSpPr>
          <p:cNvPr id="3" name="矩形 2"/>
          <p:cNvSpPr/>
          <p:nvPr/>
        </p:nvSpPr>
        <p:spPr>
          <a:xfrm>
            <a:off x="4019292" y="1129391"/>
            <a:ext cx="5159200" cy="507831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    七律</a:t>
            </a: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a:t>
            </a: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长征</a:t>
            </a:r>
            <a:endPar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红军不怕远征难，</a:t>
            </a:r>
            <a:endPar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万水千山只等闲。</a:t>
            </a: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五岭逶迤腾细浪，</a:t>
            </a:r>
            <a:endPar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乌蒙磅礴走泥丸。</a:t>
            </a: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金沙水拍云崖暖，</a:t>
            </a:r>
            <a:endPar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大渡桥横铁索寒。</a:t>
            </a: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更喜岷山千里雪，</a:t>
            </a:r>
            <a:endPar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三军过后尽开颜。</a:t>
            </a:r>
          </a:p>
        </p:txBody>
      </p:sp>
      <p:sp>
        <p:nvSpPr>
          <p:cNvPr id="4" name="矩形 3"/>
          <p:cNvSpPr/>
          <p:nvPr/>
        </p:nvSpPr>
        <p:spPr>
          <a:xfrm>
            <a:off x="1104432" y="2470715"/>
            <a:ext cx="2533210" cy="224676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越五岭</a:t>
            </a:r>
            <a:endParaRPr kumimoji="0" lang="en-US" altLang="zh-CN" sz="28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跨乌蒙山</a:t>
            </a:r>
            <a:endParaRPr kumimoji="0" lang="en-US" altLang="zh-CN" sz="28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巧渡金沙江</a:t>
            </a:r>
            <a:endParaRPr kumimoji="0" lang="en-US" altLang="zh-CN" sz="28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飞夺泸定桥</a:t>
            </a:r>
            <a:endParaRPr kumimoji="0" lang="en-US" altLang="zh-CN" sz="28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喜踏岷山雪</a:t>
            </a:r>
          </a:p>
        </p:txBody>
      </p:sp>
      <p:sp>
        <p:nvSpPr>
          <p:cNvPr id="5" name="矩形 4"/>
          <p:cNvSpPr/>
          <p:nvPr/>
        </p:nvSpPr>
        <p:spPr>
          <a:xfrm>
            <a:off x="8693445" y="1715724"/>
            <a:ext cx="1480386" cy="75437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征难图</a:t>
            </a:r>
          </a:p>
        </p:txBody>
      </p:sp>
      <p:pic>
        <p:nvPicPr>
          <p:cNvPr id="8" name="图片 7"/>
          <p:cNvPicPr>
            <a:picLocks noChangeAspect="1"/>
          </p:cNvPicPr>
          <p:nvPr/>
        </p:nvPicPr>
        <p:blipFill rotWithShape="1">
          <a:blip r:embed="rId4">
            <a:extLst>
              <a:ext uri="{28A0092B-C50C-407E-A947-70E740481C1C}">
                <a14:useLocalDpi xmlns:a14="http://schemas.microsoft.com/office/drawing/2010/main" val="0"/>
              </a:ext>
            </a:extLst>
          </a:blip>
          <a:srcRect t="12538" b="12538"/>
          <a:stretch>
            <a:fillRect/>
          </a:stretch>
        </p:blipFill>
        <p:spPr>
          <a:xfrm>
            <a:off x="7518556" y="3185674"/>
            <a:ext cx="3830164" cy="2154466"/>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pic>
        <p:nvPicPr>
          <p:cNvPr id="3" name="Picture 90" descr="G:\f盘\2013年及前\各种稿件\以往稿件集锦\2013年 我的稿件\png（小图标）\K框\kua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279" y="1113155"/>
            <a:ext cx="9495538" cy="531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圆角 3"/>
          <p:cNvSpPr/>
          <p:nvPr/>
        </p:nvSpPr>
        <p:spPr>
          <a:xfrm>
            <a:off x="4474845" y="2014854"/>
            <a:ext cx="2709087" cy="1104467"/>
          </a:xfrm>
          <a:prstGeom prst="roundRect">
            <a:avLst/>
          </a:prstGeom>
          <a:noFill/>
          <a:ln>
            <a:noFill/>
          </a:ln>
        </p:spPr>
        <p:style>
          <a:lnRef idx="2">
            <a:schemeClr val="accent4"/>
          </a:lnRef>
          <a:fillRef idx="1">
            <a:schemeClr val="lt1"/>
          </a:fillRef>
          <a:effectRef idx="0">
            <a:schemeClr val="accent4"/>
          </a:effectRef>
          <a:fontRef idx="minor">
            <a:schemeClr val="dk1"/>
          </a:fontRef>
        </p:style>
        <p:txBody>
          <a:bodyPr anchor="ctr"/>
          <a:lstStyle/>
          <a:p>
            <a:pPr marL="0" marR="0" lvl="0" indent="45720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概括主题</a:t>
            </a:r>
            <a:endParaRPr kumimoji="0" lang="en-US" altLang="zh-CN" sz="28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endParaRPr>
          </a:p>
        </p:txBody>
      </p:sp>
      <p:sp>
        <p:nvSpPr>
          <p:cNvPr id="5" name="矩形 4"/>
          <p:cNvSpPr/>
          <p:nvPr/>
        </p:nvSpPr>
        <p:spPr>
          <a:xfrm>
            <a:off x="2343026" y="2992754"/>
            <a:ext cx="7228407" cy="169681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    本诗通过对红军二万五千里长征艰难历程的生动描绘，热情地赞颂了中国工农红军不怕艰难困苦的革命英雄主义和革命乐观主义精神。</a:t>
            </a:r>
            <a:endParaRPr kumimoji="0" lang="en-US" altLang="zh-CN" sz="24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当堂测评</a:t>
            </a:r>
          </a:p>
        </p:txBody>
      </p:sp>
      <p:sp>
        <p:nvSpPr>
          <p:cNvPr id="6" name="TextBox 61"/>
          <p:cNvSpPr txBox="1"/>
          <p:nvPr/>
        </p:nvSpPr>
        <p:spPr>
          <a:xfrm>
            <a:off x="835052" y="1659594"/>
            <a:ext cx="8315208" cy="230832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1.</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读句子，看拼音写词语。</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p>
          <a:p>
            <a:pPr marL="0" marR="0" lvl="0" indent="45720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漫步江边，踩着脚下大大小小的犹如丸子一样的鹅卵石，听着</a:t>
            </a:r>
            <a:r>
              <a:rPr kumimoji="0" lang="en-US" altLang="zh-CN" sz="2400" b="0" i="0" u="none" strike="noStrike" kern="1200" cap="none" spc="0" normalizeH="0" baseline="0" noProof="0" dirty="0" err="1">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dù</a:t>
            </a:r>
            <a:r>
              <a:rPr kumimoji="0" lang="en-US" altLang="zh-CN"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en-US" altLang="zh-CN" sz="2400" b="0" i="0" u="none" strike="noStrike" kern="1200" cap="none" spc="0" normalizeH="0" baseline="0" noProof="0" dirty="0" err="1">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kǒu</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en-US" altLang="zh-CN" sz="2400" b="0" i="0" u="none" strike="noStrike" kern="1200" cap="none" spc="0" normalizeH="0" baseline="0" noProof="0" dirty="0" err="1">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bēn</a:t>
            </a:r>
            <a:r>
              <a:rPr kumimoji="0" lang="en-US" altLang="zh-CN"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en-US" altLang="zh-CN" sz="2400" b="0" i="0" u="none" strike="noStrike" kern="1200" cap="none" spc="0" normalizeH="0" baseline="0" noProof="0" dirty="0" err="1">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téng</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）咆哮的江水声，看着两岸刀削斧砍般的悬崖峭壁，心中不禁感慨万分。</a:t>
            </a:r>
          </a:p>
        </p:txBody>
      </p:sp>
      <p:sp>
        <p:nvSpPr>
          <p:cNvPr id="7" name="TextBox 61"/>
          <p:cNvSpPr txBox="1"/>
          <p:nvPr/>
        </p:nvSpPr>
        <p:spPr>
          <a:xfrm>
            <a:off x="2354918" y="2738578"/>
            <a:ext cx="1373643" cy="588816"/>
          </a:xfrm>
          <a:prstGeom prst="rect">
            <a:avLst/>
          </a:prstGeom>
          <a:noFill/>
        </p:spPr>
        <p:txBody>
          <a:bodyPr wrap="square" rtlCol="0">
            <a:spAutoFit/>
          </a:bodyPr>
          <a:lstStyle/>
          <a:p>
            <a:pPr marL="0" marR="0" lvl="0" indent="45720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渡口</a:t>
            </a:r>
          </a:p>
        </p:txBody>
      </p:sp>
      <p:sp>
        <p:nvSpPr>
          <p:cNvPr id="8" name="TextBox 61"/>
          <p:cNvSpPr txBox="1"/>
          <p:nvPr/>
        </p:nvSpPr>
        <p:spPr>
          <a:xfrm>
            <a:off x="5151151" y="2738577"/>
            <a:ext cx="1373643" cy="588816"/>
          </a:xfrm>
          <a:prstGeom prst="rect">
            <a:avLst/>
          </a:prstGeom>
          <a:noFill/>
        </p:spPr>
        <p:txBody>
          <a:bodyPr wrap="square" rtlCol="0">
            <a:spAutoFit/>
          </a:bodyPr>
          <a:lstStyle/>
          <a:p>
            <a:pPr marL="0" marR="0" lvl="0" indent="45720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奔腾</a:t>
            </a: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9948" y="2738577"/>
            <a:ext cx="2667000" cy="35814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当堂测评</a:t>
            </a:r>
          </a:p>
        </p:txBody>
      </p:sp>
      <p:sp>
        <p:nvSpPr>
          <p:cNvPr id="5" name="TextBox 61"/>
          <p:cNvSpPr txBox="1"/>
          <p:nvPr/>
        </p:nvSpPr>
        <p:spPr>
          <a:xfrm>
            <a:off x="835052" y="1645453"/>
            <a:ext cx="10871018" cy="2862322"/>
          </a:xfrm>
          <a:prstGeom prst="rect">
            <a:avLst/>
          </a:prstGeom>
          <a:noFill/>
        </p:spPr>
        <p:txBody>
          <a:bodyPr wrap="square" rtlCol="0">
            <a:spAutoFit/>
          </a:bodyPr>
          <a:lstStyle/>
          <a:p>
            <a:pPr marL="0" marR="0" lvl="0" indent="457200" algn="l" defTabSz="914400" rtl="0" eaLnBrk="1" fontAlgn="auto" latinLnBrk="0" hangingPunct="1">
              <a:lnSpc>
                <a:spcPct val="15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2.</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给下列诗句断句不正确的一项是（       ）</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endParaRPr>
          </a:p>
          <a:p>
            <a:pPr marL="0" marR="0" lvl="0" indent="457200" algn="l" defTabSz="914400" rtl="0" eaLnBrk="1" fontAlgn="auto" latinLnBrk="0" hangingPunct="1">
              <a:lnSpc>
                <a:spcPct val="15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A.</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红军</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不怕</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远征</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难，万水</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千山</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只等</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闲。</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endParaRPr>
          </a:p>
          <a:p>
            <a:pPr marL="0" marR="0" lvl="0" indent="457200" algn="l" defTabSz="914400" rtl="0" eaLnBrk="1" fontAlgn="auto" latinLnBrk="0" hangingPunct="1">
              <a:lnSpc>
                <a:spcPct val="15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B.</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五岭</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逶迤</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腾</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细浪，乌蒙</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磅礴</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走</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泥丸。</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endParaRPr>
          </a:p>
          <a:p>
            <a:pPr marL="0" marR="0" lvl="0" indent="457200" algn="l" defTabSz="914400" rtl="0" eaLnBrk="1" fontAlgn="auto" latinLnBrk="0" hangingPunct="1">
              <a:lnSpc>
                <a:spcPct val="15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C.</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金沙</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水拍</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云崖</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暖，大渡</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桥横</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铁索</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寒。</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endParaRPr>
          </a:p>
          <a:p>
            <a:pPr marL="0" marR="0" lvl="0" indent="457200" algn="l" defTabSz="914400" rtl="0" eaLnBrk="1" fontAlgn="auto" latinLnBrk="0" hangingPunct="1">
              <a:lnSpc>
                <a:spcPct val="15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D.</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更喜</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岷山</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千里</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雪，三军</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过后</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尽</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开颜。</a:t>
            </a:r>
          </a:p>
        </p:txBody>
      </p:sp>
      <p:sp>
        <p:nvSpPr>
          <p:cNvPr id="6" name="矩形 5"/>
          <p:cNvSpPr/>
          <p:nvPr/>
        </p:nvSpPr>
        <p:spPr>
          <a:xfrm>
            <a:off x="6309477" y="1537866"/>
            <a:ext cx="1061822" cy="67159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A</a:t>
            </a:r>
            <a:endParaRPr kumimoji="0" lang="zh-CN" altLang="en-US" sz="28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endParaRPr>
          </a:p>
        </p:txBody>
      </p:sp>
      <p:sp>
        <p:nvSpPr>
          <p:cNvPr id="7" name="TextBox 61"/>
          <p:cNvSpPr txBox="1"/>
          <p:nvPr/>
        </p:nvSpPr>
        <p:spPr>
          <a:xfrm>
            <a:off x="4395793" y="2209460"/>
            <a:ext cx="3827369" cy="58881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万水</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千山</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只</a:t>
            </a: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等闲。</a:t>
            </a: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9948" y="2738577"/>
            <a:ext cx="2667000" cy="35814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t="12538" b="12538"/>
          <a:stretch>
            <a:fillRect/>
          </a:stretch>
        </p:blipFill>
        <p:spPr>
          <a:xfrm>
            <a:off x="0" y="0"/>
            <a:ext cx="12192000" cy="6858000"/>
          </a:xfrm>
          <a:prstGeom prst="rect">
            <a:avLst/>
          </a:prstGeom>
        </p:spPr>
      </p:pic>
      <p:sp>
        <p:nvSpPr>
          <p:cNvPr id="7" name="矩形 6"/>
          <p:cNvSpPr/>
          <p:nvPr/>
        </p:nvSpPr>
        <p:spPr>
          <a:xfrm>
            <a:off x="121920" y="0"/>
            <a:ext cx="12070080" cy="6858000"/>
          </a:xfrm>
          <a:prstGeom prst="rect">
            <a:avLst/>
          </a:prstGeom>
          <a:gradFill>
            <a:gsLst>
              <a:gs pos="0">
                <a:srgbClr val="923E2E">
                  <a:alpha val="0"/>
                </a:srgbClr>
              </a:gs>
              <a:gs pos="100000">
                <a:srgbClr val="923E2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8" name="矩形 259"/>
          <p:cNvSpPr>
            <a:spLocks noChangeArrowheads="1"/>
          </p:cNvSpPr>
          <p:nvPr/>
        </p:nvSpPr>
        <p:spPr bwMode="auto">
          <a:xfrm>
            <a:off x="7387473" y="4696221"/>
            <a:ext cx="1977177" cy="318924"/>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gn="ctr" defTabSz="457200">
              <a:spcBef>
                <a:spcPts val="0"/>
              </a:spcBef>
              <a:buNone/>
              <a:defRPr/>
            </a:pPr>
            <a:r>
              <a:rPr lang="zh-CN" altLang="en-US" sz="1600" kern="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主讲人：</a:t>
            </a:r>
            <a:r>
              <a:rPr lang="en-US" altLang="zh-CN" sz="1600" kern="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xippt</a:t>
            </a:r>
            <a:endParaRPr lang="en-US" altLang="zh-CN" sz="1600" kern="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endParaRPr>
          </a:p>
        </p:txBody>
      </p:sp>
      <p:sp>
        <p:nvSpPr>
          <p:cNvPr id="9" name="矩形 259"/>
          <p:cNvSpPr>
            <a:spLocks noChangeArrowheads="1"/>
          </p:cNvSpPr>
          <p:nvPr/>
        </p:nvSpPr>
        <p:spPr bwMode="auto">
          <a:xfrm>
            <a:off x="9574207" y="4694552"/>
            <a:ext cx="1738171" cy="318924"/>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0" i="0" u="none" strike="noStrike" kern="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时间</a:t>
            </a:r>
            <a:r>
              <a:rPr kumimoji="0" lang="en-US" altLang="zh-CN" sz="1600" b="0" i="0" u="none" strike="noStrike" kern="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 xxx</a:t>
            </a:r>
          </a:p>
        </p:txBody>
      </p:sp>
      <p:sp>
        <p:nvSpPr>
          <p:cNvPr id="10" name="矩形 259"/>
          <p:cNvSpPr>
            <a:spLocks noChangeArrowheads="1"/>
          </p:cNvSpPr>
          <p:nvPr/>
        </p:nvSpPr>
        <p:spPr bwMode="auto">
          <a:xfrm>
            <a:off x="4886208" y="1608612"/>
            <a:ext cx="660608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defTabSz="457200">
              <a:buFont typeface="Arial" panose="020B0604020202020204" pitchFamily="34" charset="0"/>
              <a:buNone/>
            </a:pPr>
            <a:r>
              <a:rPr lang="zh-CN" altLang="en-US" sz="9600" dirty="0">
                <a:solidFill>
                  <a:schemeClr val="bg1"/>
                </a:solidFill>
                <a:latin typeface="演示斜黑体" panose="00000A08000000000000" pitchFamily="50" charset="-122"/>
                <a:ea typeface="演示斜黑体" panose="00000A08000000000000" pitchFamily="50" charset="-122"/>
                <a:cs typeface="Arial" panose="020B0604020202020204" pitchFamily="34" charset="0"/>
                <a:sym typeface="Arial" panose="020B0604020202020204" pitchFamily="34" charset="0"/>
              </a:rPr>
              <a:t>感谢聆听</a:t>
            </a:r>
            <a:endParaRPr lang="en-US" altLang="zh-CN" sz="9600" dirty="0">
              <a:solidFill>
                <a:schemeClr val="bg1"/>
              </a:solidFill>
              <a:latin typeface="演示斜黑体" panose="00000A08000000000000" pitchFamily="50" charset="-122"/>
              <a:ea typeface="演示斜黑体" panose="00000A08000000000000" pitchFamily="50" charset="-122"/>
              <a:cs typeface="Arial" panose="020B0604020202020204" pitchFamily="34" charset="0"/>
              <a:sym typeface="Arial" panose="020B0604020202020204" pitchFamily="34" charset="0"/>
            </a:endParaRPr>
          </a:p>
        </p:txBody>
      </p:sp>
      <p:sp>
        <p:nvSpPr>
          <p:cNvPr id="11" name="矩形 10"/>
          <p:cNvSpPr/>
          <p:nvPr/>
        </p:nvSpPr>
        <p:spPr>
          <a:xfrm>
            <a:off x="7487292" y="3547901"/>
            <a:ext cx="3825086" cy="461665"/>
          </a:xfrm>
          <a:prstGeom prst="rect">
            <a:avLst/>
          </a:prstGeom>
        </p:spPr>
        <p:txBody>
          <a:bodyPr wrap="none">
            <a:spAutoFit/>
          </a:bodyPr>
          <a:lstStyle/>
          <a:p>
            <a:pPr lvl="0" algn="r" defTabSz="457200"/>
            <a:r>
              <a:rPr lang="zh-CN" altLang="en-US" sz="240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语文 六年级 上册 配人教版</a:t>
            </a:r>
          </a:p>
        </p:txBody>
      </p:sp>
      <p:cxnSp>
        <p:nvCxnSpPr>
          <p:cNvPr id="12" name="直接连接符 11"/>
          <p:cNvCxnSpPr/>
          <p:nvPr/>
        </p:nvCxnSpPr>
        <p:spPr>
          <a:xfrm>
            <a:off x="5838708" y="3316920"/>
            <a:ext cx="5473670" cy="0"/>
          </a:xfrm>
          <a:prstGeom prst="line">
            <a:avLst/>
          </a:prstGeom>
          <a:ln w="25400" cap="rnd">
            <a:gradFill flip="none" rotWithShape="1">
              <a:gsLst>
                <a:gs pos="0">
                  <a:schemeClr val="bg1">
                    <a:alpha val="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趣味导入</a:t>
            </a:r>
          </a:p>
        </p:txBody>
      </p:sp>
      <p:sp>
        <p:nvSpPr>
          <p:cNvPr id="8" name="矩形 7"/>
          <p:cNvSpPr/>
          <p:nvPr/>
        </p:nvSpPr>
        <p:spPr>
          <a:xfrm>
            <a:off x="1053966" y="2476883"/>
            <a:ext cx="6698113" cy="196156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八十多年前，中国革命史上发生了一件惊天动地的大事，就是中国工农红军进行的二万五千里长征。</a:t>
            </a: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6760" y="2938791"/>
            <a:ext cx="2667000" cy="35814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资料链接</a:t>
            </a:r>
          </a:p>
        </p:txBody>
      </p:sp>
      <p:sp>
        <p:nvSpPr>
          <p:cNvPr id="5" name="矩形 4"/>
          <p:cNvSpPr/>
          <p:nvPr/>
        </p:nvSpPr>
        <p:spPr>
          <a:xfrm>
            <a:off x="2286000" y="3429000"/>
            <a:ext cx="9011920" cy="224850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毛泽东（</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1893——1976</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），字润之，湖南湘潭韶山冲人。马克思列宁主义者，中国无产阶级革命家、政治家和军事家，中国共产党、中国人民解放军、中华人民共和国的主要缔造者和领袖，诗人，书法家。</a:t>
            </a: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7" name="组合 6"/>
          <p:cNvGrpSpPr/>
          <p:nvPr/>
        </p:nvGrpSpPr>
        <p:grpSpPr>
          <a:xfrm rot="20971628">
            <a:off x="649598" y="1891557"/>
            <a:ext cx="2633104" cy="1268797"/>
            <a:chOff x="1232400" y="1997160"/>
            <a:chExt cx="2633104" cy="1268797"/>
          </a:xfrm>
        </p:grpSpPr>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2400" y="1997160"/>
              <a:ext cx="2554740" cy="1268797"/>
            </a:xfrm>
            <a:prstGeom prst="rect">
              <a:avLst/>
            </a:prstGeom>
          </p:spPr>
        </p:pic>
        <p:sp>
          <p:nvSpPr>
            <p:cNvPr id="11" name="矩形 10"/>
            <p:cNvSpPr/>
            <p:nvPr/>
          </p:nvSpPr>
          <p:spPr>
            <a:xfrm>
              <a:off x="1610575" y="2329395"/>
              <a:ext cx="2254929" cy="67159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走近作者</a:t>
              </a:r>
              <a:endParaRPr kumimoji="0" sz="2800" b="1"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资料链接</a:t>
            </a:r>
          </a:p>
        </p:txBody>
      </p:sp>
      <p:sp>
        <p:nvSpPr>
          <p:cNvPr id="8" name="矩形 7"/>
          <p:cNvSpPr/>
          <p:nvPr/>
        </p:nvSpPr>
        <p:spPr>
          <a:xfrm>
            <a:off x="5441315" y="2249635"/>
            <a:ext cx="5399749" cy="341632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1934</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年，红军第五次反“围剿”失败，被迫实行战略大转移，开始长征。</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七律</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长征</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是毛泽东同志在</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1935</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年</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9</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月红军长征即将胜利时写的一首七言律诗，生动地描述了中国工农红军在长征途中战胜艰难险阻的过程。</a:t>
            </a: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12" name="组合 11"/>
          <p:cNvGrpSpPr/>
          <p:nvPr/>
        </p:nvGrpSpPr>
        <p:grpSpPr>
          <a:xfrm>
            <a:off x="9057718" y="890430"/>
            <a:ext cx="2633105" cy="1268797"/>
            <a:chOff x="1232400" y="1997160"/>
            <a:chExt cx="2633105" cy="1268797"/>
          </a:xfrm>
        </p:grpSpPr>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2400" y="1997160"/>
              <a:ext cx="2554740" cy="1268797"/>
            </a:xfrm>
            <a:prstGeom prst="rect">
              <a:avLst/>
            </a:prstGeom>
          </p:spPr>
        </p:pic>
        <p:sp>
          <p:nvSpPr>
            <p:cNvPr id="14" name="矩形 13"/>
            <p:cNvSpPr/>
            <p:nvPr/>
          </p:nvSpPr>
          <p:spPr>
            <a:xfrm>
              <a:off x="1610576" y="2346354"/>
              <a:ext cx="2254929" cy="67159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写作背景</a:t>
              </a:r>
              <a:endParaRPr kumimoji="0" sz="2800" b="1"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59587" y="2264875"/>
            <a:ext cx="3286840" cy="4413757"/>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字词认读</a:t>
            </a:r>
          </a:p>
        </p:txBody>
      </p:sp>
      <p:sp>
        <p:nvSpPr>
          <p:cNvPr id="10" name="圆角矩形 33"/>
          <p:cNvSpPr>
            <a:spLocks noChangeArrowheads="1"/>
          </p:cNvSpPr>
          <p:nvPr/>
        </p:nvSpPr>
        <p:spPr bwMode="auto">
          <a:xfrm>
            <a:off x="1217907" y="2018713"/>
            <a:ext cx="2218377" cy="646986"/>
          </a:xfrm>
          <a:prstGeom prst="roundRect">
            <a:avLst/>
          </a:prstGeom>
          <a:solidFill>
            <a:schemeClr val="bg1"/>
          </a:solid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万水千山</a:t>
            </a:r>
          </a:p>
        </p:txBody>
      </p:sp>
      <p:sp>
        <p:nvSpPr>
          <p:cNvPr id="11" name="圆角矩形 36"/>
          <p:cNvSpPr>
            <a:spLocks noChangeArrowheads="1"/>
          </p:cNvSpPr>
          <p:nvPr/>
        </p:nvSpPr>
        <p:spPr bwMode="auto">
          <a:xfrm>
            <a:off x="3703063" y="2037080"/>
            <a:ext cx="1716291" cy="646986"/>
          </a:xfrm>
          <a:prstGeom prst="roundRect">
            <a:avLst/>
          </a:prstGeom>
          <a:solidFill>
            <a:schemeClr val="bg1"/>
          </a:solid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等闲</a:t>
            </a:r>
          </a:p>
        </p:txBody>
      </p:sp>
      <p:sp>
        <p:nvSpPr>
          <p:cNvPr id="15" name="圆角矩形 37"/>
          <p:cNvSpPr>
            <a:spLocks noChangeArrowheads="1"/>
          </p:cNvSpPr>
          <p:nvPr/>
        </p:nvSpPr>
        <p:spPr bwMode="auto">
          <a:xfrm>
            <a:off x="5554186" y="2018713"/>
            <a:ext cx="1716291" cy="646986"/>
          </a:xfrm>
          <a:prstGeom prst="roundRect">
            <a:avLst/>
          </a:prstGeom>
          <a:solidFill>
            <a:schemeClr val="bg1"/>
          </a:solid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FF0000"/>
                </a:solidFill>
                <a:effectLst/>
                <a:uLnTx/>
                <a:uFillTx/>
                <a:ea typeface="思源黑体 CN Regular" panose="020B0500000000000000" pitchFamily="34" charset="-122"/>
                <a:sym typeface="Arial" panose="020B0604020202020204" pitchFamily="34" charset="0"/>
              </a:rPr>
              <a:t>逶迤</a:t>
            </a:r>
          </a:p>
        </p:txBody>
      </p:sp>
      <p:sp>
        <p:nvSpPr>
          <p:cNvPr id="16" name="圆角矩形 38"/>
          <p:cNvSpPr>
            <a:spLocks noChangeArrowheads="1"/>
          </p:cNvSpPr>
          <p:nvPr/>
        </p:nvSpPr>
        <p:spPr bwMode="auto">
          <a:xfrm>
            <a:off x="1455342" y="4179862"/>
            <a:ext cx="1329332" cy="646986"/>
          </a:xfrm>
          <a:prstGeom prst="roundRect">
            <a:avLst/>
          </a:prstGeom>
          <a:solidFill>
            <a:schemeClr val="bg1"/>
          </a:solid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云崖</a:t>
            </a:r>
          </a:p>
        </p:txBody>
      </p:sp>
      <p:sp>
        <p:nvSpPr>
          <p:cNvPr id="17" name="圆角矩形 39"/>
          <p:cNvSpPr>
            <a:spLocks noChangeArrowheads="1"/>
          </p:cNvSpPr>
          <p:nvPr/>
        </p:nvSpPr>
        <p:spPr bwMode="auto">
          <a:xfrm>
            <a:off x="1468951" y="3148635"/>
            <a:ext cx="1716291" cy="646986"/>
          </a:xfrm>
          <a:prstGeom prst="roundRect">
            <a:avLst/>
          </a:prstGeom>
          <a:solidFill>
            <a:schemeClr val="bg1"/>
          </a:solid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细浪</a:t>
            </a:r>
          </a:p>
        </p:txBody>
      </p:sp>
      <p:sp>
        <p:nvSpPr>
          <p:cNvPr id="18" name="圆角矩形 40"/>
          <p:cNvSpPr>
            <a:spLocks noChangeArrowheads="1"/>
          </p:cNvSpPr>
          <p:nvPr/>
        </p:nvSpPr>
        <p:spPr bwMode="auto">
          <a:xfrm>
            <a:off x="3709168" y="4179862"/>
            <a:ext cx="1204846" cy="646986"/>
          </a:xfrm>
          <a:prstGeom prst="roundRect">
            <a:avLst/>
          </a:prstGeom>
          <a:solidFill>
            <a:schemeClr val="bg1"/>
          </a:solid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FF0000"/>
                </a:solidFill>
                <a:effectLst/>
                <a:uLnTx/>
                <a:uFillTx/>
                <a:ea typeface="思源黑体 CN Regular" panose="020B0500000000000000" pitchFamily="34" charset="-122"/>
                <a:sym typeface="Arial" panose="020B0604020202020204" pitchFamily="34" charset="0"/>
              </a:rPr>
              <a:t>岷</a:t>
            </a:r>
            <a:r>
              <a:rPr kumimoji="0" lang="zh-CN" altLang="en-US" sz="32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山</a:t>
            </a:r>
          </a:p>
        </p:txBody>
      </p:sp>
      <p:sp>
        <p:nvSpPr>
          <p:cNvPr id="19" name="圆角矩形 41"/>
          <p:cNvSpPr>
            <a:spLocks noChangeArrowheads="1"/>
          </p:cNvSpPr>
          <p:nvPr/>
        </p:nvSpPr>
        <p:spPr bwMode="auto">
          <a:xfrm>
            <a:off x="3709318" y="3087998"/>
            <a:ext cx="1716291" cy="646986"/>
          </a:xfrm>
          <a:prstGeom prst="roundRect">
            <a:avLst/>
          </a:prstGeom>
          <a:solidFill>
            <a:schemeClr val="bg1"/>
          </a:solid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FF0000"/>
                </a:solidFill>
                <a:effectLst/>
                <a:uLnTx/>
                <a:uFillTx/>
                <a:ea typeface="思源黑体 CN Regular" panose="020B0500000000000000" pitchFamily="34" charset="-122"/>
                <a:sym typeface="Arial" panose="020B0604020202020204" pitchFamily="34" charset="0"/>
              </a:rPr>
              <a:t>磅礴</a:t>
            </a:r>
          </a:p>
        </p:txBody>
      </p:sp>
      <p:sp>
        <p:nvSpPr>
          <p:cNvPr id="20" name="圆角矩形 42"/>
          <p:cNvSpPr>
            <a:spLocks noChangeArrowheads="1"/>
          </p:cNvSpPr>
          <p:nvPr/>
        </p:nvSpPr>
        <p:spPr bwMode="auto">
          <a:xfrm>
            <a:off x="5483834" y="3087998"/>
            <a:ext cx="1716291" cy="646986"/>
          </a:xfrm>
          <a:prstGeom prst="roundRect">
            <a:avLst/>
          </a:prstGeom>
          <a:solidFill>
            <a:schemeClr val="bg1"/>
          </a:solid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走泥</a:t>
            </a:r>
            <a:r>
              <a:rPr kumimoji="0" lang="zh-CN" altLang="en-US" sz="3200" b="0" i="0" u="none" strike="noStrike" kern="1200" cap="none" spc="0" normalizeH="0" baseline="0" noProof="0" dirty="0">
                <a:ln>
                  <a:noFill/>
                </a:ln>
                <a:solidFill>
                  <a:srgbClr val="FF0000"/>
                </a:solidFill>
                <a:effectLst/>
                <a:uLnTx/>
                <a:uFillTx/>
                <a:ea typeface="思源黑体 CN Regular" panose="020B0500000000000000" pitchFamily="34" charset="-122"/>
                <a:sym typeface="Arial" panose="020B0604020202020204" pitchFamily="34" charset="0"/>
              </a:rPr>
              <a:t>丸</a:t>
            </a:r>
          </a:p>
        </p:txBody>
      </p:sp>
      <p:sp>
        <p:nvSpPr>
          <p:cNvPr id="21" name="圆角矩形 29"/>
          <p:cNvSpPr>
            <a:spLocks noChangeArrowheads="1"/>
          </p:cNvSpPr>
          <p:nvPr/>
        </p:nvSpPr>
        <p:spPr bwMode="auto">
          <a:xfrm>
            <a:off x="5513737" y="4094120"/>
            <a:ext cx="1729915" cy="646986"/>
          </a:xfrm>
          <a:prstGeom prst="roundRect">
            <a:avLst/>
          </a:prstGeom>
          <a:solidFill>
            <a:schemeClr val="bg1"/>
          </a:solid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ea typeface="思源黑体 CN Regular" panose="020B0500000000000000" pitchFamily="34" charset="-122"/>
                <a:sym typeface="Arial" panose="020B0604020202020204" pitchFamily="34" charset="0"/>
              </a:rPr>
              <a:t>尽开颜</a:t>
            </a:r>
          </a:p>
        </p:txBody>
      </p:sp>
      <p:sp>
        <p:nvSpPr>
          <p:cNvPr id="22" name="矩形 21"/>
          <p:cNvSpPr/>
          <p:nvPr/>
        </p:nvSpPr>
        <p:spPr>
          <a:xfrm>
            <a:off x="5095254" y="1557376"/>
            <a:ext cx="311531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     </a:t>
            </a:r>
            <a:r>
              <a:rPr kumimoji="0" lang="en-US" altLang="zh-CN" sz="2800" b="0" i="0" u="none" strike="noStrike" kern="1200" cap="none" spc="0" normalizeH="0" baseline="0" noProof="0" dirty="0" err="1">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wēi</a:t>
            </a:r>
            <a:r>
              <a:rPr kumimoji="0" lang="en-US" altLang="zh-CN" sz="28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  </a:t>
            </a:r>
            <a:r>
              <a:rPr kumimoji="0" lang="en-US" altLang="zh-CN" sz="2800" b="0" i="0" u="none" strike="noStrike" kern="1200" cap="none" spc="0" normalizeH="0" baseline="0" noProof="0" dirty="0" err="1">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yí</a:t>
            </a:r>
            <a:endParaRPr kumimoji="0" lang="en-US" altLang="zh-CN" sz="28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endParaRPr>
          </a:p>
        </p:txBody>
      </p:sp>
      <p:sp>
        <p:nvSpPr>
          <p:cNvPr id="23" name="矩形 22"/>
          <p:cNvSpPr/>
          <p:nvPr/>
        </p:nvSpPr>
        <p:spPr>
          <a:xfrm>
            <a:off x="3569684" y="2655475"/>
            <a:ext cx="173346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err="1">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páng</a:t>
            </a:r>
            <a:r>
              <a:rPr kumimoji="0" lang="en-US" altLang="zh-CN" sz="28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  </a:t>
            </a:r>
            <a:r>
              <a:rPr kumimoji="0" lang="en-US" altLang="zh-CN" sz="2800" b="0" i="0" u="none" strike="noStrike" kern="1200" cap="none" spc="0" normalizeH="0" baseline="0" noProof="0" dirty="0" err="1">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bó</a:t>
            </a:r>
            <a:endParaRPr kumimoji="0" lang="en-US" altLang="zh-CN" sz="28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endParaRPr>
          </a:p>
        </p:txBody>
      </p:sp>
      <p:sp>
        <p:nvSpPr>
          <p:cNvPr id="24" name="矩形 23"/>
          <p:cNvSpPr/>
          <p:nvPr/>
        </p:nvSpPr>
        <p:spPr>
          <a:xfrm>
            <a:off x="6197875" y="2665699"/>
            <a:ext cx="173346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err="1">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wán</a:t>
            </a:r>
            <a:endParaRPr kumimoji="0" lang="en-US" altLang="zh-CN" sz="28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endParaRPr>
          </a:p>
        </p:txBody>
      </p:sp>
      <p:sp>
        <p:nvSpPr>
          <p:cNvPr id="25" name="矩形 24"/>
          <p:cNvSpPr/>
          <p:nvPr/>
        </p:nvSpPr>
        <p:spPr>
          <a:xfrm>
            <a:off x="3318236" y="3806670"/>
            <a:ext cx="118695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    </a:t>
            </a:r>
            <a:r>
              <a:rPr kumimoji="0" lang="en-US" altLang="zh-CN" sz="2800" b="0" i="0" u="none" strike="noStrike" kern="1200" cap="none" spc="0" normalizeH="0" baseline="0" noProof="0" dirty="0" err="1">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mín</a:t>
            </a:r>
            <a:endParaRPr kumimoji="0" lang="en-US" altLang="zh-CN" sz="28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6760" y="2938791"/>
            <a:ext cx="2667000" cy="35814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randombar(horizontal)">
                                      <p:cBhvr>
                                        <p:cTn id="19" dur="500"/>
                                        <p:tgtEl>
                                          <p:spTgt spid="17"/>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500"/>
                                        <p:tgtEl>
                                          <p:spTgt spid="19"/>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randombar(horizontal)">
                                      <p:cBhvr>
                                        <p:cTn id="28" dur="500"/>
                                        <p:tgtEl>
                                          <p:spTgt spid="20"/>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randombar(horizontal)">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anim calcmode="lin" valueType="num">
                                      <p:cBhvr>
                                        <p:cTn id="37" dur="1000" fill="hold"/>
                                        <p:tgtEl>
                                          <p:spTgt spid="22"/>
                                        </p:tgtEl>
                                        <p:attrNameLst>
                                          <p:attrName>ppt_x</p:attrName>
                                        </p:attrNameLst>
                                      </p:cBhvr>
                                      <p:tavLst>
                                        <p:tav tm="0">
                                          <p:val>
                                            <p:strVal val="#ppt_x"/>
                                          </p:val>
                                        </p:tav>
                                        <p:tav tm="100000">
                                          <p:val>
                                            <p:strVal val="#ppt_x"/>
                                          </p:val>
                                        </p:tav>
                                      </p:tavLst>
                                    </p:anim>
                                    <p:anim calcmode="lin" valueType="num">
                                      <p:cBhvr>
                                        <p:cTn id="3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anim calcmode="lin" valueType="num">
                                      <p:cBhvr>
                                        <p:cTn id="44" dur="1000" fill="hold"/>
                                        <p:tgtEl>
                                          <p:spTgt spid="23"/>
                                        </p:tgtEl>
                                        <p:attrNameLst>
                                          <p:attrName>ppt_x</p:attrName>
                                        </p:attrNameLst>
                                      </p:cBhvr>
                                      <p:tavLst>
                                        <p:tav tm="0">
                                          <p:val>
                                            <p:strVal val="#ppt_x"/>
                                          </p:val>
                                        </p:tav>
                                        <p:tav tm="100000">
                                          <p:val>
                                            <p:strVal val="#ppt_x"/>
                                          </p:val>
                                        </p:tav>
                                      </p:tavLst>
                                    </p:anim>
                                    <p:anim calcmode="lin" valueType="num">
                                      <p:cBhvr>
                                        <p:cTn id="4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P spid="16" grpId="0" animBg="1"/>
      <p:bldP spid="17" grpId="0" animBg="1"/>
      <p:bldP spid="18" grpId="0" animBg="1"/>
      <p:bldP spid="19" grpId="0" animBg="1"/>
      <p:bldP spid="20" grpId="0" animBg="1"/>
      <p:bldP spid="21" grpId="0" animBg="1"/>
      <p:bldP spid="22" grpId="0"/>
      <p:bldP spid="23"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字词认读</a:t>
            </a:r>
          </a:p>
        </p:txBody>
      </p:sp>
      <p:grpSp>
        <p:nvGrpSpPr>
          <p:cNvPr id="26" name="组合 25"/>
          <p:cNvGrpSpPr/>
          <p:nvPr/>
        </p:nvGrpSpPr>
        <p:grpSpPr>
          <a:xfrm>
            <a:off x="5365311" y="2298986"/>
            <a:ext cx="795613" cy="775335"/>
            <a:chOff x="8365" y="2269"/>
            <a:chExt cx="1341" cy="1288"/>
          </a:xfrm>
        </p:grpSpPr>
        <p:sp>
          <p:nvSpPr>
            <p:cNvPr id="27" name="矩形 26"/>
            <p:cNvSpPr/>
            <p:nvPr/>
          </p:nvSpPr>
          <p:spPr>
            <a:xfrm>
              <a:off x="8365" y="2269"/>
              <a:ext cx="1341" cy="128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28" name="直接连接符 27"/>
            <p:cNvCxnSpPr>
              <a:stCxn id="27" idx="1"/>
              <a:endCxn id="27" idx="3"/>
            </p:cNvCxnSpPr>
            <p:nvPr/>
          </p:nvCxnSpPr>
          <p:spPr>
            <a:xfrm>
              <a:off x="8365" y="2913"/>
              <a:ext cx="1341" cy="0"/>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8986" y="2269"/>
              <a:ext cx="0" cy="1288"/>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9418402" y="1906184"/>
            <a:ext cx="795020" cy="775335"/>
            <a:chOff x="8365" y="2269"/>
            <a:chExt cx="1340" cy="1288"/>
          </a:xfrm>
        </p:grpSpPr>
        <p:sp>
          <p:nvSpPr>
            <p:cNvPr id="31" name="矩形 30"/>
            <p:cNvSpPr/>
            <p:nvPr/>
          </p:nvSpPr>
          <p:spPr>
            <a:xfrm>
              <a:off x="8365" y="2269"/>
              <a:ext cx="1341" cy="128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32" name="直接连接符 31"/>
            <p:cNvCxnSpPr>
              <a:stCxn id="31" idx="1"/>
              <a:endCxn id="31" idx="3"/>
            </p:cNvCxnSpPr>
            <p:nvPr/>
          </p:nvCxnSpPr>
          <p:spPr>
            <a:xfrm>
              <a:off x="8365" y="2913"/>
              <a:ext cx="1341" cy="0"/>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31" idx="0"/>
              <a:endCxn id="31" idx="2"/>
            </p:cNvCxnSpPr>
            <p:nvPr/>
          </p:nvCxnSpPr>
          <p:spPr>
            <a:xfrm>
              <a:off x="9036" y="2269"/>
              <a:ext cx="0" cy="1288"/>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sp>
        <p:nvSpPr>
          <p:cNvPr id="34" name="矩形 10"/>
          <p:cNvSpPr/>
          <p:nvPr/>
        </p:nvSpPr>
        <p:spPr>
          <a:xfrm flipH="1">
            <a:off x="7332527" y="2910335"/>
            <a:ext cx="4024276" cy="2386750"/>
          </a:xfrm>
          <a:custGeom>
            <a:avLst/>
            <a:gdLst>
              <a:gd name="connsiteX0" fmla="*/ 0 w 5963288"/>
              <a:gd name="connsiteY0" fmla="*/ 0 h 504056"/>
              <a:gd name="connsiteX1" fmla="*/ 5963288 w 5963288"/>
              <a:gd name="connsiteY1" fmla="*/ 0 h 504056"/>
              <a:gd name="connsiteX2" fmla="*/ 5963288 w 5963288"/>
              <a:gd name="connsiteY2" fmla="*/ 504056 h 504056"/>
              <a:gd name="connsiteX3" fmla="*/ 0 w 5963288"/>
              <a:gd name="connsiteY3" fmla="*/ 504056 h 504056"/>
              <a:gd name="connsiteX4" fmla="*/ 0 w 5963288"/>
              <a:gd name="connsiteY4" fmla="*/ 0 h 504056"/>
              <a:gd name="connsiteX0-1" fmla="*/ 0 w 5963288"/>
              <a:gd name="connsiteY0-2" fmla="*/ 0 h 531765"/>
              <a:gd name="connsiteX1-3" fmla="*/ 5963288 w 5963288"/>
              <a:gd name="connsiteY1-4" fmla="*/ 0 h 531765"/>
              <a:gd name="connsiteX2-5" fmla="*/ 5963288 w 5963288"/>
              <a:gd name="connsiteY2-6" fmla="*/ 504056 h 531765"/>
              <a:gd name="connsiteX3-7" fmla="*/ 193964 w 5963288"/>
              <a:gd name="connsiteY3-8" fmla="*/ 531765 h 531765"/>
              <a:gd name="connsiteX4-9" fmla="*/ 0 w 5963288"/>
              <a:gd name="connsiteY4-10" fmla="*/ 0 h 531765"/>
              <a:gd name="connsiteX0-11" fmla="*/ 0 w 5963288"/>
              <a:gd name="connsiteY0-12" fmla="*/ 0 h 517910"/>
              <a:gd name="connsiteX1-13" fmla="*/ 5963288 w 5963288"/>
              <a:gd name="connsiteY1-14" fmla="*/ 0 h 517910"/>
              <a:gd name="connsiteX2-15" fmla="*/ 5963288 w 5963288"/>
              <a:gd name="connsiteY2-16" fmla="*/ 504056 h 517910"/>
              <a:gd name="connsiteX3-17" fmla="*/ 235528 w 5963288"/>
              <a:gd name="connsiteY3-18" fmla="*/ 517910 h 517910"/>
              <a:gd name="connsiteX4-19" fmla="*/ 0 w 5963288"/>
              <a:gd name="connsiteY4-20" fmla="*/ 0 h 517910"/>
              <a:gd name="connsiteX0-21" fmla="*/ 5963288 w 6054728"/>
              <a:gd name="connsiteY0-22" fmla="*/ 504056 h 595496"/>
              <a:gd name="connsiteX1-23" fmla="*/ 235528 w 6054728"/>
              <a:gd name="connsiteY1-24" fmla="*/ 517910 h 595496"/>
              <a:gd name="connsiteX2-25" fmla="*/ 0 w 6054728"/>
              <a:gd name="connsiteY2-26" fmla="*/ 0 h 595496"/>
              <a:gd name="connsiteX3-27" fmla="*/ 5963288 w 6054728"/>
              <a:gd name="connsiteY3-28" fmla="*/ 0 h 595496"/>
              <a:gd name="connsiteX4-29" fmla="*/ 6054728 w 6054728"/>
              <a:gd name="connsiteY4-30" fmla="*/ 595496 h 595496"/>
              <a:gd name="connsiteX0-31" fmla="*/ 5963288 w 5963288"/>
              <a:gd name="connsiteY0-32" fmla="*/ 504056 h 517910"/>
              <a:gd name="connsiteX1-33" fmla="*/ 235528 w 5963288"/>
              <a:gd name="connsiteY1-34" fmla="*/ 517910 h 517910"/>
              <a:gd name="connsiteX2-35" fmla="*/ 0 w 5963288"/>
              <a:gd name="connsiteY2-36" fmla="*/ 0 h 517910"/>
              <a:gd name="connsiteX3-37" fmla="*/ 5963288 w 5963288"/>
              <a:gd name="connsiteY3-38" fmla="*/ 0 h 517910"/>
            </a:gdLst>
            <a:ahLst/>
            <a:cxnLst>
              <a:cxn ang="0">
                <a:pos x="connsiteX0-1" y="connsiteY0-2"/>
              </a:cxn>
              <a:cxn ang="0">
                <a:pos x="connsiteX1-3" y="connsiteY1-4"/>
              </a:cxn>
              <a:cxn ang="0">
                <a:pos x="connsiteX2-5" y="connsiteY2-6"/>
              </a:cxn>
              <a:cxn ang="0">
                <a:pos x="connsiteX3-7" y="connsiteY3-8"/>
              </a:cxn>
            </a:cxnLst>
            <a:rect l="l" t="t" r="r" b="b"/>
            <a:pathLst>
              <a:path w="5963288" h="517910">
                <a:moveTo>
                  <a:pt x="5963288" y="504056"/>
                </a:moveTo>
                <a:lnTo>
                  <a:pt x="235528" y="517910"/>
                </a:lnTo>
                <a:lnTo>
                  <a:pt x="0" y="0"/>
                </a:lnTo>
                <a:lnTo>
                  <a:pt x="5963288" y="0"/>
                </a:lnTo>
              </a:path>
            </a:pathLst>
          </a:custGeom>
          <a:pattFill prst="openDmnd">
            <a:fgClr>
              <a:srgbClr val="259F90"/>
            </a:fgClr>
            <a:bgClr>
              <a:srgbClr val="29B1A1"/>
            </a:bgClr>
          </a:pattFill>
          <a:ln w="25400" cap="flat" cmpd="sng" algn="ctr">
            <a:solidFill>
              <a:sysClr val="window" lastClr="FFFFFF"/>
            </a:soli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35" name="矩形 34"/>
          <p:cNvSpPr/>
          <p:nvPr/>
        </p:nvSpPr>
        <p:spPr>
          <a:xfrm>
            <a:off x="7506033" y="2921980"/>
            <a:ext cx="3688741" cy="230832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在古代，大国军队都设中军、上军、下军等三军。后来通常用“三军”来泛指全军。文中指红军队伍。</a:t>
            </a:r>
          </a:p>
        </p:txBody>
      </p:sp>
      <p:sp>
        <p:nvSpPr>
          <p:cNvPr id="36" name="矩形 35"/>
          <p:cNvSpPr/>
          <p:nvPr/>
        </p:nvSpPr>
        <p:spPr>
          <a:xfrm flipH="1">
            <a:off x="4116152" y="1746548"/>
            <a:ext cx="3188970" cy="52197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   </a:t>
            </a:r>
            <a:r>
              <a:rPr kumimoji="0" lang="en-US" altLang="zh-CN" sz="2800" b="0" i="0" u="none" strike="noStrike" kern="1200" cap="none" spc="0" normalizeH="0" baseline="0" noProof="0" dirty="0" err="1">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wēi</a:t>
            </a:r>
            <a:r>
              <a:rPr kumimoji="0" lang="en-US" altLang="zh-CN" sz="28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     </a:t>
            </a:r>
            <a:r>
              <a:rPr kumimoji="0" lang="en-US" altLang="zh-CN" sz="2800" b="0" i="0" u="none" strike="noStrike" kern="1200" cap="none" spc="0" normalizeH="0" baseline="0" noProof="0" dirty="0" err="1">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yí</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endParaRPr>
          </a:p>
        </p:txBody>
      </p:sp>
      <p:sp>
        <p:nvSpPr>
          <p:cNvPr id="37" name="矩形 36"/>
          <p:cNvSpPr/>
          <p:nvPr/>
        </p:nvSpPr>
        <p:spPr>
          <a:xfrm>
            <a:off x="8515577" y="1746548"/>
            <a:ext cx="1963129" cy="91986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4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三   军</a:t>
            </a:r>
          </a:p>
        </p:txBody>
      </p:sp>
      <p:sp>
        <p:nvSpPr>
          <p:cNvPr id="38" name="矩形 37"/>
          <p:cNvSpPr/>
          <p:nvPr/>
        </p:nvSpPr>
        <p:spPr>
          <a:xfrm>
            <a:off x="7939487" y="1325141"/>
            <a:ext cx="311531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     </a:t>
            </a:r>
            <a:r>
              <a:rPr kumimoji="0" lang="en-US" altLang="zh-CN" sz="2800" b="0" i="0" u="none" strike="noStrike" kern="1200" cap="none" spc="0" normalizeH="0" baseline="0" noProof="0" dirty="0" err="1">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sān</a:t>
            </a:r>
            <a:r>
              <a:rPr kumimoji="0" lang="en-US" altLang="zh-CN" sz="28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    </a:t>
            </a:r>
            <a:r>
              <a:rPr kumimoji="0" lang="en-US" altLang="zh-CN" sz="2800" b="0" i="0" u="none" strike="noStrike" kern="1200" cap="none" spc="0" normalizeH="0" baseline="0" noProof="0" dirty="0" err="1">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jūn</a:t>
            </a:r>
            <a:endParaRPr kumimoji="0" lang="en-US" altLang="zh-CN" sz="28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endParaRPr>
          </a:p>
        </p:txBody>
      </p:sp>
      <p:grpSp>
        <p:nvGrpSpPr>
          <p:cNvPr id="39" name="组合 38"/>
          <p:cNvGrpSpPr/>
          <p:nvPr/>
        </p:nvGrpSpPr>
        <p:grpSpPr>
          <a:xfrm>
            <a:off x="4335571" y="2300891"/>
            <a:ext cx="795613" cy="793395"/>
            <a:chOff x="8365" y="2269"/>
            <a:chExt cx="1341" cy="1318"/>
          </a:xfrm>
        </p:grpSpPr>
        <p:sp>
          <p:nvSpPr>
            <p:cNvPr id="40" name="矩形 39"/>
            <p:cNvSpPr/>
            <p:nvPr/>
          </p:nvSpPr>
          <p:spPr>
            <a:xfrm>
              <a:off x="8365" y="2269"/>
              <a:ext cx="1341" cy="128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41" name="直接连接符 40"/>
            <p:cNvCxnSpPr>
              <a:stCxn id="40" idx="1"/>
              <a:endCxn id="40" idx="3"/>
            </p:cNvCxnSpPr>
            <p:nvPr/>
          </p:nvCxnSpPr>
          <p:spPr>
            <a:xfrm>
              <a:off x="8365" y="2913"/>
              <a:ext cx="1341" cy="0"/>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9035" y="2299"/>
              <a:ext cx="0" cy="1288"/>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8386527" y="1914439"/>
            <a:ext cx="795020" cy="775335"/>
            <a:chOff x="8365" y="2269"/>
            <a:chExt cx="1340" cy="1288"/>
          </a:xfrm>
        </p:grpSpPr>
        <p:sp>
          <p:nvSpPr>
            <p:cNvPr id="44" name="矩形 43"/>
            <p:cNvSpPr/>
            <p:nvPr/>
          </p:nvSpPr>
          <p:spPr>
            <a:xfrm>
              <a:off x="8365" y="2269"/>
              <a:ext cx="1341" cy="128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45" name="直接连接符 44"/>
            <p:cNvCxnSpPr>
              <a:stCxn id="44" idx="1"/>
              <a:endCxn id="44" idx="3"/>
            </p:cNvCxnSpPr>
            <p:nvPr/>
          </p:nvCxnSpPr>
          <p:spPr>
            <a:xfrm>
              <a:off x="8365" y="2913"/>
              <a:ext cx="1341" cy="0"/>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44" idx="0"/>
              <a:endCxn id="44" idx="2"/>
            </p:cNvCxnSpPr>
            <p:nvPr/>
          </p:nvCxnSpPr>
          <p:spPr>
            <a:xfrm>
              <a:off x="9036" y="2269"/>
              <a:ext cx="0" cy="1288"/>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sp>
        <p:nvSpPr>
          <p:cNvPr id="47" name="矩形 46"/>
          <p:cNvSpPr/>
          <p:nvPr/>
        </p:nvSpPr>
        <p:spPr>
          <a:xfrm>
            <a:off x="4320803" y="2169460"/>
            <a:ext cx="2499227" cy="91986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4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a:t>
            </a:r>
            <a:r>
              <a:rPr kumimoji="0" lang="zh-CN" altLang="en-US" sz="4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逶   迤</a:t>
            </a:r>
          </a:p>
        </p:txBody>
      </p:sp>
      <p:sp>
        <p:nvSpPr>
          <p:cNvPr id="48" name="矩形 47"/>
          <p:cNvSpPr/>
          <p:nvPr/>
        </p:nvSpPr>
        <p:spPr>
          <a:xfrm>
            <a:off x="3890375" y="3594100"/>
            <a:ext cx="3146425" cy="1915855"/>
          </a:xfrm>
          <a:prstGeom prst="rect">
            <a:avLst/>
          </a:prstGeom>
          <a:solidFill>
            <a:sysClr val="window" lastClr="FFFFFF">
              <a:lumMod val="8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49" name="矩形 48"/>
          <p:cNvSpPr/>
          <p:nvPr/>
        </p:nvSpPr>
        <p:spPr>
          <a:xfrm>
            <a:off x="4186102" y="3736646"/>
            <a:ext cx="2650073" cy="169681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形容道路、山脉、河流等弯弯曲曲延续不绝的样子。</a:t>
            </a: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251" y="2847975"/>
            <a:ext cx="3028950" cy="401002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1000"/>
                                        <p:tgtEl>
                                          <p:spTgt spid="48"/>
                                        </p:tgtEl>
                                      </p:cBhvr>
                                    </p:animEffect>
                                    <p:anim calcmode="lin" valueType="num">
                                      <p:cBhvr>
                                        <p:cTn id="15" dur="1000" fill="hold"/>
                                        <p:tgtEl>
                                          <p:spTgt spid="48"/>
                                        </p:tgtEl>
                                        <p:attrNameLst>
                                          <p:attrName>ppt_x</p:attrName>
                                        </p:attrNameLst>
                                      </p:cBhvr>
                                      <p:tavLst>
                                        <p:tav tm="0">
                                          <p:val>
                                            <p:strVal val="#ppt_x"/>
                                          </p:val>
                                        </p:tav>
                                        <p:tav tm="100000">
                                          <p:val>
                                            <p:strVal val="#ppt_x"/>
                                          </p:val>
                                        </p:tav>
                                      </p:tavLst>
                                    </p:anim>
                                    <p:anim calcmode="lin" valueType="num">
                                      <p:cBhvr>
                                        <p:cTn id="16" dur="1000" fill="hold"/>
                                        <p:tgtEl>
                                          <p:spTgt spid="4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1000"/>
                                        <p:tgtEl>
                                          <p:spTgt spid="49"/>
                                        </p:tgtEl>
                                      </p:cBhvr>
                                    </p:animEffect>
                                    <p:anim calcmode="lin" valueType="num">
                                      <p:cBhvr>
                                        <p:cTn id="20" dur="1000" fill="hold"/>
                                        <p:tgtEl>
                                          <p:spTgt spid="49"/>
                                        </p:tgtEl>
                                        <p:attrNameLst>
                                          <p:attrName>ppt_x</p:attrName>
                                        </p:attrNameLst>
                                      </p:cBhvr>
                                      <p:tavLst>
                                        <p:tav tm="0">
                                          <p:val>
                                            <p:strVal val="#ppt_x"/>
                                          </p:val>
                                        </p:tav>
                                        <p:tav tm="100000">
                                          <p:val>
                                            <p:strVal val="#ppt_x"/>
                                          </p:val>
                                        </p:tav>
                                      </p:tavLst>
                                    </p:anim>
                                    <p:anim calcmode="lin" valueType="num">
                                      <p:cBhvr>
                                        <p:cTn id="21"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1000" fill="hold"/>
                                        <p:tgtEl>
                                          <p:spTgt spid="3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1000"/>
                                        <p:tgtEl>
                                          <p:spTgt spid="34"/>
                                        </p:tgtEl>
                                      </p:cBhvr>
                                    </p:animEffect>
                                    <p:anim calcmode="lin" valueType="num">
                                      <p:cBhvr>
                                        <p:cTn id="37" dur="1000" fill="hold"/>
                                        <p:tgtEl>
                                          <p:spTgt spid="34"/>
                                        </p:tgtEl>
                                        <p:attrNameLst>
                                          <p:attrName>ppt_x</p:attrName>
                                        </p:attrNameLst>
                                      </p:cBhvr>
                                      <p:tavLst>
                                        <p:tav tm="0">
                                          <p:val>
                                            <p:strVal val="#ppt_x"/>
                                          </p:val>
                                        </p:tav>
                                        <p:tav tm="100000">
                                          <p:val>
                                            <p:strVal val="#ppt_x"/>
                                          </p:val>
                                        </p:tav>
                                      </p:tavLst>
                                    </p:anim>
                                    <p:anim calcmode="lin" valueType="num">
                                      <p:cBhvr>
                                        <p:cTn id="3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35" grpId="0"/>
      <p:bldP spid="36" grpId="0"/>
      <p:bldP spid="38" grpId="0"/>
      <p:bldP spid="48" grpId="0" animBg="1"/>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sp>
        <p:nvSpPr>
          <p:cNvPr id="50" name="矩形 49"/>
          <p:cNvSpPr/>
          <p:nvPr/>
        </p:nvSpPr>
        <p:spPr>
          <a:xfrm>
            <a:off x="2531512" y="1242855"/>
            <a:ext cx="5159200" cy="507831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    七律</a:t>
            </a: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a:t>
            </a: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长征</a:t>
            </a:r>
            <a:endPar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红军不怕远征难，</a:t>
            </a:r>
            <a:endPar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万水千山只等闲。</a:t>
            </a: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五岭逶迤腾细浪，</a:t>
            </a:r>
            <a:endPar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乌蒙磅礴走泥丸。</a:t>
            </a: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金沙水拍云崖暖，</a:t>
            </a:r>
            <a:endPar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大渡桥横铁索寒。</a:t>
            </a: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更喜岷山千里雪，</a:t>
            </a:r>
            <a:endPar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三军过后尽开颜。</a:t>
            </a:r>
          </a:p>
        </p:txBody>
      </p:sp>
      <p:grpSp>
        <p:nvGrpSpPr>
          <p:cNvPr id="51" name="组合 50"/>
          <p:cNvGrpSpPr/>
          <p:nvPr/>
        </p:nvGrpSpPr>
        <p:grpSpPr>
          <a:xfrm>
            <a:off x="5143817" y="1154217"/>
            <a:ext cx="5317490" cy="4692650"/>
            <a:chOff x="9437" y="2319"/>
            <a:chExt cx="8374" cy="7390"/>
          </a:xfrm>
          <a:solidFill>
            <a:srgbClr val="92D050"/>
          </a:solidFill>
        </p:grpSpPr>
        <p:cxnSp>
          <p:nvCxnSpPr>
            <p:cNvPr id="52" name="直接连接符 51"/>
            <p:cNvCxnSpPr/>
            <p:nvPr>
              <p:custDataLst>
                <p:tags r:id="rId2"/>
              </p:custDataLst>
            </p:nvPr>
          </p:nvCxnSpPr>
          <p:spPr>
            <a:xfrm>
              <a:off x="9946" y="4738"/>
              <a:ext cx="7865" cy="0"/>
            </a:xfrm>
            <a:prstGeom prst="line">
              <a:avLst/>
            </a:prstGeom>
            <a:grpFill/>
            <a:ln w="31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custDataLst>
                <p:tags r:id="rId3"/>
              </p:custDataLst>
            </p:nvPr>
          </p:nvCxnSpPr>
          <p:spPr>
            <a:xfrm flipH="1">
              <a:off x="9946" y="2319"/>
              <a:ext cx="1" cy="7390"/>
            </a:xfrm>
            <a:prstGeom prst="line">
              <a:avLst/>
            </a:prstGeom>
            <a:grpFill/>
            <a:ln w="3175">
              <a:solidFill>
                <a:srgbClr val="92D050"/>
              </a:solidFill>
            </a:ln>
          </p:spPr>
          <p:style>
            <a:lnRef idx="1">
              <a:schemeClr val="accent1"/>
            </a:lnRef>
            <a:fillRef idx="0">
              <a:schemeClr val="accent1"/>
            </a:fillRef>
            <a:effectRef idx="0">
              <a:schemeClr val="accent1"/>
            </a:effectRef>
            <a:fontRef idx="minor">
              <a:schemeClr val="tx1"/>
            </a:fontRef>
          </p:style>
        </p:cxnSp>
        <p:sp>
          <p:nvSpPr>
            <p:cNvPr id="54" name="菱形 81"/>
            <p:cNvSpPr/>
            <p:nvPr>
              <p:custDataLst>
                <p:tags r:id="rId4"/>
              </p:custDataLst>
            </p:nvPr>
          </p:nvSpPr>
          <p:spPr>
            <a:xfrm>
              <a:off x="9437" y="4339"/>
              <a:ext cx="1018" cy="995"/>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55" name="矩形 54"/>
          <p:cNvSpPr/>
          <p:nvPr/>
        </p:nvSpPr>
        <p:spPr>
          <a:xfrm>
            <a:off x="5225974" y="1384032"/>
            <a:ext cx="5296498" cy="46166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   七律</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诗体名，七言律诗的简称。</a:t>
            </a:r>
          </a:p>
        </p:txBody>
      </p:sp>
      <p:sp>
        <p:nvSpPr>
          <p:cNvPr id="56" name="矩形 55"/>
          <p:cNvSpPr/>
          <p:nvPr/>
        </p:nvSpPr>
        <p:spPr>
          <a:xfrm>
            <a:off x="5577548" y="2778877"/>
            <a:ext cx="5231530" cy="341632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    在中国的革命历程中，长征是一次伟大的创举。</a:t>
            </a:r>
            <a:r>
              <a:rPr kumimoji="0" lang="en-US" altLang="zh-CN"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1935</a:t>
            </a:r>
            <a:r>
              <a:rPr kumimoji="0"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年</a:t>
            </a:r>
            <a:r>
              <a:rPr kumimoji="0" lang="en-US" altLang="zh-CN"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10</a:t>
            </a:r>
            <a:r>
              <a:rPr kumimoji="0"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月，当时毛泽东率领的中国工农红军到达陕北革命根据地，长征即将胜利，回顾一年来红军所战胜的艰难险阻，他满怀豪情地写下了这首诗。</a:t>
            </a:r>
          </a:p>
        </p:txBody>
      </p:sp>
      <p:sp>
        <p:nvSpPr>
          <p:cNvPr id="57" name="矩形 56"/>
          <p:cNvSpPr/>
          <p:nvPr/>
        </p:nvSpPr>
        <p:spPr>
          <a:xfrm>
            <a:off x="5225974" y="1963258"/>
            <a:ext cx="5296498" cy="46166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   长征</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诗的题目</a:t>
            </a:r>
          </a:p>
        </p:txBody>
      </p:sp>
      <p:sp>
        <p:nvSpPr>
          <p:cNvPr id="59" name="矩形 58"/>
          <p:cNvSpPr/>
          <p:nvPr/>
        </p:nvSpPr>
        <p:spPr>
          <a:xfrm>
            <a:off x="2863300" y="1246110"/>
            <a:ext cx="1444366" cy="58881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七律</a:t>
            </a:r>
          </a:p>
        </p:txBody>
      </p:sp>
      <p:sp>
        <p:nvSpPr>
          <p:cNvPr id="60" name="矩形 59"/>
          <p:cNvSpPr/>
          <p:nvPr/>
        </p:nvSpPr>
        <p:spPr>
          <a:xfrm>
            <a:off x="3602324" y="1236584"/>
            <a:ext cx="1444366" cy="58881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长征</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randombar(horizontal)">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circle(in)">
                                      <p:cBhvr>
                                        <p:cTn id="12" dur="20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1000"/>
                                        <p:tgtEl>
                                          <p:spTgt spid="57"/>
                                        </p:tgtEl>
                                      </p:cBhvr>
                                    </p:animEffect>
                                    <p:anim calcmode="lin" valueType="num">
                                      <p:cBhvr>
                                        <p:cTn id="33" dur="1000" fill="hold"/>
                                        <p:tgtEl>
                                          <p:spTgt spid="57"/>
                                        </p:tgtEl>
                                        <p:attrNameLst>
                                          <p:attrName>ppt_x</p:attrName>
                                        </p:attrNameLst>
                                      </p:cBhvr>
                                      <p:tavLst>
                                        <p:tav tm="0">
                                          <p:val>
                                            <p:strVal val="#ppt_x"/>
                                          </p:val>
                                        </p:tav>
                                        <p:tav tm="100000">
                                          <p:val>
                                            <p:strVal val="#ppt_x"/>
                                          </p:val>
                                        </p:tav>
                                      </p:tavLst>
                                    </p:anim>
                                    <p:anim calcmode="lin" valueType="num">
                                      <p:cBhvr>
                                        <p:cTn id="34"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5" grpId="0"/>
      <p:bldP spid="56" grpId="0"/>
      <p:bldP spid="57"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sp>
        <p:nvSpPr>
          <p:cNvPr id="3" name="矩形 10"/>
          <p:cNvSpPr/>
          <p:nvPr/>
        </p:nvSpPr>
        <p:spPr>
          <a:xfrm flipH="1">
            <a:off x="504252" y="1999642"/>
            <a:ext cx="2842255" cy="3910340"/>
          </a:xfrm>
          <a:custGeom>
            <a:avLst/>
            <a:gdLst>
              <a:gd name="connsiteX0" fmla="*/ 0 w 5963288"/>
              <a:gd name="connsiteY0" fmla="*/ 0 h 504056"/>
              <a:gd name="connsiteX1" fmla="*/ 5963288 w 5963288"/>
              <a:gd name="connsiteY1" fmla="*/ 0 h 504056"/>
              <a:gd name="connsiteX2" fmla="*/ 5963288 w 5963288"/>
              <a:gd name="connsiteY2" fmla="*/ 504056 h 504056"/>
              <a:gd name="connsiteX3" fmla="*/ 0 w 5963288"/>
              <a:gd name="connsiteY3" fmla="*/ 504056 h 504056"/>
              <a:gd name="connsiteX4" fmla="*/ 0 w 5963288"/>
              <a:gd name="connsiteY4" fmla="*/ 0 h 504056"/>
              <a:gd name="connsiteX0-1" fmla="*/ 0 w 5963288"/>
              <a:gd name="connsiteY0-2" fmla="*/ 0 h 531765"/>
              <a:gd name="connsiteX1-3" fmla="*/ 5963288 w 5963288"/>
              <a:gd name="connsiteY1-4" fmla="*/ 0 h 531765"/>
              <a:gd name="connsiteX2-5" fmla="*/ 5963288 w 5963288"/>
              <a:gd name="connsiteY2-6" fmla="*/ 504056 h 531765"/>
              <a:gd name="connsiteX3-7" fmla="*/ 193964 w 5963288"/>
              <a:gd name="connsiteY3-8" fmla="*/ 531765 h 531765"/>
              <a:gd name="connsiteX4-9" fmla="*/ 0 w 5963288"/>
              <a:gd name="connsiteY4-10" fmla="*/ 0 h 531765"/>
              <a:gd name="connsiteX0-11" fmla="*/ 0 w 5963288"/>
              <a:gd name="connsiteY0-12" fmla="*/ 0 h 517910"/>
              <a:gd name="connsiteX1-13" fmla="*/ 5963288 w 5963288"/>
              <a:gd name="connsiteY1-14" fmla="*/ 0 h 517910"/>
              <a:gd name="connsiteX2-15" fmla="*/ 5963288 w 5963288"/>
              <a:gd name="connsiteY2-16" fmla="*/ 504056 h 517910"/>
              <a:gd name="connsiteX3-17" fmla="*/ 235528 w 5963288"/>
              <a:gd name="connsiteY3-18" fmla="*/ 517910 h 517910"/>
              <a:gd name="connsiteX4-19" fmla="*/ 0 w 5963288"/>
              <a:gd name="connsiteY4-20" fmla="*/ 0 h 517910"/>
              <a:gd name="connsiteX0-21" fmla="*/ 5963288 w 6054728"/>
              <a:gd name="connsiteY0-22" fmla="*/ 504056 h 595496"/>
              <a:gd name="connsiteX1-23" fmla="*/ 235528 w 6054728"/>
              <a:gd name="connsiteY1-24" fmla="*/ 517910 h 595496"/>
              <a:gd name="connsiteX2-25" fmla="*/ 0 w 6054728"/>
              <a:gd name="connsiteY2-26" fmla="*/ 0 h 595496"/>
              <a:gd name="connsiteX3-27" fmla="*/ 5963288 w 6054728"/>
              <a:gd name="connsiteY3-28" fmla="*/ 0 h 595496"/>
              <a:gd name="connsiteX4-29" fmla="*/ 6054728 w 6054728"/>
              <a:gd name="connsiteY4-30" fmla="*/ 595496 h 595496"/>
              <a:gd name="connsiteX0-31" fmla="*/ 5963288 w 5963288"/>
              <a:gd name="connsiteY0-32" fmla="*/ 504056 h 517910"/>
              <a:gd name="connsiteX1-33" fmla="*/ 235528 w 5963288"/>
              <a:gd name="connsiteY1-34" fmla="*/ 517910 h 517910"/>
              <a:gd name="connsiteX2-35" fmla="*/ 0 w 5963288"/>
              <a:gd name="connsiteY2-36" fmla="*/ 0 h 517910"/>
              <a:gd name="connsiteX3-37" fmla="*/ 5963288 w 5963288"/>
              <a:gd name="connsiteY3-38" fmla="*/ 0 h 517910"/>
            </a:gdLst>
            <a:ahLst/>
            <a:cxnLst>
              <a:cxn ang="0">
                <a:pos x="connsiteX0-1" y="connsiteY0-2"/>
              </a:cxn>
              <a:cxn ang="0">
                <a:pos x="connsiteX1-3" y="connsiteY1-4"/>
              </a:cxn>
              <a:cxn ang="0">
                <a:pos x="connsiteX2-5" y="connsiteY2-6"/>
              </a:cxn>
              <a:cxn ang="0">
                <a:pos x="connsiteX3-7" y="connsiteY3-8"/>
              </a:cxn>
            </a:cxnLst>
            <a:rect l="l" t="t" r="r" b="b"/>
            <a:pathLst>
              <a:path w="5963288" h="517910">
                <a:moveTo>
                  <a:pt x="5963288" y="504056"/>
                </a:moveTo>
                <a:lnTo>
                  <a:pt x="235528" y="517910"/>
                </a:lnTo>
                <a:lnTo>
                  <a:pt x="0" y="0"/>
                </a:lnTo>
                <a:lnTo>
                  <a:pt x="5963288" y="0"/>
                </a:lnTo>
              </a:path>
            </a:pathLst>
          </a:custGeom>
          <a:pattFill prst="openDmnd">
            <a:fgClr>
              <a:srgbClr val="259F90"/>
            </a:fgClr>
            <a:bgClr>
              <a:srgbClr val="29B1A1"/>
            </a:bgClr>
          </a:pattFill>
          <a:ln w="25400" cap="flat" cmpd="sng" algn="ctr">
            <a:solidFill>
              <a:sysClr val="window" lastClr="FFFFFF"/>
            </a:soli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4" name="矩形 3"/>
          <p:cNvSpPr/>
          <p:nvPr/>
        </p:nvSpPr>
        <p:spPr>
          <a:xfrm>
            <a:off x="4019292" y="1129391"/>
            <a:ext cx="5159200" cy="507831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    七律</a:t>
            </a: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a:t>
            </a: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长征</a:t>
            </a:r>
            <a:endPar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红军不怕远征难，</a:t>
            </a:r>
            <a:endParaRPr kumimoji="0" lang="en-US" altLang="zh-CN"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万水千山只等闲。</a:t>
            </a: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五岭逶迤腾细浪，</a:t>
            </a:r>
            <a:endPar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乌蒙磅礴走泥丸。</a:t>
            </a: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金沙水拍云崖暖，</a:t>
            </a:r>
            <a:endPar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大渡桥横铁索寒。</a:t>
            </a: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更喜岷山千里雪，</a:t>
            </a:r>
            <a:endPar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三军过后尽开颜。</a:t>
            </a:r>
          </a:p>
        </p:txBody>
      </p:sp>
      <p:grpSp>
        <p:nvGrpSpPr>
          <p:cNvPr id="5" name="组合 4"/>
          <p:cNvGrpSpPr/>
          <p:nvPr/>
        </p:nvGrpSpPr>
        <p:grpSpPr>
          <a:xfrm>
            <a:off x="6643757" y="1208430"/>
            <a:ext cx="5317490" cy="4692650"/>
            <a:chOff x="9486" y="2319"/>
            <a:chExt cx="8374" cy="7390"/>
          </a:xfrm>
          <a:solidFill>
            <a:srgbClr val="92D050"/>
          </a:solidFill>
        </p:grpSpPr>
        <p:cxnSp>
          <p:nvCxnSpPr>
            <p:cNvPr id="6" name="直接连接符 5"/>
            <p:cNvCxnSpPr/>
            <p:nvPr>
              <p:custDataLst>
                <p:tags r:id="rId2"/>
              </p:custDataLst>
            </p:nvPr>
          </p:nvCxnSpPr>
          <p:spPr>
            <a:xfrm>
              <a:off x="9995" y="5310"/>
              <a:ext cx="7865" cy="0"/>
            </a:xfrm>
            <a:prstGeom prst="line">
              <a:avLst/>
            </a:prstGeom>
            <a:grpFill/>
            <a:ln w="31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custDataLst>
                <p:tags r:id="rId3"/>
              </p:custDataLst>
            </p:nvPr>
          </p:nvCxnSpPr>
          <p:spPr>
            <a:xfrm flipH="1">
              <a:off x="9946" y="2319"/>
              <a:ext cx="1" cy="7390"/>
            </a:xfrm>
            <a:prstGeom prst="line">
              <a:avLst/>
            </a:prstGeom>
            <a:grpFill/>
            <a:ln w="3175">
              <a:solidFill>
                <a:srgbClr val="92D050"/>
              </a:solidFill>
            </a:ln>
          </p:spPr>
          <p:style>
            <a:lnRef idx="1">
              <a:schemeClr val="accent1"/>
            </a:lnRef>
            <a:fillRef idx="0">
              <a:schemeClr val="accent1"/>
            </a:fillRef>
            <a:effectRef idx="0">
              <a:schemeClr val="accent1"/>
            </a:effectRef>
            <a:fontRef idx="minor">
              <a:schemeClr val="tx1"/>
            </a:fontRef>
          </p:style>
        </p:cxnSp>
        <p:sp>
          <p:nvSpPr>
            <p:cNvPr id="8" name="菱形 81"/>
            <p:cNvSpPr/>
            <p:nvPr>
              <p:custDataLst>
                <p:tags r:id="rId4"/>
              </p:custDataLst>
            </p:nvPr>
          </p:nvSpPr>
          <p:spPr>
            <a:xfrm>
              <a:off x="9486" y="4911"/>
              <a:ext cx="1017" cy="1011"/>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9" name="矩形 8"/>
          <p:cNvSpPr/>
          <p:nvPr/>
        </p:nvSpPr>
        <p:spPr>
          <a:xfrm>
            <a:off x="6684397" y="1959238"/>
            <a:ext cx="5009700" cy="830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   总起句</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不畏艰难险阻、勇往  </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             </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直前的英雄气概。</a:t>
            </a:r>
          </a:p>
        </p:txBody>
      </p:sp>
      <p:sp>
        <p:nvSpPr>
          <p:cNvPr id="10" name="矩形 9"/>
          <p:cNvSpPr/>
          <p:nvPr/>
        </p:nvSpPr>
        <p:spPr>
          <a:xfrm>
            <a:off x="6814767" y="3374692"/>
            <a:ext cx="5231530" cy="58881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    不怕</a:t>
            </a:r>
            <a:r>
              <a:rPr kumimoji="0" lang="en-US" altLang="zh-CN" sz="24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a:t>
            </a:r>
            <a:r>
              <a:rPr kumimoji="0" lang="zh-CN" altLang="en-US" sz="24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毫无惧色</a:t>
            </a:r>
          </a:p>
        </p:txBody>
      </p:sp>
      <p:sp>
        <p:nvSpPr>
          <p:cNvPr id="11" name="圆角矩形 5"/>
          <p:cNvSpPr/>
          <p:nvPr/>
        </p:nvSpPr>
        <p:spPr>
          <a:xfrm>
            <a:off x="4754023" y="1797679"/>
            <a:ext cx="619232" cy="42875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矩形 11"/>
          <p:cNvSpPr/>
          <p:nvPr/>
        </p:nvSpPr>
        <p:spPr>
          <a:xfrm>
            <a:off x="6814767" y="3909435"/>
            <a:ext cx="5231530" cy="58881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    万水千山</a:t>
            </a:r>
            <a:r>
              <a:rPr kumimoji="0" lang="en-US" altLang="zh-CN" sz="24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a:t>
            </a:r>
            <a:r>
              <a:rPr kumimoji="0" lang="zh-CN" altLang="en-US" sz="24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艰难险阻</a:t>
            </a:r>
          </a:p>
        </p:txBody>
      </p:sp>
      <p:sp>
        <p:nvSpPr>
          <p:cNvPr id="13" name="圆角矩形 36"/>
          <p:cNvSpPr/>
          <p:nvPr/>
        </p:nvSpPr>
        <p:spPr>
          <a:xfrm>
            <a:off x="4023580" y="2348557"/>
            <a:ext cx="1317422" cy="42875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矩形 13"/>
          <p:cNvSpPr/>
          <p:nvPr/>
        </p:nvSpPr>
        <p:spPr>
          <a:xfrm>
            <a:off x="6814767" y="4449339"/>
            <a:ext cx="5231530" cy="58881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    等闲</a:t>
            </a:r>
            <a:r>
              <a:rPr kumimoji="0" lang="en-US" altLang="zh-CN" sz="24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a:t>
            </a:r>
            <a:r>
              <a:rPr kumimoji="0" lang="zh-CN" altLang="en-US" sz="24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藐视困难、从容不迫</a:t>
            </a:r>
          </a:p>
        </p:txBody>
      </p:sp>
      <p:sp>
        <p:nvSpPr>
          <p:cNvPr id="15" name="矩形 14"/>
          <p:cNvSpPr/>
          <p:nvPr/>
        </p:nvSpPr>
        <p:spPr>
          <a:xfrm>
            <a:off x="634353" y="2085988"/>
            <a:ext cx="2661388" cy="341632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大意：中国工农红军不怕二万五千里长征的艰难险阻，把历经千山万水的艰难困苦只看作是平平常常的事。</a:t>
            </a:r>
          </a:p>
        </p:txBody>
      </p:sp>
      <p:sp>
        <p:nvSpPr>
          <p:cNvPr id="16" name="圆角矩形 40"/>
          <p:cNvSpPr/>
          <p:nvPr/>
        </p:nvSpPr>
        <p:spPr>
          <a:xfrm>
            <a:off x="5614013" y="2348557"/>
            <a:ext cx="679991" cy="42875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1)">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heel(1)">
                                      <p:cBhvr>
                                        <p:cTn id="36" dur="20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heel(1)">
                                      <p:cBhvr>
                                        <p:cTn id="48" dur="20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1000"/>
                                        <p:tgtEl>
                                          <p:spTgt spid="15"/>
                                        </p:tgtEl>
                                      </p:cBhvr>
                                    </p:animEffect>
                                    <p:anim calcmode="lin" valueType="num">
                                      <p:cBhvr>
                                        <p:cTn id="61" dur="1000" fill="hold"/>
                                        <p:tgtEl>
                                          <p:spTgt spid="15"/>
                                        </p:tgtEl>
                                        <p:attrNameLst>
                                          <p:attrName>ppt_x</p:attrName>
                                        </p:attrNameLst>
                                      </p:cBhvr>
                                      <p:tavLst>
                                        <p:tav tm="0">
                                          <p:val>
                                            <p:strVal val="#ppt_x"/>
                                          </p:val>
                                        </p:tav>
                                        <p:tav tm="100000">
                                          <p:val>
                                            <p:strVal val="#ppt_x"/>
                                          </p:val>
                                        </p:tav>
                                      </p:tavLst>
                                    </p:anim>
                                    <p:anim calcmode="lin" valueType="num">
                                      <p:cBhvr>
                                        <p:cTn id="62" dur="1000" fill="hold"/>
                                        <p:tgtEl>
                                          <p:spTgt spid="1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P spid="9" grpId="0"/>
      <p:bldP spid="10" grpId="0"/>
      <p:bldP spid="11" grpId="0" animBg="1"/>
      <p:bldP spid="12" grpId="0"/>
      <p:bldP spid="13" grpId="0" animBg="1"/>
      <p:bldP spid="14" grpId="0"/>
      <p:bldP spid="15"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sp>
        <p:nvSpPr>
          <p:cNvPr id="17" name="矩形 10"/>
          <p:cNvSpPr/>
          <p:nvPr/>
        </p:nvSpPr>
        <p:spPr>
          <a:xfrm flipH="1">
            <a:off x="460800" y="1710659"/>
            <a:ext cx="3156573" cy="4316813"/>
          </a:xfrm>
          <a:custGeom>
            <a:avLst/>
            <a:gdLst>
              <a:gd name="connsiteX0" fmla="*/ 0 w 5963288"/>
              <a:gd name="connsiteY0" fmla="*/ 0 h 504056"/>
              <a:gd name="connsiteX1" fmla="*/ 5963288 w 5963288"/>
              <a:gd name="connsiteY1" fmla="*/ 0 h 504056"/>
              <a:gd name="connsiteX2" fmla="*/ 5963288 w 5963288"/>
              <a:gd name="connsiteY2" fmla="*/ 504056 h 504056"/>
              <a:gd name="connsiteX3" fmla="*/ 0 w 5963288"/>
              <a:gd name="connsiteY3" fmla="*/ 504056 h 504056"/>
              <a:gd name="connsiteX4" fmla="*/ 0 w 5963288"/>
              <a:gd name="connsiteY4" fmla="*/ 0 h 504056"/>
              <a:gd name="connsiteX0-1" fmla="*/ 0 w 5963288"/>
              <a:gd name="connsiteY0-2" fmla="*/ 0 h 531765"/>
              <a:gd name="connsiteX1-3" fmla="*/ 5963288 w 5963288"/>
              <a:gd name="connsiteY1-4" fmla="*/ 0 h 531765"/>
              <a:gd name="connsiteX2-5" fmla="*/ 5963288 w 5963288"/>
              <a:gd name="connsiteY2-6" fmla="*/ 504056 h 531765"/>
              <a:gd name="connsiteX3-7" fmla="*/ 193964 w 5963288"/>
              <a:gd name="connsiteY3-8" fmla="*/ 531765 h 531765"/>
              <a:gd name="connsiteX4-9" fmla="*/ 0 w 5963288"/>
              <a:gd name="connsiteY4-10" fmla="*/ 0 h 531765"/>
              <a:gd name="connsiteX0-11" fmla="*/ 0 w 5963288"/>
              <a:gd name="connsiteY0-12" fmla="*/ 0 h 517910"/>
              <a:gd name="connsiteX1-13" fmla="*/ 5963288 w 5963288"/>
              <a:gd name="connsiteY1-14" fmla="*/ 0 h 517910"/>
              <a:gd name="connsiteX2-15" fmla="*/ 5963288 w 5963288"/>
              <a:gd name="connsiteY2-16" fmla="*/ 504056 h 517910"/>
              <a:gd name="connsiteX3-17" fmla="*/ 235528 w 5963288"/>
              <a:gd name="connsiteY3-18" fmla="*/ 517910 h 517910"/>
              <a:gd name="connsiteX4-19" fmla="*/ 0 w 5963288"/>
              <a:gd name="connsiteY4-20" fmla="*/ 0 h 517910"/>
              <a:gd name="connsiteX0-21" fmla="*/ 5963288 w 6054728"/>
              <a:gd name="connsiteY0-22" fmla="*/ 504056 h 595496"/>
              <a:gd name="connsiteX1-23" fmla="*/ 235528 w 6054728"/>
              <a:gd name="connsiteY1-24" fmla="*/ 517910 h 595496"/>
              <a:gd name="connsiteX2-25" fmla="*/ 0 w 6054728"/>
              <a:gd name="connsiteY2-26" fmla="*/ 0 h 595496"/>
              <a:gd name="connsiteX3-27" fmla="*/ 5963288 w 6054728"/>
              <a:gd name="connsiteY3-28" fmla="*/ 0 h 595496"/>
              <a:gd name="connsiteX4-29" fmla="*/ 6054728 w 6054728"/>
              <a:gd name="connsiteY4-30" fmla="*/ 595496 h 595496"/>
              <a:gd name="connsiteX0-31" fmla="*/ 5963288 w 5963288"/>
              <a:gd name="connsiteY0-32" fmla="*/ 504056 h 517910"/>
              <a:gd name="connsiteX1-33" fmla="*/ 235528 w 5963288"/>
              <a:gd name="connsiteY1-34" fmla="*/ 517910 h 517910"/>
              <a:gd name="connsiteX2-35" fmla="*/ 0 w 5963288"/>
              <a:gd name="connsiteY2-36" fmla="*/ 0 h 517910"/>
              <a:gd name="connsiteX3-37" fmla="*/ 5963288 w 5963288"/>
              <a:gd name="connsiteY3-38" fmla="*/ 0 h 517910"/>
            </a:gdLst>
            <a:ahLst/>
            <a:cxnLst>
              <a:cxn ang="0">
                <a:pos x="connsiteX0-1" y="connsiteY0-2"/>
              </a:cxn>
              <a:cxn ang="0">
                <a:pos x="connsiteX1-3" y="connsiteY1-4"/>
              </a:cxn>
              <a:cxn ang="0">
                <a:pos x="connsiteX2-5" y="connsiteY2-6"/>
              </a:cxn>
              <a:cxn ang="0">
                <a:pos x="connsiteX3-7" y="connsiteY3-8"/>
              </a:cxn>
            </a:cxnLst>
            <a:rect l="l" t="t" r="r" b="b"/>
            <a:pathLst>
              <a:path w="5963288" h="517910">
                <a:moveTo>
                  <a:pt x="5963288" y="504056"/>
                </a:moveTo>
                <a:lnTo>
                  <a:pt x="235528" y="517910"/>
                </a:lnTo>
                <a:lnTo>
                  <a:pt x="0" y="0"/>
                </a:lnTo>
                <a:lnTo>
                  <a:pt x="5963288" y="0"/>
                </a:lnTo>
              </a:path>
            </a:pathLst>
          </a:custGeom>
          <a:pattFill prst="openDmnd">
            <a:fgClr>
              <a:srgbClr val="259F90"/>
            </a:fgClr>
            <a:bgClr>
              <a:srgbClr val="29B1A1"/>
            </a:bgClr>
          </a:pattFill>
          <a:ln w="25400" cap="flat" cmpd="sng" algn="ctr">
            <a:solidFill>
              <a:sysClr val="window" lastClr="FFFFFF"/>
            </a:soli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8" name="矩形 17"/>
          <p:cNvSpPr/>
          <p:nvPr/>
        </p:nvSpPr>
        <p:spPr>
          <a:xfrm>
            <a:off x="4019292" y="1129391"/>
            <a:ext cx="5159200" cy="507831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    七律</a:t>
            </a: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a:t>
            </a: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长征</a:t>
            </a:r>
            <a:endPar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红军不怕远征难，</a:t>
            </a:r>
            <a:endPar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万水千山只等闲。</a:t>
            </a: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五岭逶迤腾细浪，</a:t>
            </a:r>
            <a:endParaRPr kumimoji="0" lang="en-US" altLang="zh-CN"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乌蒙磅礴走泥丸。</a:t>
            </a: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金沙水拍云崖暖，</a:t>
            </a:r>
            <a:endPar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大渡桥横铁索寒。</a:t>
            </a: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更喜岷山千里雪，</a:t>
            </a:r>
            <a:endPar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三军过后尽开颜。</a:t>
            </a:r>
          </a:p>
        </p:txBody>
      </p:sp>
      <p:grpSp>
        <p:nvGrpSpPr>
          <p:cNvPr id="19" name="组合 18"/>
          <p:cNvGrpSpPr/>
          <p:nvPr/>
        </p:nvGrpSpPr>
        <p:grpSpPr>
          <a:xfrm>
            <a:off x="6643757" y="1208430"/>
            <a:ext cx="5424805" cy="4692650"/>
            <a:chOff x="9486" y="2319"/>
            <a:chExt cx="8543" cy="7390"/>
          </a:xfrm>
          <a:solidFill>
            <a:srgbClr val="92D050"/>
          </a:solidFill>
        </p:grpSpPr>
        <p:cxnSp>
          <p:nvCxnSpPr>
            <p:cNvPr id="20" name="直接连接符 19"/>
            <p:cNvCxnSpPr/>
            <p:nvPr>
              <p:custDataLst>
                <p:tags r:id="rId2"/>
              </p:custDataLst>
            </p:nvPr>
          </p:nvCxnSpPr>
          <p:spPr>
            <a:xfrm>
              <a:off x="10164" y="4538"/>
              <a:ext cx="7865" cy="0"/>
            </a:xfrm>
            <a:prstGeom prst="line">
              <a:avLst/>
            </a:prstGeom>
            <a:grpFill/>
            <a:ln w="31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3"/>
              </p:custDataLst>
            </p:nvPr>
          </p:nvCxnSpPr>
          <p:spPr>
            <a:xfrm flipH="1">
              <a:off x="9946" y="2319"/>
              <a:ext cx="1" cy="7390"/>
            </a:xfrm>
            <a:prstGeom prst="line">
              <a:avLst/>
            </a:prstGeom>
            <a:grpFill/>
            <a:ln w="3175">
              <a:solidFill>
                <a:srgbClr val="92D050"/>
              </a:solidFill>
            </a:ln>
          </p:spPr>
          <p:style>
            <a:lnRef idx="1">
              <a:schemeClr val="accent1"/>
            </a:lnRef>
            <a:fillRef idx="0">
              <a:schemeClr val="accent1"/>
            </a:fillRef>
            <a:effectRef idx="0">
              <a:schemeClr val="accent1"/>
            </a:effectRef>
            <a:fontRef idx="minor">
              <a:schemeClr val="tx1"/>
            </a:fontRef>
          </p:style>
        </p:cxnSp>
        <p:sp>
          <p:nvSpPr>
            <p:cNvPr id="22" name="菱形 81"/>
            <p:cNvSpPr/>
            <p:nvPr>
              <p:custDataLst>
                <p:tags r:id="rId4"/>
              </p:custDataLst>
            </p:nvPr>
          </p:nvSpPr>
          <p:spPr>
            <a:xfrm>
              <a:off x="9486" y="4043"/>
              <a:ext cx="1017" cy="1011"/>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23" name="矩形 22"/>
          <p:cNvSpPr/>
          <p:nvPr/>
        </p:nvSpPr>
        <p:spPr>
          <a:xfrm>
            <a:off x="6800773" y="1615488"/>
            <a:ext cx="5231530" cy="58881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    五岭、乌蒙</a:t>
            </a:r>
            <a:r>
              <a:rPr kumimoji="0" lang="en-US" altLang="zh-CN"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a:t>
            </a:r>
            <a:r>
              <a:rPr kumimoji="0"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千山的代表</a:t>
            </a:r>
          </a:p>
        </p:txBody>
      </p:sp>
      <p:sp>
        <p:nvSpPr>
          <p:cNvPr id="24" name="圆角矩形 5"/>
          <p:cNvSpPr/>
          <p:nvPr/>
        </p:nvSpPr>
        <p:spPr>
          <a:xfrm>
            <a:off x="4107752" y="2867892"/>
            <a:ext cx="619232" cy="42875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25" name="矩形 24"/>
          <p:cNvSpPr/>
          <p:nvPr/>
        </p:nvSpPr>
        <p:spPr>
          <a:xfrm>
            <a:off x="6760993" y="3066455"/>
            <a:ext cx="5231530" cy="58881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    夸张</a:t>
            </a:r>
            <a:r>
              <a:rPr kumimoji="0" lang="en-US" altLang="zh-CN" sz="24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a:t>
            </a:r>
            <a:r>
              <a:rPr kumimoji="0" lang="zh-CN" altLang="en-US" sz="24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极言山险</a:t>
            </a:r>
            <a:r>
              <a:rPr kumimoji="0" lang="en-US" altLang="zh-CN" sz="24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a:t>
            </a:r>
            <a:r>
              <a:rPr kumimoji="0" lang="zh-CN" altLang="en-US" sz="24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扬</a:t>
            </a:r>
          </a:p>
        </p:txBody>
      </p:sp>
      <p:sp>
        <p:nvSpPr>
          <p:cNvPr id="26" name="圆角矩形 36"/>
          <p:cNvSpPr/>
          <p:nvPr/>
        </p:nvSpPr>
        <p:spPr>
          <a:xfrm>
            <a:off x="4073096" y="3453583"/>
            <a:ext cx="681721" cy="428750"/>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27" name="矩形 26"/>
          <p:cNvSpPr/>
          <p:nvPr/>
        </p:nvSpPr>
        <p:spPr>
          <a:xfrm>
            <a:off x="6800773" y="3586861"/>
            <a:ext cx="5231530" cy="58881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    比喻</a:t>
            </a:r>
            <a:r>
              <a:rPr kumimoji="0" lang="en-US" altLang="zh-CN" sz="24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a:t>
            </a:r>
            <a:r>
              <a:rPr kumimoji="0" lang="zh-CN" altLang="en-US" sz="24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言其藐小</a:t>
            </a:r>
            <a:r>
              <a:rPr kumimoji="0" lang="en-US" altLang="zh-CN" sz="24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a:t>
            </a:r>
            <a:r>
              <a:rPr kumimoji="0" lang="zh-CN" altLang="en-US" sz="24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抑</a:t>
            </a:r>
          </a:p>
        </p:txBody>
      </p:sp>
      <p:sp>
        <p:nvSpPr>
          <p:cNvPr id="28" name="矩形 27"/>
          <p:cNvSpPr/>
          <p:nvPr/>
        </p:nvSpPr>
        <p:spPr>
          <a:xfrm>
            <a:off x="506648" y="1900564"/>
            <a:ext cx="3014551" cy="397031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大意：那绵延不断的五岭山脉在红军眼里就像翻腾着的细小波浪；那高大雄伟、气势磅礴的乌蒙山在红军眼里就像在脚下滚过的泥丸。</a:t>
            </a:r>
          </a:p>
        </p:txBody>
      </p:sp>
      <p:cxnSp>
        <p:nvCxnSpPr>
          <p:cNvPr id="29" name="直接连接符 28"/>
          <p:cNvCxnSpPr/>
          <p:nvPr/>
        </p:nvCxnSpPr>
        <p:spPr>
          <a:xfrm>
            <a:off x="4726984" y="3296642"/>
            <a:ext cx="654546"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4774014" y="3882333"/>
            <a:ext cx="654546"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5592428" y="3296642"/>
            <a:ext cx="65454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5639458" y="3882333"/>
            <a:ext cx="65454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等腰三角形 32"/>
          <p:cNvSpPr/>
          <p:nvPr/>
        </p:nvSpPr>
        <p:spPr>
          <a:xfrm>
            <a:off x="5403731" y="3262614"/>
            <a:ext cx="151113" cy="167286"/>
          </a:xfrm>
          <a:prstGeom prst="triangl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34" name="等腰三角形 33"/>
          <p:cNvSpPr/>
          <p:nvPr/>
        </p:nvSpPr>
        <p:spPr>
          <a:xfrm>
            <a:off x="5424114" y="3835520"/>
            <a:ext cx="151113" cy="167286"/>
          </a:xfrm>
          <a:prstGeom prst="triangl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35" name="矩形 34"/>
          <p:cNvSpPr/>
          <p:nvPr/>
        </p:nvSpPr>
        <p:spPr>
          <a:xfrm>
            <a:off x="6792635" y="4194466"/>
            <a:ext cx="5231530" cy="58881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    拟人化动态描写</a:t>
            </a:r>
            <a:r>
              <a:rPr kumimoji="0" lang="en-US" altLang="zh-CN" sz="24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a:t>
            </a:r>
            <a:r>
              <a:rPr kumimoji="0" lang="zh-CN" altLang="en-US" sz="24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楷体_GB2312" panose="02010609030101010101" charset="-122"/>
                <a:sym typeface="Arial" panose="020B0604020202020204" pitchFamily="34" charset="0"/>
              </a:rPr>
              <a:t>化静为动</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heel(1)">
                                      <p:cBhvr>
                                        <p:cTn id="12" dur="2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heel(1)">
                                      <p:cBhvr>
                                        <p:cTn id="17" dur="20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down)">
                                      <p:cBhvr>
                                        <p:cTn id="29" dur="500"/>
                                        <p:tgtEl>
                                          <p:spTgt spid="29"/>
                                        </p:tgtEl>
                                      </p:cBhvr>
                                    </p:animEffect>
                                  </p:childTnLst>
                                </p:cTn>
                              </p:par>
                              <p:par>
                                <p:cTn id="30" presetID="22" presetClass="entr" presetSubtype="4"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down)">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down)">
                                      <p:cBhvr>
                                        <p:cTn id="44" dur="500"/>
                                        <p:tgtEl>
                                          <p:spTgt spid="31"/>
                                        </p:tgtEl>
                                      </p:cBhvr>
                                    </p:animEffect>
                                  </p:childTnLst>
                                </p:cTn>
                              </p:par>
                              <p:par>
                                <p:cTn id="45" presetID="22" presetClass="entr" presetSubtype="4"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down)">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down)">
                                      <p:cBhvr>
                                        <p:cTn id="59" dur="500"/>
                                        <p:tgtEl>
                                          <p:spTgt spid="33"/>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down)">
                                      <p:cBhvr>
                                        <p:cTn id="62" dur="50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1000"/>
                                        <p:tgtEl>
                                          <p:spTgt spid="17"/>
                                        </p:tgtEl>
                                      </p:cBhvr>
                                    </p:animEffect>
                                    <p:anim calcmode="lin" valueType="num">
                                      <p:cBhvr>
                                        <p:cTn id="80" dur="1000" fill="hold"/>
                                        <p:tgtEl>
                                          <p:spTgt spid="17"/>
                                        </p:tgtEl>
                                        <p:attrNameLst>
                                          <p:attrName>ppt_x</p:attrName>
                                        </p:attrNameLst>
                                      </p:cBhvr>
                                      <p:tavLst>
                                        <p:tav tm="0">
                                          <p:val>
                                            <p:strVal val="#ppt_x"/>
                                          </p:val>
                                        </p:tav>
                                        <p:tav tm="100000">
                                          <p:val>
                                            <p:strVal val="#ppt_x"/>
                                          </p:val>
                                        </p:tav>
                                      </p:tavLst>
                                    </p:anim>
                                    <p:anim calcmode="lin" valueType="num">
                                      <p:cBhvr>
                                        <p:cTn id="8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23" grpId="0"/>
      <p:bldP spid="24" grpId="0" animBg="1"/>
      <p:bldP spid="25" grpId="0"/>
      <p:bldP spid="26" grpId="0" animBg="1"/>
      <p:bldP spid="27" grpId="0"/>
      <p:bldP spid="28" grpId="0"/>
      <p:bldP spid="33" grpId="0" animBg="1"/>
      <p:bldP spid="34" grpId="0" animBg="1"/>
      <p:bldP spid="35"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1.xml><?xml version="1.0" encoding="utf-8"?>
<p:tagLst xmlns:a="http://schemas.openxmlformats.org/drawingml/2006/main" xmlns:r="http://schemas.openxmlformats.org/officeDocument/2006/relationships" xmlns:p="http://schemas.openxmlformats.org/presentationml/2006/main">
  <p:tag name="MH" val="20150826203926"/>
  <p:tag name="MH_LIBRARY" val="GRAPHIC"/>
  <p:tag name="MH_ORDER" val="Straight Connector 74"/>
</p:tagLst>
</file>

<file path=ppt/tags/tag12.xml><?xml version="1.0" encoding="utf-8"?>
<p:tagLst xmlns:a="http://schemas.openxmlformats.org/drawingml/2006/main" xmlns:r="http://schemas.openxmlformats.org/officeDocument/2006/relationships" xmlns:p="http://schemas.openxmlformats.org/presentationml/2006/main">
  <p:tag name="MH" val="20150826203926"/>
  <p:tag name="MH_LIBRARY" val="GRAPHIC"/>
  <p:tag name="MH_ORDER" val="Straight Connector 75"/>
</p:tagLst>
</file>

<file path=ppt/tags/tag13.xml><?xml version="1.0" encoding="utf-8"?>
<p:tagLst xmlns:a="http://schemas.openxmlformats.org/drawingml/2006/main" xmlns:r="http://schemas.openxmlformats.org/officeDocument/2006/relationships" xmlns:p="http://schemas.openxmlformats.org/presentationml/2006/main">
  <p:tag name="MH" val="20150826203926"/>
  <p:tag name="MH_LIBRARY" val="GRAPHIC"/>
  <p:tag name="MH_ORDER" val="菱形 81"/>
</p:tagLst>
</file>

<file path=ppt/tags/tag1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5.xml><?xml version="1.0" encoding="utf-8"?>
<p:tagLst xmlns:a="http://schemas.openxmlformats.org/drawingml/2006/main" xmlns:r="http://schemas.openxmlformats.org/officeDocument/2006/relationships" xmlns:p="http://schemas.openxmlformats.org/presentationml/2006/main">
  <p:tag name="MH" val="20150826203926"/>
  <p:tag name="MH_LIBRARY" val="GRAPHIC"/>
  <p:tag name="MH_ORDER" val="Straight Connector 74"/>
</p:tagLst>
</file>

<file path=ppt/tags/tag16.xml><?xml version="1.0" encoding="utf-8"?>
<p:tagLst xmlns:a="http://schemas.openxmlformats.org/drawingml/2006/main" xmlns:r="http://schemas.openxmlformats.org/officeDocument/2006/relationships" xmlns:p="http://schemas.openxmlformats.org/presentationml/2006/main">
  <p:tag name="MH" val="20150826203926"/>
  <p:tag name="MH_LIBRARY" val="GRAPHIC"/>
  <p:tag name="MH_ORDER" val="Straight Connector 75"/>
</p:tagLst>
</file>

<file path=ppt/tags/tag17.xml><?xml version="1.0" encoding="utf-8"?>
<p:tagLst xmlns:a="http://schemas.openxmlformats.org/drawingml/2006/main" xmlns:r="http://schemas.openxmlformats.org/officeDocument/2006/relationships" xmlns:p="http://schemas.openxmlformats.org/presentationml/2006/main">
  <p:tag name="MH" val="20150826203926"/>
  <p:tag name="MH_LIBRARY" val="GRAPHIC"/>
  <p:tag name="MH_ORDER" val="菱形 81"/>
</p:tagLst>
</file>

<file path=ppt/tags/tag1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9.xml><?xml version="1.0" encoding="utf-8"?>
<p:tagLst xmlns:a="http://schemas.openxmlformats.org/drawingml/2006/main" xmlns:r="http://schemas.openxmlformats.org/officeDocument/2006/relationships" xmlns:p="http://schemas.openxmlformats.org/presentationml/2006/main">
  <p:tag name="MH" val="20150826203926"/>
  <p:tag name="MH_LIBRARY" val="GRAPHIC"/>
  <p:tag name="MH_ORDER" val="Straight Connector 74"/>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20.xml><?xml version="1.0" encoding="utf-8"?>
<p:tagLst xmlns:a="http://schemas.openxmlformats.org/drawingml/2006/main" xmlns:r="http://schemas.openxmlformats.org/officeDocument/2006/relationships" xmlns:p="http://schemas.openxmlformats.org/presentationml/2006/main">
  <p:tag name="MH" val="20150826203926"/>
  <p:tag name="MH_LIBRARY" val="GRAPHIC"/>
  <p:tag name="MH_ORDER" val="Straight Connector 75"/>
</p:tagLst>
</file>

<file path=ppt/tags/tag21.xml><?xml version="1.0" encoding="utf-8"?>
<p:tagLst xmlns:a="http://schemas.openxmlformats.org/drawingml/2006/main" xmlns:r="http://schemas.openxmlformats.org/officeDocument/2006/relationships" xmlns:p="http://schemas.openxmlformats.org/presentationml/2006/main">
  <p:tag name="MH" val="20150826203926"/>
  <p:tag name="MH_LIBRARY" val="GRAPHIC"/>
  <p:tag name="MH_ORDER" val="菱形 81"/>
</p:tagLst>
</file>

<file path=ppt/tags/tag2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23.xml><?xml version="1.0" encoding="utf-8"?>
<p:tagLst xmlns:a="http://schemas.openxmlformats.org/drawingml/2006/main" xmlns:r="http://schemas.openxmlformats.org/officeDocument/2006/relationships" xmlns:p="http://schemas.openxmlformats.org/presentationml/2006/main">
  <p:tag name="MH" val="20150826203926"/>
  <p:tag name="MH_LIBRARY" val="GRAPHIC"/>
  <p:tag name="MH_ORDER" val="Straight Connector 74"/>
</p:tagLst>
</file>

<file path=ppt/tags/tag24.xml><?xml version="1.0" encoding="utf-8"?>
<p:tagLst xmlns:a="http://schemas.openxmlformats.org/drawingml/2006/main" xmlns:r="http://schemas.openxmlformats.org/officeDocument/2006/relationships" xmlns:p="http://schemas.openxmlformats.org/presentationml/2006/main">
  <p:tag name="MH" val="20150826203926"/>
  <p:tag name="MH_LIBRARY" val="GRAPHIC"/>
  <p:tag name="MH_ORDER" val="Straight Connector 75"/>
</p:tagLst>
</file>

<file path=ppt/tags/tag25.xml><?xml version="1.0" encoding="utf-8"?>
<p:tagLst xmlns:a="http://schemas.openxmlformats.org/drawingml/2006/main" xmlns:r="http://schemas.openxmlformats.org/officeDocument/2006/relationships" xmlns:p="http://schemas.openxmlformats.org/presentationml/2006/main">
  <p:tag name="MH" val="20150826203926"/>
  <p:tag name="MH_LIBRARY" val="GRAPHIC"/>
  <p:tag name="MH_ORDER" val="菱形 81"/>
</p:tagLst>
</file>

<file path=ppt/tags/tag2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2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2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2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7.xml><?xml version="1.0" encoding="utf-8"?>
<p:tagLst xmlns:a="http://schemas.openxmlformats.org/drawingml/2006/main" xmlns:r="http://schemas.openxmlformats.org/officeDocument/2006/relationships" xmlns:p="http://schemas.openxmlformats.org/presentationml/2006/main">
  <p:tag name="MH" val="20150826203926"/>
  <p:tag name="MH_LIBRARY" val="GRAPHIC"/>
  <p:tag name="MH_ORDER" val="Straight Connector 74"/>
</p:tagLst>
</file>

<file path=ppt/tags/tag8.xml><?xml version="1.0" encoding="utf-8"?>
<p:tagLst xmlns:a="http://schemas.openxmlformats.org/drawingml/2006/main" xmlns:r="http://schemas.openxmlformats.org/officeDocument/2006/relationships" xmlns:p="http://schemas.openxmlformats.org/presentationml/2006/main">
  <p:tag name="MH" val="20150826203926"/>
  <p:tag name="MH_LIBRARY" val="GRAPHIC"/>
  <p:tag name="MH_ORDER" val="Straight Connector 75"/>
</p:tagLst>
</file>

<file path=ppt/tags/tag9.xml><?xml version="1.0" encoding="utf-8"?>
<p:tagLst xmlns:a="http://schemas.openxmlformats.org/drawingml/2006/main" xmlns:r="http://schemas.openxmlformats.org/officeDocument/2006/relationships" xmlns:p="http://schemas.openxmlformats.org/presentationml/2006/main">
  <p:tag name="MH" val="20150826203926"/>
  <p:tag name="MH_LIBRARY" val="GRAPHIC"/>
  <p:tag name="MH_ORDER" val="菱形 81"/>
</p:tagLst>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1295</Words>
  <Application>Microsoft Office PowerPoint</Application>
  <PresentationFormat>宽屏</PresentationFormat>
  <Paragraphs>167</Paragraphs>
  <Slides>17</Slides>
  <Notes>17</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17</vt:i4>
      </vt:variant>
    </vt:vector>
  </HeadingPairs>
  <TitlesOfParts>
    <vt:vector size="23" baseType="lpstr">
      <vt:lpstr>Calibri</vt:lpstr>
      <vt:lpstr>演示斜黑体</vt:lpstr>
      <vt:lpstr>思源黑体 CN Light</vt:lpstr>
      <vt:lpstr>Arial</vt:lpstr>
      <vt:lpstr>FandolFang R</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cp:revision>
  <dcterms:created xsi:type="dcterms:W3CDTF">2020-11-17T07:08:33Z</dcterms:created>
  <dcterms:modified xsi:type="dcterms:W3CDTF">2021-01-08T23:26:53Z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