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2" r:id="rId12"/>
    <p:sldId id="501" r:id="rId13"/>
    <p:sldId id="503" r:id="rId14"/>
    <p:sldId id="504" r:id="rId15"/>
    <p:sldId id="505" r:id="rId16"/>
    <p:sldId id="506" r:id="rId17"/>
    <p:sldId id="507" r:id="rId18"/>
    <p:sldId id="508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演示斜黑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6A71C2F-2E48-478F-BDF8-7E7E1584D0D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CA13858-34EB-4AC7-A47E-514315713AE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13858-34EB-4AC7-A47E-514315713AE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94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8960" y="0"/>
            <a:ext cx="11623040" cy="6858000"/>
          </a:xfrm>
          <a:prstGeom prst="rect">
            <a:avLst/>
          </a:prstGeom>
          <a:gradFill>
            <a:gsLst>
              <a:gs pos="0">
                <a:srgbClr val="941F1F">
                  <a:alpha val="0"/>
                </a:srgbClr>
              </a:gs>
              <a:gs pos="85000">
                <a:srgbClr val="941F1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开国大典</a:t>
            </a:r>
            <a:endParaRPr lang="en-US" altLang="zh-CN" sz="9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Hexagon 8"/>
          <p:cNvSpPr/>
          <p:nvPr/>
        </p:nvSpPr>
        <p:spPr>
          <a:xfrm>
            <a:off x="432058" y="3586264"/>
            <a:ext cx="7332003" cy="2908197"/>
          </a:xfrm>
          <a:prstGeom prst="hexagon">
            <a:avLst/>
          </a:prstGeom>
          <a:solidFill>
            <a:srgbClr val="778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GB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573" y="1231833"/>
            <a:ext cx="10773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接着，毛泽东主席宣布：“中华人民国共和国中央人民政府成立了！”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这庄严的宣告，这雄伟的声音，使全场三十万人一齐欢呼起来。这庄严的宣告，这雄伟的声音，经过无线电的广播，传到长城内外，传到大江南北，使全中国人民的心一齐欢跃起来。</a:t>
            </a:r>
          </a:p>
        </p:txBody>
      </p:sp>
      <p:sp>
        <p:nvSpPr>
          <p:cNvPr id="5" name="矩形 4"/>
          <p:cNvSpPr/>
          <p:nvPr/>
        </p:nvSpPr>
        <p:spPr>
          <a:xfrm>
            <a:off x="1284535" y="3598818"/>
            <a:ext cx="5535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毛主席的宣布有着伟大的历史意义，它向全世界庄严宣告：新中国诞生了，中国人民从此当家做了主人。这句话震动了全中国，震动了全世界，使全中国人民感到无比欢快、激动、自豪。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27" y="31492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597586" y="2160617"/>
            <a:ext cx="5043288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三十万人一齐脱帽肃立，一齐抬起头，瞻仰这鲜红的国旗。</a:t>
            </a:r>
          </a:p>
        </p:txBody>
      </p:sp>
      <p:sp>
        <p:nvSpPr>
          <p:cNvPr id="4" name="矩形 3"/>
          <p:cNvSpPr/>
          <p:nvPr/>
        </p:nvSpPr>
        <p:spPr>
          <a:xfrm>
            <a:off x="1634507" y="3916405"/>
            <a:ext cx="5602679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“一齐”“肃立”“瞻仰”这几个词体现出中国人民为从此站起来，当家做主感到无比激动、自豪之情。</a:t>
            </a:r>
          </a:p>
        </p:txBody>
      </p:sp>
      <p:sp>
        <p:nvSpPr>
          <p:cNvPr id="5" name="圆角矩形 27"/>
          <p:cNvSpPr/>
          <p:nvPr/>
        </p:nvSpPr>
        <p:spPr>
          <a:xfrm>
            <a:off x="3316557" y="2281572"/>
            <a:ext cx="615776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30"/>
          <p:cNvSpPr/>
          <p:nvPr/>
        </p:nvSpPr>
        <p:spPr>
          <a:xfrm>
            <a:off x="5569227" y="2269460"/>
            <a:ext cx="615776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1"/>
          <p:cNvSpPr/>
          <p:nvPr/>
        </p:nvSpPr>
        <p:spPr>
          <a:xfrm>
            <a:off x="4596836" y="2269460"/>
            <a:ext cx="615776" cy="42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2"/>
          <p:cNvSpPr/>
          <p:nvPr/>
        </p:nvSpPr>
        <p:spPr>
          <a:xfrm>
            <a:off x="2621401" y="2802434"/>
            <a:ext cx="615776" cy="42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矩形 6"/>
          <p:cNvSpPr/>
          <p:nvPr/>
        </p:nvSpPr>
        <p:spPr>
          <a:xfrm>
            <a:off x="408682" y="1753959"/>
            <a:ext cx="11192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开头是海军两个排，雪白的帽子，跟海洋一个颜色的蓝制服。接着是步兵一个师，以连为单位，列成方阵，齐步行进。接着是炮兵一个师，野炮、山炮、榴弹炮、火箭炮，各式各样的炮，都排成一字形的横列前进。接着是一个战车师，各种装甲车和坦克车两辆或三辆一排，整整齐齐地前进；战士们挺着胸膛站在战车上，像钢铁巨人一样。接着是一个骑兵师，“红马连”一色红马，“白马连”一色白马，五马并行，马腿的动作完全一致。以上这些部队，全都以相等的距离和相同的速度经过主席台前。当战车部队经过的时候，人民空军的飞机页一队队排成人字形，飞过天空。毛主席首先向空中招手。群众看见了，都把头上的帽子、手里的报纸和别的东西抛上天去，欢呼声盖过了飞机的隆隆声。</a:t>
            </a:r>
          </a:p>
        </p:txBody>
      </p:sp>
      <p:sp>
        <p:nvSpPr>
          <p:cNvPr id="8" name="矩形 7"/>
          <p:cNvSpPr/>
          <p:nvPr/>
        </p:nvSpPr>
        <p:spPr>
          <a:xfrm>
            <a:off x="3205028" y="1186209"/>
            <a:ext cx="2995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场面描写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492614" y="2677782"/>
            <a:ext cx="481053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951431" y="3115104"/>
            <a:ext cx="3458596" cy="5437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875770" y="3630494"/>
            <a:ext cx="2276061" cy="60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80837" y="4514345"/>
            <a:ext cx="4719997" cy="18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4135" y="4991424"/>
            <a:ext cx="371119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82" y="1753525"/>
            <a:ext cx="11192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开头是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海军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两个排，雪白的帽子，跟海洋一个颜色的蓝制服。接着是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步兵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一个师，以连为单位，列成方阵，齐步行进。接着是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炮兵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一个师，野炮、山炮、榴弹炮、火箭炮，各式各样的炮，都排成一字形的横列前进。接着是一个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战车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师，各种装甲车和坦克车两辆或三辆一排，整整齐齐地前进；战士们挺着胸膛站在战车上，像钢铁巨人一样。接着是一个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骑兵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师，“红马连”一色红马，“白马连”一色白马，五马并行，马腿的动作完全一致。以上这些部队，全都以相等的距离和相同的速度经过主席台前。当战车部队经过的时候，人民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空军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的飞机页一队队排成人字形，飞过天空。毛主席首先向空中招手。群众看见了，都把头上的帽子、手里的报纸和别的东西抛上天去，欢呼声盖过了飞机的隆隆声。</a:t>
            </a:r>
          </a:p>
        </p:txBody>
      </p:sp>
      <p:sp>
        <p:nvSpPr>
          <p:cNvPr id="15" name="圆角矩形标注 38"/>
          <p:cNvSpPr/>
          <p:nvPr/>
        </p:nvSpPr>
        <p:spPr>
          <a:xfrm>
            <a:off x="9433979" y="3301495"/>
            <a:ext cx="2235331" cy="806663"/>
          </a:xfrm>
          <a:prstGeom prst="wedgeRoundRectCallout">
            <a:avLst>
              <a:gd name="adj1" fmla="val -56328"/>
              <a:gd name="adj2" fmla="val 881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70613" y="3443216"/>
            <a:ext cx="181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整体（面）</a:t>
            </a:r>
          </a:p>
        </p:txBody>
      </p:sp>
      <p:sp>
        <p:nvSpPr>
          <p:cNvPr id="17" name="圆角矩形标注 39"/>
          <p:cNvSpPr/>
          <p:nvPr/>
        </p:nvSpPr>
        <p:spPr>
          <a:xfrm>
            <a:off x="1026333" y="5865929"/>
            <a:ext cx="4248414" cy="806663"/>
          </a:xfrm>
          <a:prstGeom prst="wedgeRoundRectCallout">
            <a:avLst>
              <a:gd name="adj1" fmla="val -1042"/>
              <a:gd name="adj2" fmla="val -32916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01409" y="5876790"/>
            <a:ext cx="326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人员数量、制服颜色、武器种类、方阵阵容</a:t>
            </a:r>
          </a:p>
        </p:txBody>
      </p:sp>
      <p:sp>
        <p:nvSpPr>
          <p:cNvPr id="19" name="矩形 18"/>
          <p:cNvSpPr/>
          <p:nvPr/>
        </p:nvSpPr>
        <p:spPr>
          <a:xfrm>
            <a:off x="4030277" y="6062457"/>
            <a:ext cx="106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（点）</a:t>
            </a:r>
          </a:p>
        </p:txBody>
      </p:sp>
      <p:sp>
        <p:nvSpPr>
          <p:cNvPr id="20" name="圆角矩形标注 42"/>
          <p:cNvSpPr/>
          <p:nvPr/>
        </p:nvSpPr>
        <p:spPr>
          <a:xfrm>
            <a:off x="6320297" y="1390914"/>
            <a:ext cx="2235331" cy="806663"/>
          </a:xfrm>
          <a:prstGeom prst="wedgeRoundRectCallout">
            <a:avLst>
              <a:gd name="adj1" fmla="val -32953"/>
              <a:gd name="adj2" fmla="val 80683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28751" y="1563761"/>
            <a:ext cx="181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正面描写</a:t>
            </a:r>
          </a:p>
        </p:txBody>
      </p:sp>
      <p:sp>
        <p:nvSpPr>
          <p:cNvPr id="22" name="圆角矩形标注 44"/>
          <p:cNvSpPr/>
          <p:nvPr/>
        </p:nvSpPr>
        <p:spPr>
          <a:xfrm>
            <a:off x="5985769" y="5923852"/>
            <a:ext cx="2235331" cy="806663"/>
          </a:xfrm>
          <a:prstGeom prst="wedgeRoundRectCallout">
            <a:avLst>
              <a:gd name="adj1" fmla="val 26384"/>
              <a:gd name="adj2" fmla="val -13731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0271" y="6078701"/>
            <a:ext cx="181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侧面描写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991735" y="4864802"/>
            <a:ext cx="2402617" cy="73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场面描写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77577" y="2407288"/>
            <a:ext cx="3503612" cy="1309688"/>
            <a:chOff x="1026501" y="2271724"/>
            <a:chExt cx="3503612" cy="1309688"/>
          </a:xfrm>
        </p:grpSpPr>
        <p:sp>
          <p:nvSpPr>
            <p:cNvPr id="5" name="Freeform 7"/>
            <p:cNvSpPr/>
            <p:nvPr/>
          </p:nvSpPr>
          <p:spPr bwMode="auto">
            <a:xfrm>
              <a:off x="1026501" y="2271724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rgbClr val="F99D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90333" y="2390102"/>
              <a:ext cx="212109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正面描写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43845" y="3467429"/>
            <a:ext cx="3553831" cy="1309688"/>
            <a:chOff x="992769" y="3331865"/>
            <a:chExt cx="3553831" cy="1309688"/>
          </a:xfrm>
        </p:grpSpPr>
        <p:sp>
          <p:nvSpPr>
            <p:cNvPr id="8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rgbClr val="A2BC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92769" y="3483278"/>
              <a:ext cx="322716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概括描写（面）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7895" y="2368626"/>
            <a:ext cx="3503612" cy="1309688"/>
            <a:chOff x="4635500" y="2781002"/>
            <a:chExt cx="3503612" cy="1309688"/>
          </a:xfrm>
        </p:grpSpPr>
        <p:sp>
          <p:nvSpPr>
            <p:cNvPr id="11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rgbClr val="E034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80128" y="2923686"/>
              <a:ext cx="21210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侧面描写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2170" y="3437287"/>
            <a:ext cx="3554451" cy="1309688"/>
            <a:chOff x="4679849" y="2763470"/>
            <a:chExt cx="3554451" cy="1309688"/>
          </a:xfrm>
          <a:solidFill>
            <a:srgbClr val="643672">
              <a:lumMod val="75000"/>
            </a:srgbClr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4679849" y="2763470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07135" y="2861701"/>
              <a:ext cx="322716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具体描写（点）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矩形 15"/>
          <p:cNvSpPr/>
          <p:nvPr/>
        </p:nvSpPr>
        <p:spPr>
          <a:xfrm>
            <a:off x="559360" y="1562418"/>
            <a:ext cx="5513349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两股洪流分头向东城、西城的街道流去，光明充满了整个北京城。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833029" y="1983176"/>
            <a:ext cx="4798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体现出参加典礼的人数之多。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650874" y="2824700"/>
            <a:ext cx="47194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不仅是指灯笼火把照亮了北京城，而且象征着中华人民共和国的成立，使北京城永远摆脱了过去的黑暗统治，获得了光明，这也是人民群众心里的光明。</a:t>
            </a:r>
          </a:p>
        </p:txBody>
      </p:sp>
      <p:cxnSp>
        <p:nvCxnSpPr>
          <p:cNvPr id="20" name="Straight Connector 40"/>
          <p:cNvCxnSpPr/>
          <p:nvPr/>
        </p:nvCxnSpPr>
        <p:spPr>
          <a:xfrm flipV="1">
            <a:off x="2066922" y="2215796"/>
            <a:ext cx="4525600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sysDash"/>
            <a:miter lim="800000"/>
            <a:headEnd type="oval"/>
            <a:tailEnd type="oval"/>
          </a:ln>
          <a:effectLst/>
        </p:spPr>
      </p:cxnSp>
      <p:cxnSp>
        <p:nvCxnSpPr>
          <p:cNvPr id="21" name="直接连接符 20"/>
          <p:cNvCxnSpPr/>
          <p:nvPr/>
        </p:nvCxnSpPr>
        <p:spPr>
          <a:xfrm flipV="1">
            <a:off x="1288869" y="2091055"/>
            <a:ext cx="1166948" cy="7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9"/>
          <p:cNvGrpSpPr/>
          <p:nvPr/>
        </p:nvGrpSpPr>
        <p:grpSpPr>
          <a:xfrm rot="16200000" flipV="1">
            <a:off x="4623163" y="1517571"/>
            <a:ext cx="569898" cy="3184157"/>
            <a:chOff x="7258929" y="1631852"/>
            <a:chExt cx="1674056" cy="464234"/>
          </a:xfrm>
        </p:grpSpPr>
        <p:cxnSp>
          <p:nvCxnSpPr>
            <p:cNvPr id="23" name="Straight Connector 40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1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/>
        </p:nvCxnSpPr>
        <p:spPr>
          <a:xfrm flipV="1">
            <a:off x="1580710" y="2664617"/>
            <a:ext cx="3130438" cy="21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747" y="3429000"/>
            <a:ext cx="2339192" cy="3141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" y="1113155"/>
            <a:ext cx="9495538" cy="531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3"/>
          <p:cNvSpPr/>
          <p:nvPr/>
        </p:nvSpPr>
        <p:spPr>
          <a:xfrm>
            <a:off x="4474845" y="2014854"/>
            <a:ext cx="2709087" cy="1104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概括主题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4167" y="2866298"/>
            <a:ext cx="7228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本文记叙了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1949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日在首都北京举行开国大典的盛况，表达了中国人民对新中国的诞生无比自豪、激动的心情，展现了中华人民共和国的缔造者们特别是毛泽东的领袖风采。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Box 61"/>
          <p:cNvSpPr txBox="1"/>
          <p:nvPr/>
        </p:nvSpPr>
        <p:spPr>
          <a:xfrm>
            <a:off x="519918" y="1695500"/>
            <a:ext cx="9213362" cy="298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看拼音写词语。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huì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）集        （      ）离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检（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旗（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lóng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lán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）定        （      ）克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）重        （      ）杆</a:t>
            </a:r>
          </a:p>
        </p:txBody>
      </p:sp>
      <p:sp>
        <p:nvSpPr>
          <p:cNvPr id="4" name="TextBox 61"/>
          <p:cNvSpPr txBox="1"/>
          <p:nvPr/>
        </p:nvSpPr>
        <p:spPr>
          <a:xfrm>
            <a:off x="938569" y="2879078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汇</a:t>
            </a:r>
          </a:p>
        </p:txBody>
      </p:sp>
      <p:sp>
        <p:nvSpPr>
          <p:cNvPr id="5" name="TextBox 61"/>
          <p:cNvSpPr txBox="1"/>
          <p:nvPr/>
        </p:nvSpPr>
        <p:spPr>
          <a:xfrm>
            <a:off x="3049175" y="2853591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5643876" y="2879078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1"/>
          <p:cNvSpPr txBox="1"/>
          <p:nvPr/>
        </p:nvSpPr>
        <p:spPr>
          <a:xfrm>
            <a:off x="7821526" y="2853591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帜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901955" y="4062656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1"/>
          <p:cNvSpPr txBox="1"/>
          <p:nvPr/>
        </p:nvSpPr>
        <p:spPr>
          <a:xfrm>
            <a:off x="2971948" y="4062656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1"/>
          <p:cNvSpPr txBox="1"/>
          <p:nvPr/>
        </p:nvSpPr>
        <p:spPr>
          <a:xfrm>
            <a:off x="5225429" y="4050507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61"/>
          <p:cNvSpPr txBox="1"/>
          <p:nvPr/>
        </p:nvSpPr>
        <p:spPr>
          <a:xfrm>
            <a:off x="7376063" y="4030683"/>
            <a:ext cx="1373643" cy="58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2" name="TextBox 61"/>
          <p:cNvSpPr txBox="1"/>
          <p:nvPr/>
        </p:nvSpPr>
        <p:spPr>
          <a:xfrm>
            <a:off x="435268" y="1467865"/>
            <a:ext cx="10871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把下面的成语补充完整，并选择一个成语造句。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排山（   ）海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五颜（   ）色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8449" y="2054499"/>
            <a:ext cx="530911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倒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4042356" y="2033492"/>
            <a:ext cx="3827369" cy="588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）军（  ）马</a:t>
            </a:r>
          </a:p>
        </p:txBody>
      </p:sp>
      <p:sp>
        <p:nvSpPr>
          <p:cNvPr id="15" name="TextBox 61"/>
          <p:cNvSpPr txBox="1"/>
          <p:nvPr/>
        </p:nvSpPr>
        <p:spPr>
          <a:xfrm>
            <a:off x="4120514" y="2540529"/>
            <a:ext cx="3827369" cy="588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人（   ）人（    ）</a:t>
            </a:r>
          </a:p>
        </p:txBody>
      </p:sp>
      <p:sp>
        <p:nvSpPr>
          <p:cNvPr id="16" name="矩形 15"/>
          <p:cNvSpPr/>
          <p:nvPr/>
        </p:nvSpPr>
        <p:spPr>
          <a:xfrm>
            <a:off x="4302369" y="2052914"/>
            <a:ext cx="530911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千</a:t>
            </a:r>
          </a:p>
        </p:txBody>
      </p:sp>
      <p:sp>
        <p:nvSpPr>
          <p:cNvPr id="17" name="矩形 16"/>
          <p:cNvSpPr/>
          <p:nvPr/>
        </p:nvSpPr>
        <p:spPr>
          <a:xfrm>
            <a:off x="5453695" y="2061756"/>
            <a:ext cx="530911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18" name="矩形 17"/>
          <p:cNvSpPr/>
          <p:nvPr/>
        </p:nvSpPr>
        <p:spPr>
          <a:xfrm>
            <a:off x="1768448" y="2605803"/>
            <a:ext cx="530911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六</a:t>
            </a:r>
          </a:p>
        </p:txBody>
      </p:sp>
      <p:sp>
        <p:nvSpPr>
          <p:cNvPr id="19" name="矩形 18"/>
          <p:cNvSpPr/>
          <p:nvPr/>
        </p:nvSpPr>
        <p:spPr>
          <a:xfrm>
            <a:off x="4725779" y="2584390"/>
            <a:ext cx="1826597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山             海</a:t>
            </a:r>
          </a:p>
        </p:txBody>
      </p:sp>
      <p:sp>
        <p:nvSpPr>
          <p:cNvPr id="20" name="矩形 19"/>
          <p:cNvSpPr/>
          <p:nvPr/>
        </p:nvSpPr>
        <p:spPr>
          <a:xfrm>
            <a:off x="835052" y="3429000"/>
            <a:ext cx="778145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排山倒海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参加狂欢的人如排山倒海般涌向广场。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21" name="TextBox 61"/>
          <p:cNvSpPr txBox="1"/>
          <p:nvPr/>
        </p:nvSpPr>
        <p:spPr>
          <a:xfrm>
            <a:off x="660400" y="1609785"/>
            <a:ext cx="7098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默读课文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5—10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节，按顺序排序。 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）乐队奏起了中华人民共和国国歌。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）毛主席宣布新中国政府成立。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）毛主席宣读中央人民政府的公告。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）礼炮响起来。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）下午三时正，林伯渠宣布典礼开始。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）毛主席按动电钮，五星红旗徐徐上升。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）阅兵式开始。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TextBox 61"/>
          <p:cNvSpPr txBox="1"/>
          <p:nvPr/>
        </p:nvSpPr>
        <p:spPr>
          <a:xfrm>
            <a:off x="1488752" y="4381430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TextBox 61"/>
          <p:cNvSpPr txBox="1"/>
          <p:nvPr/>
        </p:nvSpPr>
        <p:spPr>
          <a:xfrm>
            <a:off x="1488751" y="2168437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Box 61"/>
          <p:cNvSpPr txBox="1"/>
          <p:nvPr/>
        </p:nvSpPr>
        <p:spPr>
          <a:xfrm>
            <a:off x="1488751" y="2749718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1503362" y="4986580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1488750" y="3854249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TextBox 61"/>
          <p:cNvSpPr txBox="1"/>
          <p:nvPr/>
        </p:nvSpPr>
        <p:spPr>
          <a:xfrm>
            <a:off x="1519484" y="3284038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TextBox 61"/>
          <p:cNvSpPr txBox="1"/>
          <p:nvPr/>
        </p:nvSpPr>
        <p:spPr>
          <a:xfrm>
            <a:off x="1503362" y="5489476"/>
            <a:ext cx="44991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88417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9" name="矩形 8"/>
          <p:cNvSpPr/>
          <p:nvPr/>
        </p:nvSpPr>
        <p:spPr>
          <a:xfrm>
            <a:off x="744261" y="1678551"/>
            <a:ext cx="1056024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对于中国人来说，有哪一个日子比中国人民共和国成立的日子更让人激动万分？</a:t>
            </a:r>
          </a:p>
        </p:txBody>
      </p:sp>
      <p:sp>
        <p:nvSpPr>
          <p:cNvPr id="10" name="矩形 9"/>
          <p:cNvSpPr/>
          <p:nvPr/>
        </p:nvSpPr>
        <p:spPr>
          <a:xfrm>
            <a:off x="2388884" y="4259095"/>
            <a:ext cx="4580876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开国大典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2720" y="0"/>
            <a:ext cx="12019280" cy="6858000"/>
          </a:xfrm>
          <a:prstGeom prst="rect">
            <a:avLst/>
          </a:prstGeom>
          <a:gradFill>
            <a:gsLst>
              <a:gs pos="0">
                <a:srgbClr val="941F1F">
                  <a:alpha val="0"/>
                </a:srgbClr>
              </a:gs>
              <a:gs pos="85000">
                <a:srgbClr val="941F1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21234" y="1644395"/>
            <a:ext cx="3271289" cy="1268797"/>
            <a:chOff x="1332448" y="2077780"/>
            <a:chExt cx="2506085" cy="126879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48" y="2077780"/>
              <a:ext cx="2329061" cy="126879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583604" y="2504676"/>
              <a:ext cx="2254929" cy="58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义勇军进行曲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97025" y="2988898"/>
            <a:ext cx="10556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义勇军进行曲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由田汉作词，聂耳谱曲，原是电影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风云儿女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的主题歌。创作于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年，是一首民族解放的战歌，对激励全国人民的爱国主义精神起到了巨大的作用。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日，中国人民政治协商会议将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义勇军进行曲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定为代国歌。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年，第五届全国人民代表大会通过决议，将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义勇军进行曲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定为国歌。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圆角矩形 33"/>
          <p:cNvSpPr>
            <a:spLocks noChangeArrowheads="1"/>
          </p:cNvSpPr>
          <p:nvPr/>
        </p:nvSpPr>
        <p:spPr bwMode="auto">
          <a:xfrm>
            <a:off x="1014523" y="2095878"/>
            <a:ext cx="221837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盏</a:t>
            </a:r>
          </a:p>
        </p:txBody>
      </p:sp>
      <p:sp>
        <p:nvSpPr>
          <p:cNvPr id="9" name="圆角矩形 36"/>
          <p:cNvSpPr>
            <a:spLocks noChangeArrowheads="1"/>
          </p:cNvSpPr>
          <p:nvPr/>
        </p:nvSpPr>
        <p:spPr bwMode="auto">
          <a:xfrm>
            <a:off x="2705184" y="2113220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杆</a:t>
            </a:r>
          </a:p>
        </p:txBody>
      </p:sp>
      <p:sp>
        <p:nvSpPr>
          <p:cNvPr id="10" name="圆角矩形 37"/>
          <p:cNvSpPr>
            <a:spLocks noChangeArrowheads="1"/>
          </p:cNvSpPr>
          <p:nvPr/>
        </p:nvSpPr>
        <p:spPr bwMode="auto">
          <a:xfrm>
            <a:off x="4331960" y="2095878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集</a:t>
            </a:r>
          </a:p>
        </p:txBody>
      </p:sp>
      <p:sp>
        <p:nvSpPr>
          <p:cNvPr id="13" name="圆角矩形 38"/>
          <p:cNvSpPr>
            <a:spLocks noChangeArrowheads="1"/>
          </p:cNvSpPr>
          <p:nvPr/>
        </p:nvSpPr>
        <p:spPr bwMode="auto">
          <a:xfrm>
            <a:off x="846215" y="4302810"/>
            <a:ext cx="167717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臻</a:t>
            </a:r>
          </a:p>
        </p:txBody>
      </p:sp>
      <p:sp>
        <p:nvSpPr>
          <p:cNvPr id="14" name="圆角矩形 39"/>
          <p:cNvSpPr>
            <a:spLocks noChangeArrowheads="1"/>
          </p:cNvSpPr>
          <p:nvPr/>
        </p:nvSpPr>
        <p:spPr bwMode="auto">
          <a:xfrm>
            <a:off x="1014523" y="3201185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发</a:t>
            </a:r>
          </a:p>
        </p:txBody>
      </p:sp>
      <p:sp>
        <p:nvSpPr>
          <p:cNvPr id="15" name="圆角矩形 40"/>
          <p:cNvSpPr>
            <a:spLocks noChangeArrowheads="1"/>
          </p:cNvSpPr>
          <p:nvPr/>
        </p:nvSpPr>
        <p:spPr bwMode="auto">
          <a:xfrm>
            <a:off x="2281545" y="4333707"/>
            <a:ext cx="187173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帜</a:t>
            </a:r>
          </a:p>
        </p:txBody>
      </p:sp>
      <p:sp>
        <p:nvSpPr>
          <p:cNvPr id="16" name="圆角矩形 41"/>
          <p:cNvSpPr>
            <a:spLocks noChangeArrowheads="1"/>
          </p:cNvSpPr>
          <p:nvPr/>
        </p:nvSpPr>
        <p:spPr bwMode="auto">
          <a:xfrm>
            <a:off x="2722138" y="3208015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</p:txBody>
      </p:sp>
      <p:sp>
        <p:nvSpPr>
          <p:cNvPr id="17" name="圆角矩形 42"/>
          <p:cNvSpPr>
            <a:spLocks noChangeArrowheads="1"/>
          </p:cNvSpPr>
          <p:nvPr/>
        </p:nvSpPr>
        <p:spPr bwMode="auto">
          <a:xfrm>
            <a:off x="4313461" y="3217809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钮</a:t>
            </a:r>
          </a:p>
        </p:txBody>
      </p:sp>
      <p:sp>
        <p:nvSpPr>
          <p:cNvPr id="18" name="圆角矩形 29"/>
          <p:cNvSpPr>
            <a:spLocks noChangeArrowheads="1"/>
          </p:cNvSpPr>
          <p:nvPr/>
        </p:nvSpPr>
        <p:spPr bwMode="auto">
          <a:xfrm>
            <a:off x="4295304" y="4361454"/>
            <a:ext cx="1729915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阅</a:t>
            </a:r>
          </a:p>
        </p:txBody>
      </p:sp>
      <p:sp>
        <p:nvSpPr>
          <p:cNvPr id="19" name="矩形 18"/>
          <p:cNvSpPr/>
          <p:nvPr/>
        </p:nvSpPr>
        <p:spPr>
          <a:xfrm>
            <a:off x="981453" y="1599368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zhǎn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圆角矩形 35"/>
          <p:cNvSpPr>
            <a:spLocks noChangeArrowheads="1"/>
          </p:cNvSpPr>
          <p:nvPr/>
        </p:nvSpPr>
        <p:spPr bwMode="auto">
          <a:xfrm>
            <a:off x="5775138" y="2062235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</a:p>
        </p:txBody>
      </p:sp>
      <p:sp>
        <p:nvSpPr>
          <p:cNvPr id="21" name="圆角矩形 43"/>
          <p:cNvSpPr>
            <a:spLocks noChangeArrowheads="1"/>
          </p:cNvSpPr>
          <p:nvPr/>
        </p:nvSpPr>
        <p:spPr bwMode="auto">
          <a:xfrm>
            <a:off x="5876490" y="3292238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仰</a:t>
            </a:r>
          </a:p>
        </p:txBody>
      </p:sp>
      <p:sp>
        <p:nvSpPr>
          <p:cNvPr id="22" name="圆角矩形 44"/>
          <p:cNvSpPr>
            <a:spLocks noChangeArrowheads="1"/>
          </p:cNvSpPr>
          <p:nvPr/>
        </p:nvSpPr>
        <p:spPr bwMode="auto">
          <a:xfrm>
            <a:off x="5896729" y="4369571"/>
            <a:ext cx="1729915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sp>
        <p:nvSpPr>
          <p:cNvPr id="23" name="矩形 22"/>
          <p:cNvSpPr/>
          <p:nvPr/>
        </p:nvSpPr>
        <p:spPr>
          <a:xfrm>
            <a:off x="2514433" y="1590608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lán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48437" y="1581329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huì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69030" y="1544586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qíng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6334" y="2774273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03019" y="2774273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5091" y="2807215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niǔ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6268" y="2797189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zhān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5052" y="3837259"/>
            <a:ext cx="70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niè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12004" y="3844045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zhēn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48938" y="3949222"/>
            <a:ext cx="1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05226" y="3977464"/>
            <a:ext cx="95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87090" y="3999021"/>
            <a:ext cx="95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lóng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093360" y="1829154"/>
            <a:ext cx="795020" cy="775335"/>
            <a:chOff x="8365" y="2269"/>
            <a:chExt cx="1340" cy="1288"/>
          </a:xfrm>
        </p:grpSpPr>
        <p:sp>
          <p:nvSpPr>
            <p:cNvPr id="36" name="矩形 35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7" name="直接连接符 36"/>
            <p:cNvCxnSpPr>
              <a:stCxn id="36" idx="1"/>
              <a:endCxn id="36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36" idx="0"/>
              <a:endCxn id="36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677115" y="2154003"/>
            <a:ext cx="795613" cy="775335"/>
            <a:chOff x="8365" y="2269"/>
            <a:chExt cx="1341" cy="1288"/>
          </a:xfrm>
        </p:grpSpPr>
        <p:sp>
          <p:nvSpPr>
            <p:cNvPr id="40" name="矩形 39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>
              <a:stCxn id="40" idx="1"/>
              <a:endCxn id="40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98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5968836" y="1829154"/>
            <a:ext cx="795020" cy="775335"/>
            <a:chOff x="8365" y="2269"/>
            <a:chExt cx="1340" cy="1288"/>
          </a:xfrm>
        </p:grpSpPr>
        <p:sp>
          <p:nvSpPr>
            <p:cNvPr id="44" name="矩形 43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>
              <a:stCxn id="44" idx="1"/>
              <a:endCxn id="44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0"/>
              <a:endCxn id="44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10"/>
          <p:cNvSpPr/>
          <p:nvPr/>
        </p:nvSpPr>
        <p:spPr>
          <a:xfrm flipH="1">
            <a:off x="4927809" y="2793669"/>
            <a:ext cx="3122289" cy="2741815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95577" y="2975132"/>
            <a:ext cx="2755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用电波的震荡在空中传送信号的技术。因为不用导线传达，所以叫无线电。</a:t>
            </a:r>
          </a:p>
        </p:txBody>
      </p:sp>
      <p:sp>
        <p:nvSpPr>
          <p:cNvPr id="49" name="矩形 48"/>
          <p:cNvSpPr/>
          <p:nvPr/>
        </p:nvSpPr>
        <p:spPr>
          <a:xfrm flipH="1">
            <a:off x="1484367" y="1592144"/>
            <a:ext cx="31889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diǎn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64436" y="1678300"/>
            <a:ext cx="3012828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线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电</a:t>
            </a:r>
          </a:p>
        </p:txBody>
      </p:sp>
      <p:sp>
        <p:nvSpPr>
          <p:cNvPr id="51" name="矩形 50"/>
          <p:cNvSpPr/>
          <p:nvPr/>
        </p:nvSpPr>
        <p:spPr>
          <a:xfrm>
            <a:off x="4651310" y="1248112"/>
            <a:ext cx="3398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wú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xiàn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diàn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647375" y="2155908"/>
            <a:ext cx="795613" cy="793395"/>
            <a:chOff x="8365" y="2269"/>
            <a:chExt cx="1341" cy="1318"/>
          </a:xfrm>
        </p:grpSpPr>
        <p:sp>
          <p:nvSpPr>
            <p:cNvPr id="53" name="矩形 52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>
              <a:stCxn id="53" idx="1"/>
              <a:endCxn id="53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9035" y="229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/>
          <p:cNvSpPr/>
          <p:nvPr/>
        </p:nvSpPr>
        <p:spPr>
          <a:xfrm>
            <a:off x="1543571" y="2023805"/>
            <a:ext cx="2499227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典    礼</a:t>
            </a:r>
          </a:p>
        </p:txBody>
      </p:sp>
      <p:sp>
        <p:nvSpPr>
          <p:cNvPr id="57" name="矩形 56"/>
          <p:cNvSpPr/>
          <p:nvPr/>
        </p:nvSpPr>
        <p:spPr>
          <a:xfrm>
            <a:off x="1185380" y="3206772"/>
            <a:ext cx="3035254" cy="191585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85379" y="3259225"/>
            <a:ext cx="2867487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郑重举行的仪式，如开幕典礼、结婚典礼、毕业典礼等。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844312" y="1829154"/>
            <a:ext cx="795020" cy="775335"/>
            <a:chOff x="8365" y="2269"/>
            <a:chExt cx="1340" cy="1288"/>
          </a:xfrm>
        </p:grpSpPr>
        <p:sp>
          <p:nvSpPr>
            <p:cNvPr id="60" name="矩形 59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1" name="直接连接符 60"/>
            <p:cNvCxnSpPr>
              <a:stCxn id="60" idx="1"/>
              <a:endCxn id="60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60" idx="0"/>
              <a:endCxn id="60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/>
      <p:bldP spid="49" grpId="0"/>
      <p:bldP spid="51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2" name="矩形 31"/>
          <p:cNvSpPr/>
          <p:nvPr/>
        </p:nvSpPr>
        <p:spPr>
          <a:xfrm>
            <a:off x="996896" y="4056848"/>
            <a:ext cx="597164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排山倒海：形容力量强，声势大。</a:t>
            </a:r>
          </a:p>
        </p:txBody>
      </p:sp>
      <p:sp>
        <p:nvSpPr>
          <p:cNvPr id="33" name="矩形 32"/>
          <p:cNvSpPr/>
          <p:nvPr/>
        </p:nvSpPr>
        <p:spPr>
          <a:xfrm>
            <a:off x="1016261" y="4851956"/>
            <a:ext cx="597164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五颜六色：指各种颜色。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016260" y="3239546"/>
            <a:ext cx="597164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瞻仰：恭敬地看。</a:t>
            </a:r>
          </a:p>
        </p:txBody>
      </p:sp>
      <p:sp>
        <p:nvSpPr>
          <p:cNvPr id="63" name="矩形 62"/>
          <p:cNvSpPr/>
          <p:nvPr/>
        </p:nvSpPr>
        <p:spPr>
          <a:xfrm>
            <a:off x="962518" y="2379460"/>
            <a:ext cx="597164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五更天：大约早晨四五点钟。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39" y="27936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1466709" y="1404226"/>
            <a:ext cx="6442773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本文是按开国大典进行的顺序来叙述的。</a:t>
            </a:r>
          </a:p>
        </p:txBody>
      </p:sp>
      <p:sp>
        <p:nvSpPr>
          <p:cNvPr id="9" name="五边形 27"/>
          <p:cNvSpPr/>
          <p:nvPr/>
        </p:nvSpPr>
        <p:spPr>
          <a:xfrm>
            <a:off x="1833237" y="3039448"/>
            <a:ext cx="1788174" cy="648072"/>
          </a:xfrm>
          <a:prstGeom prst="homePlate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五边形 29"/>
          <p:cNvSpPr/>
          <p:nvPr/>
        </p:nvSpPr>
        <p:spPr>
          <a:xfrm>
            <a:off x="1833237" y="3796368"/>
            <a:ext cx="1788174" cy="648072"/>
          </a:xfrm>
          <a:prstGeom prst="homePlate">
            <a:avLst/>
          </a:prstGeom>
          <a:solidFill>
            <a:srgbClr val="A2BC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五边形 30"/>
          <p:cNvSpPr/>
          <p:nvPr/>
        </p:nvSpPr>
        <p:spPr>
          <a:xfrm>
            <a:off x="1833237" y="4553288"/>
            <a:ext cx="1788174" cy="648072"/>
          </a:xfrm>
          <a:prstGeom prst="homePlate">
            <a:avLst/>
          </a:prstGeom>
          <a:solidFill>
            <a:srgbClr val="14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2134984" y="3211935"/>
            <a:ext cx="1043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大典前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2080093" y="3936307"/>
            <a:ext cx="1043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大典中</a:t>
            </a:r>
          </a:p>
        </p:txBody>
      </p:sp>
      <p:sp>
        <p:nvSpPr>
          <p:cNvPr id="14" name="TextBox 42"/>
          <p:cNvSpPr txBox="1"/>
          <p:nvPr/>
        </p:nvSpPr>
        <p:spPr>
          <a:xfrm>
            <a:off x="2080093" y="4679455"/>
            <a:ext cx="1043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大典后</a:t>
            </a:r>
          </a:p>
        </p:txBody>
      </p:sp>
      <p:sp>
        <p:nvSpPr>
          <p:cNvPr id="15" name="矩形 14"/>
          <p:cNvSpPr/>
          <p:nvPr/>
        </p:nvSpPr>
        <p:spPr>
          <a:xfrm>
            <a:off x="5215156" y="2236819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大会开始前会场上的情况</a:t>
            </a:r>
          </a:p>
        </p:txBody>
      </p:sp>
      <p:sp>
        <p:nvSpPr>
          <p:cNvPr id="16" name="矩形 15"/>
          <p:cNvSpPr/>
          <p:nvPr/>
        </p:nvSpPr>
        <p:spPr>
          <a:xfrm>
            <a:off x="5215157" y="3017201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毛泽东主席宣布中华人民共和国成立</a:t>
            </a:r>
          </a:p>
        </p:txBody>
      </p:sp>
      <p:sp>
        <p:nvSpPr>
          <p:cNvPr id="17" name="矩形 16"/>
          <p:cNvSpPr/>
          <p:nvPr/>
        </p:nvSpPr>
        <p:spPr>
          <a:xfrm>
            <a:off x="5215156" y="3390024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升国旗、放礼炮的情景</a:t>
            </a:r>
          </a:p>
        </p:txBody>
      </p:sp>
      <p:sp>
        <p:nvSpPr>
          <p:cNvPr id="18" name="矩形 17"/>
          <p:cNvSpPr/>
          <p:nvPr/>
        </p:nvSpPr>
        <p:spPr>
          <a:xfrm>
            <a:off x="5212542" y="4109594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毛主席宣读中央人民政府的公告</a:t>
            </a:r>
          </a:p>
        </p:txBody>
      </p:sp>
      <p:sp>
        <p:nvSpPr>
          <p:cNvPr id="19" name="矩形 18"/>
          <p:cNvSpPr/>
          <p:nvPr/>
        </p:nvSpPr>
        <p:spPr>
          <a:xfrm>
            <a:off x="5212542" y="4828373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阅兵式的盛况</a:t>
            </a:r>
          </a:p>
        </p:txBody>
      </p:sp>
      <p:sp>
        <p:nvSpPr>
          <p:cNvPr id="20" name="矩形 19"/>
          <p:cNvSpPr/>
          <p:nvPr/>
        </p:nvSpPr>
        <p:spPr>
          <a:xfrm>
            <a:off x="5212542" y="5521582"/>
            <a:ext cx="5714075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群众游行</a:t>
            </a:r>
          </a:p>
        </p:txBody>
      </p:sp>
      <p:sp>
        <p:nvSpPr>
          <p:cNvPr id="21" name="下箭头 2"/>
          <p:cNvSpPr/>
          <p:nvPr/>
        </p:nvSpPr>
        <p:spPr>
          <a:xfrm>
            <a:off x="5551698" y="2730509"/>
            <a:ext cx="627017" cy="28099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下箭头 55"/>
          <p:cNvSpPr/>
          <p:nvPr/>
        </p:nvSpPr>
        <p:spPr>
          <a:xfrm>
            <a:off x="5567754" y="3905978"/>
            <a:ext cx="627017" cy="28099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下箭头 56"/>
          <p:cNvSpPr/>
          <p:nvPr/>
        </p:nvSpPr>
        <p:spPr>
          <a:xfrm>
            <a:off x="5551697" y="4612796"/>
            <a:ext cx="627017" cy="28099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下箭头 57"/>
          <p:cNvSpPr/>
          <p:nvPr/>
        </p:nvSpPr>
        <p:spPr>
          <a:xfrm>
            <a:off x="5551696" y="5404110"/>
            <a:ext cx="627017" cy="28099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6" name="矩形 25"/>
          <p:cNvSpPr/>
          <p:nvPr/>
        </p:nvSpPr>
        <p:spPr>
          <a:xfrm>
            <a:off x="746784" y="1887334"/>
            <a:ext cx="5103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会场在天安门广场。广场呈丁字形。丁字形一横的北面是一道河，河上并架着五座白石桥；再北面是城墙，城墙中央高高耸起天安门的城楼。丁字形的一竖向南直伸到中华门。在一横一竖的交点的南面，场中挺立着一根电动旗杆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011783" y="1128670"/>
            <a:ext cx="5317490" cy="4692650"/>
            <a:chOff x="9437" y="2319"/>
            <a:chExt cx="8374" cy="7390"/>
          </a:xfrm>
          <a:solidFill>
            <a:srgbClr val="92D050"/>
          </a:solidFill>
        </p:grpSpPr>
        <p:cxnSp>
          <p:nvCxnSpPr>
            <p:cNvPr id="28" name="直接连接符 27"/>
            <p:cNvCxnSpPr/>
            <p:nvPr>
              <p:custDataLst>
                <p:tags r:id="rId2"/>
              </p:custDataLst>
            </p:nvPr>
          </p:nvCxnSpPr>
          <p:spPr>
            <a:xfrm>
              <a:off x="9946" y="4738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菱形 81"/>
            <p:cNvSpPr/>
            <p:nvPr>
              <p:custDataLst>
                <p:tags r:id="rId4"/>
              </p:custDataLst>
            </p:nvPr>
          </p:nvSpPr>
          <p:spPr>
            <a:xfrm>
              <a:off x="9437" y="4339"/>
              <a:ext cx="1018" cy="995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899353" y="1648742"/>
            <a:ext cx="2995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方位顺序</a:t>
            </a:r>
          </a:p>
        </p:txBody>
      </p:sp>
      <p:sp>
        <p:nvSpPr>
          <p:cNvPr id="32" name="矩形 31"/>
          <p:cNvSpPr/>
          <p:nvPr/>
        </p:nvSpPr>
        <p:spPr>
          <a:xfrm>
            <a:off x="6404930" y="3330629"/>
            <a:ext cx="4531197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以“丁字形”为基点，按先横后竖的顺序，详细地介绍了会场的布置情况。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481092" y="2402690"/>
            <a:ext cx="933102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414194" y="2819610"/>
            <a:ext cx="658061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756133" y="4165720"/>
            <a:ext cx="658061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10"/>
          <p:cNvSpPr/>
          <p:nvPr/>
        </p:nvSpPr>
        <p:spPr>
          <a:xfrm flipH="1">
            <a:off x="6859993" y="1510385"/>
            <a:ext cx="4071071" cy="3813104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847" y="1352307"/>
            <a:ext cx="5159200" cy="280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工人队伍中，有从老远的长辛店、丰台、通县来的铁路工人，他们清早到了北京车站，一下火车就直奔会场。郊区的农民更是五更天摸着黑起床，步行四五十里路赶来的。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5"/>
          <p:cNvSpPr/>
          <p:nvPr/>
        </p:nvSpPr>
        <p:spPr>
          <a:xfrm>
            <a:off x="4107563" y="1485705"/>
            <a:ext cx="557691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36"/>
          <p:cNvSpPr/>
          <p:nvPr/>
        </p:nvSpPr>
        <p:spPr>
          <a:xfrm>
            <a:off x="5223176" y="2576400"/>
            <a:ext cx="646663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6843" y="1700080"/>
            <a:ext cx="3821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从“老远”的长辛店等地坐火车清早到了北京车站，一下火车就“直奔”会场以及“五更天”摸黑步行的人们，让我们感受到人民的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急切心情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，他们是那样的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激动与兴奋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8" name="圆角矩形 29"/>
          <p:cNvSpPr/>
          <p:nvPr/>
        </p:nvSpPr>
        <p:spPr>
          <a:xfrm>
            <a:off x="4385321" y="3122135"/>
            <a:ext cx="837855" cy="4287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653" y="3997045"/>
            <a:ext cx="5351437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                       到了正午，天安门广场已经成了人的海洋，红旗翻动，像海上的波浪。</a:t>
            </a:r>
          </a:p>
        </p:txBody>
      </p:sp>
      <p:sp>
        <p:nvSpPr>
          <p:cNvPr id="10" name="Hexagon 5"/>
          <p:cNvSpPr/>
          <p:nvPr/>
        </p:nvSpPr>
        <p:spPr>
          <a:xfrm>
            <a:off x="6530052" y="5073628"/>
            <a:ext cx="1233112" cy="982458"/>
          </a:xfrm>
          <a:prstGeom prst="hexagon">
            <a:avLst/>
          </a:prstGeom>
          <a:solidFill>
            <a:srgbClr val="E034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Hexagon 4"/>
          <p:cNvSpPr/>
          <p:nvPr/>
        </p:nvSpPr>
        <p:spPr>
          <a:xfrm>
            <a:off x="5546508" y="5549781"/>
            <a:ext cx="1233112" cy="982458"/>
          </a:xfrm>
          <a:prstGeom prst="hexagon">
            <a:avLst/>
          </a:prstGeom>
          <a:solidFill>
            <a:srgbClr val="A2BC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Hexagon 3"/>
          <p:cNvSpPr/>
          <p:nvPr/>
        </p:nvSpPr>
        <p:spPr>
          <a:xfrm>
            <a:off x="4580736" y="5051603"/>
            <a:ext cx="1233112" cy="982458"/>
          </a:xfrm>
          <a:prstGeom prst="hexagon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4670" y="5149009"/>
            <a:ext cx="117135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俯瞰图</a:t>
            </a:r>
          </a:p>
        </p:txBody>
      </p:sp>
      <p:sp>
        <p:nvSpPr>
          <p:cNvPr id="14" name="矩形 13"/>
          <p:cNvSpPr/>
          <p:nvPr/>
        </p:nvSpPr>
        <p:spPr>
          <a:xfrm>
            <a:off x="5780129" y="5673448"/>
            <a:ext cx="876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整体情景</a:t>
            </a:r>
          </a:p>
        </p:txBody>
      </p:sp>
      <p:sp>
        <p:nvSpPr>
          <p:cNvPr id="15" name="矩形 14"/>
          <p:cNvSpPr/>
          <p:nvPr/>
        </p:nvSpPr>
        <p:spPr>
          <a:xfrm>
            <a:off x="6777634" y="5328996"/>
            <a:ext cx="87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比喻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宽屏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2020-11-17T07:07:58Z</dcterms:created>
  <dcterms:modified xsi:type="dcterms:W3CDTF">2021-01-08T23:27:18Z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