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62" r:id="rId3"/>
    <p:sldId id="325" r:id="rId4"/>
    <p:sldId id="326" r:id="rId5"/>
    <p:sldId id="327" r:id="rId6"/>
    <p:sldId id="329" r:id="rId7"/>
    <p:sldId id="328" r:id="rId8"/>
    <p:sldId id="330" r:id="rId9"/>
    <p:sldId id="331" r:id="rId10"/>
    <p:sldId id="332" r:id="rId11"/>
    <p:sldId id="333" r:id="rId12"/>
    <p:sldId id="334" r:id="rId13"/>
    <p:sldId id="335" r:id="rId14"/>
    <p:sldId id="336" r:id="rId15"/>
    <p:sldId id="287" r:id="rId16"/>
    <p:sldId id="257" r:id="rId17"/>
  </p:sldIdLst>
  <p:sldSz cx="12192000" cy="6858000"/>
  <p:notesSz cx="6858000" cy="9144000"/>
  <p:embeddedFontLst>
    <p:embeddedFont>
      <p:font typeface="FandolFang R" panose="02010600030101010101" charset="-122"/>
      <p:regular r:id="rId19"/>
    </p:embeddedFont>
    <p:embeddedFont>
      <p:font typeface="思源黑体 CN Light" panose="02010600030101010101" charset="-122"/>
      <p:regular r:id="rId20"/>
    </p:embeddedFont>
    <p:embeddedFont>
      <p:font typeface="演示斜黑体" panose="02010600030101010101" charset="-122"/>
      <p:regular r:id="rId21"/>
    </p:embeddedFont>
    <p:embeddedFont>
      <p:font typeface="Calibri" panose="020F0502020204030204" pitchFamily="34"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146"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5FE41B13-E810-4D98-8238-20182253F06A}"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DC4C0210-7709-4C1F-9018-4E5771F4DB6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C4C0210-7709-4C1F-9018-4E5771F4DB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6869" b="6869"/>
          <a:stretch>
            <a:fillRect/>
          </a:stretch>
        </p:blipFill>
        <p:spPr>
          <a:xfrm>
            <a:off x="0" y="0"/>
            <a:ext cx="12192000" cy="6858000"/>
          </a:xfrm>
          <a:prstGeom prst="rect">
            <a:avLst/>
          </a:prstGeom>
        </p:spPr>
      </p:pic>
      <p:sp>
        <p:nvSpPr>
          <p:cNvPr id="7" name="矩形 6"/>
          <p:cNvSpPr/>
          <p:nvPr/>
        </p:nvSpPr>
        <p:spPr>
          <a:xfrm rot="10800000">
            <a:off x="0" y="0"/>
            <a:ext cx="12192000" cy="6858000"/>
          </a:xfrm>
          <a:prstGeom prst="rect">
            <a:avLst/>
          </a:prstGeom>
          <a:gradFill flip="none" rotWithShape="1">
            <a:gsLst>
              <a:gs pos="13000">
                <a:schemeClr val="accent6">
                  <a:lumMod val="50000"/>
                  <a:alpha val="36000"/>
                </a:schemeClr>
              </a:gs>
              <a:gs pos="89000">
                <a:schemeClr val="accent6">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3" name="组合 12"/>
          <p:cNvGrpSpPr/>
          <p:nvPr/>
        </p:nvGrpSpPr>
        <p:grpSpPr>
          <a:xfrm>
            <a:off x="4467848" y="4694552"/>
            <a:ext cx="3924905" cy="320593"/>
            <a:chOff x="7387473" y="4694552"/>
            <a:chExt cx="3924905" cy="320593"/>
          </a:xfrm>
        </p:grpSpPr>
        <p:sp>
          <p:nvSpPr>
            <p:cNvPr id="8" name="矩形 259"/>
            <p:cNvSpPr>
              <a:spLocks noChangeArrowheads="1"/>
            </p:cNvSpPr>
            <p:nvPr/>
          </p:nvSpPr>
          <p:spPr bwMode="auto">
            <a:xfrm>
              <a:off x="7387473"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sp>
        <p:nvSpPr>
          <p:cNvPr id="10" name="矩形 259"/>
          <p:cNvSpPr>
            <a:spLocks noChangeArrowheads="1"/>
          </p:cNvSpPr>
          <p:nvPr/>
        </p:nvSpPr>
        <p:spPr bwMode="auto">
          <a:xfrm>
            <a:off x="4007925" y="1608612"/>
            <a:ext cx="4844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竹节人</a:t>
            </a:r>
            <a:endParaRPr lang="en-US" altLang="zh-CN"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517757"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a:off x="3693465" y="3316920"/>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任意多边形 33"/>
          <p:cNvSpPr/>
          <p:nvPr>
            <p:custDataLst>
              <p:tags r:id="rId2"/>
            </p:custDataLst>
          </p:nvPr>
        </p:nvSpPr>
        <p:spPr>
          <a:xfrm>
            <a:off x="6839851" y="1586321"/>
            <a:ext cx="4209440" cy="4015558"/>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12"/>
          <p:cNvSpPr txBox="1"/>
          <p:nvPr/>
        </p:nvSpPr>
        <p:spPr>
          <a:xfrm>
            <a:off x="7075738" y="1874762"/>
            <a:ext cx="3684859" cy="36471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     在孩子们的心里，玩具非常重要，但是也比不上老师的地位。老师玩竹节人时“跟我们玩得入迷时一模一样”的愉悦神情，让“我们”觉得很满足，表现了孩子们的爱师尊师的情感。</a:t>
            </a:r>
          </a:p>
        </p:txBody>
      </p:sp>
      <p:sp>
        <p:nvSpPr>
          <p:cNvPr id="5" name="矩形 25"/>
          <p:cNvSpPr>
            <a:spLocks noChangeArrowheads="1"/>
          </p:cNvSpPr>
          <p:nvPr/>
        </p:nvSpPr>
        <p:spPr bwMode="auto">
          <a:xfrm>
            <a:off x="522746" y="2203319"/>
            <a:ext cx="6552992"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方才的那份小小的怨恨和沮丧</a:t>
            </a:r>
            <a:r>
              <a:rPr kumimoji="0" lang="zh-CN" altLang="en-US" sz="2400" b="0"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rPr>
              <a:t>化为乌有</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a:t>
            </a:r>
          </a:p>
        </p:txBody>
      </p:sp>
      <p:sp>
        <p:nvSpPr>
          <p:cNvPr id="6" name="矩形 25"/>
          <p:cNvSpPr>
            <a:spLocks noChangeArrowheads="1"/>
          </p:cNvSpPr>
          <p:nvPr/>
        </p:nvSpPr>
        <p:spPr bwMode="auto">
          <a:xfrm>
            <a:off x="1256316" y="3420386"/>
            <a:ext cx="4499458" cy="169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ea typeface="思源黑体 CN Regular" panose="020B0500000000000000" pitchFamily="34" charset="-122"/>
                <a:sym typeface="Arial" panose="020B0604020202020204" pitchFamily="34" charset="0"/>
              </a:rPr>
              <a:t>    我们和老师都爱玩竹节人，竹节人玩具给每一个人都带来了无穷的乐趣。</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4547871" y="2001320"/>
            <a:ext cx="6137697" cy="34163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课文主要讲述的是“我”小时候用毛笔杆制作竹节人，与同学在课桌上搏斗引得大家围观，课上偷玩竹节人被老师收走后，发现老师也和“我们”一样爱玩竹节人的事。表现了作者对快乐无忧的童年生活以及爱师敬师的师生情谊的怀念之情。</a:t>
            </a:r>
            <a:endPar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grpSp>
        <p:nvGrpSpPr>
          <p:cNvPr id="4" name="组合 3"/>
          <p:cNvGrpSpPr/>
          <p:nvPr/>
        </p:nvGrpSpPr>
        <p:grpSpPr>
          <a:xfrm>
            <a:off x="1656142" y="2331304"/>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6" name="矩形: 圆角 5"/>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7" name="矩形 2"/>
          <p:cNvSpPr/>
          <p:nvPr/>
        </p:nvSpPr>
        <p:spPr>
          <a:xfrm>
            <a:off x="1179309" y="1659637"/>
            <a:ext cx="623775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在正确的读音下面画“√” 。</a:t>
            </a:r>
          </a:p>
        </p:txBody>
      </p:sp>
      <p:sp>
        <p:nvSpPr>
          <p:cNvPr id="8" name="圆角矩形 27"/>
          <p:cNvSpPr/>
          <p:nvPr/>
        </p:nvSpPr>
        <p:spPr>
          <a:xfrm>
            <a:off x="835052" y="1570142"/>
            <a:ext cx="7892032" cy="3193978"/>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19"/>
          <p:cNvSpPr/>
          <p:nvPr/>
        </p:nvSpPr>
        <p:spPr>
          <a:xfrm>
            <a:off x="1284166" y="2281017"/>
            <a:ext cx="7338061" cy="230832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把穿着九个竹节的鞋线嵌（</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qián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qiàn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）入课桌裂缝里，在下面一拉紧，那威风凛凛（</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lǐn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lǐng</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），跟健美比赛中的浑身疙（</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gē</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qǐ</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）瘩（</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ta  da</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）肉的小伙子差不多的竹节人就立起来了。</a:t>
            </a:r>
          </a:p>
        </p:txBody>
      </p:sp>
      <p:sp>
        <p:nvSpPr>
          <p:cNvPr id="10" name="文本框 9"/>
          <p:cNvSpPr txBox="1"/>
          <p:nvPr/>
        </p:nvSpPr>
        <p:spPr>
          <a:xfrm>
            <a:off x="6280008" y="2496588"/>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1" name="文本框 10"/>
          <p:cNvSpPr txBox="1"/>
          <p:nvPr/>
        </p:nvSpPr>
        <p:spPr>
          <a:xfrm>
            <a:off x="6332436" y="3059433"/>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2" name="文本框 11"/>
          <p:cNvSpPr txBox="1"/>
          <p:nvPr/>
        </p:nvSpPr>
        <p:spPr>
          <a:xfrm>
            <a:off x="4298188" y="3654691"/>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3" name="文本框 12"/>
          <p:cNvSpPr txBox="1"/>
          <p:nvPr/>
        </p:nvSpPr>
        <p:spPr>
          <a:xfrm>
            <a:off x="6382822" y="3622077"/>
            <a:ext cx="767715" cy="646331"/>
          </a:xfrm>
          <a:prstGeom prst="rect">
            <a:avLst/>
          </a:prstGeom>
          <a:noFill/>
        </p:spPr>
        <p:txBody>
          <a:bodyPr wrap="square" rtlCol="0" anchor="t">
            <a:spAutoFit/>
          </a:bodyPr>
          <a:lstStyle>
            <a:defPPr>
              <a:defRPr lang="zh-CN"/>
            </a:defPPr>
            <a:lvl1pPr>
              <a:defRPr sz="3600">
                <a:solidFill>
                  <a:srgbClr val="C00000"/>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227" y="2831205"/>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14" name="矩形 19"/>
          <p:cNvSpPr/>
          <p:nvPr/>
        </p:nvSpPr>
        <p:spPr>
          <a:xfrm>
            <a:off x="1299539" y="1715725"/>
            <a:ext cx="5434501"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根据原文在括号里填上恰当的词语。</a:t>
            </a:r>
          </a:p>
        </p:txBody>
      </p:sp>
      <p:sp>
        <p:nvSpPr>
          <p:cNvPr id="15" name="Rectangle 2"/>
          <p:cNvSpPr/>
          <p:nvPr/>
        </p:nvSpPr>
        <p:spPr>
          <a:xfrm>
            <a:off x="1568780" y="2234792"/>
            <a:ext cx="6750685" cy="2308324"/>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）的傻样子</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）的钩针</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）的老师</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）的怨恨</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6" name="圆角矩形 8"/>
          <p:cNvSpPr/>
          <p:nvPr/>
        </p:nvSpPr>
        <p:spPr>
          <a:xfrm>
            <a:off x="958087" y="1613338"/>
            <a:ext cx="6819554" cy="3053578"/>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6"/>
          <p:cNvSpPr/>
          <p:nvPr/>
        </p:nvSpPr>
        <p:spPr>
          <a:xfrm>
            <a:off x="1925676" y="2374157"/>
            <a:ext cx="1554661"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呆头呆脑</a:t>
            </a:r>
          </a:p>
        </p:txBody>
      </p:sp>
      <p:sp>
        <p:nvSpPr>
          <p:cNvPr id="18" name="矩形 17"/>
          <p:cNvSpPr/>
          <p:nvPr/>
        </p:nvSpPr>
        <p:spPr>
          <a:xfrm>
            <a:off x="2142632" y="2906220"/>
            <a:ext cx="1554661"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废弃</a:t>
            </a:r>
          </a:p>
        </p:txBody>
      </p:sp>
      <p:sp>
        <p:nvSpPr>
          <p:cNvPr id="19" name="矩形 18"/>
          <p:cNvSpPr/>
          <p:nvPr/>
        </p:nvSpPr>
        <p:spPr>
          <a:xfrm>
            <a:off x="1897450" y="3456649"/>
            <a:ext cx="1554661"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虎视眈眈</a:t>
            </a:r>
          </a:p>
        </p:txBody>
      </p:sp>
      <p:sp>
        <p:nvSpPr>
          <p:cNvPr id="20" name="矩形 19"/>
          <p:cNvSpPr/>
          <p:nvPr/>
        </p:nvSpPr>
        <p:spPr>
          <a:xfrm>
            <a:off x="2153048" y="4032557"/>
            <a:ext cx="1554661"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小小</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227" y="2831205"/>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11" name="Text Box 3"/>
          <p:cNvSpPr txBox="1"/>
          <p:nvPr/>
        </p:nvSpPr>
        <p:spPr>
          <a:xfrm>
            <a:off x="1163982" y="1812565"/>
            <a:ext cx="8144232"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竹节人</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这篇课文的主要内容是（              ）（多选）</a:t>
            </a:r>
          </a:p>
        </p:txBody>
      </p:sp>
      <p:sp>
        <p:nvSpPr>
          <p:cNvPr id="12" name="矩形 8"/>
          <p:cNvSpPr/>
          <p:nvPr/>
        </p:nvSpPr>
        <p:spPr>
          <a:xfrm>
            <a:off x="1081153" y="2454608"/>
            <a:ext cx="8144232" cy="230832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如何制作竹节人玩具</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B.</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如何玩竹节人玩具</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C.</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从玩竹节人中得到的快乐</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D.</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老师也痴迷上了竹节人玩具</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圆角矩形 8"/>
          <p:cNvSpPr/>
          <p:nvPr/>
        </p:nvSpPr>
        <p:spPr>
          <a:xfrm>
            <a:off x="835052" y="1717040"/>
            <a:ext cx="8585835" cy="3132979"/>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矩形 20"/>
          <p:cNvSpPr/>
          <p:nvPr/>
        </p:nvSpPr>
        <p:spPr>
          <a:xfrm>
            <a:off x="6298427" y="1819681"/>
            <a:ext cx="1444319"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ABCD</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227" y="2831205"/>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6869" b="6869"/>
          <a:stretch>
            <a:fillRect/>
          </a:stretch>
        </p:blipFill>
        <p:spPr>
          <a:xfrm>
            <a:off x="0" y="0"/>
            <a:ext cx="12192000" cy="6858000"/>
          </a:xfrm>
          <a:prstGeom prst="rect">
            <a:avLst/>
          </a:prstGeom>
        </p:spPr>
      </p:pic>
      <p:sp>
        <p:nvSpPr>
          <p:cNvPr id="7" name="矩形 6"/>
          <p:cNvSpPr/>
          <p:nvPr/>
        </p:nvSpPr>
        <p:spPr>
          <a:xfrm rot="10800000">
            <a:off x="0" y="0"/>
            <a:ext cx="12192000" cy="6858000"/>
          </a:xfrm>
          <a:prstGeom prst="rect">
            <a:avLst/>
          </a:prstGeom>
          <a:gradFill flip="none" rotWithShape="1">
            <a:gsLst>
              <a:gs pos="13000">
                <a:schemeClr val="accent6">
                  <a:lumMod val="50000"/>
                  <a:alpha val="36000"/>
                </a:schemeClr>
              </a:gs>
              <a:gs pos="89000">
                <a:schemeClr val="accent6">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3" name="组合 12"/>
          <p:cNvGrpSpPr/>
          <p:nvPr/>
        </p:nvGrpSpPr>
        <p:grpSpPr>
          <a:xfrm>
            <a:off x="4467848" y="4694552"/>
            <a:ext cx="3924905" cy="320593"/>
            <a:chOff x="7387473" y="4694552"/>
            <a:chExt cx="3924905" cy="320593"/>
          </a:xfrm>
        </p:grpSpPr>
        <p:sp>
          <p:nvSpPr>
            <p:cNvPr id="8" name="矩形 259"/>
            <p:cNvSpPr>
              <a:spLocks noChangeArrowheads="1"/>
            </p:cNvSpPr>
            <p:nvPr/>
          </p:nvSpPr>
          <p:spPr bwMode="auto">
            <a:xfrm>
              <a:off x="7387473"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sp>
        <p:nvSpPr>
          <p:cNvPr id="10" name="矩形 259"/>
          <p:cNvSpPr>
            <a:spLocks noChangeArrowheads="1"/>
          </p:cNvSpPr>
          <p:nvPr/>
        </p:nvSpPr>
        <p:spPr bwMode="auto">
          <a:xfrm>
            <a:off x="3426314" y="1608612"/>
            <a:ext cx="60079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517757"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a:off x="3693465" y="3316920"/>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趣味导入</a:t>
            </a:r>
          </a:p>
        </p:txBody>
      </p:sp>
      <p:sp>
        <p:nvSpPr>
          <p:cNvPr id="9" name="Rectangle 2"/>
          <p:cNvSpPr>
            <a:spLocks noChangeArrowheads="1"/>
          </p:cNvSpPr>
          <p:nvPr/>
        </p:nvSpPr>
        <p:spPr bwMode="auto">
          <a:xfrm>
            <a:off x="2325299" y="3195520"/>
            <a:ext cx="3389105" cy="588816"/>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你知道这是什么玩具吗？</a:t>
            </a:r>
          </a:p>
        </p:txBody>
      </p:sp>
      <p:sp>
        <p:nvSpPr>
          <p:cNvPr id="10" name="Rectangle 2"/>
          <p:cNvSpPr>
            <a:spLocks noChangeArrowheads="1"/>
          </p:cNvSpPr>
          <p:nvPr/>
        </p:nvSpPr>
        <p:spPr bwMode="auto">
          <a:xfrm>
            <a:off x="2290565" y="3690631"/>
            <a:ext cx="5766315" cy="588816"/>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你知道它怎么制作，怎么玩吗？</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033" y="293004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bldLvl="0"/>
      <p:bldP spid="10" grpId="0"/>
      <p:bldP spid="10" grpId="1"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3" name="Rectangle 2"/>
          <p:cNvSpPr>
            <a:spLocks noChangeArrowheads="1"/>
          </p:cNvSpPr>
          <p:nvPr/>
        </p:nvSpPr>
        <p:spPr bwMode="auto">
          <a:xfrm>
            <a:off x="5492095" y="1918884"/>
            <a:ext cx="5331116" cy="3785652"/>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范锡林：</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笔名雪凌，江苏靖江人。已发表小说、童话、散文</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300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多万字。作品获陈伯吹儿童文学奖、江苏省“五个一”</a:t>
            </a:r>
            <a:endPar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工程奖、</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儿童文学</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优秀作品奖等</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40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多项。短篇小说</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她和她的爸爸</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获</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1987</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年儿童文学园丁奖，</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你不是灰姑娘</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获</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1985</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年儿童文学优秀作品奖。</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789" y="1731639"/>
            <a:ext cx="3037572" cy="42526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4" name="文本框 3"/>
          <p:cNvSpPr txBox="1"/>
          <p:nvPr/>
        </p:nvSpPr>
        <p:spPr>
          <a:xfrm>
            <a:off x="853545" y="1925031"/>
            <a:ext cx="8075027"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豁</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开     威风</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凛凛</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疙瘩</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橡</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皮</a:t>
            </a:r>
          </a:p>
        </p:txBody>
      </p:sp>
      <p:sp>
        <p:nvSpPr>
          <p:cNvPr id="5" name="矩形 4"/>
          <p:cNvSpPr/>
          <p:nvPr/>
        </p:nvSpPr>
        <p:spPr>
          <a:xfrm>
            <a:off x="877551" y="1527226"/>
            <a:ext cx="8848725" cy="4603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huō</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lǐn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gē</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da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xiàng</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7"/>
          <p:cNvSpPr txBox="1"/>
          <p:nvPr/>
        </p:nvSpPr>
        <p:spPr>
          <a:xfrm>
            <a:off x="1047967" y="3301712"/>
            <a:ext cx="8505825"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跺</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脚     别出心</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裁</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技高一</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筹</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颓</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然</a:t>
            </a:r>
          </a:p>
        </p:txBody>
      </p:sp>
      <p:sp>
        <p:nvSpPr>
          <p:cNvPr id="7" name="矩形 6"/>
          <p:cNvSpPr/>
          <p:nvPr/>
        </p:nvSpPr>
        <p:spPr>
          <a:xfrm>
            <a:off x="835052" y="2819304"/>
            <a:ext cx="9271000"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duò</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cái</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chóu</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rPr>
              <a:t>tuí</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charset="0"/>
              <a:sym typeface="Arial" panose="020B0604020202020204" pitchFamily="34"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033" y="293004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3" name="矩形 2"/>
          <p:cNvSpPr/>
          <p:nvPr/>
        </p:nvSpPr>
        <p:spPr>
          <a:xfrm>
            <a:off x="672027" y="1949503"/>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威风凛凛：指声势或气派使人敬畏。</a:t>
            </a:r>
          </a:p>
        </p:txBody>
      </p:sp>
      <p:sp>
        <p:nvSpPr>
          <p:cNvPr id="4" name="矩形 3"/>
          <p:cNvSpPr/>
          <p:nvPr/>
        </p:nvSpPr>
        <p:spPr>
          <a:xfrm>
            <a:off x="660400" y="2554734"/>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呆头呆脑：形容思想、行动迟钝笨拙。</a:t>
            </a:r>
          </a:p>
        </p:txBody>
      </p:sp>
      <p:sp>
        <p:nvSpPr>
          <p:cNvPr id="5" name="矩形 4"/>
          <p:cNvSpPr/>
          <p:nvPr/>
        </p:nvSpPr>
        <p:spPr>
          <a:xfrm>
            <a:off x="672027" y="3169889"/>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别出心裁：常用来形容诗文、美术、建筑等的构思设想独具一格。</a:t>
            </a:r>
          </a:p>
        </p:txBody>
      </p:sp>
      <p:sp>
        <p:nvSpPr>
          <p:cNvPr id="6" name="矩形 5"/>
          <p:cNvSpPr/>
          <p:nvPr/>
        </p:nvSpPr>
        <p:spPr>
          <a:xfrm>
            <a:off x="660400" y="3767954"/>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大步流星：形容步子跨得大。</a:t>
            </a:r>
          </a:p>
        </p:txBody>
      </p:sp>
      <p:sp>
        <p:nvSpPr>
          <p:cNvPr id="7" name="矩形 6"/>
          <p:cNvSpPr/>
          <p:nvPr/>
        </p:nvSpPr>
        <p:spPr>
          <a:xfrm>
            <a:off x="672027" y="4439779"/>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念念有词：指人不停地自言自语。</a:t>
            </a:r>
          </a:p>
        </p:txBody>
      </p:sp>
      <p:sp>
        <p:nvSpPr>
          <p:cNvPr id="8" name="矩形 7"/>
          <p:cNvSpPr/>
          <p:nvPr/>
        </p:nvSpPr>
        <p:spPr>
          <a:xfrm>
            <a:off x="693526" y="5048433"/>
            <a:ext cx="9806158"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忘乎所以：由于过度兴奋或骄傲自满，而忘记了言行应该把握的分寸。</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椭圆 9"/>
          <p:cNvSpPr/>
          <p:nvPr/>
        </p:nvSpPr>
        <p:spPr>
          <a:xfrm flipH="1">
            <a:off x="4280111" y="3594100"/>
            <a:ext cx="3175031" cy="1213074"/>
          </a:xfrm>
          <a:custGeom>
            <a:avLst/>
            <a:gdLst/>
            <a:ahLst/>
            <a:cxnLst/>
            <a:rect l="l" t="t" r="r" b="b"/>
            <a:pathLst>
              <a:path w="5166653" h="2369443">
                <a:moveTo>
                  <a:pt x="1350229" y="0"/>
                </a:moveTo>
                <a:lnTo>
                  <a:pt x="5166653" y="0"/>
                </a:lnTo>
                <a:lnTo>
                  <a:pt x="5166653" y="2369443"/>
                </a:lnTo>
                <a:lnTo>
                  <a:pt x="1350229" y="2369443"/>
                </a:lnTo>
                <a:lnTo>
                  <a:pt x="1350229" y="2153255"/>
                </a:lnTo>
                <a:cubicBezTo>
                  <a:pt x="1247686" y="2188856"/>
                  <a:pt x="1137525" y="2207687"/>
                  <a:pt x="1022966" y="2207687"/>
                </a:cubicBezTo>
                <a:cubicBezTo>
                  <a:pt x="457997" y="2207687"/>
                  <a:pt x="0" y="1749690"/>
                  <a:pt x="0" y="1184721"/>
                </a:cubicBezTo>
                <a:cubicBezTo>
                  <a:pt x="0" y="619752"/>
                  <a:pt x="457997" y="161755"/>
                  <a:pt x="1022966" y="161755"/>
                </a:cubicBezTo>
                <a:cubicBezTo>
                  <a:pt x="1137525" y="161755"/>
                  <a:pt x="1247686" y="180586"/>
                  <a:pt x="1350229" y="216187"/>
                </a:cubicBezTo>
                <a:close/>
              </a:path>
            </a:pathLst>
          </a:custGeom>
          <a:solidFill>
            <a:schemeClr val="bg1"/>
          </a:solidFill>
          <a:ln>
            <a:solidFill>
              <a:schemeClr val="accent3"/>
            </a:solidFill>
          </a:ln>
          <a:effectLst>
            <a:outerShdw blurRad="38100" dist="63500" dir="5400000" algn="t" rotWithShape="0">
              <a:schemeClr val="accent3">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 name="组合 3"/>
          <p:cNvGrpSpPr/>
          <p:nvPr/>
        </p:nvGrpSpPr>
        <p:grpSpPr>
          <a:xfrm>
            <a:off x="3527787" y="1708110"/>
            <a:ext cx="3748405" cy="1179195"/>
            <a:chOff x="12417" y="5790"/>
            <a:chExt cx="5903" cy="1857"/>
          </a:xfrm>
        </p:grpSpPr>
        <p:sp>
          <p:nvSpPr>
            <p:cNvPr id="5" name="云形标注 8"/>
            <p:cNvSpPr/>
            <p:nvPr/>
          </p:nvSpPr>
          <p:spPr>
            <a:xfrm>
              <a:off x="12417" y="5790"/>
              <a:ext cx="5903" cy="1857"/>
            </a:xfrm>
            <a:prstGeom prst="cloudCallout">
              <a:avLst>
                <a:gd name="adj1" fmla="val -57194"/>
                <a:gd name="adj2" fmla="val 7351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12"/>
            <p:cNvSpPr txBox="1"/>
            <p:nvPr/>
          </p:nvSpPr>
          <p:spPr>
            <a:xfrm>
              <a:off x="13076" y="6328"/>
              <a:ext cx="5019" cy="72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课文讲了哪几件事呢？</a:t>
              </a:r>
            </a:p>
          </p:txBody>
        </p:sp>
      </p:grpSp>
      <p:sp>
        <p:nvSpPr>
          <p:cNvPr id="7" name="文本框 6"/>
          <p:cNvSpPr txBox="1">
            <a:spLocks noChangeArrowheads="1"/>
          </p:cNvSpPr>
          <p:nvPr/>
        </p:nvSpPr>
        <p:spPr bwMode="auto">
          <a:xfrm>
            <a:off x="4321544" y="3852374"/>
            <a:ext cx="2823678"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制作竹节人</a:t>
            </a:r>
          </a:p>
        </p:txBody>
      </p:sp>
      <p:sp>
        <p:nvSpPr>
          <p:cNvPr id="8" name="椭圆 9"/>
          <p:cNvSpPr/>
          <p:nvPr/>
        </p:nvSpPr>
        <p:spPr>
          <a:xfrm>
            <a:off x="7633446" y="4231621"/>
            <a:ext cx="3148361" cy="1210010"/>
          </a:xfrm>
          <a:custGeom>
            <a:avLst/>
            <a:gdLst/>
            <a:ahLst/>
            <a:cxnLst/>
            <a:rect l="l" t="t" r="r" b="b"/>
            <a:pathLst>
              <a:path w="5166653" h="2369443">
                <a:moveTo>
                  <a:pt x="1350229" y="0"/>
                </a:moveTo>
                <a:lnTo>
                  <a:pt x="5166653" y="0"/>
                </a:lnTo>
                <a:lnTo>
                  <a:pt x="5166653" y="2369443"/>
                </a:lnTo>
                <a:lnTo>
                  <a:pt x="1350229" y="2369443"/>
                </a:lnTo>
                <a:lnTo>
                  <a:pt x="1350229" y="2153255"/>
                </a:lnTo>
                <a:cubicBezTo>
                  <a:pt x="1247686" y="2188856"/>
                  <a:pt x="1137525" y="2207687"/>
                  <a:pt x="1022966" y="2207687"/>
                </a:cubicBezTo>
                <a:cubicBezTo>
                  <a:pt x="457997" y="2207687"/>
                  <a:pt x="0" y="1749690"/>
                  <a:pt x="0" y="1184721"/>
                </a:cubicBezTo>
                <a:cubicBezTo>
                  <a:pt x="0" y="619752"/>
                  <a:pt x="457997" y="161755"/>
                  <a:pt x="1022966" y="161755"/>
                </a:cubicBezTo>
                <a:cubicBezTo>
                  <a:pt x="1137525" y="161755"/>
                  <a:pt x="1247686" y="180586"/>
                  <a:pt x="1350229" y="216187"/>
                </a:cubicBezTo>
                <a:close/>
              </a:path>
            </a:pathLst>
          </a:custGeom>
          <a:solidFill>
            <a:schemeClr val="bg1"/>
          </a:solidFill>
          <a:ln>
            <a:solidFill>
              <a:schemeClr val="accent3"/>
            </a:solidFill>
          </a:ln>
          <a:effectLst>
            <a:outerShdw blurRad="38100" dist="63500" dir="5400000" algn="t" rotWithShape="0">
              <a:schemeClr val="accent3">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椭圆 9"/>
          <p:cNvSpPr/>
          <p:nvPr/>
        </p:nvSpPr>
        <p:spPr>
          <a:xfrm>
            <a:off x="7357961" y="2539197"/>
            <a:ext cx="3438620" cy="1240898"/>
          </a:xfrm>
          <a:custGeom>
            <a:avLst/>
            <a:gdLst/>
            <a:ahLst/>
            <a:cxnLst/>
            <a:rect l="l" t="t" r="r" b="b"/>
            <a:pathLst>
              <a:path w="5166653" h="2369443">
                <a:moveTo>
                  <a:pt x="1350229" y="0"/>
                </a:moveTo>
                <a:lnTo>
                  <a:pt x="5166653" y="0"/>
                </a:lnTo>
                <a:lnTo>
                  <a:pt x="5166653" y="2369443"/>
                </a:lnTo>
                <a:lnTo>
                  <a:pt x="1350229" y="2369443"/>
                </a:lnTo>
                <a:lnTo>
                  <a:pt x="1350229" y="2153255"/>
                </a:lnTo>
                <a:cubicBezTo>
                  <a:pt x="1247686" y="2188856"/>
                  <a:pt x="1137525" y="2207687"/>
                  <a:pt x="1022966" y="2207687"/>
                </a:cubicBezTo>
                <a:cubicBezTo>
                  <a:pt x="457997" y="2207687"/>
                  <a:pt x="0" y="1749690"/>
                  <a:pt x="0" y="1184721"/>
                </a:cubicBezTo>
                <a:cubicBezTo>
                  <a:pt x="0" y="619752"/>
                  <a:pt x="457997" y="161755"/>
                  <a:pt x="1022966" y="161755"/>
                </a:cubicBezTo>
                <a:cubicBezTo>
                  <a:pt x="1137525" y="161755"/>
                  <a:pt x="1247686" y="180586"/>
                  <a:pt x="1350229" y="216187"/>
                </a:cubicBezTo>
                <a:close/>
              </a:path>
            </a:pathLst>
          </a:custGeom>
          <a:solidFill>
            <a:schemeClr val="bg1"/>
          </a:solidFill>
          <a:ln>
            <a:solidFill>
              <a:schemeClr val="accent3"/>
            </a:solidFill>
          </a:ln>
          <a:effectLst>
            <a:outerShdw blurRad="38100" dist="63500" dir="5400000" algn="t" rotWithShape="0">
              <a:schemeClr val="accent3">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bwMode="auto">
          <a:xfrm>
            <a:off x="7431410" y="2718531"/>
            <a:ext cx="886045" cy="918340"/>
            <a:chOff x="1573983" y="1974776"/>
            <a:chExt cx="1813954" cy="1813954"/>
          </a:xfrm>
        </p:grpSpPr>
        <p:grpSp>
          <p:nvGrpSpPr>
            <p:cNvPr id="11" name="组合 64"/>
            <p:cNvGrpSpPr/>
            <p:nvPr/>
          </p:nvGrpSpPr>
          <p:grpSpPr bwMode="auto">
            <a:xfrm rot="1267204">
              <a:off x="1573983" y="1974776"/>
              <a:ext cx="1813954" cy="1813954"/>
              <a:chOff x="3518404" y="1580443"/>
              <a:chExt cx="1276350" cy="1276350"/>
            </a:xfrm>
          </p:grpSpPr>
          <p:sp>
            <p:nvSpPr>
              <p:cNvPr id="13" name="椭圆 12"/>
              <p:cNvSpPr/>
              <p:nvPr/>
            </p:nvSpPr>
            <p:spPr bwMode="auto">
              <a:xfrm>
                <a:off x="3518404" y="1580443"/>
                <a:ext cx="1276350" cy="1276350"/>
              </a:xfrm>
              <a:prstGeom prst="ellipse">
                <a:avLst/>
              </a:prstGeom>
              <a:gradFill flip="none" rotWithShape="1">
                <a:gsLst>
                  <a:gs pos="0">
                    <a:srgbClr val="DAED23"/>
                  </a:gs>
                  <a:gs pos="47000">
                    <a:srgbClr val="C1D31B"/>
                  </a:gs>
                  <a:gs pos="82000">
                    <a:srgbClr val="809B1D"/>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椭圆 13"/>
              <p:cNvSpPr/>
              <p:nvPr/>
            </p:nvSpPr>
            <p:spPr bwMode="auto">
              <a:xfrm rot="20122633">
                <a:off x="3971054" y="2564871"/>
                <a:ext cx="774517" cy="267621"/>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椭圆 14"/>
              <p:cNvSpPr/>
              <p:nvPr/>
            </p:nvSpPr>
            <p:spPr bwMode="auto">
              <a:xfrm rot="912585">
                <a:off x="3689282" y="1627342"/>
                <a:ext cx="838678" cy="83946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2" name="椭圆 11"/>
            <p:cNvSpPr/>
            <p:nvPr/>
          </p:nvSpPr>
          <p:spPr>
            <a:xfrm rot="1267204">
              <a:off x="1780571" y="2169363"/>
              <a:ext cx="1393865" cy="139386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6" name="组合 15"/>
          <p:cNvGrpSpPr/>
          <p:nvPr/>
        </p:nvGrpSpPr>
        <p:grpSpPr bwMode="auto">
          <a:xfrm>
            <a:off x="7706798" y="4414358"/>
            <a:ext cx="915190" cy="907557"/>
            <a:chOff x="1573983" y="1974776"/>
            <a:chExt cx="1813954" cy="1813954"/>
          </a:xfrm>
        </p:grpSpPr>
        <p:grpSp>
          <p:nvGrpSpPr>
            <p:cNvPr id="17" name="组合 71"/>
            <p:cNvGrpSpPr/>
            <p:nvPr/>
          </p:nvGrpSpPr>
          <p:grpSpPr bwMode="auto">
            <a:xfrm rot="1267204">
              <a:off x="1573983" y="1974776"/>
              <a:ext cx="1813954" cy="1813954"/>
              <a:chOff x="3518404" y="1580443"/>
              <a:chExt cx="1276350" cy="1276350"/>
            </a:xfrm>
          </p:grpSpPr>
          <p:sp>
            <p:nvSpPr>
              <p:cNvPr id="19" name="椭圆 18"/>
              <p:cNvSpPr/>
              <p:nvPr/>
            </p:nvSpPr>
            <p:spPr bwMode="auto">
              <a:xfrm>
                <a:off x="3518404" y="1580443"/>
                <a:ext cx="1276350" cy="1276350"/>
              </a:xfrm>
              <a:prstGeom prst="ellipse">
                <a:avLst/>
              </a:prstGeom>
              <a:gradFill flip="none" rotWithShape="1">
                <a:gsLst>
                  <a:gs pos="0">
                    <a:srgbClr val="DAED23"/>
                  </a:gs>
                  <a:gs pos="47000">
                    <a:srgbClr val="C1D31B"/>
                  </a:gs>
                  <a:gs pos="82000">
                    <a:srgbClr val="809B1D"/>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椭圆 19"/>
              <p:cNvSpPr/>
              <p:nvPr/>
            </p:nvSpPr>
            <p:spPr bwMode="auto">
              <a:xfrm rot="20122633">
                <a:off x="3971055" y="2566638"/>
                <a:ext cx="774518" cy="265811"/>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椭圆 20"/>
              <p:cNvSpPr/>
              <p:nvPr/>
            </p:nvSpPr>
            <p:spPr bwMode="auto">
              <a:xfrm rot="912585">
                <a:off x="3691419" y="1626600"/>
                <a:ext cx="838679" cy="83867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8" name="椭圆 17"/>
            <p:cNvSpPr/>
            <p:nvPr/>
          </p:nvSpPr>
          <p:spPr>
            <a:xfrm rot="1267204">
              <a:off x="1780571" y="2169363"/>
              <a:ext cx="1393865" cy="139386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22" name="组合 21"/>
          <p:cNvGrpSpPr/>
          <p:nvPr/>
        </p:nvGrpSpPr>
        <p:grpSpPr bwMode="auto">
          <a:xfrm flipH="1">
            <a:off x="6450509" y="3761054"/>
            <a:ext cx="910313" cy="920572"/>
            <a:chOff x="1573983" y="1974776"/>
            <a:chExt cx="1813954" cy="1813954"/>
          </a:xfrm>
        </p:grpSpPr>
        <p:grpSp>
          <p:nvGrpSpPr>
            <p:cNvPr id="23" name="组合 78"/>
            <p:cNvGrpSpPr/>
            <p:nvPr/>
          </p:nvGrpSpPr>
          <p:grpSpPr bwMode="auto">
            <a:xfrm rot="1267204">
              <a:off x="1573983" y="1974776"/>
              <a:ext cx="1813954" cy="1813954"/>
              <a:chOff x="3518404" y="1580443"/>
              <a:chExt cx="1276350" cy="1276350"/>
            </a:xfrm>
          </p:grpSpPr>
          <p:sp>
            <p:nvSpPr>
              <p:cNvPr id="25" name="椭圆 24"/>
              <p:cNvSpPr/>
              <p:nvPr/>
            </p:nvSpPr>
            <p:spPr bwMode="auto">
              <a:xfrm>
                <a:off x="3518404" y="1580443"/>
                <a:ext cx="1276350" cy="1276350"/>
              </a:xfrm>
              <a:prstGeom prst="ellipse">
                <a:avLst/>
              </a:prstGeom>
              <a:gradFill flip="none" rotWithShape="1">
                <a:gsLst>
                  <a:gs pos="0">
                    <a:srgbClr val="DAED23"/>
                  </a:gs>
                  <a:gs pos="47000">
                    <a:srgbClr val="C1D31B"/>
                  </a:gs>
                  <a:gs pos="82000">
                    <a:srgbClr val="809B1D"/>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椭圆 25"/>
              <p:cNvSpPr/>
              <p:nvPr/>
            </p:nvSpPr>
            <p:spPr bwMode="auto">
              <a:xfrm rot="20122633">
                <a:off x="3972376" y="2564046"/>
                <a:ext cx="775418" cy="267622"/>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椭圆 26"/>
              <p:cNvSpPr/>
              <p:nvPr/>
            </p:nvSpPr>
            <p:spPr bwMode="auto">
              <a:xfrm rot="912585">
                <a:off x="3693319" y="1626106"/>
                <a:ext cx="837176" cy="839464"/>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椭圆 23"/>
            <p:cNvSpPr/>
            <p:nvPr/>
          </p:nvSpPr>
          <p:spPr>
            <a:xfrm rot="1267204">
              <a:off x="1780571" y="2169363"/>
              <a:ext cx="1393865" cy="1393865"/>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8" name="TextBox 30"/>
          <p:cNvSpPr txBox="1"/>
          <p:nvPr/>
        </p:nvSpPr>
        <p:spPr>
          <a:xfrm>
            <a:off x="6690286" y="3999509"/>
            <a:ext cx="609600" cy="50276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1</a:t>
            </a:r>
            <a:endParaRPr kumimoji="0" lang="zh-CN" altLang="en-US"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TextBox 30"/>
          <p:cNvSpPr txBox="1"/>
          <p:nvPr/>
        </p:nvSpPr>
        <p:spPr>
          <a:xfrm>
            <a:off x="8014505" y="4653462"/>
            <a:ext cx="607483" cy="50276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a:t>
            </a:r>
            <a:endParaRPr kumimoji="0" lang="zh-CN" altLang="en-US"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TextBox 30"/>
          <p:cNvSpPr txBox="1"/>
          <p:nvPr/>
        </p:nvSpPr>
        <p:spPr>
          <a:xfrm>
            <a:off x="7680147" y="2935266"/>
            <a:ext cx="607483" cy="50276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a:t>
            </a:r>
            <a:endParaRPr kumimoji="0" lang="zh-CN" altLang="en-US" sz="2665" b="1" i="0" u="none" strike="noStrike" kern="1200" cap="none" spc="0" normalizeH="0" baseline="0" noProof="1">
              <a:ln>
                <a:noFill/>
              </a:ln>
              <a:solidFill>
                <a:srgbClr val="A5A5A5">
                  <a:lumMod val="75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文本框 30"/>
          <p:cNvSpPr txBox="1">
            <a:spLocks noChangeArrowheads="1"/>
          </p:cNvSpPr>
          <p:nvPr/>
        </p:nvSpPr>
        <p:spPr bwMode="auto">
          <a:xfrm>
            <a:off x="8301285" y="2822079"/>
            <a:ext cx="3368672"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竹节人玩趣</a:t>
            </a:r>
          </a:p>
        </p:txBody>
      </p:sp>
      <p:sp>
        <p:nvSpPr>
          <p:cNvPr id="32" name="文本框 31"/>
          <p:cNvSpPr txBox="1">
            <a:spLocks noChangeArrowheads="1"/>
          </p:cNvSpPr>
          <p:nvPr/>
        </p:nvSpPr>
        <p:spPr bwMode="auto">
          <a:xfrm>
            <a:off x="8693892" y="4542392"/>
            <a:ext cx="2087915"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老师玩竹节人</a:t>
            </a:r>
          </a:p>
        </p:txBody>
      </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5551" y="293004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linds(horizontal)">
                                      <p:cBhvr>
                                        <p:cTn id="43" dur="500"/>
                                        <p:tgtEl>
                                          <p:spTgt spid="29"/>
                                        </p:tgtEl>
                                      </p:cBhvr>
                                    </p:animEffect>
                                  </p:childTnLst>
                                </p:cTn>
                              </p:par>
                              <p:par>
                                <p:cTn id="44" presetID="3"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9" name="矩形 25"/>
          <p:cNvSpPr>
            <a:spLocks noChangeArrowheads="1"/>
          </p:cNvSpPr>
          <p:nvPr/>
        </p:nvSpPr>
        <p:spPr bwMode="auto">
          <a:xfrm>
            <a:off x="2147640" y="2839955"/>
            <a:ext cx="79733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把毛笔杆锯成寸把长的一截，这就是竹节人的脑袋连同身躯了，在上面钻一对小眼，供装手臂用。再锯八截短的，分别当四肢，用一根纳鞋底的线把它们穿在一起，就成了。锯的时候要小心，弄不好一个个崩裂，前功尽弃。</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10" name="矩形 25"/>
          <p:cNvSpPr>
            <a:spLocks noChangeArrowheads="1"/>
          </p:cNvSpPr>
          <p:nvPr/>
        </p:nvSpPr>
        <p:spPr bwMode="auto">
          <a:xfrm>
            <a:off x="2147640" y="2833874"/>
            <a:ext cx="79733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把毛笔杆</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锯</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成寸把长的一截，这就是竹节人的脑袋连同身躯了，在上面</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钻</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一对小眼，供装手臂用。</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再锯</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八截短的，分别当四肢，用一根纳鞋底的线把它们</a:t>
            </a:r>
            <a:r>
              <a:rPr kumimoji="0" lang="zh-CN" altLang="en-US" sz="24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穿</a:t>
            </a: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在一起，就成了。锯的时候要小心，弄不好一个个崩裂，前功尽弃。</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grpSp>
        <p:nvGrpSpPr>
          <p:cNvPr id="11" name="组合 10"/>
          <p:cNvGrpSpPr/>
          <p:nvPr/>
        </p:nvGrpSpPr>
        <p:grpSpPr>
          <a:xfrm>
            <a:off x="8357238" y="1197943"/>
            <a:ext cx="2979034" cy="1547384"/>
            <a:chOff x="12242" y="5714"/>
            <a:chExt cx="6276" cy="2240"/>
          </a:xfrm>
        </p:grpSpPr>
        <p:sp>
          <p:nvSpPr>
            <p:cNvPr id="12" name="云形标注 8"/>
            <p:cNvSpPr/>
            <p:nvPr/>
          </p:nvSpPr>
          <p:spPr>
            <a:xfrm>
              <a:off x="12242" y="5714"/>
              <a:ext cx="6276" cy="2240"/>
            </a:xfrm>
            <a:prstGeom prst="cloudCallout">
              <a:avLst>
                <a:gd name="adj1" fmla="val -63195"/>
                <a:gd name="adj2" fmla="val 486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12391" y="6070"/>
              <a:ext cx="5647" cy="160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这一连串的动词，详细讲解了竹节人的制作过程。</a:t>
              </a:r>
            </a:p>
          </p:txBody>
        </p:sp>
      </p:grpSp>
      <p:sp>
        <p:nvSpPr>
          <p:cNvPr id="14" name="圆角矩形 31"/>
          <p:cNvSpPr/>
          <p:nvPr/>
        </p:nvSpPr>
        <p:spPr>
          <a:xfrm>
            <a:off x="5944478" y="2951832"/>
            <a:ext cx="648045" cy="431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圆角矩形 32"/>
          <p:cNvSpPr/>
          <p:nvPr/>
        </p:nvSpPr>
        <p:spPr>
          <a:xfrm>
            <a:off x="4987084" y="3523642"/>
            <a:ext cx="635492" cy="431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圆角矩形 33"/>
          <p:cNvSpPr/>
          <p:nvPr/>
        </p:nvSpPr>
        <p:spPr>
          <a:xfrm>
            <a:off x="8949123" y="3519262"/>
            <a:ext cx="648254" cy="431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圆角矩形 34"/>
          <p:cNvSpPr/>
          <p:nvPr/>
        </p:nvSpPr>
        <p:spPr>
          <a:xfrm>
            <a:off x="5010781" y="4081003"/>
            <a:ext cx="619000" cy="431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AutoShape 19"/>
          <p:cNvSpPr>
            <a:spLocks noChangeArrowheads="1"/>
          </p:cNvSpPr>
          <p:nvPr/>
        </p:nvSpPr>
        <p:spPr bwMode="gray">
          <a:xfrm>
            <a:off x="4111349" y="1553021"/>
            <a:ext cx="3593113" cy="667757"/>
          </a:xfrm>
          <a:prstGeom prst="roundRect">
            <a:avLst>
              <a:gd name="adj" fmla="val 16667"/>
            </a:avLst>
          </a:prstGeom>
          <a:solidFill>
            <a:schemeClr val="accent4"/>
          </a:solidFill>
          <a:ln>
            <a:noFill/>
          </a:ln>
          <a:effectLst>
            <a:outerShdw blurRad="50800" dist="38100" dir="8100000" algn="tr" rotWithShape="0">
              <a:prstClr val="black">
                <a:alpha val="40000"/>
              </a:prst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AutoShape 27"/>
          <p:cNvSpPr>
            <a:spLocks noChangeArrowheads="1"/>
          </p:cNvSpPr>
          <p:nvPr/>
        </p:nvSpPr>
        <p:spPr bwMode="gray">
          <a:xfrm>
            <a:off x="3443359" y="1347768"/>
            <a:ext cx="672253" cy="1055615"/>
          </a:xfrm>
          <a:prstGeom prst="diamond">
            <a:avLst/>
          </a:prstGeom>
          <a:solidFill>
            <a:schemeClr val="accent4"/>
          </a:solidFill>
          <a:ln w="38100">
            <a:solidFill>
              <a:schemeClr val="bg1"/>
            </a:solidFill>
            <a:miter lim="800000"/>
          </a:ln>
          <a:effectLst>
            <a:outerShdw dist="115003" dir="380412" algn="ctr" rotWithShape="0">
              <a:schemeClr val="tx1"/>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ko-KR" sz="24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25"/>
          <p:cNvSpPr>
            <a:spLocks noChangeArrowheads="1"/>
          </p:cNvSpPr>
          <p:nvPr/>
        </p:nvSpPr>
        <p:spPr bwMode="auto">
          <a:xfrm>
            <a:off x="4385662" y="1589928"/>
            <a:ext cx="3318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如何制作竹节人呢？</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pic>
        <p:nvPicPr>
          <p:cNvPr id="2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52" y="4110729"/>
            <a:ext cx="1962488" cy="231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5"/>
          <p:cNvSpPr>
            <a:spLocks noChangeArrowheads="1"/>
          </p:cNvSpPr>
          <p:nvPr/>
        </p:nvSpPr>
        <p:spPr bwMode="auto">
          <a:xfrm>
            <a:off x="675720" y="4710402"/>
            <a:ext cx="109252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第</a:t>
            </a:r>
            <a:r>
              <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2</a:t>
            </a: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段</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grpSp>
        <p:nvGrpSpPr>
          <p:cNvPr id="23" name="组合 14"/>
          <p:cNvGrpSpPr/>
          <p:nvPr/>
        </p:nvGrpSpPr>
        <p:grpSpPr bwMode="auto">
          <a:xfrm>
            <a:off x="3525731" y="5298419"/>
            <a:ext cx="1779100" cy="981492"/>
            <a:chOff x="4907532" y="2708920"/>
            <a:chExt cx="2825594" cy="2564332"/>
          </a:xfrm>
        </p:grpSpPr>
        <p:sp>
          <p:nvSpPr>
            <p:cNvPr id="24" name="椭圆 3"/>
            <p:cNvSpPr/>
            <p:nvPr/>
          </p:nvSpPr>
          <p:spPr>
            <a:xfrm rot="244877">
              <a:off x="4907532" y="2805505"/>
              <a:ext cx="2800298" cy="2467747"/>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椭圆 3"/>
            <p:cNvSpPr/>
            <p:nvPr/>
          </p:nvSpPr>
          <p:spPr>
            <a:xfrm>
              <a:off x="4907532" y="2720994"/>
              <a:ext cx="2800298" cy="240255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A27B00"/>
            </a:solidFill>
            <a:ln w="3175">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椭圆 3"/>
            <p:cNvSpPr/>
            <p:nvPr/>
          </p:nvSpPr>
          <p:spPr>
            <a:xfrm>
              <a:off x="4932040" y="2708920"/>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gradFill>
              <a:gsLst>
                <a:gs pos="0">
                  <a:srgbClr val="F4800C"/>
                </a:gs>
                <a:gs pos="55000">
                  <a:srgbClr val="FFC000"/>
                </a:gs>
                <a:gs pos="100000">
                  <a:srgbClr val="FFFF00"/>
                </a:gs>
              </a:gsLst>
              <a:lin ang="2700000" scaled="1"/>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7" name="矩形 26"/>
          <p:cNvSpPr>
            <a:spLocks noChangeArrowheads="1"/>
          </p:cNvSpPr>
          <p:nvPr/>
        </p:nvSpPr>
        <p:spPr bwMode="auto">
          <a:xfrm>
            <a:off x="3726884" y="5458171"/>
            <a:ext cx="1458595"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非常用心</a:t>
            </a:r>
          </a:p>
        </p:txBody>
      </p:sp>
      <p:grpSp>
        <p:nvGrpSpPr>
          <p:cNvPr id="28" name="组合 14"/>
          <p:cNvGrpSpPr/>
          <p:nvPr/>
        </p:nvGrpSpPr>
        <p:grpSpPr bwMode="auto">
          <a:xfrm>
            <a:off x="6036343" y="5312270"/>
            <a:ext cx="1779100" cy="981492"/>
            <a:chOff x="4907532" y="2708920"/>
            <a:chExt cx="2825594" cy="2564332"/>
          </a:xfrm>
        </p:grpSpPr>
        <p:sp>
          <p:nvSpPr>
            <p:cNvPr id="29" name="椭圆 3"/>
            <p:cNvSpPr/>
            <p:nvPr/>
          </p:nvSpPr>
          <p:spPr>
            <a:xfrm rot="244877">
              <a:off x="4907532" y="2805505"/>
              <a:ext cx="2800298" cy="2467747"/>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椭圆 3"/>
            <p:cNvSpPr/>
            <p:nvPr/>
          </p:nvSpPr>
          <p:spPr>
            <a:xfrm>
              <a:off x="4907532" y="2720994"/>
              <a:ext cx="2800298" cy="240255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A27B00"/>
            </a:solidFill>
            <a:ln w="3175">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椭圆 3"/>
            <p:cNvSpPr/>
            <p:nvPr/>
          </p:nvSpPr>
          <p:spPr>
            <a:xfrm>
              <a:off x="4932040" y="2708920"/>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gradFill>
              <a:gsLst>
                <a:gs pos="0">
                  <a:srgbClr val="F4800C"/>
                </a:gs>
                <a:gs pos="55000">
                  <a:srgbClr val="FFC000"/>
                </a:gs>
                <a:gs pos="100000">
                  <a:srgbClr val="FFFF00"/>
                </a:gs>
              </a:gsLst>
              <a:lin ang="2700000" scaled="1"/>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2" name="矩形 31"/>
          <p:cNvSpPr>
            <a:spLocks noChangeArrowheads="1"/>
          </p:cNvSpPr>
          <p:nvPr/>
        </p:nvSpPr>
        <p:spPr bwMode="auto">
          <a:xfrm>
            <a:off x="6227812" y="5474400"/>
            <a:ext cx="147665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制作不易</a:t>
            </a:r>
          </a:p>
        </p:txBody>
      </p:sp>
      <p:sp>
        <p:nvSpPr>
          <p:cNvPr id="33" name="圆角矩形 56"/>
          <p:cNvSpPr/>
          <p:nvPr/>
        </p:nvSpPr>
        <p:spPr>
          <a:xfrm>
            <a:off x="8309176" y="4620087"/>
            <a:ext cx="1259266" cy="431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80">
                                          <p:stCondLst>
                                            <p:cond delay="0"/>
                                          </p:stCondLst>
                                        </p:cTn>
                                        <p:tgtEl>
                                          <p:spTgt spid="27"/>
                                        </p:tgtEl>
                                      </p:cBhvr>
                                    </p:animEffect>
                                    <p:anim calcmode="lin" valueType="num">
                                      <p:cBhvr>
                                        <p:cTn id="6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4" dur="26">
                                          <p:stCondLst>
                                            <p:cond delay="650"/>
                                          </p:stCondLst>
                                        </p:cTn>
                                        <p:tgtEl>
                                          <p:spTgt spid="27"/>
                                        </p:tgtEl>
                                      </p:cBhvr>
                                      <p:to x="100000" y="60000"/>
                                    </p:animScale>
                                    <p:animScale>
                                      <p:cBhvr>
                                        <p:cTn id="75" dur="166" decel="50000">
                                          <p:stCondLst>
                                            <p:cond delay="676"/>
                                          </p:stCondLst>
                                        </p:cTn>
                                        <p:tgtEl>
                                          <p:spTgt spid="27"/>
                                        </p:tgtEl>
                                      </p:cBhvr>
                                      <p:to x="100000" y="100000"/>
                                    </p:animScale>
                                    <p:animScale>
                                      <p:cBhvr>
                                        <p:cTn id="76" dur="26">
                                          <p:stCondLst>
                                            <p:cond delay="1312"/>
                                          </p:stCondLst>
                                        </p:cTn>
                                        <p:tgtEl>
                                          <p:spTgt spid="27"/>
                                        </p:tgtEl>
                                      </p:cBhvr>
                                      <p:to x="100000" y="80000"/>
                                    </p:animScale>
                                    <p:animScale>
                                      <p:cBhvr>
                                        <p:cTn id="77" dur="166" decel="50000">
                                          <p:stCondLst>
                                            <p:cond delay="1338"/>
                                          </p:stCondLst>
                                        </p:cTn>
                                        <p:tgtEl>
                                          <p:spTgt spid="27"/>
                                        </p:tgtEl>
                                      </p:cBhvr>
                                      <p:to x="100000" y="100000"/>
                                    </p:animScale>
                                    <p:animScale>
                                      <p:cBhvr>
                                        <p:cTn id="78" dur="26">
                                          <p:stCondLst>
                                            <p:cond delay="1642"/>
                                          </p:stCondLst>
                                        </p:cTn>
                                        <p:tgtEl>
                                          <p:spTgt spid="27"/>
                                        </p:tgtEl>
                                      </p:cBhvr>
                                      <p:to x="100000" y="90000"/>
                                    </p:animScale>
                                    <p:animScale>
                                      <p:cBhvr>
                                        <p:cTn id="79" dur="166" decel="50000">
                                          <p:stCondLst>
                                            <p:cond delay="1668"/>
                                          </p:stCondLst>
                                        </p:cTn>
                                        <p:tgtEl>
                                          <p:spTgt spid="27"/>
                                        </p:tgtEl>
                                      </p:cBhvr>
                                      <p:to x="100000" y="100000"/>
                                    </p:animScale>
                                    <p:animScale>
                                      <p:cBhvr>
                                        <p:cTn id="80" dur="26">
                                          <p:stCondLst>
                                            <p:cond delay="1808"/>
                                          </p:stCondLst>
                                        </p:cTn>
                                        <p:tgtEl>
                                          <p:spTgt spid="27"/>
                                        </p:tgtEl>
                                      </p:cBhvr>
                                      <p:to x="100000" y="95000"/>
                                    </p:animScale>
                                    <p:animScale>
                                      <p:cBhvr>
                                        <p:cTn id="81" dur="166" decel="50000">
                                          <p:stCondLst>
                                            <p:cond delay="1834"/>
                                          </p:stCondLst>
                                        </p:cTn>
                                        <p:tgtEl>
                                          <p:spTgt spid="27"/>
                                        </p:tgtEl>
                                      </p:cBhvr>
                                      <p:to x="100000" y="100000"/>
                                    </p:animScale>
                                  </p:childTnLst>
                                </p:cTn>
                              </p:par>
                              <p:par>
                                <p:cTn id="82" presetID="26"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80">
                                          <p:stCondLst>
                                            <p:cond delay="0"/>
                                          </p:stCondLst>
                                        </p:cTn>
                                        <p:tgtEl>
                                          <p:spTgt spid="23"/>
                                        </p:tgtEl>
                                      </p:cBhvr>
                                    </p:animEffect>
                                    <p:anim calcmode="lin" valueType="num">
                                      <p:cBhvr>
                                        <p:cTn id="8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0" dur="26">
                                          <p:stCondLst>
                                            <p:cond delay="650"/>
                                          </p:stCondLst>
                                        </p:cTn>
                                        <p:tgtEl>
                                          <p:spTgt spid="23"/>
                                        </p:tgtEl>
                                      </p:cBhvr>
                                      <p:to x="100000" y="60000"/>
                                    </p:animScale>
                                    <p:animScale>
                                      <p:cBhvr>
                                        <p:cTn id="91" dur="166" decel="50000">
                                          <p:stCondLst>
                                            <p:cond delay="676"/>
                                          </p:stCondLst>
                                        </p:cTn>
                                        <p:tgtEl>
                                          <p:spTgt spid="23"/>
                                        </p:tgtEl>
                                      </p:cBhvr>
                                      <p:to x="100000" y="100000"/>
                                    </p:animScale>
                                    <p:animScale>
                                      <p:cBhvr>
                                        <p:cTn id="92" dur="26">
                                          <p:stCondLst>
                                            <p:cond delay="1312"/>
                                          </p:stCondLst>
                                        </p:cTn>
                                        <p:tgtEl>
                                          <p:spTgt spid="23"/>
                                        </p:tgtEl>
                                      </p:cBhvr>
                                      <p:to x="100000" y="80000"/>
                                    </p:animScale>
                                    <p:animScale>
                                      <p:cBhvr>
                                        <p:cTn id="93" dur="166" decel="50000">
                                          <p:stCondLst>
                                            <p:cond delay="1338"/>
                                          </p:stCondLst>
                                        </p:cTn>
                                        <p:tgtEl>
                                          <p:spTgt spid="23"/>
                                        </p:tgtEl>
                                      </p:cBhvr>
                                      <p:to x="100000" y="100000"/>
                                    </p:animScale>
                                    <p:animScale>
                                      <p:cBhvr>
                                        <p:cTn id="94" dur="26">
                                          <p:stCondLst>
                                            <p:cond delay="1642"/>
                                          </p:stCondLst>
                                        </p:cTn>
                                        <p:tgtEl>
                                          <p:spTgt spid="23"/>
                                        </p:tgtEl>
                                      </p:cBhvr>
                                      <p:to x="100000" y="90000"/>
                                    </p:animScale>
                                    <p:animScale>
                                      <p:cBhvr>
                                        <p:cTn id="95" dur="166" decel="50000">
                                          <p:stCondLst>
                                            <p:cond delay="1668"/>
                                          </p:stCondLst>
                                        </p:cTn>
                                        <p:tgtEl>
                                          <p:spTgt spid="23"/>
                                        </p:tgtEl>
                                      </p:cBhvr>
                                      <p:to x="100000" y="100000"/>
                                    </p:animScale>
                                    <p:animScale>
                                      <p:cBhvr>
                                        <p:cTn id="96" dur="26">
                                          <p:stCondLst>
                                            <p:cond delay="1808"/>
                                          </p:stCondLst>
                                        </p:cTn>
                                        <p:tgtEl>
                                          <p:spTgt spid="23"/>
                                        </p:tgtEl>
                                      </p:cBhvr>
                                      <p:to x="100000" y="95000"/>
                                    </p:animScale>
                                    <p:animScale>
                                      <p:cBhvr>
                                        <p:cTn id="97" dur="166" decel="50000">
                                          <p:stCondLst>
                                            <p:cond delay="1834"/>
                                          </p:stCondLst>
                                        </p:cTn>
                                        <p:tgtEl>
                                          <p:spTgt spid="23"/>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heel(1)">
                                      <p:cBhvr>
                                        <p:cTn id="102" dur="20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80">
                                          <p:stCondLst>
                                            <p:cond delay="0"/>
                                          </p:stCondLst>
                                        </p:cTn>
                                        <p:tgtEl>
                                          <p:spTgt spid="32"/>
                                        </p:tgtEl>
                                      </p:cBhvr>
                                    </p:animEffect>
                                    <p:anim calcmode="lin" valueType="num">
                                      <p:cBhvr>
                                        <p:cTn id="10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3" dur="26">
                                          <p:stCondLst>
                                            <p:cond delay="650"/>
                                          </p:stCondLst>
                                        </p:cTn>
                                        <p:tgtEl>
                                          <p:spTgt spid="32"/>
                                        </p:tgtEl>
                                      </p:cBhvr>
                                      <p:to x="100000" y="60000"/>
                                    </p:animScale>
                                    <p:animScale>
                                      <p:cBhvr>
                                        <p:cTn id="114" dur="166" decel="50000">
                                          <p:stCondLst>
                                            <p:cond delay="676"/>
                                          </p:stCondLst>
                                        </p:cTn>
                                        <p:tgtEl>
                                          <p:spTgt spid="32"/>
                                        </p:tgtEl>
                                      </p:cBhvr>
                                      <p:to x="100000" y="100000"/>
                                    </p:animScale>
                                    <p:animScale>
                                      <p:cBhvr>
                                        <p:cTn id="115" dur="26">
                                          <p:stCondLst>
                                            <p:cond delay="1312"/>
                                          </p:stCondLst>
                                        </p:cTn>
                                        <p:tgtEl>
                                          <p:spTgt spid="32"/>
                                        </p:tgtEl>
                                      </p:cBhvr>
                                      <p:to x="100000" y="80000"/>
                                    </p:animScale>
                                    <p:animScale>
                                      <p:cBhvr>
                                        <p:cTn id="116" dur="166" decel="50000">
                                          <p:stCondLst>
                                            <p:cond delay="1338"/>
                                          </p:stCondLst>
                                        </p:cTn>
                                        <p:tgtEl>
                                          <p:spTgt spid="32"/>
                                        </p:tgtEl>
                                      </p:cBhvr>
                                      <p:to x="100000" y="100000"/>
                                    </p:animScale>
                                    <p:animScale>
                                      <p:cBhvr>
                                        <p:cTn id="117" dur="26">
                                          <p:stCondLst>
                                            <p:cond delay="1642"/>
                                          </p:stCondLst>
                                        </p:cTn>
                                        <p:tgtEl>
                                          <p:spTgt spid="32"/>
                                        </p:tgtEl>
                                      </p:cBhvr>
                                      <p:to x="100000" y="90000"/>
                                    </p:animScale>
                                    <p:animScale>
                                      <p:cBhvr>
                                        <p:cTn id="118" dur="166" decel="50000">
                                          <p:stCondLst>
                                            <p:cond delay="1668"/>
                                          </p:stCondLst>
                                        </p:cTn>
                                        <p:tgtEl>
                                          <p:spTgt spid="32"/>
                                        </p:tgtEl>
                                      </p:cBhvr>
                                      <p:to x="100000" y="100000"/>
                                    </p:animScale>
                                    <p:animScale>
                                      <p:cBhvr>
                                        <p:cTn id="119" dur="26">
                                          <p:stCondLst>
                                            <p:cond delay="1808"/>
                                          </p:stCondLst>
                                        </p:cTn>
                                        <p:tgtEl>
                                          <p:spTgt spid="32"/>
                                        </p:tgtEl>
                                      </p:cBhvr>
                                      <p:to x="100000" y="95000"/>
                                    </p:animScale>
                                    <p:animScale>
                                      <p:cBhvr>
                                        <p:cTn id="120" dur="166" decel="50000">
                                          <p:stCondLst>
                                            <p:cond delay="1834"/>
                                          </p:stCondLst>
                                        </p:cTn>
                                        <p:tgtEl>
                                          <p:spTgt spid="32"/>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down)">
                                      <p:cBhvr>
                                        <p:cTn id="123" dur="580">
                                          <p:stCondLst>
                                            <p:cond delay="0"/>
                                          </p:stCondLst>
                                        </p:cTn>
                                        <p:tgtEl>
                                          <p:spTgt spid="28"/>
                                        </p:tgtEl>
                                      </p:cBhvr>
                                    </p:animEffect>
                                    <p:anim calcmode="lin" valueType="num">
                                      <p:cBhvr>
                                        <p:cTn id="1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29" dur="26">
                                          <p:stCondLst>
                                            <p:cond delay="650"/>
                                          </p:stCondLst>
                                        </p:cTn>
                                        <p:tgtEl>
                                          <p:spTgt spid="28"/>
                                        </p:tgtEl>
                                      </p:cBhvr>
                                      <p:to x="100000" y="60000"/>
                                    </p:animScale>
                                    <p:animScale>
                                      <p:cBhvr>
                                        <p:cTn id="130" dur="166" decel="50000">
                                          <p:stCondLst>
                                            <p:cond delay="676"/>
                                          </p:stCondLst>
                                        </p:cTn>
                                        <p:tgtEl>
                                          <p:spTgt spid="28"/>
                                        </p:tgtEl>
                                      </p:cBhvr>
                                      <p:to x="100000" y="100000"/>
                                    </p:animScale>
                                    <p:animScale>
                                      <p:cBhvr>
                                        <p:cTn id="131" dur="26">
                                          <p:stCondLst>
                                            <p:cond delay="1312"/>
                                          </p:stCondLst>
                                        </p:cTn>
                                        <p:tgtEl>
                                          <p:spTgt spid="28"/>
                                        </p:tgtEl>
                                      </p:cBhvr>
                                      <p:to x="100000" y="80000"/>
                                    </p:animScale>
                                    <p:animScale>
                                      <p:cBhvr>
                                        <p:cTn id="132" dur="166" decel="50000">
                                          <p:stCondLst>
                                            <p:cond delay="1338"/>
                                          </p:stCondLst>
                                        </p:cTn>
                                        <p:tgtEl>
                                          <p:spTgt spid="28"/>
                                        </p:tgtEl>
                                      </p:cBhvr>
                                      <p:to x="100000" y="100000"/>
                                    </p:animScale>
                                    <p:animScale>
                                      <p:cBhvr>
                                        <p:cTn id="133" dur="26">
                                          <p:stCondLst>
                                            <p:cond delay="1642"/>
                                          </p:stCondLst>
                                        </p:cTn>
                                        <p:tgtEl>
                                          <p:spTgt spid="28"/>
                                        </p:tgtEl>
                                      </p:cBhvr>
                                      <p:to x="100000" y="90000"/>
                                    </p:animScale>
                                    <p:animScale>
                                      <p:cBhvr>
                                        <p:cTn id="134" dur="166" decel="50000">
                                          <p:stCondLst>
                                            <p:cond delay="1668"/>
                                          </p:stCondLst>
                                        </p:cTn>
                                        <p:tgtEl>
                                          <p:spTgt spid="28"/>
                                        </p:tgtEl>
                                      </p:cBhvr>
                                      <p:to x="100000" y="100000"/>
                                    </p:animScale>
                                    <p:animScale>
                                      <p:cBhvr>
                                        <p:cTn id="135" dur="26">
                                          <p:stCondLst>
                                            <p:cond delay="1808"/>
                                          </p:stCondLst>
                                        </p:cTn>
                                        <p:tgtEl>
                                          <p:spTgt spid="28"/>
                                        </p:tgtEl>
                                      </p:cBhvr>
                                      <p:to x="100000" y="95000"/>
                                    </p:animScale>
                                    <p:animScale>
                                      <p:cBhvr>
                                        <p:cTn id="136"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18" grpId="0" animBg="1"/>
      <p:bldP spid="19" grpId="0" animBg="1"/>
      <p:bldP spid="20" grpId="0"/>
      <p:bldP spid="22" grpId="0"/>
      <p:bldP spid="27" grpId="0"/>
      <p:bldP spid="32"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5"/>
          <p:cNvSpPr>
            <a:spLocks noChangeArrowheads="1"/>
          </p:cNvSpPr>
          <p:nvPr/>
        </p:nvSpPr>
        <p:spPr bwMode="auto">
          <a:xfrm>
            <a:off x="725015" y="2310659"/>
            <a:ext cx="8915374"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     找有裂缝的课桌，把竹节人放在课桌上面，再把穿着九个竹节的鞋线嵌入课桌缝里，在下面用手操纵，将鞋线一松一紧，竹节人就舞动起来；把两个竹节人放在一起，分别操纵下面的鞋线，竹节人就能相互搏斗了。</a:t>
            </a:r>
            <a:endParaRPr kumimoji="0" lang="en-US" altLang="zh-CN"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4" name="AutoShape 19"/>
          <p:cNvSpPr>
            <a:spLocks noChangeArrowheads="1"/>
          </p:cNvSpPr>
          <p:nvPr/>
        </p:nvSpPr>
        <p:spPr bwMode="gray">
          <a:xfrm>
            <a:off x="4371338" y="1424211"/>
            <a:ext cx="3593113" cy="667757"/>
          </a:xfrm>
          <a:prstGeom prst="roundRect">
            <a:avLst>
              <a:gd name="adj" fmla="val 16667"/>
            </a:avLst>
          </a:prstGeom>
          <a:solidFill>
            <a:schemeClr val="accent4"/>
          </a:solidFill>
          <a:ln>
            <a:noFill/>
          </a:ln>
          <a:effectLst>
            <a:outerShdw blurRad="50800" dist="38100" dir="8100000" algn="tr" rotWithShape="0">
              <a:prstClr val="black">
                <a:alpha val="40000"/>
              </a:prst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AutoShape 27"/>
          <p:cNvSpPr>
            <a:spLocks noChangeArrowheads="1"/>
          </p:cNvSpPr>
          <p:nvPr/>
        </p:nvSpPr>
        <p:spPr bwMode="gray">
          <a:xfrm>
            <a:off x="3703348" y="1218958"/>
            <a:ext cx="672253" cy="1055615"/>
          </a:xfrm>
          <a:prstGeom prst="diamond">
            <a:avLst/>
          </a:prstGeom>
          <a:solidFill>
            <a:schemeClr val="accent4"/>
          </a:solidFill>
          <a:ln w="38100">
            <a:solidFill>
              <a:schemeClr val="bg1"/>
            </a:solidFill>
            <a:miter lim="800000"/>
          </a:ln>
          <a:effectLst>
            <a:outerShdw dist="115003" dir="380412" algn="ctr" rotWithShape="0">
              <a:schemeClr val="tx1"/>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ko-KR" sz="24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25"/>
          <p:cNvSpPr>
            <a:spLocks noChangeArrowheads="1"/>
          </p:cNvSpPr>
          <p:nvPr/>
        </p:nvSpPr>
        <p:spPr bwMode="auto">
          <a:xfrm>
            <a:off x="4645651" y="1461118"/>
            <a:ext cx="3318800"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怎样玩竹节人呢？</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4482" y="1418178"/>
            <a:ext cx="1962488" cy="231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5"/>
          <p:cNvSpPr>
            <a:spLocks noChangeArrowheads="1"/>
          </p:cNvSpPr>
          <p:nvPr/>
        </p:nvSpPr>
        <p:spPr bwMode="auto">
          <a:xfrm>
            <a:off x="9934929" y="2069515"/>
            <a:ext cx="1772041"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第</a:t>
            </a:r>
            <a:r>
              <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5—18</a:t>
            </a: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段</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10" name="矩形 25"/>
          <p:cNvSpPr>
            <a:spLocks noChangeArrowheads="1"/>
          </p:cNvSpPr>
          <p:nvPr/>
        </p:nvSpPr>
        <p:spPr bwMode="auto">
          <a:xfrm>
            <a:off x="2387435" y="4473147"/>
            <a:ext cx="3213464"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给竹节人配“兵器”；</a:t>
            </a:r>
            <a:endParaRPr kumimoji="0" lang="en-US" altLang="zh-CN"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25"/>
          <p:cNvSpPr>
            <a:spLocks noChangeArrowheads="1"/>
          </p:cNvSpPr>
          <p:nvPr/>
        </p:nvSpPr>
        <p:spPr bwMode="auto">
          <a:xfrm>
            <a:off x="5377825" y="4463752"/>
            <a:ext cx="5223013"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给竹节人起名号，再刻上字；</a:t>
            </a:r>
            <a:endParaRPr kumimoji="0" lang="en-US" altLang="zh-CN"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25"/>
          <p:cNvSpPr>
            <a:spLocks noChangeArrowheads="1"/>
          </p:cNvSpPr>
          <p:nvPr/>
        </p:nvSpPr>
        <p:spPr bwMode="auto">
          <a:xfrm>
            <a:off x="2387436" y="4960143"/>
            <a:ext cx="7547493"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用橡皮擦雕刻成脑袋给竹节人粘上，再做一套纸盔甲；</a:t>
            </a:r>
            <a:endParaRPr kumimoji="0" lang="en-US" altLang="zh-CN"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25"/>
          <p:cNvSpPr>
            <a:spLocks noChangeArrowheads="1"/>
          </p:cNvSpPr>
          <p:nvPr/>
        </p:nvSpPr>
        <p:spPr bwMode="auto">
          <a:xfrm>
            <a:off x="2387437" y="5436262"/>
            <a:ext cx="7547493"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一边玩一边解说，嘴里咚锵地说着，呐喊助威。</a:t>
            </a:r>
            <a:endParaRPr kumimoji="0" lang="en-US" altLang="zh-CN"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8"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4" name="AutoShape 19"/>
          <p:cNvSpPr>
            <a:spLocks noChangeArrowheads="1"/>
          </p:cNvSpPr>
          <p:nvPr/>
        </p:nvSpPr>
        <p:spPr bwMode="gray">
          <a:xfrm>
            <a:off x="3895443" y="1437852"/>
            <a:ext cx="5092727" cy="667757"/>
          </a:xfrm>
          <a:prstGeom prst="roundRect">
            <a:avLst>
              <a:gd name="adj" fmla="val 16667"/>
            </a:avLst>
          </a:prstGeom>
          <a:solidFill>
            <a:schemeClr val="accent4"/>
          </a:solidFill>
          <a:ln>
            <a:noFill/>
          </a:ln>
          <a:effectLst>
            <a:outerShdw blurRad="50800" dist="38100" dir="8100000" algn="tr" rotWithShape="0">
              <a:prstClr val="black">
                <a:alpha val="40000"/>
              </a:prst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AutoShape 27"/>
          <p:cNvSpPr>
            <a:spLocks noChangeArrowheads="1"/>
          </p:cNvSpPr>
          <p:nvPr/>
        </p:nvSpPr>
        <p:spPr bwMode="gray">
          <a:xfrm>
            <a:off x="3227453" y="1232599"/>
            <a:ext cx="672253" cy="1055615"/>
          </a:xfrm>
          <a:prstGeom prst="diamond">
            <a:avLst/>
          </a:prstGeom>
          <a:solidFill>
            <a:schemeClr val="accent4"/>
          </a:solidFill>
          <a:ln w="38100">
            <a:solidFill>
              <a:schemeClr val="bg1"/>
            </a:solidFill>
            <a:miter lim="800000"/>
          </a:ln>
          <a:effectLst>
            <a:outerShdw dist="115003" dir="380412" algn="ctr" rotWithShape="0">
              <a:schemeClr val="tx1"/>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ko-KR" sz="24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25"/>
          <p:cNvSpPr>
            <a:spLocks noChangeArrowheads="1"/>
          </p:cNvSpPr>
          <p:nvPr/>
        </p:nvSpPr>
        <p:spPr bwMode="auto">
          <a:xfrm>
            <a:off x="4169756" y="1474759"/>
            <a:ext cx="5092726" cy="5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竹节人带给“我们”哪些乐趣呢？</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pic>
        <p:nvPicPr>
          <p:cNvPr id="17"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52" y="4110729"/>
            <a:ext cx="1962488" cy="231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25"/>
          <p:cNvSpPr>
            <a:spLocks noChangeArrowheads="1"/>
          </p:cNvSpPr>
          <p:nvPr/>
        </p:nvSpPr>
        <p:spPr bwMode="auto">
          <a:xfrm>
            <a:off x="603731" y="4627174"/>
            <a:ext cx="1772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玩玩具</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做玩具</a:t>
            </a:r>
            <a:endParaRPr kumimoji="0" lang="en-US" altLang="zh-CN" sz="2400" b="1"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endParaRPr>
          </a:p>
        </p:txBody>
      </p:sp>
      <p:sp>
        <p:nvSpPr>
          <p:cNvPr id="19" name="矩形 25"/>
          <p:cNvSpPr>
            <a:spLocks noChangeArrowheads="1"/>
          </p:cNvSpPr>
          <p:nvPr/>
        </p:nvSpPr>
        <p:spPr bwMode="auto">
          <a:xfrm>
            <a:off x="2139640" y="2598987"/>
            <a:ext cx="7557861" cy="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课文开头写“我们”自制玩具，“迷上了斗竹节人”；</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25"/>
          <p:cNvSpPr>
            <a:spLocks noChangeArrowheads="1"/>
          </p:cNvSpPr>
          <p:nvPr/>
        </p:nvSpPr>
        <p:spPr bwMode="auto">
          <a:xfrm>
            <a:off x="2139640" y="3259801"/>
            <a:ext cx="8714030" cy="10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中间写“我们”结合古代小说或戏曲中的英雄人物，给竹节人配“兵器”、起名号，忘情地玩竹节人；</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矩形 25"/>
          <p:cNvSpPr>
            <a:spLocks noChangeArrowheads="1"/>
          </p:cNvSpPr>
          <p:nvPr/>
        </p:nvSpPr>
        <p:spPr bwMode="auto">
          <a:xfrm>
            <a:off x="2107665" y="4276308"/>
            <a:ext cx="8819258" cy="149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下课时更是摆开场子玩得热闹、开心，无论是动手正玩的同学，还是围观的同学，都乐在其中，甚至不知道上课，即使上课了，也按捺不住玩的意兴。</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宽屏</PresentationFormat>
  <Paragraphs>109</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Calibri</vt:lpstr>
      <vt:lpstr>演示斜黑体</vt:lpstr>
      <vt:lpstr>思源黑体 CN Light</vt:lpstr>
      <vt:lpstr>Wingdings</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2020-11-17T07:09:44Z</dcterms:created>
  <dcterms:modified xsi:type="dcterms:W3CDTF">2021-01-08T23:27:39Z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