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287" r:id="rId16"/>
    <p:sldId id="345" r:id="rId17"/>
    <p:sldId id="258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演示斜黑体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000"/>
    <a:srgbClr val="3A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4660"/>
  </p:normalViewPr>
  <p:slideViewPr>
    <p:cSldViewPr snapToGrid="0">
      <p:cViewPr>
        <p:scale>
          <a:sx n="75" d="100"/>
          <a:sy n="75" d="100"/>
        </p:scale>
        <p:origin x="2424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89B1EA9-4D23-4E6C-9462-A236D4726F1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C460DF6-E78D-400B-B7F5-BD1406AA36E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60DF6-E78D-400B-B7F5-BD1406AA36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60DF6-E78D-400B-B7F5-BD1406AA36E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8" r="27602" b="359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06358" y="3589263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93092" y="3587594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146058" y="1066800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故宫博物院</a:t>
            </a:r>
            <a:endParaRPr lang="en-US" altLang="zh-CN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6358" y="2720505"/>
            <a:ext cx="347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5720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1146058" y="2509205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48055" y="1522574"/>
            <a:ext cx="10295890" cy="4162425"/>
            <a:chOff x="1565" y="2283"/>
            <a:chExt cx="16214" cy="6555"/>
          </a:xfrm>
        </p:grpSpPr>
        <p:cxnSp>
          <p:nvCxnSpPr>
            <p:cNvPr id="15" name="MH_Other_3"/>
            <p:cNvCxnSpPr/>
            <p:nvPr/>
          </p:nvCxnSpPr>
          <p:spPr>
            <a:xfrm flipV="1">
              <a:off x="9019" y="3697"/>
              <a:ext cx="2918" cy="5141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16" name="MH_Other_1"/>
            <p:cNvCxnSpPr/>
            <p:nvPr/>
          </p:nvCxnSpPr>
          <p:spPr>
            <a:xfrm>
              <a:off x="9532" y="2283"/>
              <a:ext cx="3657" cy="6555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17" name="MH_Other_2"/>
            <p:cNvCxnSpPr/>
            <p:nvPr/>
          </p:nvCxnSpPr>
          <p:spPr>
            <a:xfrm>
              <a:off x="9019" y="8838"/>
              <a:ext cx="4170" cy="0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18" name="MH_Other_4"/>
            <p:cNvCxnSpPr/>
            <p:nvPr/>
          </p:nvCxnSpPr>
          <p:spPr>
            <a:xfrm flipV="1">
              <a:off x="11937" y="3697"/>
              <a:ext cx="5842" cy="1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19" name="MH_Other_5"/>
            <p:cNvCxnSpPr/>
            <p:nvPr/>
          </p:nvCxnSpPr>
          <p:spPr>
            <a:xfrm flipV="1">
              <a:off x="1565" y="2283"/>
              <a:ext cx="7982" cy="66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sp>
          <p:nvSpPr>
            <p:cNvPr id="20" name="MH_Text_1"/>
            <p:cNvSpPr/>
            <p:nvPr/>
          </p:nvSpPr>
          <p:spPr>
            <a:xfrm flipH="1">
              <a:off x="9915" y="3948"/>
              <a:ext cx="7624" cy="3372"/>
            </a:xfrm>
            <a:custGeom>
              <a:avLst/>
              <a:gdLst>
                <a:gd name="connsiteX0" fmla="*/ 0 w 7143750"/>
                <a:gd name="connsiteY0" fmla="*/ 0 h 2333625"/>
                <a:gd name="connsiteX1" fmla="*/ 4810125 w 7143750"/>
                <a:gd name="connsiteY1" fmla="*/ 0 h 2333625"/>
                <a:gd name="connsiteX2" fmla="*/ 7143750 w 7143750"/>
                <a:gd name="connsiteY2" fmla="*/ 2333625 h 2333625"/>
                <a:gd name="connsiteX3" fmla="*/ 0 w 7143750"/>
                <a:gd name="connsiteY3" fmla="*/ 2333625 h 2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0" h="2333625">
                  <a:moveTo>
                    <a:pt x="0" y="0"/>
                  </a:moveTo>
                  <a:lnTo>
                    <a:pt x="4810125" y="0"/>
                  </a:lnTo>
                  <a:lnTo>
                    <a:pt x="7143750" y="2333625"/>
                  </a:lnTo>
                  <a:lnTo>
                    <a:pt x="0" y="2333625"/>
                  </a:lnTo>
                  <a:close/>
                </a:path>
              </a:pathLst>
            </a:custGeom>
            <a:solidFill>
              <a:srgbClr val="FFC000">
                <a:alpha val="4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2400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61"/>
          <p:cNvSpPr txBox="1"/>
          <p:nvPr/>
        </p:nvSpPr>
        <p:spPr>
          <a:xfrm>
            <a:off x="247920" y="1731416"/>
            <a:ext cx="5841524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故宫是明、清两代的皇家宫殿；</a:t>
            </a:r>
          </a:p>
        </p:txBody>
      </p:sp>
      <p:sp>
        <p:nvSpPr>
          <p:cNvPr id="22" name="文本框 12"/>
          <p:cNvSpPr txBox="1"/>
          <p:nvPr/>
        </p:nvSpPr>
        <p:spPr>
          <a:xfrm>
            <a:off x="7777480" y="2824071"/>
            <a:ext cx="318226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仔细阅读“材料三”，你可以提炼出哪些主要信息？</a:t>
            </a:r>
          </a:p>
        </p:txBody>
      </p:sp>
      <p:sp>
        <p:nvSpPr>
          <p:cNvPr id="23" name="TextBox 61"/>
          <p:cNvSpPr txBox="1"/>
          <p:nvPr/>
        </p:nvSpPr>
        <p:spPr>
          <a:xfrm>
            <a:off x="258626" y="2405583"/>
            <a:ext cx="6377371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2.1961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年被国务院定为全国重点文物保护单位；</a:t>
            </a:r>
          </a:p>
        </p:txBody>
      </p:sp>
      <p:sp>
        <p:nvSpPr>
          <p:cNvPr id="24" name="TextBox 61"/>
          <p:cNvSpPr txBox="1"/>
          <p:nvPr/>
        </p:nvSpPr>
        <p:spPr>
          <a:xfrm>
            <a:off x="712023" y="3080157"/>
            <a:ext cx="5608702" cy="93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2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3.1987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年被联合国科教文组织列入“世界文化遗产”名录。</a:t>
            </a:r>
          </a:p>
        </p:txBody>
      </p:sp>
      <p:sp>
        <p:nvSpPr>
          <p:cNvPr id="25" name="TextBox 61"/>
          <p:cNvSpPr txBox="1"/>
          <p:nvPr/>
        </p:nvSpPr>
        <p:spPr>
          <a:xfrm>
            <a:off x="729721" y="4148991"/>
            <a:ext cx="5125275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2011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月开始，故宫施行自南向北单向参观方案，课文就是按照自南向北的参观顺序来写的。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57613" y="1888334"/>
            <a:ext cx="10295890" cy="4162425"/>
            <a:chOff x="1565" y="2283"/>
            <a:chExt cx="16214" cy="6555"/>
          </a:xfrm>
        </p:grpSpPr>
        <p:cxnSp>
          <p:nvCxnSpPr>
            <p:cNvPr id="4" name="MH_Other_3"/>
            <p:cNvCxnSpPr/>
            <p:nvPr/>
          </p:nvCxnSpPr>
          <p:spPr>
            <a:xfrm flipV="1">
              <a:off x="9019" y="3697"/>
              <a:ext cx="2918" cy="5141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6" name="MH_Other_1"/>
            <p:cNvCxnSpPr/>
            <p:nvPr/>
          </p:nvCxnSpPr>
          <p:spPr>
            <a:xfrm>
              <a:off x="9532" y="2283"/>
              <a:ext cx="3657" cy="6555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7" name="MH_Other_2"/>
            <p:cNvCxnSpPr/>
            <p:nvPr/>
          </p:nvCxnSpPr>
          <p:spPr>
            <a:xfrm>
              <a:off x="9019" y="8838"/>
              <a:ext cx="4170" cy="0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8" name="MH_Other_4"/>
            <p:cNvCxnSpPr/>
            <p:nvPr/>
          </p:nvCxnSpPr>
          <p:spPr>
            <a:xfrm flipV="1">
              <a:off x="11937" y="3697"/>
              <a:ext cx="5842" cy="1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9" name="MH_Other_5"/>
            <p:cNvCxnSpPr/>
            <p:nvPr/>
          </p:nvCxnSpPr>
          <p:spPr>
            <a:xfrm flipV="1">
              <a:off x="1565" y="2283"/>
              <a:ext cx="7982" cy="66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sp>
          <p:nvSpPr>
            <p:cNvPr id="10" name="MH_Text_1"/>
            <p:cNvSpPr/>
            <p:nvPr/>
          </p:nvSpPr>
          <p:spPr>
            <a:xfrm flipH="1">
              <a:off x="9915" y="3948"/>
              <a:ext cx="7624" cy="3969"/>
            </a:xfrm>
            <a:custGeom>
              <a:avLst/>
              <a:gdLst>
                <a:gd name="connsiteX0" fmla="*/ 0 w 7143750"/>
                <a:gd name="connsiteY0" fmla="*/ 0 h 2333625"/>
                <a:gd name="connsiteX1" fmla="*/ 4810125 w 7143750"/>
                <a:gd name="connsiteY1" fmla="*/ 0 h 2333625"/>
                <a:gd name="connsiteX2" fmla="*/ 7143750 w 7143750"/>
                <a:gd name="connsiteY2" fmla="*/ 2333625 h 2333625"/>
                <a:gd name="connsiteX3" fmla="*/ 0 w 7143750"/>
                <a:gd name="connsiteY3" fmla="*/ 2333625 h 2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0" h="2333625">
                  <a:moveTo>
                    <a:pt x="0" y="0"/>
                  </a:moveTo>
                  <a:lnTo>
                    <a:pt x="4810125" y="0"/>
                  </a:lnTo>
                  <a:lnTo>
                    <a:pt x="7143750" y="2333625"/>
                  </a:lnTo>
                  <a:lnTo>
                    <a:pt x="0" y="2333625"/>
                  </a:lnTo>
                  <a:close/>
                </a:path>
              </a:pathLst>
            </a:custGeom>
            <a:solidFill>
              <a:srgbClr val="FFC000">
                <a:alpha val="4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2400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2"/>
          <p:cNvSpPr txBox="1"/>
          <p:nvPr/>
        </p:nvSpPr>
        <p:spPr>
          <a:xfrm>
            <a:off x="7440645" y="3032845"/>
            <a:ext cx="3658509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读了“材料四”，结合课文内容，为你的家人设计一份“故宫一日游”路线图。</a:t>
            </a:r>
          </a:p>
        </p:txBody>
      </p:sp>
      <p:sp>
        <p:nvSpPr>
          <p:cNvPr id="12" name="TextBox 61"/>
          <p:cNvSpPr txBox="1"/>
          <p:nvPr/>
        </p:nvSpPr>
        <p:spPr>
          <a:xfrm>
            <a:off x="928548" y="2446374"/>
            <a:ext cx="535198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午门   武英殿   文华殿   太和门   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太和殿   中和殿   保和殿   乾清宫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交泰殿   坤宁宫   养心殿   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西六宫区   御花园   东六宫区  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奉先殿   宁寿宫区   神武门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587122" y="2717499"/>
            <a:ext cx="1788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707213" y="2736538"/>
            <a:ext cx="1749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761748" y="2736538"/>
            <a:ext cx="2018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850133" y="2729887"/>
            <a:ext cx="1828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912810" y="3159448"/>
            <a:ext cx="1533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946088" y="3156596"/>
            <a:ext cx="1876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061685" y="3153744"/>
            <a:ext cx="1600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089660" y="3592841"/>
            <a:ext cx="2151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211828" y="3592841"/>
            <a:ext cx="15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263557" y="3592841"/>
            <a:ext cx="1857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429378" y="3592841"/>
            <a:ext cx="16040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167957" y="4025298"/>
            <a:ext cx="1274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253569" y="4032907"/>
            <a:ext cx="1754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516958" y="4011952"/>
            <a:ext cx="1795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883803" y="4457711"/>
            <a:ext cx="2113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251717" y="4457722"/>
            <a:ext cx="162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3902687" y="1927075"/>
            <a:ext cx="746583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课文通过四则材料，从不同的方面有详有略地介绍了故宫博物院“规模宏大、建筑精美、布局统一”的特点和整体风貌，其中重点介绍了故宫丰富多彩的建筑艺术，展示了故宫的建筑群与和谐统一的布局，歌颂了具有高度智慧和创造才能的中国古代劳动人民，给游览故宫的人提供了平面图和游览建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87922" y="2273430"/>
            <a:ext cx="2673818" cy="2400782"/>
            <a:chOff x="7861363" y="1365506"/>
            <a:chExt cx="2673818" cy="24007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1350962" y="1791855"/>
            <a:ext cx="623775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给下面的汉字加偏旁组成新字，再组词。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807944" y="1630898"/>
            <a:ext cx="7892032" cy="297290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19"/>
          <p:cNvSpPr/>
          <p:nvPr/>
        </p:nvSpPr>
        <p:spPr>
          <a:xfrm>
            <a:off x="1457002" y="2974130"/>
            <a:ext cx="4587563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旬                                    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3387" y="2458705"/>
            <a:ext cx="23447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询（询问）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2133600" y="2702866"/>
            <a:ext cx="209550" cy="124174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419985" y="2937379"/>
            <a:ext cx="1521460" cy="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419985" y="3424056"/>
            <a:ext cx="1521460" cy="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419985" y="3919512"/>
            <a:ext cx="1521460" cy="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号 11"/>
          <p:cNvSpPr/>
          <p:nvPr/>
        </p:nvSpPr>
        <p:spPr>
          <a:xfrm>
            <a:off x="5645421" y="2680358"/>
            <a:ext cx="209550" cy="124174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931806" y="2914871"/>
            <a:ext cx="1521460" cy="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931806" y="3401548"/>
            <a:ext cx="1521460" cy="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931806" y="3897004"/>
            <a:ext cx="1521460" cy="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333387" y="2991983"/>
            <a:ext cx="14587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绚（绚丽）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43150" y="3479909"/>
            <a:ext cx="23447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徇（徇私）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59995" y="2517768"/>
            <a:ext cx="23447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瞭（瞭望）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59995" y="2974130"/>
            <a:ext cx="23447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缭（缭乱）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39492" y="3460212"/>
            <a:ext cx="23447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潦（潦草）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50" y="2249736"/>
            <a:ext cx="3135293" cy="421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 animBg="1"/>
      <p:bldP spid="12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951523" y="1413413"/>
            <a:ext cx="4203395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在括号里填上合适的词语。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141031" y="2270403"/>
            <a:ext cx="809862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）的天空        （                  ）的琉璃瓦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）的金龙        （                  ）的气氛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）的建筑群     （                  ）的布局   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圆角矩形 8"/>
          <p:cNvSpPr/>
          <p:nvPr/>
        </p:nvSpPr>
        <p:spPr>
          <a:xfrm>
            <a:off x="674489" y="1264495"/>
            <a:ext cx="8621050" cy="3469998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1718" y="2408044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湛蓝</a:t>
            </a:r>
          </a:p>
        </p:txBody>
      </p:sp>
      <p:sp>
        <p:nvSpPr>
          <p:cNvPr id="8" name="矩形 7"/>
          <p:cNvSpPr/>
          <p:nvPr/>
        </p:nvSpPr>
        <p:spPr>
          <a:xfrm>
            <a:off x="4867964" y="2318706"/>
            <a:ext cx="11413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金黄色</a:t>
            </a:r>
          </a:p>
        </p:txBody>
      </p:sp>
      <p:sp>
        <p:nvSpPr>
          <p:cNvPr id="9" name="矩形 8"/>
          <p:cNvSpPr/>
          <p:nvPr/>
        </p:nvSpPr>
        <p:spPr>
          <a:xfrm>
            <a:off x="1581717" y="3008137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矫健</a:t>
            </a:r>
          </a:p>
        </p:txBody>
      </p:sp>
      <p:sp>
        <p:nvSpPr>
          <p:cNvPr id="10" name="矩形 9"/>
          <p:cNvSpPr/>
          <p:nvPr/>
        </p:nvSpPr>
        <p:spPr>
          <a:xfrm>
            <a:off x="4698365" y="2907516"/>
            <a:ext cx="148052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庄严肃穆</a:t>
            </a:r>
          </a:p>
        </p:txBody>
      </p:sp>
      <p:sp>
        <p:nvSpPr>
          <p:cNvPr id="11" name="矩形 10"/>
          <p:cNvSpPr/>
          <p:nvPr/>
        </p:nvSpPr>
        <p:spPr>
          <a:xfrm>
            <a:off x="1581717" y="3531772"/>
            <a:ext cx="148052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宏伟</a:t>
            </a:r>
          </a:p>
        </p:txBody>
      </p:sp>
      <p:sp>
        <p:nvSpPr>
          <p:cNvPr id="12" name="矩形 11"/>
          <p:cNvSpPr/>
          <p:nvPr/>
        </p:nvSpPr>
        <p:spPr>
          <a:xfrm>
            <a:off x="4698365" y="3456176"/>
            <a:ext cx="148052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和谐统一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50" y="2249736"/>
            <a:ext cx="3135293" cy="421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751140" y="1434859"/>
            <a:ext cx="10081895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完成下面的句子练习。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）故宫是我国现存最大最完整的古代宫殿建筑群。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缩句：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）这样宏伟的建筑群，这样和谐统一的布局，不能不令人惊叹。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改成肯定句：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改成反问句：</a:t>
            </a:r>
          </a:p>
        </p:txBody>
      </p:sp>
      <p:sp>
        <p:nvSpPr>
          <p:cNvPr id="14" name="圆角矩形 8"/>
          <p:cNvSpPr/>
          <p:nvPr/>
        </p:nvSpPr>
        <p:spPr>
          <a:xfrm>
            <a:off x="525780" y="1386201"/>
            <a:ext cx="10386060" cy="350242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74866" y="2486938"/>
            <a:ext cx="26152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故宫是建筑群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16100" y="3634136"/>
            <a:ext cx="821693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这样宏伟的建筑群，这样和谐统一的布局，令人惊叹。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16100" y="4115670"/>
            <a:ext cx="821693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这样宏伟的建筑群，这样和谐统一的布局，怎能不令人惊叹？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54" y="3962400"/>
            <a:ext cx="1996092" cy="2680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8" r="27602" b="359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06358" y="3589263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93092" y="3587594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146058" y="1066800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6358" y="2720505"/>
            <a:ext cx="347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57200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1146058" y="2509205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62838" y="1651125"/>
            <a:ext cx="2546283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故宫博物院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06363" y="2831167"/>
            <a:ext cx="8863000" cy="2831466"/>
            <a:chOff x="1868024" y="1938654"/>
            <a:chExt cx="5384017" cy="17200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68024" y="1956096"/>
              <a:ext cx="2380224" cy="17025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00695" y="1938654"/>
              <a:ext cx="2551346" cy="16941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1159923" y="1918364"/>
            <a:ext cx="98193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立    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殿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琉璃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瓦      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廓</a:t>
            </a:r>
          </a:p>
        </p:txBody>
      </p:sp>
      <p:sp>
        <p:nvSpPr>
          <p:cNvPr id="9" name="矩形 8"/>
          <p:cNvSpPr/>
          <p:nvPr/>
        </p:nvSpPr>
        <p:spPr>
          <a:xfrm>
            <a:off x="1148769" y="1466364"/>
            <a:ext cx="8848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chù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luán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liú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lí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kuò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310113" y="3021126"/>
            <a:ext cx="913193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肃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氛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然不同    废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墟</a:t>
            </a:r>
          </a:p>
        </p:txBody>
      </p:sp>
      <p:sp>
        <p:nvSpPr>
          <p:cNvPr id="11" name="矩形 10"/>
          <p:cNvSpPr/>
          <p:nvPr/>
        </p:nvSpPr>
        <p:spPr>
          <a:xfrm>
            <a:off x="1512043" y="2601365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mù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fēn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jiǒng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    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xū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50" y="2249736"/>
            <a:ext cx="3135293" cy="421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93712" y="1860670"/>
            <a:ext cx="1612340" cy="775335"/>
            <a:chOff x="11338" y="3255"/>
            <a:chExt cx="2316" cy="1221"/>
          </a:xfrm>
        </p:grpSpPr>
        <p:grpSp>
          <p:nvGrpSpPr>
            <p:cNvPr id="16" name="组合 15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2" name="直接连接符 21"/>
              <p:cNvCxnSpPr>
                <a:stCxn id="21" idx="1"/>
                <a:endCxn id="21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1" idx="0"/>
                <a:endCxn id="21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0"/>
                <a:endCxn id="18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矩形 10"/>
          <p:cNvSpPr/>
          <p:nvPr/>
        </p:nvSpPr>
        <p:spPr>
          <a:xfrm flipH="1">
            <a:off x="6020988" y="3106987"/>
            <a:ext cx="2623627" cy="1308088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1720" y="2901800"/>
            <a:ext cx="4561770" cy="22372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046555" y="1896986"/>
            <a:ext cx="795020" cy="775335"/>
            <a:chOff x="8365" y="2269"/>
            <a:chExt cx="1340" cy="1288"/>
          </a:xfrm>
        </p:grpSpPr>
        <p:sp>
          <p:nvSpPr>
            <p:cNvPr id="28" name="矩形 27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>
              <a:stCxn id="28" idx="1"/>
              <a:endCxn id="28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8" idx="0"/>
              <a:endCxn id="28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6072031" y="1709890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矫 健</a:t>
            </a:r>
          </a:p>
        </p:txBody>
      </p:sp>
      <p:sp>
        <p:nvSpPr>
          <p:cNvPr id="32" name="矩形 31"/>
          <p:cNvSpPr/>
          <p:nvPr/>
        </p:nvSpPr>
        <p:spPr>
          <a:xfrm>
            <a:off x="2025467" y="1724933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斗 拱</a:t>
            </a:r>
          </a:p>
        </p:txBody>
      </p:sp>
      <p:sp>
        <p:nvSpPr>
          <p:cNvPr id="33" name="矩形 32"/>
          <p:cNvSpPr/>
          <p:nvPr/>
        </p:nvSpPr>
        <p:spPr>
          <a:xfrm>
            <a:off x="921922" y="2891138"/>
            <a:ext cx="4394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我国建筑特有的一种结构。在立柱和横梁交界处，从顶柱上加的一层层探出成拱形的承重结构叫拱，拱与拱之间垫的方形木块叫斗，合称斗拱。</a:t>
            </a:r>
          </a:p>
        </p:txBody>
      </p:sp>
      <p:sp>
        <p:nvSpPr>
          <p:cNvPr id="34" name="矩形 33"/>
          <p:cNvSpPr/>
          <p:nvPr/>
        </p:nvSpPr>
        <p:spPr>
          <a:xfrm>
            <a:off x="6499780" y="3414982"/>
            <a:ext cx="3160395" cy="50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强壮有力。</a:t>
            </a:r>
          </a:p>
        </p:txBody>
      </p:sp>
      <p:sp>
        <p:nvSpPr>
          <p:cNvPr id="35" name="矩形 34"/>
          <p:cNvSpPr/>
          <p:nvPr/>
        </p:nvSpPr>
        <p:spPr>
          <a:xfrm flipH="1">
            <a:off x="5864382" y="1335096"/>
            <a:ext cx="22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jiǎo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jiàn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933384" y="1314320"/>
            <a:ext cx="254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dǒu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gǒng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841865" y="1896580"/>
            <a:ext cx="795020" cy="775335"/>
            <a:chOff x="8365" y="2269"/>
            <a:chExt cx="1340" cy="1288"/>
          </a:xfrm>
        </p:grpSpPr>
        <p:sp>
          <p:nvSpPr>
            <p:cNvPr id="38" name="矩形 37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9" name="直接连接符 38"/>
            <p:cNvCxnSpPr>
              <a:stCxn id="38" idx="1"/>
              <a:endCxn id="38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0"/>
              <a:endCxn id="38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50" y="2249736"/>
            <a:ext cx="3135293" cy="421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720157" y="998316"/>
            <a:ext cx="8094025" cy="1637420"/>
            <a:chOff x="12616" y="6108"/>
            <a:chExt cx="5903" cy="1857"/>
          </a:xfrm>
        </p:grpSpPr>
        <p:sp>
          <p:nvSpPr>
            <p:cNvPr id="42" name="云形标注 8"/>
            <p:cNvSpPr/>
            <p:nvPr/>
          </p:nvSpPr>
          <p:spPr>
            <a:xfrm>
              <a:off x="12616" y="6108"/>
              <a:ext cx="5903" cy="1857"/>
            </a:xfrm>
            <a:prstGeom prst="cloudCallout">
              <a:avLst>
                <a:gd name="adj1" fmla="val -56949"/>
                <a:gd name="adj2" fmla="val 6991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文本框 12"/>
            <p:cNvSpPr txBox="1"/>
            <p:nvPr/>
          </p:nvSpPr>
          <p:spPr>
            <a:xfrm>
              <a:off x="13283" y="6357"/>
              <a:ext cx="5019" cy="1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读“材料一”，说说作者是按照怎样的顺序介绍故宫的建筑的？重点介绍了哪些建筑？</a:t>
              </a:r>
            </a:p>
          </p:txBody>
        </p:sp>
      </p:grp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4391567" y="2703860"/>
            <a:ext cx="8493777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课文是按游览顺序（空间方位顺序），由南向北介绍故宫的。</a:t>
            </a:r>
          </a:p>
        </p:txBody>
      </p:sp>
      <p:sp>
        <p:nvSpPr>
          <p:cNvPr id="45" name="任意多边形 32"/>
          <p:cNvSpPr/>
          <p:nvPr>
            <p:custDataLst>
              <p:tags r:id="rId1"/>
            </p:custDataLst>
          </p:nvPr>
        </p:nvSpPr>
        <p:spPr>
          <a:xfrm>
            <a:off x="4008175" y="3343516"/>
            <a:ext cx="5997148" cy="2772593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4272898" y="3633427"/>
            <a:ext cx="5445778" cy="22929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200"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穿过端门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走进午门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进了太和门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太和殿后面是中和殿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中和殿后面是保和殿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乾清宫后面是交泰殿，交泰殿后面是坤宁宫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后三宫往北就是御花园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从御花园出顺贞门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803929" y="1368888"/>
            <a:ext cx="3419861" cy="974800"/>
            <a:chOff x="12616" y="6108"/>
            <a:chExt cx="5903" cy="1857"/>
          </a:xfrm>
        </p:grpSpPr>
        <p:sp>
          <p:nvSpPr>
            <p:cNvPr id="13" name="云形标注 8"/>
            <p:cNvSpPr/>
            <p:nvPr/>
          </p:nvSpPr>
          <p:spPr>
            <a:xfrm>
              <a:off x="12616" y="6108"/>
              <a:ext cx="5903" cy="1857"/>
            </a:xfrm>
            <a:prstGeom prst="cloudCallout">
              <a:avLst>
                <a:gd name="adj1" fmla="val -56949"/>
                <a:gd name="adj2" fmla="val 6991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2"/>
            <p:cNvSpPr txBox="1"/>
            <p:nvPr/>
          </p:nvSpPr>
          <p:spPr>
            <a:xfrm>
              <a:off x="13283" y="6357"/>
              <a:ext cx="5019" cy="11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重点介绍了太和殿。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531881" y="1619482"/>
            <a:ext cx="1610875" cy="105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色彩艳丽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雄伟壮丽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8477488" y="2343687"/>
            <a:ext cx="2017182" cy="38692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57200" dist="152400" dir="636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32"/>
          <p:cNvSpPr/>
          <p:nvPr>
            <p:custDataLst>
              <p:tags r:id="rId1"/>
            </p:custDataLst>
          </p:nvPr>
        </p:nvSpPr>
        <p:spPr>
          <a:xfrm>
            <a:off x="2396294" y="2606505"/>
            <a:ext cx="6307626" cy="3621369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718426" y="2868783"/>
            <a:ext cx="5857684" cy="31731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200"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太和殿俗称金銮殿，高二十八米，面积两千三百八十多平方米，是故宫最大的殿堂。在湛蓝的天空下，那金黄色的琉璃瓦重檐屋顶，显得格外辉煌。殿檐斗拱、额枋、梁柱，装饰着青蓝点金和贴金彩花。正面是十二根红色大圆柱，金锁窗，朱漆门，同台基上的白色栏杆相互映衬，色彩鲜明，雄伟壮丽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111294" y="3327433"/>
            <a:ext cx="1327603" cy="66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843888" y="3785309"/>
            <a:ext cx="259742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8350125" y="3367669"/>
            <a:ext cx="1589483" cy="9396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9999103" y="3002236"/>
            <a:ext cx="1041954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列数字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802726" y="3393316"/>
            <a:ext cx="3352457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太和殿是故宫最大的殿堂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167218" y="4176768"/>
            <a:ext cx="759162" cy="140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190351" y="5081240"/>
            <a:ext cx="954764" cy="116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843888" y="4180145"/>
            <a:ext cx="5497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29" idx="1"/>
          </p:cNvCxnSpPr>
          <p:nvPr/>
        </p:nvCxnSpPr>
        <p:spPr>
          <a:xfrm>
            <a:off x="8406375" y="5038568"/>
            <a:ext cx="1009905" cy="1257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621338" y="5064465"/>
            <a:ext cx="5497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9416280" y="4766096"/>
            <a:ext cx="3352457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太和殿色彩鲜明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599793" y="5499607"/>
            <a:ext cx="2748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4500142" y="5092913"/>
            <a:ext cx="1209837" cy="3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731071" y="5490082"/>
            <a:ext cx="2748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171111" y="3302318"/>
            <a:ext cx="2748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" y="3557404"/>
            <a:ext cx="2493087" cy="3300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22" grpId="0"/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403369" y="1368888"/>
            <a:ext cx="3419861" cy="974800"/>
            <a:chOff x="12616" y="6108"/>
            <a:chExt cx="5903" cy="1857"/>
          </a:xfrm>
        </p:grpSpPr>
        <p:sp>
          <p:nvSpPr>
            <p:cNvPr id="7" name="云形标注 8"/>
            <p:cNvSpPr/>
            <p:nvPr/>
          </p:nvSpPr>
          <p:spPr>
            <a:xfrm>
              <a:off x="12616" y="6108"/>
              <a:ext cx="5903" cy="1857"/>
            </a:xfrm>
            <a:prstGeom prst="cloudCallout">
              <a:avLst>
                <a:gd name="adj1" fmla="val -56949"/>
                <a:gd name="adj2" fmla="val 6991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12"/>
            <p:cNvSpPr txBox="1"/>
            <p:nvPr/>
          </p:nvSpPr>
          <p:spPr>
            <a:xfrm>
              <a:off x="13283" y="6357"/>
              <a:ext cx="5019" cy="11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重点介绍了太和殿。</a:t>
              </a: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589972" y="1238041"/>
            <a:ext cx="3216487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观察顺序：从下到上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9076928" y="2343687"/>
            <a:ext cx="2017182" cy="38692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57200" dist="152400" dir="636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32"/>
          <p:cNvSpPr/>
          <p:nvPr>
            <p:custDataLst>
              <p:tags r:id="rId1"/>
            </p:custDataLst>
          </p:nvPr>
        </p:nvSpPr>
        <p:spPr>
          <a:xfrm>
            <a:off x="2565589" y="2606505"/>
            <a:ext cx="8349425" cy="3621369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803087" y="2895112"/>
            <a:ext cx="7869167" cy="31731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200"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大殿正中是一个约两米高的朱漆方台，上面安放着金漆雕龙宝座，背后是雕龙屏。方台两旁有六根高大的蟠龙金柱，每根大柱上盘绕着矫健的金龙。仰望殿顶，中央藻井有一条巨大的雕金盘龙。从龙口里垂下一颗白色大圆珠，周围环绕着六颗小珠，龙头、宝珠正对着下面的宝座。梁枋间彩画绚丽，有双龙戏珠、单龙翔舞，有行龙、升龙、降龙，多姿多彩，龙身周围还衬托着流云火焰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823230" y="3334118"/>
            <a:ext cx="1329553" cy="64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98071" y="3767824"/>
            <a:ext cx="1226934" cy="140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711094" y="5128461"/>
            <a:ext cx="18513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589972" y="1789011"/>
            <a:ext cx="4190095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设计装饰大多选用龙的图案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7866687" y="4185062"/>
            <a:ext cx="1243870" cy="72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" y="3557404"/>
            <a:ext cx="2493087" cy="3300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99979" y="1344733"/>
            <a:ext cx="4766856" cy="1445734"/>
            <a:chOff x="12242" y="5714"/>
            <a:chExt cx="6276" cy="2240"/>
          </a:xfrm>
          <a:solidFill>
            <a:srgbClr val="FFC000"/>
          </a:solidFill>
        </p:grpSpPr>
        <p:sp>
          <p:nvSpPr>
            <p:cNvPr id="7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12"/>
            <p:cNvSpPr txBox="1"/>
            <p:nvPr/>
          </p:nvSpPr>
          <p:spPr>
            <a:xfrm>
              <a:off x="12653" y="6074"/>
              <a:ext cx="5647" cy="1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介绍故宫建筑布局时哪些内容是详写，哪些内容是略写？</a:t>
              </a: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543498" y="3230460"/>
            <a:ext cx="7419142" cy="269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前三殿是“前朝”，是皇帝处理国事的主要场所，是故宫的主要建筑，代表着故宫的建筑风格，这些内容是详写。后三宫是“内廷”，是皇帝和后妃们起居生活的地方，布局和前三殿基本一样，所以这些内容是略写。即使是在详写的部分中，课文同样注意了内容的主与次，“太和殿”是故宫最大的殿堂，所以详写；而其他两殿则略写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8" y="3557404"/>
            <a:ext cx="2493087" cy="3300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21562" y="1441294"/>
            <a:ext cx="10295890" cy="4162425"/>
            <a:chOff x="1565" y="2283"/>
            <a:chExt cx="16214" cy="6555"/>
          </a:xfrm>
        </p:grpSpPr>
        <p:cxnSp>
          <p:nvCxnSpPr>
            <p:cNvPr id="4" name="MH_Other_3"/>
            <p:cNvCxnSpPr/>
            <p:nvPr/>
          </p:nvCxnSpPr>
          <p:spPr>
            <a:xfrm flipV="1">
              <a:off x="9019" y="3697"/>
              <a:ext cx="2918" cy="5141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6" name="MH_Other_1"/>
            <p:cNvCxnSpPr/>
            <p:nvPr/>
          </p:nvCxnSpPr>
          <p:spPr>
            <a:xfrm>
              <a:off x="9532" y="2283"/>
              <a:ext cx="3657" cy="6555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7" name="MH_Other_2"/>
            <p:cNvCxnSpPr/>
            <p:nvPr/>
          </p:nvCxnSpPr>
          <p:spPr>
            <a:xfrm>
              <a:off x="9019" y="8838"/>
              <a:ext cx="4170" cy="0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8" name="MH_Other_4"/>
            <p:cNvCxnSpPr/>
            <p:nvPr/>
          </p:nvCxnSpPr>
          <p:spPr>
            <a:xfrm flipV="1">
              <a:off x="11937" y="3697"/>
              <a:ext cx="5842" cy="1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cxnSp>
          <p:nvCxnSpPr>
            <p:cNvPr id="9" name="MH_Other_5"/>
            <p:cNvCxnSpPr/>
            <p:nvPr/>
          </p:nvCxnSpPr>
          <p:spPr>
            <a:xfrm flipV="1">
              <a:off x="1565" y="2283"/>
              <a:ext cx="7982" cy="66"/>
            </a:xfrm>
            <a:prstGeom prst="line">
              <a:avLst/>
            </a:prstGeom>
            <a:noFill/>
            <a:ln w="6350" cap="flat" cmpd="sng" algn="ctr">
              <a:solidFill>
                <a:srgbClr val="E58C00"/>
              </a:solidFill>
              <a:prstDash val="solid"/>
              <a:miter lim="800000"/>
            </a:ln>
            <a:effectLst/>
          </p:spPr>
        </p:cxnSp>
        <p:sp>
          <p:nvSpPr>
            <p:cNvPr id="10" name="MH_Text_1"/>
            <p:cNvSpPr/>
            <p:nvPr/>
          </p:nvSpPr>
          <p:spPr>
            <a:xfrm flipH="1">
              <a:off x="9915" y="3948"/>
              <a:ext cx="7624" cy="3372"/>
            </a:xfrm>
            <a:custGeom>
              <a:avLst/>
              <a:gdLst>
                <a:gd name="connsiteX0" fmla="*/ 0 w 7143750"/>
                <a:gd name="connsiteY0" fmla="*/ 0 h 2333625"/>
                <a:gd name="connsiteX1" fmla="*/ 4810125 w 7143750"/>
                <a:gd name="connsiteY1" fmla="*/ 0 h 2333625"/>
                <a:gd name="connsiteX2" fmla="*/ 7143750 w 7143750"/>
                <a:gd name="connsiteY2" fmla="*/ 2333625 h 2333625"/>
                <a:gd name="connsiteX3" fmla="*/ 0 w 7143750"/>
                <a:gd name="connsiteY3" fmla="*/ 2333625 h 2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0" h="2333625">
                  <a:moveTo>
                    <a:pt x="0" y="0"/>
                  </a:moveTo>
                  <a:lnTo>
                    <a:pt x="4810125" y="0"/>
                  </a:lnTo>
                  <a:lnTo>
                    <a:pt x="7143750" y="2333625"/>
                  </a:lnTo>
                  <a:lnTo>
                    <a:pt x="0" y="2333625"/>
                  </a:lnTo>
                  <a:close/>
                </a:path>
              </a:pathLst>
            </a:custGeom>
            <a:solidFill>
              <a:srgbClr val="FFC000">
                <a:alpha val="4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2400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61"/>
          <p:cNvSpPr txBox="1"/>
          <p:nvPr/>
        </p:nvSpPr>
        <p:spPr>
          <a:xfrm>
            <a:off x="712360" y="1615000"/>
            <a:ext cx="5841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可以。在旅游解说词中，既要有建筑物的详细介绍，方便游客对建筑物有明晰的印象，又要有故事类的介绍，增加解说的生动形象性，吸引游客的注意。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2"/>
          <p:cNvSpPr txBox="1"/>
          <p:nvPr/>
        </p:nvSpPr>
        <p:spPr>
          <a:xfrm>
            <a:off x="7554440" y="2758461"/>
            <a:ext cx="358442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亮亮想带同学去参观故宫，“材料二”这部分内容能否作为旅游解说词？</a:t>
            </a:r>
          </a:p>
        </p:txBody>
      </p:sp>
      <p:sp>
        <p:nvSpPr>
          <p:cNvPr id="13" name="TextBox 61"/>
          <p:cNvSpPr txBox="1"/>
          <p:nvPr/>
        </p:nvSpPr>
        <p:spPr>
          <a:xfrm>
            <a:off x="674489" y="3639103"/>
            <a:ext cx="5405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“材料二”正是通过修复太和殿的故事，让我们感受到故宫建筑的规模宏大、建筑精美的特点，赞美了我国古代劳动人民的聪明智慧和非凡的创造力。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宽屏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2020-11-17T07:09:55Z</dcterms:created>
  <dcterms:modified xsi:type="dcterms:W3CDTF">2021-01-08T23:28:01Z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