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287" r:id="rId14"/>
    <p:sldId id="350" r:id="rId15"/>
    <p:sldId id="257" r:id="rId16"/>
  </p:sldIdLst>
  <p:sldSz cx="12192000" cy="6858000"/>
  <p:notesSz cx="6858000" cy="9144000"/>
  <p:embeddedFontLst>
    <p:embeddedFont>
      <p:font typeface="FandolFang R" panose="02010600030101010101" charset="-122"/>
      <p:regular r:id="rId18"/>
    </p:embeddedFont>
    <p:embeddedFont>
      <p:font typeface="思源黑体 CN Light" panose="02010600030101010101" charset="-122"/>
      <p:regular r:id="rId19"/>
    </p:embeddedFont>
    <p:embeddedFont>
      <p:font typeface="演示斜黑体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38F8FBC-1DFF-4E83-863F-4EB498998B3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110B905-CEC2-4F6B-90F4-696007E24D9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r="16883" b="149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688403"/>
            <a:ext cx="671524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夏天里的成长</a:t>
            </a:r>
            <a:endParaRPr lang="en-US" altLang="zh-CN" sz="80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3996624" y="2834296"/>
            <a:ext cx="7149503" cy="20128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本文通过表达夏天是万物迅速生长的季节这一中心意思，告诉我们人一定要在青少年时期珍惜时间，积极争取知识、能力、经验的增长，不能错过时机，否则会成为一事无成的人。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08380" y="2348180"/>
            <a:ext cx="2673818" cy="2400782"/>
            <a:chOff x="7861363" y="1365506"/>
            <a:chExt cx="2673818" cy="24007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2"/>
          <p:cNvSpPr/>
          <p:nvPr/>
        </p:nvSpPr>
        <p:spPr>
          <a:xfrm>
            <a:off x="1455092" y="1834687"/>
            <a:ext cx="706960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给加点字选择正确的读音，用“√”画出来。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835052" y="1704878"/>
            <a:ext cx="7817796" cy="29387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9"/>
          <p:cNvSpPr/>
          <p:nvPr/>
        </p:nvSpPr>
        <p:spPr>
          <a:xfrm>
            <a:off x="1455092" y="2482826"/>
            <a:ext cx="8097038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苞（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pāo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bāo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）蕾       苔藓（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xiǎn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xiān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瓜蔓（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màn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wàn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     甘蔗（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zhē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zhe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谚语（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yán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yàn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      草坪（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pín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píng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15275" y="2775214"/>
            <a:ext cx="55634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44029" y="3300265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5712" y="3274711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08910" y="2739263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" name="Rectangle 2"/>
          <p:cNvSpPr/>
          <p:nvPr/>
        </p:nvSpPr>
        <p:spPr>
          <a:xfrm>
            <a:off x="1580905" y="2715637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5415454" y="2689972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1884694" y="3248953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5415454" y="3279879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589862" y="3823513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5434857" y="3802408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56890" y="3937263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15785" y="3861267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√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174459" y="1669716"/>
            <a:ext cx="659447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根据课文内容在括号里填上合适的词语。</a:t>
            </a:r>
          </a:p>
        </p:txBody>
      </p:sp>
      <p:sp>
        <p:nvSpPr>
          <p:cNvPr id="4" name="矩形 8"/>
          <p:cNvSpPr/>
          <p:nvPr/>
        </p:nvSpPr>
        <p:spPr>
          <a:xfrm>
            <a:off x="1346505" y="2354156"/>
            <a:ext cx="814423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）的季节           （        ）的长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）的长             （        ）的声响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 ）的柏油路     （              ）的河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835052" y="1592982"/>
            <a:ext cx="7058025" cy="290012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8796" y="2354156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生长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7632" y="2335228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飞快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1588" y="2895620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跳跃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1946" y="2933106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叭叭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35528" y="3461142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软绵绵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7597" y="3461142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变宽变深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975491" y="1909745"/>
            <a:ext cx="2287806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仿写排比句。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006659" y="2625461"/>
            <a:ext cx="88320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例：昨天是苞蕾，今天是鲜花，明天就变成了小果实。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572966" y="1577342"/>
            <a:ext cx="9404192" cy="276755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6659" y="3210794"/>
            <a:ext cx="92965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昨天种下饱满的种子，今天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，明天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4440735" y="3183509"/>
            <a:ext cx="24283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辛勤耕耘</a:t>
            </a:r>
          </a:p>
        </p:txBody>
      </p:sp>
      <p:sp>
        <p:nvSpPr>
          <p:cNvPr id="8" name="矩形 7"/>
          <p:cNvSpPr/>
          <p:nvPr/>
        </p:nvSpPr>
        <p:spPr>
          <a:xfrm>
            <a:off x="6869101" y="3156224"/>
            <a:ext cx="293308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收获累累果实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r="16883" b="149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688403"/>
            <a:ext cx="671524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感谢各位聆听</a:t>
            </a:r>
            <a:endParaRPr lang="en-US" altLang="zh-CN" sz="80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46960" y="2036322"/>
            <a:ext cx="1893807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欣赏歌曲</a:t>
            </a:r>
          </a:p>
        </p:txBody>
      </p:sp>
      <p:pic>
        <p:nvPicPr>
          <p:cNvPr id="10" name="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594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8" grpId="1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592832" y="2031377"/>
            <a:ext cx="98193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架    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苞蕾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坪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蔗</a:t>
            </a:r>
          </a:p>
        </p:txBody>
      </p:sp>
      <p:sp>
        <p:nvSpPr>
          <p:cNvPr id="7" name="矩形 6"/>
          <p:cNvSpPr/>
          <p:nvPr/>
        </p:nvSpPr>
        <p:spPr>
          <a:xfrm>
            <a:off x="633011" y="1569712"/>
            <a:ext cx="953601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péng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téng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bāo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lěi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xiǎn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píng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zhe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835052" y="3136612"/>
            <a:ext cx="913193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布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缝隙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语    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轨</a:t>
            </a:r>
          </a:p>
        </p:txBody>
      </p:sp>
      <p:sp>
        <p:nvSpPr>
          <p:cNvPr id="11" name="矩形 10"/>
          <p:cNvSpPr/>
          <p:nvPr/>
        </p:nvSpPr>
        <p:spPr>
          <a:xfrm>
            <a:off x="835052" y="2745904"/>
            <a:ext cx="9271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pù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fèng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yàn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liáng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qí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guǐ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107665" y="1875961"/>
            <a:ext cx="1612340" cy="775335"/>
            <a:chOff x="11338" y="3255"/>
            <a:chExt cx="2316" cy="1221"/>
          </a:xfrm>
        </p:grpSpPr>
        <p:grpSp>
          <p:nvGrpSpPr>
            <p:cNvPr id="13" name="组合 12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9" name="直接连接符 18"/>
              <p:cNvCxnSpPr>
                <a:stCxn id="18" idx="1"/>
                <a:endCxn id="18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0"/>
                <a:endCxn id="18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15" idx="0"/>
                <a:endCxn id="15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矩形 10"/>
          <p:cNvSpPr/>
          <p:nvPr/>
        </p:nvSpPr>
        <p:spPr>
          <a:xfrm flipH="1">
            <a:off x="4392652" y="2845198"/>
            <a:ext cx="4059766" cy="2308520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5052" y="3184330"/>
            <a:ext cx="2647741" cy="172898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89764" y="2139307"/>
            <a:ext cx="795020" cy="775335"/>
            <a:chOff x="8365" y="2269"/>
            <a:chExt cx="1340" cy="1288"/>
          </a:xfrm>
        </p:grpSpPr>
        <p:sp>
          <p:nvSpPr>
            <p:cNvPr id="25" name="矩形 24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>
              <a:stCxn id="25" idx="1"/>
              <a:endCxn id="25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5" idx="0"/>
              <a:endCxn id="25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5186778" y="1712063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谚 语</a:t>
            </a:r>
          </a:p>
        </p:txBody>
      </p:sp>
      <p:sp>
        <p:nvSpPr>
          <p:cNvPr id="29" name="矩形 28"/>
          <p:cNvSpPr/>
          <p:nvPr/>
        </p:nvSpPr>
        <p:spPr>
          <a:xfrm>
            <a:off x="1180825" y="1987943"/>
            <a:ext cx="3670734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苞 蕾 </a:t>
            </a:r>
          </a:p>
        </p:txBody>
      </p:sp>
      <p:sp>
        <p:nvSpPr>
          <p:cNvPr id="30" name="矩形 29"/>
          <p:cNvSpPr/>
          <p:nvPr/>
        </p:nvSpPr>
        <p:spPr>
          <a:xfrm>
            <a:off x="943355" y="3073289"/>
            <a:ext cx="2637791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指尚未开放的花。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479627" y="2824609"/>
            <a:ext cx="3936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广泛流传于民间的言简意赅的短语，多数反映了劳动人民的生活实践经验，而且都是经过口头传下来的。</a:t>
            </a:r>
          </a:p>
        </p:txBody>
      </p:sp>
      <p:sp>
        <p:nvSpPr>
          <p:cNvPr id="32" name="矩形 31"/>
          <p:cNvSpPr/>
          <p:nvPr/>
        </p:nvSpPr>
        <p:spPr>
          <a:xfrm flipH="1">
            <a:off x="5186778" y="1320678"/>
            <a:ext cx="22777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yàn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yǔ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89639" y="1579731"/>
            <a:ext cx="4197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bāo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lěi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977307" y="2139308"/>
            <a:ext cx="795020" cy="782038"/>
            <a:chOff x="8365" y="2269"/>
            <a:chExt cx="1340" cy="1288"/>
          </a:xfrm>
        </p:grpSpPr>
        <p:sp>
          <p:nvSpPr>
            <p:cNvPr id="35" name="矩形 34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6" name="直接连接符 35"/>
            <p:cNvCxnSpPr>
              <a:stCxn id="35" idx="1"/>
              <a:endCxn id="35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0"/>
              <a:endCxn id="35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8" name="TextBox 7"/>
          <p:cNvSpPr txBox="1"/>
          <p:nvPr/>
        </p:nvSpPr>
        <p:spPr bwMode="auto">
          <a:xfrm>
            <a:off x="4564730" y="1870135"/>
            <a:ext cx="397416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课文是围绕哪句话来写的？</a:t>
            </a:r>
          </a:p>
        </p:txBody>
      </p:sp>
      <p:sp>
        <p:nvSpPr>
          <p:cNvPr id="39" name="TextBox 7"/>
          <p:cNvSpPr txBox="1"/>
          <p:nvPr/>
        </p:nvSpPr>
        <p:spPr bwMode="auto">
          <a:xfrm>
            <a:off x="4564730" y="2526350"/>
            <a:ext cx="4200901" cy="588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夏天是万物迅速生长的季节。</a:t>
            </a:r>
          </a:p>
        </p:txBody>
      </p:sp>
      <p:sp>
        <p:nvSpPr>
          <p:cNvPr id="40" name="TextBox 7"/>
          <p:cNvSpPr txBox="1"/>
          <p:nvPr/>
        </p:nvSpPr>
        <p:spPr bwMode="auto">
          <a:xfrm>
            <a:off x="5268449" y="3493382"/>
            <a:ext cx="4009323" cy="588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植物、动物在夏天生长速度。</a:t>
            </a:r>
          </a:p>
        </p:txBody>
      </p:sp>
      <p:sp>
        <p:nvSpPr>
          <p:cNvPr id="41" name="TextBox 7"/>
          <p:cNvSpPr txBox="1"/>
          <p:nvPr/>
        </p:nvSpPr>
        <p:spPr bwMode="auto">
          <a:xfrm>
            <a:off x="5233085" y="4349020"/>
            <a:ext cx="6079621" cy="588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山、河、铁轨、柏油路等在夏天的“生长”。</a:t>
            </a:r>
          </a:p>
        </p:txBody>
      </p:sp>
      <p:sp>
        <p:nvSpPr>
          <p:cNvPr id="42" name="TextBox 7"/>
          <p:cNvSpPr txBox="1"/>
          <p:nvPr/>
        </p:nvSpPr>
        <p:spPr bwMode="auto">
          <a:xfrm>
            <a:off x="5233085" y="5274227"/>
            <a:ext cx="6079621" cy="588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中小学生在夏天的成长。</a:t>
            </a:r>
          </a:p>
        </p:txBody>
      </p:sp>
      <p:sp>
        <p:nvSpPr>
          <p:cNvPr id="43" name="泪滴形 7"/>
          <p:cNvSpPr/>
          <p:nvPr/>
        </p:nvSpPr>
        <p:spPr>
          <a:xfrm rot="18998822">
            <a:off x="4504417" y="3459706"/>
            <a:ext cx="625554" cy="652084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4C3024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33"/>
          <p:cNvSpPr txBox="1"/>
          <p:nvPr/>
        </p:nvSpPr>
        <p:spPr>
          <a:xfrm>
            <a:off x="4564730" y="3617961"/>
            <a:ext cx="50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01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泪滴形 7"/>
          <p:cNvSpPr/>
          <p:nvPr/>
        </p:nvSpPr>
        <p:spPr>
          <a:xfrm rot="18998822">
            <a:off x="4504416" y="4337443"/>
            <a:ext cx="625554" cy="652084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accent2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33"/>
          <p:cNvSpPr txBox="1"/>
          <p:nvPr/>
        </p:nvSpPr>
        <p:spPr>
          <a:xfrm>
            <a:off x="4564729" y="4495698"/>
            <a:ext cx="50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泪滴形 7"/>
          <p:cNvSpPr/>
          <p:nvPr/>
        </p:nvSpPr>
        <p:spPr>
          <a:xfrm rot="18998822">
            <a:off x="4504414" y="5280095"/>
            <a:ext cx="625554" cy="652084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92D050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33"/>
          <p:cNvSpPr txBox="1"/>
          <p:nvPr/>
        </p:nvSpPr>
        <p:spPr>
          <a:xfrm>
            <a:off x="4564727" y="5438350"/>
            <a:ext cx="50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188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矩形 15"/>
          <p:cNvSpPr/>
          <p:nvPr/>
        </p:nvSpPr>
        <p:spPr>
          <a:xfrm>
            <a:off x="725106" y="2145982"/>
            <a:ext cx="7036499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生物从小到大，本来是天天长的，不过夏天的长是飞快的长，跳跃的长，活生生的看得见的长。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594539" y="3807714"/>
            <a:ext cx="4777078" cy="2338437"/>
            <a:chOff x="10325" y="3610"/>
            <a:chExt cx="6769" cy="5213"/>
          </a:xfrm>
        </p:grpSpPr>
        <p:sp>
          <p:nvSpPr>
            <p:cNvPr id="18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10325" y="3610"/>
              <a:ext cx="6769" cy="5213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8" y="4258"/>
              <a:ext cx="6396" cy="3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的长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的长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的长”，运用了排比的修辞方法，概括写出了生物夏天生长迅速的特点。</a:t>
              </a:r>
            </a:p>
          </p:txBody>
        </p:sp>
      </p:grpSp>
      <p:pic>
        <p:nvPicPr>
          <p:cNvPr id="20" name="Picture 2" descr="C:\Documents and Settings\Administrator\桌面\小博士PNG素材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27" y="3551205"/>
            <a:ext cx="742093" cy="74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8437413" y="1373422"/>
            <a:ext cx="2609601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第二段的中心句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244972" y="1787085"/>
            <a:ext cx="1056237" cy="308097"/>
            <a:chOff x="2329716" y="2089989"/>
            <a:chExt cx="1056237" cy="308097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329716" y="2089989"/>
              <a:ext cx="1056237" cy="10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329716" y="2092709"/>
              <a:ext cx="0" cy="3053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8437413" y="1879071"/>
            <a:ext cx="2609601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统领全段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76164" y="2078830"/>
            <a:ext cx="5540782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你在棚架上看瓜藤，一天可以长出几寸；你到竹子林、高粱地里听声音，在叭叭的声响里，一夜可以多出半节。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39279" y="4373177"/>
            <a:ext cx="3424204" cy="1729808"/>
            <a:chOff x="10325" y="3610"/>
            <a:chExt cx="6769" cy="5213"/>
          </a:xfrm>
        </p:grpSpPr>
        <p:sp>
          <p:nvSpPr>
            <p:cNvPr id="5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10325" y="3610"/>
              <a:ext cx="6769" cy="5213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578" y="4258"/>
              <a:ext cx="6396" cy="3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充分说明了瓜藤、竹子、高粱长得飞快。</a:t>
              </a:r>
            </a:p>
          </p:txBody>
        </p:sp>
      </p:grpSp>
      <p:pic>
        <p:nvPicPr>
          <p:cNvPr id="7" name="Picture 2" descr="C:\Documents and Settings\Administrator\桌面\小博士PNG素材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7" y="4214366"/>
            <a:ext cx="742093" cy="74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240731" y="1398954"/>
            <a:ext cx="2609601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视觉、听觉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212599" y="1800223"/>
            <a:ext cx="1056237" cy="308097"/>
            <a:chOff x="2329716" y="2089989"/>
            <a:chExt cx="1056237" cy="30809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329716" y="2089989"/>
              <a:ext cx="1056237" cy="10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329716" y="2092709"/>
              <a:ext cx="0" cy="3053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V="1">
            <a:off x="3995341" y="2648341"/>
            <a:ext cx="1831527" cy="21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76163" y="3198527"/>
            <a:ext cx="581583" cy="3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60146" y="3737515"/>
            <a:ext cx="2520912" cy="8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001195" y="1189355"/>
            <a:ext cx="0" cy="4901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418495" y="1534127"/>
            <a:ext cx="3943542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昨天是苞蕾，今天是鲜花，明天就变成了小果实。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217842" y="3084461"/>
            <a:ext cx="4205985" cy="2029779"/>
            <a:chOff x="9569" y="3817"/>
            <a:chExt cx="7405" cy="6117"/>
          </a:xfrm>
          <a:solidFill>
            <a:srgbClr val="92D050"/>
          </a:solidFill>
        </p:grpSpPr>
        <p:sp>
          <p:nvSpPr>
            <p:cNvPr id="18" name="任意多边形 45"/>
            <p:cNvSpPr/>
            <p:nvPr>
              <p:custDataLst>
                <p:tags r:id="rId2"/>
              </p:custDataLst>
            </p:nvPr>
          </p:nvSpPr>
          <p:spPr>
            <a:xfrm>
              <a:off x="9569" y="3817"/>
              <a:ext cx="7405" cy="6117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665" y="4258"/>
              <a:ext cx="7309" cy="4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运用排比的修辞手法从“昨天”“今天”“明天”的时间角度具体描写了花果生长得迅速。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735901" y="2042760"/>
            <a:ext cx="7449021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草长，树木长，山是一天一天地变丰满。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稻秧长，甘蔗长，地是一天一天地高起来。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水长，瀑布长，河也是一天一天地变宽变深。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64558" y="4270530"/>
            <a:ext cx="6292769" cy="2001448"/>
            <a:chOff x="9772" y="3550"/>
            <a:chExt cx="7007" cy="3852"/>
          </a:xfrm>
        </p:grpSpPr>
        <p:sp>
          <p:nvSpPr>
            <p:cNvPr id="5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9772" y="3550"/>
              <a:ext cx="6802" cy="385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229" y="4401"/>
              <a:ext cx="6550" cy="2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茄子长，辣椒长，蔬菜是一天一天变多变彩。</a:t>
              </a:r>
              <a:endPara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麦子长，玉米长，田野是一天一天变妖娆。</a:t>
              </a:r>
            </a:p>
          </p:txBody>
        </p:sp>
      </p:grpSp>
      <p:sp>
        <p:nvSpPr>
          <p:cNvPr id="7" name="圆角矩形 27"/>
          <p:cNvSpPr/>
          <p:nvPr/>
        </p:nvSpPr>
        <p:spPr>
          <a:xfrm>
            <a:off x="5420768" y="2167170"/>
            <a:ext cx="576956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38370" y="1411635"/>
            <a:ext cx="309985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拟人，富有生命力。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672971" y="1776685"/>
            <a:ext cx="1056237" cy="308097"/>
            <a:chOff x="2329716" y="2089989"/>
            <a:chExt cx="1056237" cy="30809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329716" y="2089989"/>
              <a:ext cx="1056237" cy="10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329716" y="2092709"/>
              <a:ext cx="0" cy="3053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8268192" y="2684484"/>
            <a:ext cx="3099859" cy="169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运用排比手法，把山、地、河快速生长的状态表现得淋漓尽致。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201090" y="3728824"/>
            <a:ext cx="1983832" cy="6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39278" y="3570915"/>
            <a:ext cx="8411725" cy="2284103"/>
            <a:chOff x="10404" y="3147"/>
            <a:chExt cx="7007" cy="4396"/>
          </a:xfrm>
        </p:grpSpPr>
        <p:sp>
          <p:nvSpPr>
            <p:cNvPr id="15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10404" y="3147"/>
              <a:ext cx="700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622" y="3388"/>
              <a:ext cx="6550" cy="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热天”不是指季节，而是指利于学习知识，利于成长的时间、环境等，主要指青少年时期。“长”不仅指身体的成长，年龄的增长，体重的增加，还要有知识的积累，认识的提高，对时间的珍惜，对机遇的把握，努力学习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955459" y="2100503"/>
            <a:ext cx="8920907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农作物到了该长的时候不长，或是长得太慢，就没有收成的希望。人也是一样，要赶时候，赶热天，尽量地用力地长。</a:t>
            </a:r>
          </a:p>
        </p:txBody>
      </p:sp>
      <p:sp>
        <p:nvSpPr>
          <p:cNvPr id="19" name="圆角矩形 26"/>
          <p:cNvSpPr/>
          <p:nvPr/>
        </p:nvSpPr>
        <p:spPr>
          <a:xfrm>
            <a:off x="5568255" y="2784464"/>
            <a:ext cx="637991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29"/>
          <p:cNvSpPr/>
          <p:nvPr/>
        </p:nvSpPr>
        <p:spPr>
          <a:xfrm>
            <a:off x="8330912" y="2804388"/>
            <a:ext cx="326706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宽屏</PresentationFormat>
  <Paragraphs>111</Paragraphs>
  <Slides>15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2020-11-17T07:19:14Z</dcterms:created>
  <dcterms:modified xsi:type="dcterms:W3CDTF">2021-01-08T23:28:44Z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