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342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287" r:id="rId18"/>
    <p:sldId id="257" r:id="rId19"/>
  </p:sldIdLst>
  <p:sldSz cx="12192000" cy="6858000"/>
  <p:notesSz cx="6858000" cy="9144000"/>
  <p:embeddedFontLst>
    <p:embeddedFont>
      <p:font typeface="FandolFang R" panose="02010600030101010101" charset="-122"/>
      <p:regular r:id="rId21"/>
    </p:embeddedFont>
    <p:embeddedFont>
      <p:font typeface="思源黑体 CN Light" panose="02010600030101010101" charset="-122"/>
      <p:regular r:id="rId22"/>
    </p:embeddedFont>
    <p:embeddedFont>
      <p:font typeface="演示斜黑体" panose="02010600030101010101" charset="-122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2146" y="9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B1B6F4FB-E489-42E8-BE5E-B76AD6088B07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7F3AD897-E8DC-4C18-9FF5-D5BBBA3C0D7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AD897-E8DC-4C18-9FF5-D5BBBA3C0D7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AD897-E8DC-4C18-9FF5-D5BBBA3C0D7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bookmark_76382"/>
          <p:cNvSpPr>
            <a:spLocks noChangeAspect="1"/>
          </p:cNvSpPr>
          <p:nvPr/>
        </p:nvSpPr>
        <p:spPr bwMode="auto">
          <a:xfrm>
            <a:off x="305216" y="259882"/>
            <a:ext cx="258326" cy="681343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455839 w 606244"/>
              <a:gd name="T25" fmla="*/ 455839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455839 w 606244"/>
              <a:gd name="T41" fmla="*/ 455839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600116 w 606244"/>
              <a:gd name="T59" fmla="*/ 600116 w 606244"/>
              <a:gd name="T60" fmla="*/ 600116 w 606244"/>
              <a:gd name="T61" fmla="*/ 600116 w 606244"/>
              <a:gd name="T62" fmla="*/ 600116 w 606244"/>
              <a:gd name="T6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7" h="3875">
                <a:moveTo>
                  <a:pt x="67" y="0"/>
                </a:moveTo>
                <a:cubicBezTo>
                  <a:pt x="30" y="0"/>
                  <a:pt x="0" y="30"/>
                  <a:pt x="0" y="67"/>
                </a:cubicBezTo>
                <a:lnTo>
                  <a:pt x="0" y="3800"/>
                </a:lnTo>
                <a:cubicBezTo>
                  <a:pt x="0" y="3837"/>
                  <a:pt x="30" y="3867"/>
                  <a:pt x="67" y="3867"/>
                </a:cubicBezTo>
                <a:cubicBezTo>
                  <a:pt x="86" y="3867"/>
                  <a:pt x="105" y="3858"/>
                  <a:pt x="118" y="3843"/>
                </a:cubicBezTo>
                <a:lnTo>
                  <a:pt x="733" y="3104"/>
                </a:lnTo>
                <a:lnTo>
                  <a:pt x="1349" y="3843"/>
                </a:lnTo>
                <a:cubicBezTo>
                  <a:pt x="1372" y="3871"/>
                  <a:pt x="1414" y="3875"/>
                  <a:pt x="1443" y="3851"/>
                </a:cubicBezTo>
                <a:cubicBezTo>
                  <a:pt x="1458" y="3839"/>
                  <a:pt x="1467" y="3820"/>
                  <a:pt x="1467" y="3800"/>
                </a:cubicBezTo>
                <a:lnTo>
                  <a:pt x="1467" y="67"/>
                </a:lnTo>
                <a:cubicBezTo>
                  <a:pt x="1467" y="30"/>
                  <a:pt x="1437" y="0"/>
                  <a:pt x="1400" y="0"/>
                </a:cubicBezTo>
                <a:lnTo>
                  <a:pt x="67" y="0"/>
                </a:lnTo>
                <a:close/>
                <a:moveTo>
                  <a:pt x="133" y="133"/>
                </a:moveTo>
                <a:lnTo>
                  <a:pt x="1333" y="133"/>
                </a:lnTo>
                <a:lnTo>
                  <a:pt x="1333" y="3616"/>
                </a:lnTo>
                <a:lnTo>
                  <a:pt x="785" y="2957"/>
                </a:lnTo>
                <a:cubicBezTo>
                  <a:pt x="761" y="2929"/>
                  <a:pt x="719" y="2925"/>
                  <a:pt x="691" y="2949"/>
                </a:cubicBezTo>
                <a:cubicBezTo>
                  <a:pt x="688" y="2951"/>
                  <a:pt x="685" y="2954"/>
                  <a:pt x="682" y="2957"/>
                </a:cubicBezTo>
                <a:lnTo>
                  <a:pt x="133" y="3616"/>
                </a:lnTo>
                <a:lnTo>
                  <a:pt x="133" y="133"/>
                </a:lnTo>
                <a:close/>
                <a:moveTo>
                  <a:pt x="267" y="233"/>
                </a:moveTo>
                <a:cubicBezTo>
                  <a:pt x="248" y="233"/>
                  <a:pt x="233" y="248"/>
                  <a:pt x="233" y="267"/>
                </a:cubicBezTo>
                <a:lnTo>
                  <a:pt x="233" y="1133"/>
                </a:lnTo>
                <a:cubicBezTo>
                  <a:pt x="233" y="1152"/>
                  <a:pt x="248" y="1167"/>
                  <a:pt x="266" y="1167"/>
                </a:cubicBezTo>
                <a:cubicBezTo>
                  <a:pt x="285" y="1167"/>
                  <a:pt x="300" y="1153"/>
                  <a:pt x="300" y="1134"/>
                </a:cubicBezTo>
                <a:lnTo>
                  <a:pt x="300" y="1133"/>
                </a:lnTo>
                <a:lnTo>
                  <a:pt x="300" y="300"/>
                </a:lnTo>
                <a:lnTo>
                  <a:pt x="733" y="300"/>
                </a:lnTo>
                <a:cubicBezTo>
                  <a:pt x="752" y="300"/>
                  <a:pt x="767" y="286"/>
                  <a:pt x="767" y="267"/>
                </a:cubicBezTo>
                <a:cubicBezTo>
                  <a:pt x="767" y="249"/>
                  <a:pt x="753" y="234"/>
                  <a:pt x="734" y="233"/>
                </a:cubicBezTo>
                <a:lnTo>
                  <a:pt x="733" y="233"/>
                </a:lnTo>
                <a:lnTo>
                  <a:pt x="267" y="23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1" t="4399" b="3766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70C0">
                  <a:alpha val="0"/>
                </a:srgbClr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7387473" y="4696221"/>
            <a:ext cx="1977177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ctr" defTabSz="457200">
              <a:spcBef>
                <a:spcPts val="0"/>
              </a:spcBef>
              <a:buNone/>
              <a:defRPr/>
            </a:pPr>
            <a:r>
              <a:rPr lang="zh-CN" altLang="en-US" sz="1600" ker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主讲人：</a:t>
            </a:r>
            <a:r>
              <a:rPr lang="en-US" altLang="zh-CN" sz="1600" ker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xippt</a:t>
            </a:r>
            <a:endParaRPr lang="en-US" altLang="zh-CN" sz="1600" kern="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9574207" y="4694552"/>
            <a:ext cx="1738171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时间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: xxx</a:t>
            </a: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4886208" y="1608612"/>
            <a:ext cx="660608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defTabSz="457200">
              <a:buFont typeface="Arial" panose="020B0604020202020204" pitchFamily="34" charset="0"/>
              <a:buNone/>
            </a:pPr>
            <a:r>
              <a:rPr lang="zh-CN" alt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rPr>
              <a:t>青山不老</a:t>
            </a:r>
            <a:endParaRPr lang="en-US" altLang="zh-CN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演示斜黑体" panose="00000A08000000000000" pitchFamily="50" charset="-122"/>
              <a:ea typeface="演示斜黑体" panose="00000A08000000000000" pitchFamily="5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487292" y="3547901"/>
            <a:ext cx="3825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45720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语文 六年级 上册 配人教版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5838708" y="3316920"/>
            <a:ext cx="547367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810633" y="2499081"/>
            <a:ext cx="10844982" cy="5888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他已经将自己的生命转化为另一种东西。他是真正与山川共存、与日月同辉了。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926975" y="1118320"/>
            <a:ext cx="6527663" cy="1055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表面指的是老农创造的这片绿洲，事实上还包含着开辟山林、绿化家园的精神和造福后代的情怀。</a:t>
            </a: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7606129" y="3055781"/>
            <a:ext cx="3666251" cy="243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圆角矩形 28"/>
          <p:cNvSpPr/>
          <p:nvPr/>
        </p:nvSpPr>
        <p:spPr>
          <a:xfrm>
            <a:off x="4567587" y="2640869"/>
            <a:ext cx="1523252" cy="42303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4391055" y="3827245"/>
            <a:ext cx="488394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老人用自己的勤劳、善良创造了这片绿洲，用有限的生命创造了无限的价值，生命的意义随着青山永垂不朽，不会因年龄的增长而变老。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816178" y="1407343"/>
            <a:ext cx="748599" cy="1126259"/>
            <a:chOff x="2978758" y="1728740"/>
            <a:chExt cx="1366985" cy="968742"/>
          </a:xfrm>
        </p:grpSpPr>
        <p:cxnSp>
          <p:nvCxnSpPr>
            <p:cNvPr id="10" name="直接连接符 9"/>
            <p:cNvCxnSpPr/>
            <p:nvPr/>
          </p:nvCxnSpPr>
          <p:spPr>
            <a:xfrm flipH="1" flipV="1">
              <a:off x="2978758" y="1742394"/>
              <a:ext cx="1" cy="95508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3024236" y="1728740"/>
              <a:ext cx="1321507" cy="828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r="3581"/>
          <a:stretch>
            <a:fillRect/>
          </a:stretch>
        </p:blipFill>
        <p:spPr>
          <a:xfrm>
            <a:off x="670664" y="3557556"/>
            <a:ext cx="3312056" cy="2378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13" name="矩形 25"/>
          <p:cNvSpPr>
            <a:spLocks noChangeArrowheads="1"/>
          </p:cNvSpPr>
          <p:nvPr/>
        </p:nvSpPr>
        <p:spPr bwMode="auto">
          <a:xfrm>
            <a:off x="6404002" y="1997839"/>
            <a:ext cx="469442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老人不仅留下了这片青山，还留下了更为宝贵的东西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与环境作斗争的不屈精神，绿化家园、保护环境的奉献精神。老人的精神不老，青山也必将长青。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0" b="9230"/>
          <a:stretch>
            <a:fillRect/>
          </a:stretch>
        </p:blipFill>
        <p:spPr>
          <a:xfrm>
            <a:off x="976762" y="2974146"/>
            <a:ext cx="4732531" cy="2892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文本框 12"/>
          <p:cNvSpPr txBox="1">
            <a:spLocks noChangeArrowheads="1"/>
          </p:cNvSpPr>
          <p:nvPr/>
        </p:nvSpPr>
        <p:spPr bwMode="auto">
          <a:xfrm>
            <a:off x="1224970" y="1683698"/>
            <a:ext cx="4414837" cy="113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858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  这位普通的老人让我领悟到：青山是不会老的。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5"/>
          <p:cNvSpPr>
            <a:spLocks noChangeArrowheads="1"/>
          </p:cNvSpPr>
          <p:nvPr/>
        </p:nvSpPr>
        <p:spPr bwMode="auto">
          <a:xfrm>
            <a:off x="1170586" y="2770765"/>
            <a:ext cx="1026194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示例：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共建“节约型社会”，节约一滴水，节约一度电，节约一张纸。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减少污染，节约能源，出行尽量做公交车、自行车或步行。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保护森林和矿产资源，尽量购买再生材料制成的物品。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保护土地资源，尽量少用或不用塑料制品、农药和化肥。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25"/>
          <p:cNvSpPr>
            <a:spLocks noChangeArrowheads="1"/>
          </p:cNvSpPr>
          <p:nvPr/>
        </p:nvSpPr>
        <p:spPr bwMode="auto">
          <a:xfrm>
            <a:off x="674489" y="1786955"/>
            <a:ext cx="11133544" cy="58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请你结合生活实际，向人们发出一则保护环境的倡议书，写出你的几条建议。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"/>
          <p:cNvSpPr/>
          <p:nvPr/>
        </p:nvSpPr>
        <p:spPr>
          <a:xfrm>
            <a:off x="3971742" y="1916519"/>
            <a:ext cx="7591367" cy="33564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课文用清新的笔触向我们描绘了一位山野老农，面对自然条件的恶劣和生活条件的艰辛，他义无反顾地投身到植树造林的工作中，用十五年的时间在晋西北奇迹般地创造了一片绿洲，实现了自己的人生价值，造福于后代，赞扬了老人与环境作斗争的不屈精神和绿化家园、保护环境、造福人类的高尚情怀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34340" y="2394376"/>
            <a:ext cx="2673818" cy="2400782"/>
            <a:chOff x="7861363" y="1365506"/>
            <a:chExt cx="2673818" cy="240078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1363" y="1365506"/>
              <a:ext cx="2673818" cy="2400782"/>
            </a:xfrm>
            <a:prstGeom prst="rect">
              <a:avLst/>
            </a:prstGeom>
          </p:spPr>
        </p:pic>
        <p:sp>
          <p:nvSpPr>
            <p:cNvPr id="7" name="矩形: 圆角 6"/>
            <p:cNvSpPr/>
            <p:nvPr/>
          </p:nvSpPr>
          <p:spPr>
            <a:xfrm rot="21247853">
              <a:off x="8206585" y="2174296"/>
              <a:ext cx="1980695" cy="69088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主题思想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3" name="矩形 2"/>
          <p:cNvSpPr/>
          <p:nvPr/>
        </p:nvSpPr>
        <p:spPr>
          <a:xfrm>
            <a:off x="1142194" y="1439718"/>
            <a:ext cx="6237758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从括号里选择正确的读音画“√” 。</a:t>
            </a:r>
          </a:p>
        </p:txBody>
      </p:sp>
      <p:sp>
        <p:nvSpPr>
          <p:cNvPr id="4" name="圆角矩形 27"/>
          <p:cNvSpPr/>
          <p:nvPr/>
        </p:nvSpPr>
        <p:spPr>
          <a:xfrm>
            <a:off x="797937" y="1350223"/>
            <a:ext cx="7892032" cy="2510099"/>
          </a:xfrm>
          <a:prstGeom prst="roundRect">
            <a:avLst/>
          </a:prstGeom>
          <a:noFill/>
          <a:ln>
            <a:solidFill>
              <a:srgbClr val="E5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19"/>
          <p:cNvSpPr/>
          <p:nvPr/>
        </p:nvSpPr>
        <p:spPr>
          <a:xfrm>
            <a:off x="1359757" y="2120193"/>
            <a:ext cx="7338061" cy="11364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参（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shēn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cān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）天      记载（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zǎi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zài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归宿（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sù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xiǔ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         险恶（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wù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     è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838294" y="2313381"/>
            <a:ext cx="76771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447016" y="2383884"/>
            <a:ext cx="76771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36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295445" y="2959712"/>
            <a:ext cx="76771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816629" y="2825887"/>
            <a:ext cx="76771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36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120" y="2903965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11" name="矩形 19"/>
          <p:cNvSpPr/>
          <p:nvPr/>
        </p:nvSpPr>
        <p:spPr>
          <a:xfrm>
            <a:off x="1329662" y="1366742"/>
            <a:ext cx="3826689" cy="58881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写出下列词语的近义词。</a:t>
            </a:r>
          </a:p>
        </p:txBody>
      </p:sp>
      <p:sp>
        <p:nvSpPr>
          <p:cNvPr id="12" name="Rectangle 2"/>
          <p:cNvSpPr/>
          <p:nvPr/>
        </p:nvSpPr>
        <p:spPr>
          <a:xfrm>
            <a:off x="1219644" y="2018311"/>
            <a:ext cx="5483015" cy="2308324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治理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            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领悟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            ） 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盘踞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            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恭敬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            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3" name="圆角矩形 8"/>
          <p:cNvSpPr/>
          <p:nvPr/>
        </p:nvSpPr>
        <p:spPr>
          <a:xfrm>
            <a:off x="674489" y="1321656"/>
            <a:ext cx="6725003" cy="3164619"/>
          </a:xfrm>
          <a:prstGeom prst="roundRect">
            <a:avLst/>
          </a:prstGeom>
          <a:noFill/>
          <a:ln>
            <a:solidFill>
              <a:srgbClr val="E5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908505" y="2233153"/>
            <a:ext cx="886183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整治</a:t>
            </a:r>
          </a:p>
        </p:txBody>
      </p:sp>
      <p:sp>
        <p:nvSpPr>
          <p:cNvPr id="15" name="矩形 14"/>
          <p:cNvSpPr/>
          <p:nvPr/>
        </p:nvSpPr>
        <p:spPr>
          <a:xfrm>
            <a:off x="2935822" y="2785664"/>
            <a:ext cx="886183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领会</a:t>
            </a:r>
          </a:p>
        </p:txBody>
      </p:sp>
      <p:sp>
        <p:nvSpPr>
          <p:cNvPr id="16" name="矩形 15"/>
          <p:cNvSpPr/>
          <p:nvPr/>
        </p:nvSpPr>
        <p:spPr>
          <a:xfrm>
            <a:off x="2908504" y="3313291"/>
            <a:ext cx="886183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占据</a:t>
            </a:r>
          </a:p>
        </p:txBody>
      </p:sp>
      <p:sp>
        <p:nvSpPr>
          <p:cNvPr id="17" name="矩形 16"/>
          <p:cNvSpPr/>
          <p:nvPr/>
        </p:nvSpPr>
        <p:spPr>
          <a:xfrm>
            <a:off x="2947269" y="3864970"/>
            <a:ext cx="886183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尊敬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120" y="2903965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10" name="Text Box 3"/>
          <p:cNvSpPr txBox="1"/>
          <p:nvPr/>
        </p:nvSpPr>
        <p:spPr>
          <a:xfrm>
            <a:off x="959369" y="2021924"/>
            <a:ext cx="8194177" cy="11428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3.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某公园张贴一则告示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除了你的脚印，什么都别留下；除了你的记忆，什么都别带走。</a:t>
            </a:r>
          </a:p>
        </p:txBody>
      </p:sp>
      <p:sp>
        <p:nvSpPr>
          <p:cNvPr id="18" name="圆角矩形 8"/>
          <p:cNvSpPr/>
          <p:nvPr/>
        </p:nvSpPr>
        <p:spPr>
          <a:xfrm>
            <a:off x="674489" y="1821385"/>
            <a:ext cx="9306372" cy="3763658"/>
          </a:xfrm>
          <a:prstGeom prst="roundRect">
            <a:avLst/>
          </a:prstGeom>
          <a:noFill/>
          <a:ln>
            <a:solidFill>
              <a:srgbClr val="E5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79156" y="3176097"/>
            <a:ext cx="7857456" cy="169681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）这则告示告诉游人什么呢？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）它写得好不好？说出你的理由。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510820" y="3730094"/>
            <a:ext cx="7857456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告诉游人要爱护公园的环境、景物和公共财产。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579464" y="4793938"/>
            <a:ext cx="7857456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写得好。这则广告简洁明快、对比鲜明，更容易让人接受。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1" t="4399" b="3766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70C0">
                  <a:alpha val="0"/>
                </a:srgbClr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7387473" y="4696221"/>
            <a:ext cx="1977177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ctr" defTabSz="457200">
              <a:spcBef>
                <a:spcPts val="0"/>
              </a:spcBef>
              <a:buNone/>
              <a:defRPr/>
            </a:pPr>
            <a:r>
              <a:rPr lang="zh-CN" altLang="en-US" sz="1600" ker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主讲人：</a:t>
            </a:r>
            <a:r>
              <a:rPr lang="en-US" altLang="zh-CN" sz="1600" ker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xippt</a:t>
            </a:r>
            <a:endParaRPr lang="en-US" altLang="zh-CN" sz="1600" kern="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9574207" y="4694552"/>
            <a:ext cx="1738171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时间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: xxx</a:t>
            </a: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4886208" y="1608612"/>
            <a:ext cx="660608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defTabSz="457200">
              <a:buFont typeface="Arial" panose="020B0604020202020204" pitchFamily="34" charset="0"/>
              <a:buNone/>
            </a:pPr>
            <a:r>
              <a:rPr lang="zh-CN" alt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rPr>
              <a:t>感谢聆听</a:t>
            </a:r>
            <a:endParaRPr lang="en-US" altLang="zh-CN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演示斜黑体" panose="00000A08000000000000" pitchFamily="50" charset="-122"/>
              <a:ea typeface="演示斜黑体" panose="00000A08000000000000" pitchFamily="5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487292" y="3547901"/>
            <a:ext cx="3825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45720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语文 六年级 上册 配人教版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5838708" y="3316920"/>
            <a:ext cx="547367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趣味导入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6848" y="2801722"/>
            <a:ext cx="4395198" cy="2922339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08490" y="1667142"/>
            <a:ext cx="2125208" cy="5888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晋西北地区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3" r="26183"/>
          <a:stretch>
            <a:fillRect/>
          </a:stretch>
        </p:blipFill>
        <p:spPr>
          <a:xfrm>
            <a:off x="7551343" y="2102764"/>
            <a:ext cx="2587434" cy="3621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走近作者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764212" y="1966432"/>
            <a:ext cx="6083392" cy="24929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梁衡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当代作家，山西霍州人。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1946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年出生，毕业于人民大学。著名的新闻理论家、散文家和科普作家。作品曾获全国青年文学奖，赵树理文学奖，全国优秀科普作品奖。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025268" y="5048899"/>
            <a:ext cx="8171906" cy="5888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    主要作品：散文集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夏感与秋思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人杰鬼雄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等。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939" y="1643099"/>
            <a:ext cx="2376165" cy="3300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824176" y="2093625"/>
            <a:ext cx="8164503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粼粼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记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载      擎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着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铁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锹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拄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着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拐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杖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824176" y="1771471"/>
            <a:ext cx="8982764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lvl="0" indent="0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>
                <a:solidFill>
                  <a:srgbClr val="FF0000"/>
                </a:solidFill>
                <a:latin typeface="方正舒体" charset="0"/>
                <a:ea typeface="宋体" panose="02010600030101010101" pitchFamily="2" charset="-122"/>
                <a:cs typeface="方正舒体" charset="0"/>
              </a:defRPr>
            </a:lvl1pPr>
            <a:lvl2pPr marL="685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/>
            </a:lvl2pPr>
            <a:lvl3pPr marL="1143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/>
            </a:lvl3pPr>
            <a:lvl4pPr marL="1600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4pPr>
            <a:lvl5pPr marL="20574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lín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zǎi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qíng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qiāo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zhǔ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zhàng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156" y="2915689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156" y="2915689"/>
            <a:ext cx="2667000" cy="35814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503516" y="1700057"/>
            <a:ext cx="1612340" cy="775335"/>
            <a:chOff x="11338" y="3255"/>
            <a:chExt cx="2316" cy="1221"/>
          </a:xfrm>
        </p:grpSpPr>
        <p:grpSp>
          <p:nvGrpSpPr>
            <p:cNvPr id="9" name="组合 8"/>
            <p:cNvGrpSpPr/>
            <p:nvPr/>
          </p:nvGrpSpPr>
          <p:grpSpPr>
            <a:xfrm>
              <a:off x="12481" y="3255"/>
              <a:ext cx="1173" cy="1221"/>
              <a:chOff x="8219" y="2269"/>
              <a:chExt cx="1255" cy="1288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8219" y="2269"/>
                <a:ext cx="1255" cy="1288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6" name="直接连接符 15"/>
              <p:cNvCxnSpPr>
                <a:stCxn id="15" idx="1"/>
                <a:endCxn id="15" idx="3"/>
              </p:cNvCxnSpPr>
              <p:nvPr/>
            </p:nvCxnSpPr>
            <p:spPr>
              <a:xfrm>
                <a:off x="8219" y="2913"/>
                <a:ext cx="1255" cy="0"/>
              </a:xfrm>
              <a:prstGeom prst="line">
                <a:avLst/>
              </a:prstGeom>
              <a:ln w="15875" cmpd="sng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>
                <a:stCxn id="15" idx="0"/>
                <a:endCxn id="15" idx="2"/>
              </p:cNvCxnSpPr>
              <p:nvPr/>
            </p:nvCxnSpPr>
            <p:spPr>
              <a:xfrm>
                <a:off x="8847" y="2269"/>
                <a:ext cx="0" cy="1288"/>
              </a:xfrm>
              <a:prstGeom prst="line">
                <a:avLst/>
              </a:prstGeom>
              <a:ln w="15875" cmpd="sng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组合 10"/>
            <p:cNvGrpSpPr/>
            <p:nvPr/>
          </p:nvGrpSpPr>
          <p:grpSpPr>
            <a:xfrm>
              <a:off x="11338" y="3255"/>
              <a:ext cx="1143" cy="1221"/>
              <a:chOff x="8365" y="2269"/>
              <a:chExt cx="1223" cy="1288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8365" y="2269"/>
                <a:ext cx="1223" cy="1288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3" name="直接连接符 12"/>
              <p:cNvCxnSpPr>
                <a:stCxn id="12" idx="1"/>
                <a:endCxn id="12" idx="3"/>
              </p:cNvCxnSpPr>
              <p:nvPr/>
            </p:nvCxnSpPr>
            <p:spPr>
              <a:xfrm>
                <a:off x="8365" y="2914"/>
                <a:ext cx="1223" cy="0"/>
              </a:xfrm>
              <a:prstGeom prst="line">
                <a:avLst/>
              </a:prstGeom>
              <a:ln w="15875" cmpd="sng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>
                <a:stCxn id="12" idx="0"/>
                <a:endCxn id="12" idx="2"/>
              </p:cNvCxnSpPr>
              <p:nvPr/>
            </p:nvCxnSpPr>
            <p:spPr>
              <a:xfrm>
                <a:off x="8977" y="2269"/>
                <a:ext cx="0" cy="1288"/>
              </a:xfrm>
              <a:prstGeom prst="line">
                <a:avLst/>
              </a:prstGeom>
              <a:ln w="15875" cmpd="sng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矩形 10"/>
          <p:cNvSpPr/>
          <p:nvPr/>
        </p:nvSpPr>
        <p:spPr>
          <a:xfrm flipH="1">
            <a:off x="5430098" y="2773460"/>
            <a:ext cx="3277869" cy="2166853"/>
          </a:xfrm>
          <a:custGeom>
            <a:avLst/>
            <a:gdLst>
              <a:gd name="connsiteX0" fmla="*/ 0 w 5963288"/>
              <a:gd name="connsiteY0" fmla="*/ 0 h 504056"/>
              <a:gd name="connsiteX1" fmla="*/ 5963288 w 5963288"/>
              <a:gd name="connsiteY1" fmla="*/ 0 h 504056"/>
              <a:gd name="connsiteX2" fmla="*/ 5963288 w 5963288"/>
              <a:gd name="connsiteY2" fmla="*/ 504056 h 504056"/>
              <a:gd name="connsiteX3" fmla="*/ 0 w 5963288"/>
              <a:gd name="connsiteY3" fmla="*/ 504056 h 504056"/>
              <a:gd name="connsiteX4" fmla="*/ 0 w 5963288"/>
              <a:gd name="connsiteY4" fmla="*/ 0 h 504056"/>
              <a:gd name="connsiteX0-1" fmla="*/ 0 w 5963288"/>
              <a:gd name="connsiteY0-2" fmla="*/ 0 h 531765"/>
              <a:gd name="connsiteX1-3" fmla="*/ 5963288 w 5963288"/>
              <a:gd name="connsiteY1-4" fmla="*/ 0 h 531765"/>
              <a:gd name="connsiteX2-5" fmla="*/ 5963288 w 5963288"/>
              <a:gd name="connsiteY2-6" fmla="*/ 504056 h 531765"/>
              <a:gd name="connsiteX3-7" fmla="*/ 193964 w 5963288"/>
              <a:gd name="connsiteY3-8" fmla="*/ 531765 h 531765"/>
              <a:gd name="connsiteX4-9" fmla="*/ 0 w 5963288"/>
              <a:gd name="connsiteY4-10" fmla="*/ 0 h 531765"/>
              <a:gd name="connsiteX0-11" fmla="*/ 0 w 5963288"/>
              <a:gd name="connsiteY0-12" fmla="*/ 0 h 517910"/>
              <a:gd name="connsiteX1-13" fmla="*/ 5963288 w 5963288"/>
              <a:gd name="connsiteY1-14" fmla="*/ 0 h 517910"/>
              <a:gd name="connsiteX2-15" fmla="*/ 5963288 w 5963288"/>
              <a:gd name="connsiteY2-16" fmla="*/ 504056 h 517910"/>
              <a:gd name="connsiteX3-17" fmla="*/ 235528 w 5963288"/>
              <a:gd name="connsiteY3-18" fmla="*/ 517910 h 517910"/>
              <a:gd name="connsiteX4-19" fmla="*/ 0 w 5963288"/>
              <a:gd name="connsiteY4-20" fmla="*/ 0 h 517910"/>
              <a:gd name="connsiteX0-21" fmla="*/ 5963288 w 6054728"/>
              <a:gd name="connsiteY0-22" fmla="*/ 504056 h 595496"/>
              <a:gd name="connsiteX1-23" fmla="*/ 235528 w 6054728"/>
              <a:gd name="connsiteY1-24" fmla="*/ 517910 h 595496"/>
              <a:gd name="connsiteX2-25" fmla="*/ 0 w 6054728"/>
              <a:gd name="connsiteY2-26" fmla="*/ 0 h 595496"/>
              <a:gd name="connsiteX3-27" fmla="*/ 5963288 w 6054728"/>
              <a:gd name="connsiteY3-28" fmla="*/ 0 h 595496"/>
              <a:gd name="connsiteX4-29" fmla="*/ 6054728 w 6054728"/>
              <a:gd name="connsiteY4-30" fmla="*/ 595496 h 595496"/>
              <a:gd name="connsiteX0-31" fmla="*/ 5963288 w 5963288"/>
              <a:gd name="connsiteY0-32" fmla="*/ 504056 h 517910"/>
              <a:gd name="connsiteX1-33" fmla="*/ 235528 w 5963288"/>
              <a:gd name="connsiteY1-34" fmla="*/ 517910 h 517910"/>
              <a:gd name="connsiteX2-35" fmla="*/ 0 w 5963288"/>
              <a:gd name="connsiteY2-36" fmla="*/ 0 h 517910"/>
              <a:gd name="connsiteX3-37" fmla="*/ 5963288 w 5963288"/>
              <a:gd name="connsiteY3-38" fmla="*/ 0 h 5179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963288" h="517910">
                <a:moveTo>
                  <a:pt x="5963288" y="504056"/>
                </a:moveTo>
                <a:lnTo>
                  <a:pt x="235528" y="517910"/>
                </a:lnTo>
                <a:lnTo>
                  <a:pt x="0" y="0"/>
                </a:lnTo>
                <a:lnTo>
                  <a:pt x="5963288" y="0"/>
                </a:lnTo>
              </a:path>
            </a:pathLst>
          </a:custGeom>
          <a:pattFill prst="openDmnd">
            <a:fgClr>
              <a:srgbClr val="259F90"/>
            </a:fgClr>
            <a:bgClr>
              <a:srgbClr val="29B1A1"/>
            </a:bgClr>
          </a:patt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91976" y="2733473"/>
            <a:ext cx="3715890" cy="2531556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739355" y="1803721"/>
            <a:ext cx="795020" cy="775335"/>
            <a:chOff x="8365" y="2269"/>
            <a:chExt cx="1340" cy="1288"/>
          </a:xfrm>
        </p:grpSpPr>
        <p:sp>
          <p:nvSpPr>
            <p:cNvPr id="21" name="矩形 20"/>
            <p:cNvSpPr/>
            <p:nvPr/>
          </p:nvSpPr>
          <p:spPr>
            <a:xfrm>
              <a:off x="8365" y="2269"/>
              <a:ext cx="1341" cy="128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2" name="直接连接符 21"/>
            <p:cNvCxnSpPr>
              <a:stCxn id="21" idx="1"/>
              <a:endCxn id="21" idx="3"/>
            </p:cNvCxnSpPr>
            <p:nvPr/>
          </p:nvCxnSpPr>
          <p:spPr>
            <a:xfrm>
              <a:off x="8365" y="2913"/>
              <a:ext cx="1341" cy="0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>
              <a:stCxn id="21" idx="0"/>
              <a:endCxn id="21" idx="2"/>
            </p:cNvCxnSpPr>
            <p:nvPr/>
          </p:nvCxnSpPr>
          <p:spPr>
            <a:xfrm>
              <a:off x="9036" y="2269"/>
              <a:ext cx="0" cy="1288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矩形 23"/>
          <p:cNvSpPr/>
          <p:nvPr/>
        </p:nvSpPr>
        <p:spPr>
          <a:xfrm>
            <a:off x="5634281" y="1510726"/>
            <a:ext cx="2447290" cy="919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盘 踞</a:t>
            </a:r>
          </a:p>
        </p:txBody>
      </p:sp>
      <p:sp>
        <p:nvSpPr>
          <p:cNvPr id="25" name="矩形 24"/>
          <p:cNvSpPr/>
          <p:nvPr/>
        </p:nvSpPr>
        <p:spPr>
          <a:xfrm>
            <a:off x="1649949" y="1627790"/>
            <a:ext cx="3099616" cy="919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肆  虐</a:t>
            </a:r>
          </a:p>
        </p:txBody>
      </p:sp>
      <p:sp>
        <p:nvSpPr>
          <p:cNvPr id="26" name="矩形 25"/>
          <p:cNvSpPr/>
          <p:nvPr/>
        </p:nvSpPr>
        <p:spPr>
          <a:xfrm>
            <a:off x="1230970" y="3041665"/>
            <a:ext cx="3724684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任意残杀或迫害；起破坏作用。文中指西伯利亚大风经常刮起，给当地造成很大的破坏和损失。</a:t>
            </a:r>
          </a:p>
        </p:txBody>
      </p:sp>
      <p:sp>
        <p:nvSpPr>
          <p:cNvPr id="27" name="矩形 26"/>
          <p:cNvSpPr/>
          <p:nvPr/>
        </p:nvSpPr>
        <p:spPr>
          <a:xfrm>
            <a:off x="5535658" y="2915689"/>
            <a:ext cx="3160395" cy="1973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非法占据，霸占（地方）。文中指经常受到干旱、霜冻、沙尘暴的迫害。</a:t>
            </a:r>
          </a:p>
        </p:txBody>
      </p:sp>
      <p:sp>
        <p:nvSpPr>
          <p:cNvPr id="28" name="矩形 27"/>
          <p:cNvSpPr/>
          <p:nvPr/>
        </p:nvSpPr>
        <p:spPr>
          <a:xfrm flipH="1">
            <a:off x="5471185" y="1167352"/>
            <a:ext cx="22777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pán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jù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方正舒体" charset="0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486039" y="1237654"/>
            <a:ext cx="25419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  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sì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nüè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charset="0"/>
                <a:sym typeface="Arial" panose="020B0604020202020204" pitchFamily="34" charset="0"/>
              </a:rPr>
              <a:t> 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2534665" y="1803315"/>
            <a:ext cx="795020" cy="775335"/>
            <a:chOff x="8365" y="2269"/>
            <a:chExt cx="1340" cy="1288"/>
          </a:xfrm>
        </p:grpSpPr>
        <p:sp>
          <p:nvSpPr>
            <p:cNvPr id="31" name="矩形 30"/>
            <p:cNvSpPr/>
            <p:nvPr/>
          </p:nvSpPr>
          <p:spPr>
            <a:xfrm>
              <a:off x="8365" y="2269"/>
              <a:ext cx="1341" cy="128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32" name="直接连接符 31"/>
            <p:cNvCxnSpPr>
              <a:stCxn id="31" idx="1"/>
              <a:endCxn id="31" idx="3"/>
            </p:cNvCxnSpPr>
            <p:nvPr/>
          </p:nvCxnSpPr>
          <p:spPr>
            <a:xfrm>
              <a:off x="8365" y="2913"/>
              <a:ext cx="1341" cy="0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>
              <a:stCxn id="31" idx="0"/>
              <a:endCxn id="31" idx="2"/>
            </p:cNvCxnSpPr>
            <p:nvPr/>
          </p:nvCxnSpPr>
          <p:spPr>
            <a:xfrm>
              <a:off x="9036" y="2269"/>
              <a:ext cx="0" cy="1288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9" grpId="0" bldLvl="0" animBg="1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4" name="文本框 12"/>
          <p:cNvSpPr txBox="1"/>
          <p:nvPr/>
        </p:nvSpPr>
        <p:spPr>
          <a:xfrm>
            <a:off x="1500129" y="1965727"/>
            <a:ext cx="5784740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窗外是参天的杨柳。院子在山沟里，山上全是树。我们盘腿坐在土炕上，就像坐在船上，四周全是绿色的波浪，风一吹，树梢卷过涛声，叶间闪着粼粼的波光。</a:t>
            </a:r>
          </a:p>
        </p:txBody>
      </p:sp>
      <p:sp>
        <p:nvSpPr>
          <p:cNvPr id="35" name="文本框 34"/>
          <p:cNvSpPr txBox="1">
            <a:spLocks noChangeArrowheads="1"/>
          </p:cNvSpPr>
          <p:nvPr/>
        </p:nvSpPr>
        <p:spPr bwMode="auto">
          <a:xfrm>
            <a:off x="1677245" y="4409004"/>
            <a:ext cx="7926709" cy="156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把窗外满山的杨柳在风的吹拂下起伏的绿荫比作海上的波浪，描写了漫山遍野绿意盎然、林间松涛阵阵、叶间微泛绿波的画面，喻示着老人投身山林、为改造山沟所作的巨大贡献。</a:t>
            </a:r>
          </a:p>
        </p:txBody>
      </p: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3861386" y="1242782"/>
            <a:ext cx="4859383" cy="54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点明了周围的环境：到处都是树。</a:t>
            </a:r>
          </a:p>
        </p:txBody>
      </p:sp>
      <p:sp>
        <p:nvSpPr>
          <p:cNvPr id="37" name="圆角矩形 5"/>
          <p:cNvSpPr/>
          <p:nvPr/>
        </p:nvSpPr>
        <p:spPr>
          <a:xfrm>
            <a:off x="2181830" y="2629364"/>
            <a:ext cx="366939" cy="42303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2365299" y="1659292"/>
            <a:ext cx="1366985" cy="968742"/>
            <a:chOff x="2978758" y="1728740"/>
            <a:chExt cx="1366985" cy="968742"/>
          </a:xfrm>
        </p:grpSpPr>
        <p:cxnSp>
          <p:nvCxnSpPr>
            <p:cNvPr id="39" name="直接连接符 38"/>
            <p:cNvCxnSpPr/>
            <p:nvPr/>
          </p:nvCxnSpPr>
          <p:spPr>
            <a:xfrm flipH="1" flipV="1">
              <a:off x="2978758" y="1742394"/>
              <a:ext cx="1" cy="955088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V="1">
              <a:off x="3024236" y="1728740"/>
              <a:ext cx="1321507" cy="8288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直接连接符 40"/>
          <p:cNvCxnSpPr/>
          <p:nvPr/>
        </p:nvCxnSpPr>
        <p:spPr>
          <a:xfrm flipV="1">
            <a:off x="3369261" y="3055063"/>
            <a:ext cx="3681722" cy="101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1589356" y="3616620"/>
            <a:ext cx="5558790" cy="75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V="1">
            <a:off x="1622470" y="4154514"/>
            <a:ext cx="4837607" cy="161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图片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8" b="2928"/>
          <a:stretch>
            <a:fillRect/>
          </a:stretch>
        </p:blipFill>
        <p:spPr>
          <a:xfrm>
            <a:off x="7731220" y="2032866"/>
            <a:ext cx="3112810" cy="2196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1482932" y="1903868"/>
            <a:ext cx="6063761" cy="28623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过去，这里风沙吹起，能一直埋到城头。当地县志记载：“风大作时，能逆吹牛马使倒行，或擎之高二三丈而坠。”就在这如此险恶的地方，我对面这个手端一杆旱烟袋的瘦小老头，竟创造了这块绿洲。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480245" y="4971769"/>
            <a:ext cx="7926709" cy="1055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对比中，让我们感受到老人植树造林的不易，同时也表达了作者对老人的敬佩之情。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5881798" y="1103570"/>
            <a:ext cx="5468524" cy="54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原市制单位单位，一丈约等于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3.3333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米。</a:t>
            </a:r>
          </a:p>
        </p:txBody>
      </p:sp>
      <p:sp>
        <p:nvSpPr>
          <p:cNvPr id="7" name="圆角矩形 5"/>
          <p:cNvSpPr/>
          <p:nvPr/>
        </p:nvSpPr>
        <p:spPr>
          <a:xfrm>
            <a:off x="4331344" y="3154493"/>
            <a:ext cx="366939" cy="42303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514813" y="1418819"/>
            <a:ext cx="1366985" cy="1689671"/>
            <a:chOff x="2978758" y="1728740"/>
            <a:chExt cx="1366985" cy="968742"/>
          </a:xfrm>
        </p:grpSpPr>
        <p:cxnSp>
          <p:nvCxnSpPr>
            <p:cNvPr id="9" name="直接连接符 8"/>
            <p:cNvCxnSpPr/>
            <p:nvPr/>
          </p:nvCxnSpPr>
          <p:spPr>
            <a:xfrm flipH="1" flipV="1">
              <a:off x="2978758" y="1742394"/>
              <a:ext cx="1" cy="95508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3024236" y="1728740"/>
              <a:ext cx="1321507" cy="828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直接连接符 10"/>
          <p:cNvCxnSpPr/>
          <p:nvPr/>
        </p:nvCxnSpPr>
        <p:spPr>
          <a:xfrm flipV="1">
            <a:off x="3768789" y="3013009"/>
            <a:ext cx="3681722" cy="101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576229" y="3572730"/>
            <a:ext cx="3954145" cy="227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圆角矩形 32"/>
          <p:cNvSpPr/>
          <p:nvPr/>
        </p:nvSpPr>
        <p:spPr>
          <a:xfrm>
            <a:off x="5550413" y="3673238"/>
            <a:ext cx="1507482" cy="423033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304154" y="3557103"/>
            <a:ext cx="1982310" cy="121083"/>
            <a:chOff x="2978758" y="1728740"/>
            <a:chExt cx="1366985" cy="968742"/>
          </a:xfrm>
        </p:grpSpPr>
        <p:cxnSp>
          <p:nvCxnSpPr>
            <p:cNvPr id="15" name="直接连接符 14"/>
            <p:cNvCxnSpPr/>
            <p:nvPr/>
          </p:nvCxnSpPr>
          <p:spPr>
            <a:xfrm flipH="1" flipV="1">
              <a:off x="2978758" y="1742394"/>
              <a:ext cx="1" cy="95508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3024236" y="1728740"/>
              <a:ext cx="1321507" cy="828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8343628" y="3220503"/>
            <a:ext cx="1356800" cy="54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生活清贫</a:t>
            </a:r>
          </a:p>
        </p:txBody>
      </p:sp>
      <p:sp>
        <p:nvSpPr>
          <p:cNvPr id="18" name="圆角矩形 42"/>
          <p:cNvSpPr/>
          <p:nvPr/>
        </p:nvSpPr>
        <p:spPr>
          <a:xfrm>
            <a:off x="1538129" y="4256752"/>
            <a:ext cx="687793" cy="423033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768283" y="4161164"/>
            <a:ext cx="5778410" cy="86282"/>
            <a:chOff x="2978758" y="1728740"/>
            <a:chExt cx="1366985" cy="968742"/>
          </a:xfrm>
        </p:grpSpPr>
        <p:cxnSp>
          <p:nvCxnSpPr>
            <p:cNvPr id="20" name="直接连接符 19"/>
            <p:cNvCxnSpPr/>
            <p:nvPr/>
          </p:nvCxnSpPr>
          <p:spPr>
            <a:xfrm flipH="1" flipV="1">
              <a:off x="2978758" y="1742394"/>
              <a:ext cx="1" cy="95508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V="1">
              <a:off x="3024236" y="1728740"/>
              <a:ext cx="1321507" cy="828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7647182" y="3796189"/>
            <a:ext cx="1593025" cy="54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身体不强壮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 animBg="1"/>
      <p:bldP spid="13" grpId="0" animBg="1"/>
      <p:bldP spid="17" grpId="0"/>
      <p:bldP spid="18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23" name="文本框 12"/>
          <p:cNvSpPr txBox="1"/>
          <p:nvPr/>
        </p:nvSpPr>
        <p:spPr>
          <a:xfrm>
            <a:off x="641624" y="1985670"/>
            <a:ext cx="10844982" cy="11350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他敲着旱烟袋不紧不慢地说着，村干部在旁边恭敬地补充着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十五年啊，绿化了八条沟，造了七条防风林带，三千七百亩林网，这是多么了不起的奇迹。</a:t>
            </a: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7683578" y="4264965"/>
            <a:ext cx="2927734" cy="58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老人植树的功绩！！！</a:t>
            </a:r>
          </a:p>
        </p:txBody>
      </p:sp>
      <p:sp>
        <p:nvSpPr>
          <p:cNvPr id="25" name="圆角矩形 28"/>
          <p:cNvSpPr/>
          <p:nvPr/>
        </p:nvSpPr>
        <p:spPr>
          <a:xfrm>
            <a:off x="9846755" y="2086067"/>
            <a:ext cx="888652" cy="42303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圆角矩形 29"/>
          <p:cNvSpPr/>
          <p:nvPr/>
        </p:nvSpPr>
        <p:spPr>
          <a:xfrm>
            <a:off x="1620974" y="2666089"/>
            <a:ext cx="913220" cy="42303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圆角矩形 30"/>
          <p:cNvSpPr/>
          <p:nvPr/>
        </p:nvSpPr>
        <p:spPr>
          <a:xfrm>
            <a:off x="3492324" y="2666089"/>
            <a:ext cx="1812505" cy="42303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圆角矩形 31"/>
          <p:cNvSpPr/>
          <p:nvPr/>
        </p:nvSpPr>
        <p:spPr>
          <a:xfrm>
            <a:off x="5519312" y="2684445"/>
            <a:ext cx="2222608" cy="42303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9271" y="3494766"/>
            <a:ext cx="3928389" cy="2618926"/>
          </a:xfrm>
          <a:prstGeom prst="rect">
            <a:avLst/>
          </a:prstGeom>
        </p:spPr>
      </p:pic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3793147" y="1125673"/>
            <a:ext cx="5101860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文中的老人创造了怎样的奇迹？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641624" y="1985670"/>
            <a:ext cx="10844982" cy="11350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老人说：“这树下的淤泥有两米厚，都是好土啊！”是的，保住了这黄土，我们才有这绿树；有了这绿树，我们才守住了这片土。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571115" y="3359102"/>
            <a:ext cx="7148194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黄土和绿树是互依互存、不可分割的。黄土提供了绿树成长所需的养料，而绿树的根则扎紧、牵绊着黄土，使之不会流失。这正体现了老人与青山是息息相关、不可分离的。这片青山养育了老人，而老人用自己的努力，创造了这片绿色的奇迹，作为对青山的回报。</a:t>
            </a: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9178834" y="2542370"/>
            <a:ext cx="1924537" cy="101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769693" y="3084642"/>
            <a:ext cx="7076730" cy="429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1297</Words>
  <Application>Microsoft Office PowerPoint</Application>
  <PresentationFormat>宽屏</PresentationFormat>
  <Paragraphs>106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4" baseType="lpstr">
      <vt:lpstr>Calibri</vt:lpstr>
      <vt:lpstr>演示斜黑体</vt:lpstr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2020-11-17T07:18:57Z</dcterms:created>
  <dcterms:modified xsi:type="dcterms:W3CDTF">2021-01-08T23:29:22Z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