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62"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287" r:id="rId26"/>
    <p:sldId id="256" r:id="rId27"/>
  </p:sldIdLst>
  <p:sldSz cx="12192000" cy="6858000"/>
  <p:notesSz cx="6858000" cy="9144000"/>
  <p:embeddedFontLst>
    <p:embeddedFont>
      <p:font typeface="FandolFang R" panose="02010600030101010101" charset="-122"/>
      <p:regular r:id="rId29"/>
    </p:embeddedFont>
    <p:embeddedFont>
      <p:font typeface="思源黑体 CN Light" panose="02010600030101010101" charset="-122"/>
      <p:regular r:id="rId30"/>
    </p:embeddedFont>
    <p:embeddedFont>
      <p:font typeface="演示斜黑体" panose="02010600030101010101" charset="-122"/>
      <p:regular r:id="rId31"/>
    </p:embeddedFont>
    <p:embeddedFont>
      <p:font typeface="Calibri" panose="020F0502020204030204" pitchFamily="34" charset="0"/>
      <p:regular r:id="rId32"/>
      <p:bold r:id="rId33"/>
      <p:italic r:id="rId34"/>
      <p:boldItalic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3" autoAdjust="0"/>
    <p:restoredTop sz="94660"/>
  </p:normalViewPr>
  <p:slideViewPr>
    <p:cSldViewPr snapToGrid="0">
      <p:cViewPr>
        <p:scale>
          <a:sx n="75" d="100"/>
          <a:sy n="75" d="100"/>
        </p:scale>
        <p:origin x="2218"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9C621EC3-BC50-4F6B-8802-3FB514B66D5F}"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11D1C73-EC04-4933-B43A-86F82328DF1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1714" y="344714"/>
            <a:ext cx="11248571" cy="6168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a:xfrm>
            <a:off x="957941" y="2170265"/>
            <a:ext cx="7126516" cy="2517467"/>
            <a:chOff x="898408" y="1932532"/>
            <a:chExt cx="7126516" cy="2517467"/>
          </a:xfrm>
        </p:grpSpPr>
        <p:sp>
          <p:nvSpPr>
            <p:cNvPr id="10" name="矩形 259"/>
            <p:cNvSpPr>
              <a:spLocks noChangeArrowheads="1"/>
            </p:cNvSpPr>
            <p:nvPr/>
          </p:nvSpPr>
          <p:spPr bwMode="auto">
            <a:xfrm>
              <a:off x="898408" y="4131075"/>
              <a:ext cx="1977177" cy="318924"/>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11" name="矩形 259"/>
            <p:cNvSpPr>
              <a:spLocks noChangeArrowheads="1"/>
            </p:cNvSpPr>
            <p:nvPr/>
          </p:nvSpPr>
          <p:spPr bwMode="auto">
            <a:xfrm>
              <a:off x="3085142" y="4129406"/>
              <a:ext cx="1738171" cy="318924"/>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12" name="矩形 259"/>
            <p:cNvSpPr>
              <a:spLocks noChangeArrowheads="1"/>
            </p:cNvSpPr>
            <p:nvPr/>
          </p:nvSpPr>
          <p:spPr bwMode="auto">
            <a:xfrm>
              <a:off x="1038108" y="1932532"/>
              <a:ext cx="6986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7200">
                <a:buFont typeface="Arial" panose="020B0604020202020204" pitchFamily="34" charset="0"/>
                <a:buNone/>
              </a:pPr>
              <a:r>
                <a:rPr lang="zh-CN" altLang="en-US" sz="5400" dirty="0">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我的伯父鲁迅先生</a:t>
              </a:r>
              <a:endParaRPr lang="en-US" altLang="zh-CN" sz="5400" dirty="0">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3" name="矩形 12"/>
            <p:cNvSpPr/>
            <p:nvPr/>
          </p:nvSpPr>
          <p:spPr>
            <a:xfrm>
              <a:off x="898408" y="3262317"/>
              <a:ext cx="3470392" cy="400110"/>
            </a:xfrm>
            <a:prstGeom prst="rect">
              <a:avLst/>
            </a:prstGeom>
          </p:spPr>
          <p:txBody>
            <a:bodyPr wrap="square">
              <a:spAutoFit/>
            </a:bodyPr>
            <a:lstStyle/>
            <a:p>
              <a:pPr lvl="0" algn="dist" defTabSz="457200"/>
              <a:r>
                <a:rPr lang="zh-CN" altLang="en-US" sz="2000" dirty="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4" name="直接连接符 13"/>
            <p:cNvCxnSpPr/>
            <p:nvPr/>
          </p:nvCxnSpPr>
          <p:spPr>
            <a:xfrm rot="10800000">
              <a:off x="1038108" y="3051017"/>
              <a:ext cx="5473670" cy="0"/>
            </a:xfrm>
            <a:prstGeom prst="line">
              <a:avLst/>
            </a:prstGeom>
            <a:ln w="25400" cap="rnd">
              <a:gradFill flip="none" rotWithShape="1">
                <a:gsLst>
                  <a:gs pos="0">
                    <a:srgbClr val="561303">
                      <a:alpha val="0"/>
                    </a:srgb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1304" t="829" r="1874" b="30012"/>
          <a:stretch>
            <a:fillRect/>
          </a:stretch>
        </p:blipFill>
        <p:spPr>
          <a:xfrm>
            <a:off x="7246529" y="1409164"/>
            <a:ext cx="3759172" cy="3759172"/>
          </a:xfrm>
          <a:custGeom>
            <a:avLst/>
            <a:gdLst>
              <a:gd name="connsiteX0" fmla="*/ 1599086 w 3198172"/>
              <a:gd name="connsiteY0" fmla="*/ 0 h 3198172"/>
              <a:gd name="connsiteX1" fmla="*/ 3198172 w 3198172"/>
              <a:gd name="connsiteY1" fmla="*/ 1599086 h 3198172"/>
              <a:gd name="connsiteX2" fmla="*/ 1599086 w 3198172"/>
              <a:gd name="connsiteY2" fmla="*/ 3198172 h 3198172"/>
              <a:gd name="connsiteX3" fmla="*/ 0 w 3198172"/>
              <a:gd name="connsiteY3" fmla="*/ 1599086 h 3198172"/>
              <a:gd name="connsiteX4" fmla="*/ 1599086 w 3198172"/>
              <a:gd name="connsiteY4" fmla="*/ 0 h 31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172" h="3198172">
                <a:moveTo>
                  <a:pt x="1599086" y="0"/>
                </a:moveTo>
                <a:cubicBezTo>
                  <a:pt x="2482237" y="0"/>
                  <a:pt x="3198172" y="715935"/>
                  <a:pt x="3198172" y="1599086"/>
                </a:cubicBezTo>
                <a:cubicBezTo>
                  <a:pt x="3198172" y="2482237"/>
                  <a:pt x="2482237" y="3198172"/>
                  <a:pt x="1599086" y="3198172"/>
                </a:cubicBezTo>
                <a:cubicBezTo>
                  <a:pt x="715935" y="3198172"/>
                  <a:pt x="0" y="2482237"/>
                  <a:pt x="0" y="1599086"/>
                </a:cubicBezTo>
                <a:cubicBezTo>
                  <a:pt x="0" y="715935"/>
                  <a:pt x="715935" y="0"/>
                  <a:pt x="1599086"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10" name="TextBox 1"/>
          <p:cNvSpPr txBox="1"/>
          <p:nvPr/>
        </p:nvSpPr>
        <p:spPr>
          <a:xfrm>
            <a:off x="640256" y="2197507"/>
            <a:ext cx="7542365" cy="1701556"/>
          </a:xfrm>
          <a:prstGeom prst="rect">
            <a:avLst/>
          </a:prstGeom>
          <a:noFill/>
          <a:ln w="9525">
            <a:noFill/>
          </a:ln>
        </p:spPr>
        <p:txBody>
          <a:bodyPr wrap="square" anchor="t">
            <a:spAutoFit/>
          </a:bodyPr>
          <a:lstStyle>
            <a:defPPr>
              <a:defRPr lang="zh-CN"/>
            </a:defPPr>
            <a:lvl1pPr>
              <a:lnSpc>
                <a:spcPct val="110000"/>
              </a:lnSpc>
              <a:defRPr sz="2400">
                <a:solidFill>
                  <a:srgbClr val="FF0000"/>
                </a:solidFill>
                <a:latin typeface="华文楷体" panose="02010600040101010101" pitchFamily="2" charset="-122"/>
                <a:ea typeface="华文楷体" panose="02010600040101010101" pitchFamily="2" charset="-122"/>
              </a:defRPr>
            </a:lvl1pPr>
          </a:lstStyle>
          <a:p>
            <a:pPr>
              <a:lnSpc>
                <a:spcPct val="150000"/>
              </a:lnSpc>
            </a:pPr>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     我呆呆地望着来来往往吊唁的人，想到我永远</a:t>
            </a:r>
            <a:r>
              <a:rPr lang="zh-CN" altLang="en-US" b="1" dirty="0">
                <a:latin typeface="Arial" panose="020B0604020202020204" pitchFamily="34" charset="0"/>
                <a:ea typeface="思源黑体 CN Regular" panose="020B0500000000000000" pitchFamily="34" charset="-122"/>
                <a:sym typeface="Arial" panose="020B0604020202020204" pitchFamily="34" charset="0"/>
              </a:rPr>
              <a:t>见不到</a:t>
            </a:r>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伯父的面了，</a:t>
            </a:r>
            <a:r>
              <a:rPr lang="zh-CN" altLang="en-US" b="1" dirty="0">
                <a:latin typeface="Arial" panose="020B0604020202020204" pitchFamily="34" charset="0"/>
                <a:ea typeface="思源黑体 CN Regular" panose="020B0500000000000000" pitchFamily="34" charset="-122"/>
                <a:sym typeface="Arial" panose="020B0604020202020204" pitchFamily="34" charset="0"/>
              </a:rPr>
              <a:t>听不到</a:t>
            </a:r>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他的声音了，也</a:t>
            </a:r>
            <a:r>
              <a:rPr lang="zh-CN" altLang="en-US" b="1" dirty="0">
                <a:latin typeface="Arial" panose="020B0604020202020204" pitchFamily="34" charset="0"/>
                <a:ea typeface="思源黑体 CN Regular" panose="020B0500000000000000" pitchFamily="34" charset="-122"/>
                <a:sym typeface="Arial" panose="020B0604020202020204" pitchFamily="34" charset="0"/>
              </a:rPr>
              <a:t>得不到</a:t>
            </a:r>
            <a:r>
              <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他的爱抚了，泪珠就一滴一滴地掉下来。</a:t>
            </a:r>
          </a:p>
        </p:txBody>
      </p:sp>
      <p:sp>
        <p:nvSpPr>
          <p:cNvPr id="11" name="文本框 10"/>
          <p:cNvSpPr txBox="1"/>
          <p:nvPr/>
        </p:nvSpPr>
        <p:spPr>
          <a:xfrm>
            <a:off x="1335517" y="5039300"/>
            <a:ext cx="7436547" cy="588816"/>
          </a:xfrm>
          <a:prstGeom prst="rect">
            <a:avLst/>
          </a:prstGeom>
          <a:noFill/>
          <a:ln w="9525">
            <a:noFill/>
          </a:ln>
        </p:spPr>
        <p:txBody>
          <a:bodyPr wrap="square" anchor="t">
            <a:spAutoFit/>
          </a:bodyPr>
          <a:lstStyle/>
          <a:p>
            <a:pPr eaLnBrk="1" hangingPunct="1">
              <a:lnSpc>
                <a:spcPct val="150000"/>
              </a:lnSpc>
            </a:pPr>
            <a:r>
              <a:rPr lang="zh-CN" altLang="en-US"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表达了“我”的悲痛心情和对伯父的深切的怀念。</a:t>
            </a:r>
          </a:p>
        </p:txBody>
      </p:sp>
      <p:sp>
        <p:nvSpPr>
          <p:cNvPr id="12" name="圆角矩形标注 37"/>
          <p:cNvSpPr/>
          <p:nvPr/>
        </p:nvSpPr>
        <p:spPr>
          <a:xfrm>
            <a:off x="5707065" y="3924456"/>
            <a:ext cx="1583996" cy="632460"/>
          </a:xfrm>
          <a:prstGeom prst="wedgeRoundRectCallout">
            <a:avLst>
              <a:gd name="adj1" fmla="val -50929"/>
              <a:gd name="adj2" fmla="val -13598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排比句</a:t>
            </a:r>
          </a:p>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064" y="28473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椭圆 2"/>
          <p:cNvSpPr/>
          <p:nvPr/>
        </p:nvSpPr>
        <p:spPr>
          <a:xfrm>
            <a:off x="239319" y="2035229"/>
            <a:ext cx="3089948" cy="999295"/>
          </a:xfrm>
          <a:prstGeom prst="ellipse">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笑谈《水浒》</a:t>
            </a:r>
          </a:p>
        </p:txBody>
      </p:sp>
      <p:sp>
        <p:nvSpPr>
          <p:cNvPr id="4" name="圆角矩形标注 32"/>
          <p:cNvSpPr/>
          <p:nvPr/>
        </p:nvSpPr>
        <p:spPr>
          <a:xfrm>
            <a:off x="3883883" y="5113594"/>
            <a:ext cx="4967605" cy="985289"/>
          </a:xfrm>
          <a:prstGeom prst="wedgeRoundRectCallout">
            <a:avLst>
              <a:gd name="adj1" fmla="val -14560"/>
              <a:gd name="adj2" fmla="val -10859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表现“我”读书时“囫囵吞枣”的语句是：只注意紧张动人的情节。</a:t>
            </a:r>
          </a:p>
        </p:txBody>
      </p:sp>
      <p:sp>
        <p:nvSpPr>
          <p:cNvPr id="5" name="文本框 4"/>
          <p:cNvSpPr txBox="1"/>
          <p:nvPr/>
        </p:nvSpPr>
        <p:spPr>
          <a:xfrm>
            <a:off x="3329267" y="2555808"/>
            <a:ext cx="7605433" cy="2308324"/>
          </a:xfrm>
          <a:prstGeom prst="rect">
            <a:avLst/>
          </a:prstGeom>
          <a:noFill/>
          <a:ln w="9525">
            <a:noFill/>
          </a:ln>
        </p:spPr>
        <p:txBody>
          <a:bodyPr wrap="square" anchor="t">
            <a:spAutoFit/>
          </a:bodyPr>
          <a:lstStyle>
            <a:defPPr>
              <a:defRPr lang="zh-CN"/>
            </a:defPPr>
            <a:lvl1pPr>
              <a:lnSpc>
                <a:spcPct val="110000"/>
              </a:lnSpc>
              <a:defRPr sz="2400" b="1">
                <a:latin typeface="华文楷体" panose="02010600040101010101" pitchFamily="2" charset="-122"/>
                <a:ea typeface="华文楷体" panose="02010600040101010101" pitchFamily="2" charset="-122"/>
              </a:defRPr>
            </a:lvl1pPr>
          </a:lstStyle>
          <a:p>
            <a:pPr>
              <a:lnSpc>
                <a:spcPct val="150000"/>
              </a:lnSpc>
            </a:pP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zh-CN" dirty="0">
                <a:latin typeface="Arial" panose="020B0604020202020204" pitchFamily="34" charset="0"/>
                <a:ea typeface="思源黑体 CN Regular" panose="020B0500000000000000" pitchFamily="34" charset="-122"/>
                <a:sym typeface="Arial" panose="020B0604020202020204" pitchFamily="34" charset="0"/>
              </a:rPr>
              <a:t>老实说，我读《水浒传》不过囫囵吞枣地看一遍，只注意紧张动人的情节；那些好汉的个性，那些复杂的内容，全搞不清楚，有时候还把这个人做的事情安在那个人身上。</a:t>
            </a: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圆角矩形 5"/>
          <p:cNvSpPr/>
          <p:nvPr/>
        </p:nvSpPr>
        <p:spPr>
          <a:xfrm>
            <a:off x="7923530" y="2723327"/>
            <a:ext cx="1248508" cy="4749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圆角矩形标注 41"/>
          <p:cNvSpPr/>
          <p:nvPr/>
        </p:nvSpPr>
        <p:spPr>
          <a:xfrm>
            <a:off x="6605047" y="1096859"/>
            <a:ext cx="4199890" cy="1169034"/>
          </a:xfrm>
          <a:prstGeom prst="wedgeRoundRectCallout">
            <a:avLst>
              <a:gd name="adj1" fmla="val -6692"/>
              <a:gd name="adj2" fmla="val 8378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p>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比喻对事物不加分析思考。在本文表现“我”读书不认真，不细心，非常马虎。</a:t>
            </a:r>
          </a:p>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cxnSp>
        <p:nvCxnSpPr>
          <p:cNvPr id="9" name="直接连接符 8"/>
          <p:cNvCxnSpPr/>
          <p:nvPr/>
        </p:nvCxnSpPr>
        <p:spPr>
          <a:xfrm flipV="1">
            <a:off x="3495675" y="3691552"/>
            <a:ext cx="2929890" cy="36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heckerboard(across)">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7" grpId="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2"/>
          <p:cNvSpPr txBox="1"/>
          <p:nvPr/>
        </p:nvSpPr>
        <p:spPr>
          <a:xfrm>
            <a:off x="1971285" y="1903317"/>
            <a:ext cx="9478328" cy="754374"/>
          </a:xfrm>
          <a:prstGeom prst="rect">
            <a:avLst/>
          </a:prstGeom>
          <a:noFill/>
          <a:ln w="9525">
            <a:noFill/>
          </a:ln>
        </p:spPr>
        <p:txBody>
          <a:bodyPr wrap="square">
            <a:spAutoFit/>
          </a:bodyPr>
          <a:lstStyle/>
          <a:p>
            <a:pPr>
              <a:lnSpc>
                <a:spcPct val="150000"/>
              </a:lnSpc>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伯父摸着胡子，笑了笑，说：“哈哈！</a:t>
            </a: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还是我的记性好</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4" name="圆角矩形标注 23"/>
          <p:cNvSpPr/>
          <p:nvPr/>
        </p:nvSpPr>
        <p:spPr>
          <a:xfrm>
            <a:off x="4207150" y="3429000"/>
            <a:ext cx="6135421" cy="1940957"/>
          </a:xfrm>
          <a:prstGeom prst="wedgeRoundRectCallout">
            <a:avLst>
              <a:gd name="adj1" fmla="val -15850"/>
              <a:gd name="adj2" fmla="val -70754"/>
              <a:gd name="adj3" fmla="val 16667"/>
            </a:avLst>
          </a:prstGeom>
          <a:noFill/>
          <a:ln w="9525">
            <a:noFill/>
          </a:ln>
        </p:spPr>
        <p:txBody>
          <a:bodyPr wrap="square" anchor="t">
            <a:spAutoFit/>
          </a:bodyPr>
          <a:lstStyle/>
          <a:p>
            <a:pPr>
              <a:lnSpc>
                <a:spcPct val="150000"/>
              </a:lnSpc>
            </a:pPr>
            <a:r>
              <a:rPr lang="zh-CN" altLang="en-US"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       伯父幽默而婉转地批评“我 读书不认真，太马虎。体现鲁迅先生对青少年的关怀，教导青少年读书要认真，不能马虎。</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椭圆 2"/>
          <p:cNvSpPr/>
          <p:nvPr/>
        </p:nvSpPr>
        <p:spPr>
          <a:xfrm>
            <a:off x="457251" y="2140883"/>
            <a:ext cx="2818765" cy="1051160"/>
          </a:xfrm>
          <a:prstGeom prst="ellipse">
            <a:avLst/>
          </a:prstGeom>
          <a:solidFill>
            <a:srgbClr val="FFFF0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趣谈</a:t>
            </a:r>
            <a:r>
              <a:rPr lang="en-US" altLang="zh-CN" sz="2800" b="1"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800" b="1"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碰壁</a:t>
            </a:r>
            <a:r>
              <a:rPr lang="en-US" altLang="zh-CN" sz="2800" b="1"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p>
        </p:txBody>
      </p:sp>
      <p:sp>
        <p:nvSpPr>
          <p:cNvPr id="4" name="圆角矩形标注 33"/>
          <p:cNvSpPr/>
          <p:nvPr/>
        </p:nvSpPr>
        <p:spPr>
          <a:xfrm>
            <a:off x="3276016" y="3611650"/>
            <a:ext cx="3589338" cy="1827107"/>
          </a:xfrm>
          <a:prstGeom prst="wedgeRoundRectCallout">
            <a:avLst>
              <a:gd name="adj1" fmla="val 7355"/>
              <a:gd name="adj2" fmla="val -10003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进一步细致地描写伯父的动作和外貌，说明“我”是一个非常细心，善于观察的孩子。</a:t>
            </a:r>
          </a:p>
        </p:txBody>
      </p:sp>
      <p:sp>
        <p:nvSpPr>
          <p:cNvPr id="5" name="文本框 4"/>
          <p:cNvSpPr txBox="1"/>
          <p:nvPr/>
        </p:nvSpPr>
        <p:spPr>
          <a:xfrm>
            <a:off x="3747111" y="1414689"/>
            <a:ext cx="7287895" cy="1147558"/>
          </a:xfrm>
          <a:prstGeom prst="rect">
            <a:avLst/>
          </a:prstGeom>
          <a:noFill/>
          <a:ln w="9525">
            <a:noFill/>
          </a:ln>
        </p:spPr>
        <p:txBody>
          <a:bodyPr wrap="square">
            <a:spAutoFit/>
          </a:bodyPr>
          <a:lstStyle/>
          <a:p>
            <a:pPr>
              <a:lnSpc>
                <a:spcPct val="150000"/>
              </a:lnSpc>
            </a:pPr>
            <a:r>
              <a:rPr lang="en-US" altLang="zh-CN"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zh-CN"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“哪一点不像呢？”伯父</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转过头来</a:t>
            </a:r>
            <a:r>
              <a:rPr lang="zh-CN"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微笑</a:t>
            </a:r>
            <a:r>
              <a:rPr lang="zh-CN"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着问我。</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他嘴里</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嚼着，</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嘴唇上的胡子跟着</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一动一动的。</a:t>
            </a:r>
            <a:endPar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圆角矩形标注 40"/>
          <p:cNvSpPr/>
          <p:nvPr/>
        </p:nvSpPr>
        <p:spPr>
          <a:xfrm>
            <a:off x="7761605" y="3182770"/>
            <a:ext cx="3982645" cy="1467273"/>
          </a:xfrm>
          <a:prstGeom prst="wedgeRoundRectCallout">
            <a:avLst>
              <a:gd name="adj1" fmla="val 1764"/>
              <a:gd name="adj2" fmla="val -12580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“转过头来”“微笑”是对伯父动作和神态的描写，表现了伯父的和蔼可亲。</a:t>
            </a:r>
          </a:p>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2"/>
          <p:cNvSpPr txBox="1"/>
          <p:nvPr/>
        </p:nvSpPr>
        <p:spPr>
          <a:xfrm>
            <a:off x="1657073" y="2513883"/>
            <a:ext cx="7295515" cy="593560"/>
          </a:xfrm>
          <a:prstGeom prst="rect">
            <a:avLst/>
          </a:prstGeom>
          <a:noFill/>
          <a:ln w="9525">
            <a:noFill/>
          </a:ln>
        </p:spPr>
        <p:txBody>
          <a:bodyPr wrap="square">
            <a:spAutoFit/>
          </a:bodyPr>
          <a:lstStyle>
            <a:defPPr>
              <a:defRPr lang="zh-CN"/>
            </a:defPPr>
            <a:lvl1pPr>
              <a:lnSpc>
                <a:spcPct val="150000"/>
              </a:lnSpc>
              <a:defRPr sz="2400" b="1">
                <a:solidFill>
                  <a:srgbClr val="000000"/>
                </a:solidFill>
                <a:latin typeface="华文楷体" panose="02010600040101010101" pitchFamily="2" charset="-122"/>
                <a:ea typeface="华文楷体" panose="02010600040101010101" pitchFamily="2" charset="-122"/>
              </a:defRPr>
            </a:lvl1pPr>
          </a:lstStyle>
          <a:p>
            <a:r>
              <a:rPr lang="zh-CN" altLang="en-US"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“你想，四周围黑洞洞的，还不容易碰壁吗？”</a:t>
            </a:r>
          </a:p>
        </p:txBody>
      </p:sp>
      <p:sp>
        <p:nvSpPr>
          <p:cNvPr id="4" name="椭圆形标注 29"/>
          <p:cNvSpPr/>
          <p:nvPr/>
        </p:nvSpPr>
        <p:spPr>
          <a:xfrm rot="10800000">
            <a:off x="908000" y="3858823"/>
            <a:ext cx="2906394" cy="1578745"/>
          </a:xfrm>
          <a:prstGeom prst="wedgeEllipseCallout">
            <a:avLst>
              <a:gd name="adj1" fmla="val -38654"/>
              <a:gd name="adj2" fmla="val 911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Text Box 7"/>
          <p:cNvSpPr txBox="1">
            <a:spLocks noChangeArrowheads="1"/>
          </p:cNvSpPr>
          <p:nvPr/>
        </p:nvSpPr>
        <p:spPr bwMode="auto">
          <a:xfrm>
            <a:off x="1128884" y="4099422"/>
            <a:ext cx="2519339" cy="116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sz="2000" dirty="0">
                <a:ea typeface="思源黑体 CN Regular" panose="020B0500000000000000" pitchFamily="34" charset="-122"/>
                <a:sym typeface="Arial" panose="020B0604020202020204" pitchFamily="34" charset="0"/>
              </a:rPr>
              <a:t>比喻当时的社会一片黑暗，人民连一点民主和自由都没有。</a:t>
            </a:r>
          </a:p>
        </p:txBody>
      </p:sp>
      <p:sp>
        <p:nvSpPr>
          <p:cNvPr id="7" name="云形标注 31"/>
          <p:cNvSpPr/>
          <p:nvPr/>
        </p:nvSpPr>
        <p:spPr>
          <a:xfrm>
            <a:off x="7307263" y="1156425"/>
            <a:ext cx="3540125" cy="1355981"/>
          </a:xfrm>
          <a:prstGeom prst="cloud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7757438" y="1427331"/>
            <a:ext cx="2498725" cy="80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20000"/>
              </a:lnSpc>
              <a:spcBef>
                <a:spcPct val="50000"/>
              </a:spcBef>
              <a:defRPr sz="2000">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ea typeface="思源黑体 CN Regular" panose="020B0500000000000000" pitchFamily="34" charset="-122"/>
                <a:sym typeface="Arial" panose="020B0604020202020204" pitchFamily="34" charset="0"/>
              </a:rPr>
              <a:t>指与反动势力作斗争时受到的挫折与迫害。</a:t>
            </a:r>
          </a:p>
        </p:txBody>
      </p:sp>
      <p:sp>
        <p:nvSpPr>
          <p:cNvPr id="9" name="文本框 8"/>
          <p:cNvSpPr txBox="1"/>
          <p:nvPr/>
        </p:nvSpPr>
        <p:spPr>
          <a:xfrm>
            <a:off x="4415790" y="3943931"/>
            <a:ext cx="460819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tx1"/>
                </a:solidFill>
                <a:latin typeface="黑体" panose="02010609060101010101" pitchFamily="49" charset="-122"/>
                <a:ea typeface="黑体" panose="02010609060101010101" pitchFamily="49" charset="-122"/>
                <a:cs typeface="黑体" panose="02010609060101010101" pitchFamily="49" charset="-122"/>
              </a:defRPr>
            </a:lvl1pPr>
          </a:lstStyle>
          <a:p>
            <a:pPr>
              <a:lnSpc>
                <a:spcPct val="150000"/>
              </a:lnSpc>
            </a:pPr>
            <a:r>
              <a:rPr lang="en-US" altLang="zh-CN"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从这句话中可以体会到鲁迅先生不怕挫折、不惧迫害的顽强斗争精神和革命乐观主义态度。</a:t>
            </a:r>
          </a:p>
        </p:txBody>
      </p:sp>
      <p:sp>
        <p:nvSpPr>
          <p:cNvPr id="10" name="文本框 9"/>
          <p:cNvSpPr txBox="1"/>
          <p:nvPr/>
        </p:nvSpPr>
        <p:spPr>
          <a:xfrm>
            <a:off x="1657072" y="2515637"/>
            <a:ext cx="7295515" cy="593560"/>
          </a:xfrm>
          <a:prstGeom prst="rect">
            <a:avLst/>
          </a:prstGeom>
          <a:noFill/>
          <a:ln w="9525">
            <a:noFill/>
          </a:ln>
        </p:spPr>
        <p:txBody>
          <a:bodyPr wrap="square">
            <a:spAutoFit/>
          </a:bodyPr>
          <a:lstStyle>
            <a:defPPr>
              <a:defRPr lang="zh-CN"/>
            </a:defPPr>
            <a:lvl1pPr>
              <a:lnSpc>
                <a:spcPct val="150000"/>
              </a:lnSpc>
              <a:defRPr sz="2400" b="1">
                <a:solidFill>
                  <a:srgbClr val="000000"/>
                </a:solidFill>
                <a:latin typeface="华文楷体" panose="02010600040101010101" pitchFamily="2" charset="-122"/>
                <a:ea typeface="华文楷体" panose="02010600040101010101" pitchFamily="2" charset="-122"/>
              </a:defRPr>
            </a:lvl1pPr>
          </a:lstStyle>
          <a:p>
            <a:r>
              <a:rPr lang="zh-CN" altLang="en-US"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“你想，</a:t>
            </a: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四周围黑洞洞的</a:t>
            </a:r>
            <a:r>
              <a:rPr lang="zh-CN" altLang="en-US"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，还不容易</a:t>
            </a: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碰壁</a:t>
            </a:r>
            <a:r>
              <a:rPr lang="zh-CN" altLang="en-US"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4"/>
          <p:cNvSpPr/>
          <p:nvPr/>
        </p:nvSpPr>
        <p:spPr>
          <a:xfrm>
            <a:off x="3736522" y="2044660"/>
            <a:ext cx="8172450" cy="588816"/>
          </a:xfrm>
          <a:prstGeom prst="rect">
            <a:avLst/>
          </a:prstGeom>
          <a:noFill/>
          <a:ln w="9525">
            <a:noFill/>
          </a:ln>
        </p:spPr>
        <p:txBody>
          <a:bodyPr wrap="square">
            <a:spAutoFit/>
          </a:bodyPr>
          <a:lstStyle/>
          <a:p>
            <a:pPr>
              <a:lnSpc>
                <a:spcPct val="150000"/>
              </a:lnSpc>
            </a:pPr>
            <a:r>
              <a:rPr lang="zh-CN" altLang="en-US" sz="2400" b="1"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鲁迅生活的年代，容易“碰壁”的原因简析。</a:t>
            </a:r>
          </a:p>
        </p:txBody>
      </p:sp>
      <p:sp>
        <p:nvSpPr>
          <p:cNvPr id="4" name="文本框 3"/>
          <p:cNvSpPr txBox="1"/>
          <p:nvPr/>
        </p:nvSpPr>
        <p:spPr>
          <a:xfrm>
            <a:off x="3566160" y="2934995"/>
            <a:ext cx="7952740" cy="2862322"/>
          </a:xfrm>
          <a:prstGeom prst="rect">
            <a:avLst/>
          </a:prstGeom>
          <a:noFill/>
          <a:ln w="9525">
            <a:noFill/>
          </a:ln>
        </p:spPr>
        <p:txBody>
          <a:bodyPr wrap="square" anchor="t">
            <a:spAutoFit/>
          </a:bodyPr>
          <a:lstStyle/>
          <a:p>
            <a:pPr eaLnBrk="1" hangingPunct="1">
              <a:lnSpc>
                <a:spcPct val="150000"/>
              </a:lnSpc>
            </a:pPr>
            <a:r>
              <a:rPr lang="en-US" altLang="zh-CN"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因为鲁迅先生写文章揭露国民党反动派的黑暗统治，他的笔是“匕首”，是“投枪”。国民党反动派非常害怕，不许鲁迅先生发表文章，甚至要逮捕他。鲁迅先生为了躲避国民党反对派的迫害，用了100多个笔名发表文章，与反动派进行斗争。</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7" name="椭圆 6"/>
          <p:cNvSpPr/>
          <p:nvPr/>
        </p:nvSpPr>
        <p:spPr>
          <a:xfrm>
            <a:off x="368184" y="2207380"/>
            <a:ext cx="2407920" cy="980952"/>
          </a:xfrm>
          <a:prstGeom prst="ellipse">
            <a:avLst/>
          </a:prstGeom>
          <a:solidFill>
            <a:srgbClr val="A4E7E2"/>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燃放花筒</a:t>
            </a:r>
          </a:p>
        </p:txBody>
      </p:sp>
      <p:sp>
        <p:nvSpPr>
          <p:cNvPr id="8" name="文本框 7"/>
          <p:cNvSpPr txBox="1"/>
          <p:nvPr/>
        </p:nvSpPr>
        <p:spPr>
          <a:xfrm>
            <a:off x="2978759" y="1814532"/>
            <a:ext cx="8366632" cy="1147558"/>
          </a:xfrm>
          <a:prstGeom prst="rect">
            <a:avLst/>
          </a:prstGeom>
          <a:noFill/>
          <a:ln w="9525">
            <a:noFill/>
          </a:ln>
        </p:spPr>
        <p:txBody>
          <a:bodyPr wrap="square">
            <a:spAutoFit/>
          </a:bodyPr>
          <a:lstStyle/>
          <a:p>
            <a:pPr>
              <a:lnSpc>
                <a:spcPct val="150000"/>
              </a:lnSpc>
            </a:pPr>
            <a:r>
              <a:rPr lang="en-US" alt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我突然注意到他脸上的表情，那么</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慈祥</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，那么</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愉快</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，眉毛，眼睛，还有额上一条条的皱纹，都现出他心底的</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欢笑</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来。</a:t>
            </a:r>
            <a:endPar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圆角矩形标注 27"/>
          <p:cNvSpPr/>
          <p:nvPr/>
        </p:nvSpPr>
        <p:spPr>
          <a:xfrm>
            <a:off x="3460261" y="4138538"/>
            <a:ext cx="3942816" cy="1378589"/>
          </a:xfrm>
          <a:prstGeom prst="wedgeRoundRectCallout">
            <a:avLst>
              <a:gd name="adj1" fmla="val 44889"/>
              <a:gd name="adj2" fmla="val -12294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鲁迅先生发自内心的真实感情的流露，表现了鲁迅先生对孩子们的喜爱之情。</a:t>
            </a:r>
          </a:p>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2"/>
          <p:cNvSpPr txBox="1"/>
          <p:nvPr/>
        </p:nvSpPr>
        <p:spPr>
          <a:xfrm>
            <a:off x="3140392" y="2183575"/>
            <a:ext cx="8258175" cy="2308324"/>
          </a:xfrm>
          <a:prstGeom prst="rect">
            <a:avLst/>
          </a:prstGeom>
          <a:noFill/>
          <a:ln w="9525">
            <a:noFill/>
          </a:ln>
        </p:spPr>
        <p:txBody>
          <a:bodyPr wrap="square">
            <a:spAutoFit/>
          </a:bodyPr>
          <a:lstStyle/>
          <a:p>
            <a:pPr>
              <a:lnSpc>
                <a:spcPct val="150000"/>
              </a:lnSpc>
            </a:pPr>
            <a:r>
              <a:rPr lang="en-US" altLang="zh-CN"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有一天</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黄昏</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时候，呼呼的</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北风怒号</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着，天色十分</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阴暗</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。街上的人都</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匆匆忙忙</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赶着回家。爸爸妈妈拉着我的手，到伯父家去。走到离伯父家门口不远的地方，看见一个拉黄包车的</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坐在</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地上</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呻吟</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，车子</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扔</a:t>
            </a:r>
            <a:r>
              <a:rPr lang="zh-CN"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在一边。</a:t>
            </a:r>
            <a:endPar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椭圆 3"/>
          <p:cNvSpPr/>
          <p:nvPr/>
        </p:nvSpPr>
        <p:spPr>
          <a:xfrm>
            <a:off x="476163" y="2211319"/>
            <a:ext cx="2409912" cy="1156582"/>
          </a:xfrm>
          <a:prstGeom prst="ellipse">
            <a:avLst/>
          </a:prstGeom>
          <a:solidFill>
            <a:schemeClr val="accent4"/>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救助车夫</a:t>
            </a:r>
          </a:p>
        </p:txBody>
      </p:sp>
      <p:sp>
        <p:nvSpPr>
          <p:cNvPr id="5" name="圆角矩形标注 23"/>
          <p:cNvSpPr/>
          <p:nvPr/>
        </p:nvSpPr>
        <p:spPr>
          <a:xfrm>
            <a:off x="6592523" y="1002318"/>
            <a:ext cx="3751627" cy="1011767"/>
          </a:xfrm>
          <a:prstGeom prst="wedgeRoundRectCallout">
            <a:avLst>
              <a:gd name="adj1" fmla="val -25256"/>
              <a:gd name="adj2" fmla="val 7947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交代时间、气候、环境为下文写黄包车夫设下伏笔。</a:t>
            </a:r>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sp>
        <p:nvSpPr>
          <p:cNvPr id="7" name="圆角矩形标注 28"/>
          <p:cNvSpPr/>
          <p:nvPr/>
        </p:nvSpPr>
        <p:spPr>
          <a:xfrm>
            <a:off x="3601085" y="4875360"/>
            <a:ext cx="5057140" cy="1337733"/>
          </a:xfrm>
          <a:prstGeom prst="wedgeRoundRectCallout">
            <a:avLst>
              <a:gd name="adj1" fmla="val -15918"/>
              <a:gd name="adj2" fmla="val -8876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“匆匆忙忙”描写了人们赶着回家的神色。“坐在” “呻吟” “扔”说明黄包车夫伤得十分严重。</a:t>
            </a:r>
          </a:p>
          <a:p>
            <a:endPar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2"/>
          <p:cNvSpPr txBox="1"/>
          <p:nvPr/>
        </p:nvSpPr>
        <p:spPr>
          <a:xfrm>
            <a:off x="954087" y="1874677"/>
            <a:ext cx="10396084" cy="1325171"/>
          </a:xfrm>
          <a:prstGeom prst="rect">
            <a:avLst/>
          </a:prstGeom>
          <a:noFill/>
          <a:ln w="9525">
            <a:noFill/>
          </a:ln>
        </p:spPr>
        <p:txBody>
          <a:bodyPr wrap="square">
            <a:spAutoFit/>
          </a:bodyPr>
          <a:lstStyle/>
          <a:p>
            <a:pPr>
              <a:lnSpc>
                <a:spcPct val="150000"/>
              </a:lnSpc>
            </a:pPr>
            <a:r>
              <a:rPr lang="en-US" altLang="zh-CN" sz="3200" dirty="0">
                <a:latin typeface="Arial" panose="020B0604020202020204" pitchFamily="34" charset="0"/>
                <a:ea typeface="思源黑体 CN Regular" panose="020B0500000000000000" pitchFamily="34" charset="-122"/>
                <a:sym typeface="Arial" panose="020B0604020202020204" pitchFamily="34" charset="0"/>
              </a:rPr>
              <a:t>    </a:t>
            </a:r>
            <a:r>
              <a:rPr lang="zh-CN" sz="2400" b="1" dirty="0">
                <a:latin typeface="Arial" panose="020B0604020202020204" pitchFamily="34" charset="0"/>
                <a:ea typeface="思源黑体 CN Regular" panose="020B0500000000000000" pitchFamily="34" charset="-122"/>
                <a:sym typeface="Arial" panose="020B0604020202020204" pitchFamily="34" charset="0"/>
              </a:rPr>
              <a:t>这时候，我清清楚楚地看见，而且现在也清清楚楚地记得，他的脸上不再有那种慈祥的愉快的表情了，变得那么</a:t>
            </a:r>
            <a:r>
              <a:rPr 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严肃</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a:t>
            </a:r>
          </a:p>
        </p:txBody>
      </p:sp>
      <p:sp>
        <p:nvSpPr>
          <p:cNvPr id="4" name="圆角矩形标注 23"/>
          <p:cNvSpPr/>
          <p:nvPr/>
        </p:nvSpPr>
        <p:spPr>
          <a:xfrm>
            <a:off x="9072007" y="3892434"/>
            <a:ext cx="1912620" cy="520354"/>
          </a:xfrm>
          <a:prstGeom prst="wedgeRoundRectCallout">
            <a:avLst>
              <a:gd name="adj1" fmla="val -48439"/>
              <a:gd name="adj2" fmla="val -10734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神态描写</a:t>
            </a:r>
          </a:p>
        </p:txBody>
      </p:sp>
      <p:sp>
        <p:nvSpPr>
          <p:cNvPr id="5" name="文本框 4"/>
          <p:cNvSpPr txBox="1"/>
          <p:nvPr/>
        </p:nvSpPr>
        <p:spPr>
          <a:xfrm>
            <a:off x="1207373" y="3892434"/>
            <a:ext cx="6864381" cy="1754326"/>
          </a:xfrm>
          <a:prstGeom prst="rect">
            <a:avLst/>
          </a:prstGeom>
          <a:noFill/>
          <a:ln w="9525">
            <a:noFill/>
          </a:ln>
        </p:spPr>
        <p:txBody>
          <a:bodyPr wrap="square">
            <a:spAutoFit/>
          </a:bodyPr>
          <a:lstStyle/>
          <a:p>
            <a:pPr indent="276225">
              <a:lnSpc>
                <a:spcPct val="150000"/>
              </a:lnSpc>
            </a:pPr>
            <a:r>
              <a:rPr lang="en-US" altLang="zh-CN"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     </a:t>
            </a:r>
            <a:r>
              <a:rPr lang="zh-CN"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伯父表情从“慈祥的愉快的表情”变得那么“严肃”，可见当时的社会是多么</a:t>
            </a:r>
            <a:r>
              <a:rPr lang="zh-CN" altLang="en-US"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地</a:t>
            </a:r>
            <a:r>
              <a:rPr lang="zh-CN"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黑暗，现实是多么</a:t>
            </a:r>
            <a:r>
              <a:rPr lang="zh-CN" altLang="en-US"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地</a:t>
            </a:r>
            <a:r>
              <a:rPr lang="zh-CN"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残酷，劳动人民的生活是多么</a:t>
            </a:r>
            <a:r>
              <a:rPr lang="zh-CN" altLang="en-US"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地</a:t>
            </a:r>
            <a:r>
              <a:rPr lang="zh-CN"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痛苦。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7" name="文本框 6"/>
          <p:cNvSpPr txBox="1"/>
          <p:nvPr/>
        </p:nvSpPr>
        <p:spPr>
          <a:xfrm>
            <a:off x="3221914" y="2049094"/>
            <a:ext cx="8259445" cy="1754326"/>
          </a:xfrm>
          <a:prstGeom prst="rect">
            <a:avLst/>
          </a:prstGeom>
          <a:noFill/>
          <a:ln w="9525">
            <a:noFill/>
          </a:ln>
        </p:spPr>
        <p:txBody>
          <a:bodyPr wrap="square">
            <a:spAutoFit/>
          </a:bodyPr>
          <a:lstStyle/>
          <a:p>
            <a:pPr>
              <a:lnSpc>
                <a:spcPct val="1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阿三是个工人的妻子，她丈夫失了业，她愁得两只眼睛起了蒙，看东西不清楚，模模糊糊的像隔着雾。她跟我谈起伯父生前的事情。</a:t>
            </a:r>
          </a:p>
        </p:txBody>
      </p:sp>
      <p:sp>
        <p:nvSpPr>
          <p:cNvPr id="8" name="圆角矩形标注 27"/>
          <p:cNvSpPr/>
          <p:nvPr/>
        </p:nvSpPr>
        <p:spPr>
          <a:xfrm>
            <a:off x="4099368" y="4445000"/>
            <a:ext cx="3593467" cy="1625600"/>
          </a:xfrm>
          <a:prstGeom prst="wedgeRoundRectCallout">
            <a:avLst>
              <a:gd name="adj1" fmla="val -6352"/>
              <a:gd name="adj2" fmla="val -8136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介绍阿三的情况，说明阿三生活之困苦。借女佣阿三之口来回忆伯父。</a:t>
            </a:r>
          </a:p>
        </p:txBody>
      </p:sp>
      <p:sp>
        <p:nvSpPr>
          <p:cNvPr id="9" name="椭圆 8"/>
          <p:cNvSpPr/>
          <p:nvPr/>
        </p:nvSpPr>
        <p:spPr>
          <a:xfrm>
            <a:off x="660400" y="2325255"/>
            <a:ext cx="2536901" cy="1074659"/>
          </a:xfrm>
          <a:prstGeom prst="ellipse">
            <a:avLst/>
          </a:prstGeom>
          <a:solidFill>
            <a:srgbClr val="92D05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eaLnBrk="1" hangingPunct="1"/>
            <a:endPar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a:p>
            <a:pPr eaLnBrk="1" hangingPunct="1"/>
            <a:r>
              <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关心女佣</a:t>
            </a:r>
            <a:endPar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a:p>
            <a:pPr eaLnBrk="1" hangingPunct="1"/>
            <a:endPar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课前导入</a:t>
            </a:r>
          </a:p>
        </p:txBody>
      </p:sp>
      <p:sp>
        <p:nvSpPr>
          <p:cNvPr id="7" name="Rectangle 2"/>
          <p:cNvSpPr>
            <a:spLocks noChangeArrowheads="1"/>
          </p:cNvSpPr>
          <p:nvPr/>
        </p:nvSpPr>
        <p:spPr bwMode="auto">
          <a:xfrm>
            <a:off x="1224280" y="3181030"/>
            <a:ext cx="8488631" cy="671594"/>
          </a:xfrm>
          <a:prstGeom prst="rect">
            <a:avLst/>
          </a:prstGeom>
          <a:noFill/>
          <a:ln w="9525">
            <a:noFill/>
            <a:miter lim="800000"/>
          </a:ln>
        </p:spPr>
        <p:txBody>
          <a:bodyPr wrap="square" anchor="ctr">
            <a:spAutoFit/>
          </a:bodyPr>
          <a:lstStyle/>
          <a:p>
            <a:pPr>
              <a:lnSpc>
                <a:spcPct val="150000"/>
              </a:lnSpc>
            </a:pPr>
            <a:r>
              <a:rPr lang="zh-CN" altLang="en-US" sz="2800" b="1" dirty="0">
                <a:solidFill>
                  <a:srgbClr val="FF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横眉冷对千夫指，俯首甘为孺子牛。</a:t>
            </a:r>
          </a:p>
        </p:txBody>
      </p:sp>
      <p:sp>
        <p:nvSpPr>
          <p:cNvPr id="8" name="Rectangle 2"/>
          <p:cNvSpPr>
            <a:spLocks noChangeArrowheads="1"/>
          </p:cNvSpPr>
          <p:nvPr/>
        </p:nvSpPr>
        <p:spPr bwMode="auto">
          <a:xfrm>
            <a:off x="1475703" y="3880928"/>
            <a:ext cx="5248347" cy="671594"/>
          </a:xfrm>
          <a:prstGeom prst="rect">
            <a:avLst/>
          </a:prstGeom>
          <a:noFill/>
          <a:ln w="9525">
            <a:noFill/>
            <a:miter lim="800000"/>
          </a:ln>
        </p:spPr>
        <p:txBody>
          <a:bodyPr wrap="square" anchor="ctr">
            <a:spAutoFit/>
          </a:bodyPr>
          <a:lstStyle/>
          <a:p>
            <a:pPr>
              <a:lnSpc>
                <a:spcPct val="150000"/>
              </a:lnSpc>
            </a:pPr>
            <a:r>
              <a:rPr lang="zh-CN" altLang="en-US" sz="2800" b="1" dirty="0">
                <a:solidFill>
                  <a:srgbClr val="FF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为自己想得少，为别人想得多。</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954" y="2071607"/>
            <a:ext cx="2823766" cy="395327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TextBox 1"/>
          <p:cNvSpPr txBox="1"/>
          <p:nvPr/>
        </p:nvSpPr>
        <p:spPr>
          <a:xfrm>
            <a:off x="3480344" y="1647510"/>
            <a:ext cx="8066834" cy="2435475"/>
          </a:xfrm>
          <a:prstGeom prst="rect">
            <a:avLst/>
          </a:prstGeom>
          <a:noFill/>
          <a:ln w="9525">
            <a:noFill/>
          </a:ln>
        </p:spPr>
        <p:txBody>
          <a:bodyPr wrap="square">
            <a:spAutoFit/>
          </a:bodyPr>
          <a:lstStyle/>
          <a:p>
            <a:pPr eaLnBrk="1" hangingPunct="1">
              <a:lnSpc>
                <a:spcPct val="150000"/>
              </a:lnSpc>
            </a:pPr>
            <a:r>
              <a:rPr lang="zh-CN" altLang="en-US" sz="3200" b="1" dirty="0">
                <a:latin typeface="Arial" panose="020B0604020202020204" pitchFamily="34" charset="0"/>
                <a:ea typeface="思源黑体 CN Regular" panose="020B0500000000000000" pitchFamily="34" charset="-122"/>
                <a:cs typeface="+mn-ea"/>
                <a:sym typeface="Arial" panose="020B0604020202020204" pitchFamily="34" charset="0"/>
              </a:rPr>
              <a:t>  </a:t>
            </a:r>
            <a:r>
              <a:rPr lang="zh-CN" altLang="en-US" sz="3200" b="1" dirty="0">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a:t>
            </a:r>
            <a:r>
              <a:rPr lang="zh-CN" altLang="en-US" sz="2400" b="1" dirty="0">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她说：“</a:t>
            </a:r>
            <a:r>
              <a:rPr lang="zh-CN" altLang="en-US" sz="2400" b="1" dirty="0">
                <a:solidFill>
                  <a:schemeClr val="tx1"/>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周先生自己病得那么厉害，还</a:t>
            </a:r>
            <a:r>
              <a:rPr lang="zh-CN" altLang="en-US" sz="2400" b="1" dirty="0">
                <a:solidFill>
                  <a:srgbClr val="FF0000"/>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三更半夜</a:t>
            </a:r>
            <a:r>
              <a:rPr lang="zh-CN" altLang="en-US" sz="2400" b="1" dirty="0">
                <a:solidFill>
                  <a:schemeClr val="tx1"/>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地写文章。有时候我听着他一阵阵接连不断地咳嗽，真替他难受。他对自己的病一点儿也不在乎，倒常常劝我多休息，不叫我干重活儿。</a:t>
            </a:r>
            <a:r>
              <a:rPr lang="zh-CN" altLang="en-US" sz="2400" b="1" dirty="0">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endParaRPr lang="zh-CN" altLang="en-US" sz="2400" b="1" dirty="0">
              <a:solidFill>
                <a:schemeClr val="tx1">
                  <a:lumMod val="95000"/>
                  <a:lumOff val="5000"/>
                </a:schemeClr>
              </a:solidFill>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p:txBody>
      </p:sp>
      <p:sp>
        <p:nvSpPr>
          <p:cNvPr id="4" name="文本框 3"/>
          <p:cNvSpPr txBox="1"/>
          <p:nvPr/>
        </p:nvSpPr>
        <p:spPr>
          <a:xfrm>
            <a:off x="3417273" y="4104079"/>
            <a:ext cx="8129905" cy="1754326"/>
          </a:xfrm>
          <a:prstGeom prst="rect">
            <a:avLst/>
          </a:prstGeom>
          <a:noFill/>
          <a:ln w="9525">
            <a:noFill/>
          </a:ln>
        </p:spPr>
        <p:txBody>
          <a:bodyPr wrap="square" anchor="t">
            <a:spAutoFit/>
          </a:bodyPr>
          <a:lstStyle/>
          <a:p>
            <a:pPr eaLnBrk="1" hangingPunct="1">
              <a:lnSpc>
                <a:spcPct val="150000"/>
              </a:lnSpc>
            </a:pPr>
            <a:r>
              <a:rPr lang="en-US" altLang="zh-CN"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0070C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“三更半夜”还在写文章，用自己的文章唤醒民众的觉醒，与国民党反动派作坚决的斗争；他的病已经到了非常严重的地步；非常关心和体贴劳动人民，十分平易近人。</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4561509" y="2433788"/>
            <a:ext cx="6727115" cy="2862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None/>
            </a:pPr>
            <a:r>
              <a:rPr lang="zh-CN" altLang="en-US" sz="2400" b="1" dirty="0">
                <a:solidFill>
                  <a:srgbClr val="00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课文通过作者回忆小时候伯父鲁迅先生给她留下深刻印象的几件小事，即笑谈</a:t>
            </a:r>
            <a:r>
              <a:rPr lang="en-US" altLang="zh-CN" sz="2400" b="1" dirty="0">
                <a:solidFill>
                  <a:srgbClr val="00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b="1" dirty="0">
                <a:solidFill>
                  <a:srgbClr val="00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水浒</a:t>
            </a:r>
            <a:r>
              <a:rPr lang="en-US" altLang="zh-CN" sz="2400" b="1" dirty="0">
                <a:solidFill>
                  <a:srgbClr val="00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b="1" dirty="0">
                <a:solidFill>
                  <a:srgbClr val="000000"/>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、趣谈“碰壁”、燃放花筒、救助车夫、关心女佣等事情的记叙，反映了鲁迅先生“为自己想得少，为别人想得多”的伟大精神。</a:t>
            </a:r>
          </a:p>
        </p:txBody>
      </p:sp>
      <p:grpSp>
        <p:nvGrpSpPr>
          <p:cNvPr id="4" name="组合 3"/>
          <p:cNvGrpSpPr/>
          <p:nvPr/>
        </p:nvGrpSpPr>
        <p:grpSpPr>
          <a:xfrm>
            <a:off x="1686273" y="2737887"/>
            <a:ext cx="2673818" cy="2400782"/>
            <a:chOff x="7861363" y="1365506"/>
            <a:chExt cx="2673818" cy="240078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7" name="矩形: 圆角 6"/>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8" name="圆角矩形 27"/>
          <p:cNvSpPr/>
          <p:nvPr/>
        </p:nvSpPr>
        <p:spPr>
          <a:xfrm>
            <a:off x="660400" y="1584582"/>
            <a:ext cx="7892032" cy="3342875"/>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1251995" y="2307393"/>
            <a:ext cx="7996555" cy="2204642"/>
          </a:xfrm>
          <a:prstGeom prst="rect">
            <a:avLst/>
          </a:prstGeom>
          <a:noFill/>
          <a:ln w="9525">
            <a:noFill/>
          </a:ln>
        </p:spPr>
        <p:txBody>
          <a:bodyPr wrap="square">
            <a:spAutoFit/>
          </a:bodyPr>
          <a:lstStyle/>
          <a:p>
            <a:pPr indent="0">
              <a:lnSpc>
                <a:spcPct val="200000"/>
              </a:lnSpc>
            </a:pP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吊唁（</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挨打（</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p>
          <a:p>
            <a:pPr indent="0">
              <a:lnSpc>
                <a:spcPct val="200000"/>
              </a:lnSpc>
            </a:pP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女佣（</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追悼（</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p>
          <a:p>
            <a:pPr indent="0">
              <a:lnSpc>
                <a:spcPct val="200000"/>
              </a:lnSpc>
            </a:pP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殡仪馆（</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正月（</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sz="2400" dirty="0">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endParaRPr lang="zh-CN" altLang="en-US" sz="2400" dirty="0">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sp>
        <p:nvSpPr>
          <p:cNvPr id="10" name="文本框 9"/>
          <p:cNvSpPr txBox="1"/>
          <p:nvPr/>
        </p:nvSpPr>
        <p:spPr>
          <a:xfrm>
            <a:off x="1180430" y="1815229"/>
            <a:ext cx="8486775" cy="461665"/>
          </a:xfrm>
          <a:prstGeom prst="rect">
            <a:avLst/>
          </a:prstGeom>
          <a:noFill/>
        </p:spPr>
        <p:txBody>
          <a:bodyPr wrap="square" rtlCol="0" anchor="t">
            <a:spAutoFit/>
          </a:bodyPr>
          <a:lstStyle/>
          <a:p>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1.</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给下面加点的字选择正确的读音，用"√"标出。</a:t>
            </a:r>
            <a:endPar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sp>
        <p:nvSpPr>
          <p:cNvPr id="11" name="文本框 10"/>
          <p:cNvSpPr txBox="1"/>
          <p:nvPr/>
        </p:nvSpPr>
        <p:spPr>
          <a:xfrm>
            <a:off x="2391389" y="2501290"/>
            <a:ext cx="1657441"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yīn</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yàn</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6234060" y="2501290"/>
            <a:ext cx="1048685"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āi</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ái</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2324684" y="3249111"/>
            <a:ext cx="1802096"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yīng</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yōng</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071626" y="3265942"/>
            <a:ext cx="1601721"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diào</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dào</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p:cNvSpPr txBox="1"/>
          <p:nvPr/>
        </p:nvSpPr>
        <p:spPr>
          <a:xfrm>
            <a:off x="2670299" y="4007206"/>
            <a:ext cx="1475084"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bīn</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bìn</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文本框 15"/>
          <p:cNvSpPr txBox="1"/>
          <p:nvPr/>
        </p:nvSpPr>
        <p:spPr>
          <a:xfrm>
            <a:off x="6089634" y="3996952"/>
            <a:ext cx="2157963"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zhēng</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err="1">
                <a:latin typeface="Arial" panose="020B0604020202020204" pitchFamily="34" charset="0"/>
                <a:ea typeface="思源黑体 CN Regular" panose="020B0500000000000000" pitchFamily="34" charset="-122"/>
                <a:sym typeface="Arial" panose="020B0604020202020204" pitchFamily="34" charset="0"/>
              </a:rPr>
              <a:t>zhèng</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16"/>
          <p:cNvSpPr txBox="1"/>
          <p:nvPr/>
        </p:nvSpPr>
        <p:spPr>
          <a:xfrm>
            <a:off x="3042593" y="2755650"/>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8" name="文本框 17"/>
          <p:cNvSpPr txBox="1"/>
          <p:nvPr/>
        </p:nvSpPr>
        <p:spPr>
          <a:xfrm>
            <a:off x="3234727" y="3515126"/>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9" name="文本框 18"/>
          <p:cNvSpPr txBox="1"/>
          <p:nvPr/>
        </p:nvSpPr>
        <p:spPr>
          <a:xfrm>
            <a:off x="3390540" y="4238038"/>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 name="文本框 19"/>
          <p:cNvSpPr txBox="1"/>
          <p:nvPr/>
        </p:nvSpPr>
        <p:spPr>
          <a:xfrm>
            <a:off x="6255333" y="4294172"/>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1" name="文本框 20"/>
          <p:cNvSpPr txBox="1"/>
          <p:nvPr/>
        </p:nvSpPr>
        <p:spPr>
          <a:xfrm flipH="1">
            <a:off x="6941850" y="3544941"/>
            <a:ext cx="49847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2" name="文本框 21"/>
          <p:cNvSpPr txBox="1"/>
          <p:nvPr/>
        </p:nvSpPr>
        <p:spPr>
          <a:xfrm>
            <a:off x="6758091" y="2809320"/>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3" name="文本框 22"/>
          <p:cNvSpPr txBox="1"/>
          <p:nvPr/>
        </p:nvSpPr>
        <p:spPr>
          <a:xfrm>
            <a:off x="1651384" y="2682793"/>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文本框 23"/>
          <p:cNvSpPr txBox="1"/>
          <p:nvPr/>
        </p:nvSpPr>
        <p:spPr>
          <a:xfrm>
            <a:off x="1664888" y="3440035"/>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文本框 24"/>
          <p:cNvSpPr txBox="1"/>
          <p:nvPr/>
        </p:nvSpPr>
        <p:spPr>
          <a:xfrm>
            <a:off x="1394060" y="4104668"/>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文本框 25"/>
          <p:cNvSpPr txBox="1"/>
          <p:nvPr/>
        </p:nvSpPr>
        <p:spPr>
          <a:xfrm>
            <a:off x="5187851" y="2676690"/>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文本框 26"/>
          <p:cNvSpPr txBox="1"/>
          <p:nvPr/>
        </p:nvSpPr>
        <p:spPr>
          <a:xfrm>
            <a:off x="5458678" y="3381947"/>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文本框 27"/>
          <p:cNvSpPr txBox="1"/>
          <p:nvPr/>
        </p:nvSpPr>
        <p:spPr>
          <a:xfrm>
            <a:off x="5194302" y="4157748"/>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266" y="3054533"/>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3" name="圆角矩形 8"/>
          <p:cNvSpPr/>
          <p:nvPr/>
        </p:nvSpPr>
        <p:spPr>
          <a:xfrm>
            <a:off x="835052" y="1848492"/>
            <a:ext cx="6781801" cy="2870863"/>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Rectangle 1"/>
          <p:cNvSpPr>
            <a:spLocks noChangeArrowheads="1"/>
          </p:cNvSpPr>
          <p:nvPr/>
        </p:nvSpPr>
        <p:spPr bwMode="auto">
          <a:xfrm>
            <a:off x="618075" y="2880783"/>
            <a:ext cx="7877065" cy="1465979"/>
          </a:xfrm>
          <a:prstGeom prst="rect">
            <a:avLst/>
          </a:prstGeom>
          <a:noFill/>
          <a:ln w="9525">
            <a:noFill/>
            <a:miter lim="800000"/>
          </a:ln>
          <a:effectLst/>
        </p:spPr>
        <p:txBody>
          <a:bodyPr vert="horz" wrap="square" lIns="91440" tIns="45720" rIns="91440" bIns="45720" numCol="1" anchor="ctr" anchorCtr="0" compatLnSpc="1">
            <a:spAutoFit/>
          </a:bodyPr>
          <a:lstStyle/>
          <a:p>
            <a:pPr indent="200025" fontAlgn="base">
              <a:lnSpc>
                <a:spcPct val="200000"/>
              </a:lnSpc>
              <a:spcBef>
                <a:spcPct val="0"/>
              </a:spcBef>
              <a:spcAft>
                <a:spcPct val="0"/>
              </a:spcAft>
            </a:pPr>
            <a:r>
              <a:rPr lang="en-US" altLang="zh-CN"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深奥（ </a:t>
            </a:r>
            <a:r>
              <a:rPr 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   ） 枯瘦（  </a:t>
            </a:r>
            <a:r>
              <a:rPr 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err="1">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详细</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p>
          <a:p>
            <a:pPr indent="200025" fontAlgn="base">
              <a:lnSpc>
                <a:spcPct val="200000"/>
              </a:lnSpc>
              <a:spcBef>
                <a:spcPct val="0"/>
              </a:spcBef>
              <a:spcAft>
                <a:spcPct val="0"/>
              </a:spcAft>
            </a:pP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err="1">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慈祥</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    ） </a:t>
            </a:r>
            <a:r>
              <a:rPr sz="2400" dirty="0" err="1">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爱戴</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err="1">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惊异</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lang="en-US"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   ）  </a:t>
            </a:r>
          </a:p>
        </p:txBody>
      </p:sp>
      <p:sp>
        <p:nvSpPr>
          <p:cNvPr id="5" name="矩形 4"/>
          <p:cNvSpPr/>
          <p:nvPr/>
        </p:nvSpPr>
        <p:spPr>
          <a:xfrm>
            <a:off x="2031405" y="2880783"/>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高深</a:t>
            </a:r>
          </a:p>
        </p:txBody>
      </p:sp>
      <p:sp>
        <p:nvSpPr>
          <p:cNvPr id="7" name="矩形 6"/>
          <p:cNvSpPr/>
          <p:nvPr/>
        </p:nvSpPr>
        <p:spPr>
          <a:xfrm>
            <a:off x="1082295" y="2198155"/>
            <a:ext cx="7704856" cy="461665"/>
          </a:xfrm>
          <a:prstGeom prst="rect">
            <a:avLst/>
          </a:prstGeom>
          <a:noFill/>
        </p:spPr>
        <p:txBody>
          <a:bodyPr wrap="square" rtlCol="0" anchor="t">
            <a:spAutoFit/>
          </a:bodyPr>
          <a:lstStyle/>
          <a:p>
            <a:r>
              <a:rPr 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2.</a:t>
            </a:r>
            <a:r>
              <a:rPr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写出下列词语的近义词 </a:t>
            </a:r>
            <a:r>
              <a:rPr 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p>
        </p:txBody>
      </p:sp>
      <p:sp>
        <p:nvSpPr>
          <p:cNvPr id="8" name="矩形 7"/>
          <p:cNvSpPr/>
          <p:nvPr/>
        </p:nvSpPr>
        <p:spPr>
          <a:xfrm>
            <a:off x="4276589" y="2886255"/>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消瘦</a:t>
            </a:r>
          </a:p>
        </p:txBody>
      </p:sp>
      <p:sp>
        <p:nvSpPr>
          <p:cNvPr id="9" name="矩形 8"/>
          <p:cNvSpPr/>
          <p:nvPr/>
        </p:nvSpPr>
        <p:spPr>
          <a:xfrm>
            <a:off x="6360204" y="2893097"/>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仔细</a:t>
            </a:r>
          </a:p>
        </p:txBody>
      </p:sp>
      <p:sp>
        <p:nvSpPr>
          <p:cNvPr id="10" name="矩形 9"/>
          <p:cNvSpPr/>
          <p:nvPr/>
        </p:nvSpPr>
        <p:spPr>
          <a:xfrm>
            <a:off x="2000539" y="3635911"/>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和蔼</a:t>
            </a:r>
          </a:p>
        </p:txBody>
      </p:sp>
      <p:sp>
        <p:nvSpPr>
          <p:cNvPr id="11" name="矩形 10"/>
          <p:cNvSpPr/>
          <p:nvPr/>
        </p:nvSpPr>
        <p:spPr>
          <a:xfrm>
            <a:off x="4276589" y="3627628"/>
            <a:ext cx="993775"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敬爱</a:t>
            </a:r>
          </a:p>
        </p:txBody>
      </p:sp>
      <p:sp>
        <p:nvSpPr>
          <p:cNvPr id="12" name="矩形 11"/>
          <p:cNvSpPr/>
          <p:nvPr/>
        </p:nvSpPr>
        <p:spPr>
          <a:xfrm>
            <a:off x="6360204" y="3594379"/>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惊讶</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150" y="2659820"/>
            <a:ext cx="2989878" cy="401497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13" name="圆角矩形 8"/>
          <p:cNvSpPr/>
          <p:nvPr/>
        </p:nvSpPr>
        <p:spPr>
          <a:xfrm>
            <a:off x="734612" y="1996645"/>
            <a:ext cx="9306372" cy="3763658"/>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Rectangle 1"/>
          <p:cNvSpPr>
            <a:spLocks noChangeArrowheads="1"/>
          </p:cNvSpPr>
          <p:nvPr/>
        </p:nvSpPr>
        <p:spPr bwMode="auto">
          <a:xfrm>
            <a:off x="1190225" y="2567643"/>
            <a:ext cx="9486429" cy="2943306"/>
          </a:xfrm>
          <a:prstGeom prst="rect">
            <a:avLst/>
          </a:prstGeom>
          <a:noFill/>
          <a:ln w="9525">
            <a:noFill/>
            <a:miter lim="800000"/>
          </a:ln>
          <a:effectLst/>
        </p:spPr>
        <p:txBody>
          <a:bodyPr vert="horz" wrap="square" lIns="91440" tIns="45720" rIns="91440" bIns="45720" numCol="1" anchor="ctr" anchorCtr="0" compatLnSpc="1">
            <a:spAutoFit/>
          </a:bodyPr>
          <a:lstStyle/>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《我的伯父鲁迅先生》写了5个小故事，可用五个小标题表示：</a:t>
            </a:r>
          </a:p>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①              ②          </a:t>
            </a:r>
          </a:p>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③              ④                     </a:t>
            </a:r>
          </a:p>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⑤ </a:t>
            </a:r>
          </a:p>
        </p:txBody>
      </p:sp>
      <p:sp>
        <p:nvSpPr>
          <p:cNvPr id="15" name="文本框 14"/>
          <p:cNvSpPr txBox="1"/>
          <p:nvPr/>
        </p:nvSpPr>
        <p:spPr>
          <a:xfrm>
            <a:off x="1903661" y="3512035"/>
            <a:ext cx="2185214" cy="461665"/>
          </a:xfrm>
          <a:prstGeom prst="rect">
            <a:avLst/>
          </a:prstGeom>
          <a:noFill/>
        </p:spPr>
        <p:txBody>
          <a:bodyPr wrap="none" rtlCol="0" anchor="t">
            <a:spAutoFit/>
          </a:bodyPr>
          <a:lstStyle/>
          <a:p>
            <a:r>
              <a:rPr lang="zh-CN" altLang="en-US"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笑</a:t>
            </a:r>
            <a:r>
              <a:rPr sz="2400" dirty="0" err="1">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谈</a:t>
            </a:r>
            <a:r>
              <a:rPr lang="en-US" altLang="zh-CN" sz="2400" dirty="0" err="1">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sz="2400" dirty="0" err="1">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水浒</a:t>
            </a:r>
            <a:r>
              <a:rPr lang="en-US" altLang="zh-CN"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p>
        </p:txBody>
      </p:sp>
      <p:sp>
        <p:nvSpPr>
          <p:cNvPr id="16" name="TextBox 19"/>
          <p:cNvSpPr txBox="1"/>
          <p:nvPr/>
        </p:nvSpPr>
        <p:spPr>
          <a:xfrm>
            <a:off x="4232195" y="3482569"/>
            <a:ext cx="2201244" cy="461665"/>
          </a:xfrm>
          <a:prstGeom prst="rect">
            <a:avLst/>
          </a:prstGeom>
          <a:noFill/>
        </p:spPr>
        <p:txBody>
          <a:bodyPr wrap="none" lIns="91440" tIns="45720" rIns="91440" bIns="45720" rtlCol="0">
            <a:spAutoFit/>
          </a:bodyPr>
          <a:lstStyle/>
          <a:p>
            <a:r>
              <a:rPr lang="zh-CN" altLang="en-US"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趣</a:t>
            </a:r>
            <a:r>
              <a:rPr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谈</a:t>
            </a:r>
            <a:r>
              <a:rPr lang="zh-CN" altLang="en-US"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sz="2400" dirty="0" err="1">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碰壁</a:t>
            </a:r>
            <a:r>
              <a:rPr lang="zh-CN" altLang="en-US"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a:t>
            </a:r>
          </a:p>
        </p:txBody>
      </p:sp>
      <p:sp>
        <p:nvSpPr>
          <p:cNvPr id="17" name="TextBox 19"/>
          <p:cNvSpPr txBox="1"/>
          <p:nvPr/>
        </p:nvSpPr>
        <p:spPr>
          <a:xfrm>
            <a:off x="1826717" y="4262024"/>
            <a:ext cx="1415772" cy="461665"/>
          </a:xfrm>
          <a:prstGeom prst="rect">
            <a:avLst/>
          </a:prstGeom>
          <a:noFill/>
        </p:spPr>
        <p:txBody>
          <a:bodyPr wrap="none" lIns="91440" tIns="45720" rIns="91440" bIns="45720" rtlCol="0">
            <a:spAutoFit/>
          </a:bodyPr>
          <a:lstStyle/>
          <a:p>
            <a:pPr algn="l"/>
            <a:r>
              <a:rPr lang="zh-CN" altLang="en-US"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燃放花筒</a:t>
            </a:r>
            <a:endParaRPr sz="2400" dirty="0">
              <a:solidFill>
                <a:srgbClr val="E04236"/>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sp>
        <p:nvSpPr>
          <p:cNvPr id="18" name="TextBox 19"/>
          <p:cNvSpPr txBox="1"/>
          <p:nvPr/>
        </p:nvSpPr>
        <p:spPr>
          <a:xfrm>
            <a:off x="4232195" y="4241981"/>
            <a:ext cx="1415772" cy="461665"/>
          </a:xfrm>
          <a:prstGeom prst="rect">
            <a:avLst/>
          </a:prstGeom>
          <a:noFill/>
        </p:spPr>
        <p:txBody>
          <a:bodyPr wrap="none" lIns="91440" tIns="45720" rIns="91440" bIns="45720" rtlCol="0">
            <a:spAutoFit/>
          </a:bodyPr>
          <a:lstStyle/>
          <a:p>
            <a:pPr algn="l"/>
            <a:r>
              <a:rPr lang="zh-CN"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救助车夫</a:t>
            </a:r>
          </a:p>
        </p:txBody>
      </p:sp>
      <p:sp>
        <p:nvSpPr>
          <p:cNvPr id="19" name="TextBox 19"/>
          <p:cNvSpPr txBox="1"/>
          <p:nvPr/>
        </p:nvSpPr>
        <p:spPr>
          <a:xfrm>
            <a:off x="1829158" y="4956366"/>
            <a:ext cx="1415772" cy="461665"/>
          </a:xfrm>
          <a:prstGeom prst="rect">
            <a:avLst/>
          </a:prstGeom>
          <a:noFill/>
        </p:spPr>
        <p:txBody>
          <a:bodyPr wrap="none" lIns="91440" tIns="45720" rIns="91440" bIns="45720" rtlCol="0">
            <a:spAutoFit/>
          </a:bodyPr>
          <a:lstStyle/>
          <a:p>
            <a:pPr algn="l"/>
            <a:r>
              <a:rPr lang="zh-CN" sz="2400" dirty="0">
                <a:solidFill>
                  <a:srgbClr val="E04236"/>
                </a:solidFill>
                <a:latin typeface="Arial" panose="020B0604020202020204" pitchFamily="34" charset="0"/>
                <a:ea typeface="思源黑体 CN Regular" panose="020B0500000000000000" pitchFamily="34" charset="-122"/>
                <a:sym typeface="Arial" panose="020B0604020202020204" pitchFamily="34" charset="0"/>
              </a:rPr>
              <a:t>关心女佣</a:t>
            </a:r>
          </a:p>
        </p:txBody>
      </p:sp>
      <p:sp>
        <p:nvSpPr>
          <p:cNvPr id="20" name="文本框 19"/>
          <p:cNvSpPr txBox="1"/>
          <p:nvPr/>
        </p:nvSpPr>
        <p:spPr>
          <a:xfrm>
            <a:off x="1354184" y="2124101"/>
            <a:ext cx="3322591" cy="461665"/>
          </a:xfrm>
          <a:prstGeom prst="rect">
            <a:avLst/>
          </a:prstGeom>
          <a:noFill/>
        </p:spPr>
        <p:txBody>
          <a:bodyPr wrap="square" rtlCol="0" anchor="t">
            <a:spAutoFit/>
          </a:bodyPr>
          <a:lstStyle>
            <a:defPPr>
              <a:defRPr lang="zh-CN"/>
            </a:defPPr>
            <a:lvl1pPr>
              <a:defRPr sz="2800">
                <a:latin typeface="微软雅黑" panose="020B0503020204020204" pitchFamily="34" charset="-122"/>
                <a:ea typeface="微软雅黑" panose="020B0503020204020204" pitchFamily="34" charset="-122"/>
                <a:cs typeface="黑体" panose="02010609060101010101" pitchFamily="49" charset="-122"/>
              </a:defRPr>
            </a:lvl1pPr>
          </a:lstStyle>
          <a:p>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根据课文内容填空。   </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658" y="2831433"/>
            <a:ext cx="2989878" cy="401497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1714" y="344714"/>
            <a:ext cx="11248571" cy="6168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a:xfrm>
            <a:off x="957941" y="2170265"/>
            <a:ext cx="7126516" cy="2517467"/>
            <a:chOff x="898408" y="1932532"/>
            <a:chExt cx="7126516" cy="2517467"/>
          </a:xfrm>
        </p:grpSpPr>
        <p:sp>
          <p:nvSpPr>
            <p:cNvPr id="10" name="矩形 259"/>
            <p:cNvSpPr>
              <a:spLocks noChangeArrowheads="1"/>
            </p:cNvSpPr>
            <p:nvPr/>
          </p:nvSpPr>
          <p:spPr bwMode="auto">
            <a:xfrm>
              <a:off x="898408" y="4131075"/>
              <a:ext cx="1977177" cy="318924"/>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11" name="矩形 259"/>
            <p:cNvSpPr>
              <a:spLocks noChangeArrowheads="1"/>
            </p:cNvSpPr>
            <p:nvPr/>
          </p:nvSpPr>
          <p:spPr bwMode="auto">
            <a:xfrm>
              <a:off x="3085142" y="4129406"/>
              <a:ext cx="1738171" cy="318924"/>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12" name="矩形 259"/>
            <p:cNvSpPr>
              <a:spLocks noChangeArrowheads="1"/>
            </p:cNvSpPr>
            <p:nvPr/>
          </p:nvSpPr>
          <p:spPr bwMode="auto">
            <a:xfrm>
              <a:off x="1038108" y="1932532"/>
              <a:ext cx="6986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7200">
                <a:buFont typeface="Arial" panose="020B0604020202020204" pitchFamily="34" charset="0"/>
                <a:buNone/>
              </a:pPr>
              <a:r>
                <a:rPr lang="zh-CN" altLang="en-US" sz="5400" dirty="0">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5400" dirty="0">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3" name="矩形 12"/>
            <p:cNvSpPr/>
            <p:nvPr/>
          </p:nvSpPr>
          <p:spPr>
            <a:xfrm>
              <a:off x="898408" y="3262317"/>
              <a:ext cx="3470392" cy="400110"/>
            </a:xfrm>
            <a:prstGeom prst="rect">
              <a:avLst/>
            </a:prstGeom>
          </p:spPr>
          <p:txBody>
            <a:bodyPr wrap="square">
              <a:spAutoFit/>
            </a:bodyPr>
            <a:lstStyle/>
            <a:p>
              <a:pPr lvl="0" algn="dist" defTabSz="457200"/>
              <a:r>
                <a:rPr lang="zh-CN" altLang="en-US" sz="2000" dirty="0">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4" name="直接连接符 13"/>
            <p:cNvCxnSpPr/>
            <p:nvPr/>
          </p:nvCxnSpPr>
          <p:spPr>
            <a:xfrm rot="10800000">
              <a:off x="1038108" y="3051017"/>
              <a:ext cx="5473670" cy="0"/>
            </a:xfrm>
            <a:prstGeom prst="line">
              <a:avLst/>
            </a:prstGeom>
            <a:ln w="25400" cap="rnd">
              <a:gradFill flip="none" rotWithShape="1">
                <a:gsLst>
                  <a:gs pos="0">
                    <a:srgbClr val="561303">
                      <a:alpha val="0"/>
                    </a:srgb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a:extLst>
              <a:ext uri="{28A0092B-C50C-407E-A947-70E740481C1C}">
                <a14:useLocalDpi xmlns:a14="http://schemas.microsoft.com/office/drawing/2010/main" val="0"/>
              </a:ext>
            </a:extLst>
          </a:blip>
          <a:srcRect l="1304" t="829" r="1874" b="30012"/>
          <a:stretch>
            <a:fillRect/>
          </a:stretch>
        </p:blipFill>
        <p:spPr>
          <a:xfrm>
            <a:off x="7246529" y="1409164"/>
            <a:ext cx="3759172" cy="3759172"/>
          </a:xfrm>
          <a:custGeom>
            <a:avLst/>
            <a:gdLst>
              <a:gd name="connsiteX0" fmla="*/ 1599086 w 3198172"/>
              <a:gd name="connsiteY0" fmla="*/ 0 h 3198172"/>
              <a:gd name="connsiteX1" fmla="*/ 3198172 w 3198172"/>
              <a:gd name="connsiteY1" fmla="*/ 1599086 h 3198172"/>
              <a:gd name="connsiteX2" fmla="*/ 1599086 w 3198172"/>
              <a:gd name="connsiteY2" fmla="*/ 3198172 h 3198172"/>
              <a:gd name="connsiteX3" fmla="*/ 0 w 3198172"/>
              <a:gd name="connsiteY3" fmla="*/ 1599086 h 3198172"/>
              <a:gd name="connsiteX4" fmla="*/ 1599086 w 3198172"/>
              <a:gd name="connsiteY4" fmla="*/ 0 h 31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172" h="3198172">
                <a:moveTo>
                  <a:pt x="1599086" y="0"/>
                </a:moveTo>
                <a:cubicBezTo>
                  <a:pt x="2482237" y="0"/>
                  <a:pt x="3198172" y="715935"/>
                  <a:pt x="3198172" y="1599086"/>
                </a:cubicBezTo>
                <a:cubicBezTo>
                  <a:pt x="3198172" y="2482237"/>
                  <a:pt x="2482237" y="3198172"/>
                  <a:pt x="1599086" y="3198172"/>
                </a:cubicBezTo>
                <a:cubicBezTo>
                  <a:pt x="715935" y="3198172"/>
                  <a:pt x="0" y="2482237"/>
                  <a:pt x="0" y="1599086"/>
                </a:cubicBezTo>
                <a:cubicBezTo>
                  <a:pt x="0" y="715935"/>
                  <a:pt x="715935" y="0"/>
                  <a:pt x="1599086"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10" name="Rectangle 2"/>
          <p:cNvSpPr>
            <a:spLocks noChangeArrowheads="1"/>
          </p:cNvSpPr>
          <p:nvPr/>
        </p:nvSpPr>
        <p:spPr bwMode="auto">
          <a:xfrm>
            <a:off x="654072" y="2472606"/>
            <a:ext cx="10864827" cy="3416320"/>
          </a:xfrm>
          <a:prstGeom prst="rect">
            <a:avLst/>
          </a:prstGeom>
          <a:noFill/>
          <a:ln w="9525">
            <a:noFill/>
            <a:miter lim="800000"/>
          </a:ln>
        </p:spPr>
        <p:txBody>
          <a:bodyPr wrap="square" anchor="ctr">
            <a:spAutoFit/>
          </a:bodyPr>
          <a:lstStyle/>
          <a:p>
            <a:pPr>
              <a:lnSpc>
                <a:spcPct val="150000"/>
              </a:lnSpc>
            </a:pP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周晔是鲁迅先生的侄女，鲁迅逝世时，她才</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10</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岁。</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我的伯父鲁迅先生</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，是周晔回忆伯父的文章，写于鲁迅逝世九周年（</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1945</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年），周建人在晚年口述，周晔执笔，出版了</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鲁迅故家的败落</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一书。</a:t>
            </a:r>
          </a:p>
          <a:p>
            <a:pPr>
              <a:lnSpc>
                <a:spcPct val="150000"/>
              </a:lnSpc>
            </a:pP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     鲁迅于</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1936</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10</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19</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日在上海逝世。广大群众闻讯后，冒着被反动军警逮捕的危险，争先瞻仰遗容，数万群众自动为他送葬。当月</a:t>
            </a:r>
            <a:r>
              <a:rPr lang="en-US" altLang="zh-CN"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22</a:t>
            </a:r>
            <a:r>
              <a:rPr lang="zh-CN" altLang="en-US" sz="24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日，覆盖着上海民众敬献的“民族魂”旗帜的遗体，安放在万国公墓。</a:t>
            </a:r>
          </a:p>
        </p:txBody>
      </p:sp>
      <p:grpSp>
        <p:nvGrpSpPr>
          <p:cNvPr id="11" name="组合 10"/>
          <p:cNvGrpSpPr/>
          <p:nvPr/>
        </p:nvGrpSpPr>
        <p:grpSpPr>
          <a:xfrm>
            <a:off x="3630391" y="1170623"/>
            <a:ext cx="4623339" cy="1155019"/>
            <a:chOff x="301385" y="672503"/>
            <a:chExt cx="4749237" cy="156507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23" y="719851"/>
              <a:ext cx="3855829" cy="1517722"/>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385" y="672503"/>
              <a:ext cx="1214676" cy="1503245"/>
            </a:xfrm>
            <a:prstGeom prst="rect">
              <a:avLst/>
            </a:prstGeom>
          </p:spPr>
        </p:pic>
        <p:sp>
          <p:nvSpPr>
            <p:cNvPr id="14" name="文本框 6"/>
            <p:cNvSpPr txBox="1"/>
            <p:nvPr/>
          </p:nvSpPr>
          <p:spPr>
            <a:xfrm>
              <a:off x="1496034" y="1019325"/>
              <a:ext cx="3554588" cy="822442"/>
            </a:xfrm>
            <a:prstGeom prst="rect">
              <a:avLst/>
            </a:prstGeom>
            <a:noFill/>
          </p:spPr>
          <p:txBody>
            <a:bodyPr wrap="square" rtlCol="0" anchor="t">
              <a:spAutoFit/>
            </a:bodyPr>
            <a:lstStyle/>
            <a:p>
              <a:pPr>
                <a:lnSpc>
                  <a:spcPct val="130000"/>
                </a:lnSpc>
              </a:pP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周晔与鲁迅先生</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8" name="文本框 1"/>
          <p:cNvSpPr txBox="1">
            <a:spLocks noChangeArrowheads="1"/>
          </p:cNvSpPr>
          <p:nvPr/>
        </p:nvSpPr>
        <p:spPr bwMode="auto">
          <a:xfrm>
            <a:off x="1286108" y="2413337"/>
            <a:ext cx="816450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a:solidFill>
                  <a:srgbClr val="FF0000"/>
                </a:solidFill>
                <a:ea typeface="思源黑体 CN Regular" panose="020B0500000000000000" pitchFamily="34" charset="-122"/>
                <a:sym typeface="Arial" panose="020B0604020202020204" pitchFamily="34" charset="0"/>
              </a:rPr>
              <a:t> 殡</a:t>
            </a:r>
            <a:r>
              <a:rPr lang="zh-CN" altLang="en-US" sz="2800" b="1" dirty="0">
                <a:ea typeface="思源黑体 CN Regular" panose="020B0500000000000000" pitchFamily="34" charset="-122"/>
                <a:sym typeface="Arial" panose="020B0604020202020204" pitchFamily="34" charset="0"/>
              </a:rPr>
              <a:t>仪馆</a:t>
            </a:r>
            <a:r>
              <a:rPr lang="zh-CN" altLang="en-US" sz="2800" b="1" dirty="0">
                <a:solidFill>
                  <a:srgbClr val="FF0000"/>
                </a:solidFill>
                <a:ea typeface="思源黑体 CN Regular" panose="020B0500000000000000" pitchFamily="34" charset="-122"/>
                <a:sym typeface="Arial" panose="020B0604020202020204" pitchFamily="34" charset="0"/>
              </a:rPr>
              <a:t>        </a:t>
            </a:r>
            <a:r>
              <a:rPr lang="zh-CN" altLang="en-US" sz="2800" b="1" dirty="0">
                <a:ea typeface="思源黑体 CN Regular" panose="020B0500000000000000" pitchFamily="34" charset="-122"/>
                <a:sym typeface="Arial" panose="020B0604020202020204" pitchFamily="34" charset="0"/>
              </a:rPr>
              <a:t>追</a:t>
            </a:r>
            <a:r>
              <a:rPr lang="zh-CN" altLang="en-US" sz="2800" b="1" dirty="0">
                <a:solidFill>
                  <a:srgbClr val="FF0000"/>
                </a:solidFill>
                <a:ea typeface="思源黑体 CN Regular" panose="020B0500000000000000" pitchFamily="34" charset="-122"/>
                <a:sym typeface="Arial" panose="020B0604020202020204" pitchFamily="34" charset="0"/>
              </a:rPr>
              <a:t>悼        </a:t>
            </a:r>
            <a:r>
              <a:rPr lang="zh-CN" altLang="en-US" sz="2800" b="1" dirty="0">
                <a:ea typeface="思源黑体 CN Regular" panose="020B0500000000000000" pitchFamily="34" charset="-122"/>
                <a:sym typeface="Arial" panose="020B0604020202020204" pitchFamily="34" charset="0"/>
              </a:rPr>
              <a:t>吊</a:t>
            </a:r>
            <a:r>
              <a:rPr lang="zh-CN" altLang="en-US" sz="2800" b="1" dirty="0">
                <a:solidFill>
                  <a:srgbClr val="FF0000"/>
                </a:solidFill>
                <a:ea typeface="思源黑体 CN Regular" panose="020B0500000000000000" pitchFamily="34" charset="-122"/>
                <a:sym typeface="Arial" panose="020B0604020202020204" pitchFamily="34" charset="0"/>
              </a:rPr>
              <a:t>唁        正</a:t>
            </a:r>
            <a:r>
              <a:rPr lang="zh-CN" altLang="en-US" sz="2800" b="1" dirty="0">
                <a:ea typeface="思源黑体 CN Regular" panose="020B0500000000000000" pitchFamily="34" charset="-122"/>
                <a:sym typeface="Arial" panose="020B0604020202020204" pitchFamily="34" charset="0"/>
              </a:rPr>
              <a:t>月</a:t>
            </a:r>
            <a:r>
              <a:rPr lang="zh-CN" altLang="en-US" sz="2800" b="1" dirty="0">
                <a:solidFill>
                  <a:srgbClr val="FF0000"/>
                </a:solidFill>
                <a:ea typeface="思源黑体 CN Regular" panose="020B0500000000000000" pitchFamily="34" charset="-122"/>
                <a:sym typeface="Arial" panose="020B0604020202020204" pitchFamily="34" charset="0"/>
              </a:rPr>
              <a:t>     </a:t>
            </a:r>
            <a:endParaRPr lang="en-US" altLang="zh-CN" sz="2800" b="1" dirty="0">
              <a:solidFill>
                <a:srgbClr val="FF0000"/>
              </a:solidFill>
              <a:ea typeface="思源黑体 CN Regular" panose="020B0500000000000000" pitchFamily="34" charset="-122"/>
              <a:sym typeface="Arial" panose="020B0604020202020204" pitchFamily="34" charset="0"/>
            </a:endParaRPr>
          </a:p>
          <a:p>
            <a:pPr eaLnBrk="1" hangingPunct="1">
              <a:lnSpc>
                <a:spcPct val="150000"/>
              </a:lnSpc>
            </a:pPr>
            <a:endParaRPr lang="en-US" altLang="zh-CN" sz="2800" b="1" dirty="0">
              <a:solidFill>
                <a:srgbClr val="FF0000"/>
              </a:solidFill>
              <a:ea typeface="思源黑体 CN Regular" panose="020B0500000000000000" pitchFamily="34" charset="-122"/>
              <a:sym typeface="Arial" panose="020B0604020202020204" pitchFamily="34" charset="0"/>
            </a:endParaRPr>
          </a:p>
          <a:p>
            <a:pPr eaLnBrk="1" hangingPunct="1">
              <a:lnSpc>
                <a:spcPct val="150000"/>
              </a:lnSpc>
            </a:pPr>
            <a:r>
              <a:rPr lang="zh-CN" altLang="en-US" sz="2800" b="1" dirty="0">
                <a:ea typeface="思源黑体 CN Regular" panose="020B0500000000000000" pitchFamily="34" charset="-122"/>
                <a:sym typeface="Arial" panose="020B0604020202020204" pitchFamily="34" charset="0"/>
              </a:rPr>
              <a:t>张</a:t>
            </a:r>
            <a:r>
              <a:rPr lang="zh-CN" altLang="en-US" sz="2800" b="1" dirty="0">
                <a:solidFill>
                  <a:srgbClr val="FF0000"/>
                </a:solidFill>
                <a:ea typeface="思源黑体 CN Regular" panose="020B0500000000000000" pitchFamily="34" charset="-122"/>
                <a:sym typeface="Arial" panose="020B0604020202020204" pitchFamily="34" charset="0"/>
              </a:rPr>
              <a:t>冠</a:t>
            </a:r>
            <a:r>
              <a:rPr lang="zh-CN" altLang="en-US" sz="2800" b="1" dirty="0">
                <a:ea typeface="思源黑体 CN Regular" panose="020B0500000000000000" pitchFamily="34" charset="-122"/>
                <a:sym typeface="Arial" panose="020B0604020202020204" pitchFamily="34" charset="0"/>
              </a:rPr>
              <a:t>李戴   </a:t>
            </a:r>
            <a:r>
              <a:rPr lang="zh-CN" altLang="en-US" sz="2800" b="1" dirty="0">
                <a:solidFill>
                  <a:srgbClr val="FF0000"/>
                </a:solidFill>
                <a:ea typeface="思源黑体 CN Regular" panose="020B0500000000000000" pitchFamily="34" charset="-122"/>
                <a:sym typeface="Arial" panose="020B0604020202020204" pitchFamily="34" charset="0"/>
              </a:rPr>
              <a:t>  镊</a:t>
            </a:r>
            <a:r>
              <a:rPr lang="zh-CN" altLang="en-US" sz="2800" b="1" dirty="0">
                <a:ea typeface="思源黑体 CN Regular" panose="020B0500000000000000" pitchFamily="34" charset="-122"/>
                <a:sym typeface="Arial" panose="020B0604020202020204" pitchFamily="34" charset="0"/>
              </a:rPr>
              <a:t>子</a:t>
            </a:r>
            <a:r>
              <a:rPr lang="zh-CN" altLang="en-US" sz="2800" b="1" dirty="0">
                <a:solidFill>
                  <a:srgbClr val="FF0000"/>
                </a:solidFill>
                <a:ea typeface="思源黑体 CN Regular" panose="020B0500000000000000" pitchFamily="34" charset="-122"/>
                <a:sym typeface="Arial" panose="020B0604020202020204" pitchFamily="34" charset="0"/>
              </a:rPr>
              <a:t>       硼</a:t>
            </a:r>
            <a:r>
              <a:rPr lang="zh-CN" altLang="en-US" sz="2800" b="1" dirty="0">
                <a:ea typeface="思源黑体 CN Regular" panose="020B0500000000000000" pitchFamily="34" charset="-122"/>
                <a:sym typeface="Arial" panose="020B0604020202020204" pitchFamily="34" charset="0"/>
              </a:rPr>
              <a:t>酸水      </a:t>
            </a:r>
            <a:r>
              <a:rPr lang="zh-CN" altLang="en-US" sz="2800" b="1" dirty="0">
                <a:solidFill>
                  <a:srgbClr val="FF0000"/>
                </a:solidFill>
                <a:ea typeface="思源黑体 CN Regular" panose="020B0500000000000000" pitchFamily="34" charset="-122"/>
                <a:sym typeface="Arial" panose="020B0604020202020204" pitchFamily="34" charset="0"/>
              </a:rPr>
              <a:t>绷</a:t>
            </a:r>
            <a:r>
              <a:rPr lang="zh-CN" altLang="en-US" sz="2800" b="1" dirty="0">
                <a:ea typeface="思源黑体 CN Regular" panose="020B0500000000000000" pitchFamily="34" charset="-122"/>
                <a:sym typeface="Arial" panose="020B0604020202020204" pitchFamily="34" charset="0"/>
              </a:rPr>
              <a:t>带</a:t>
            </a:r>
            <a:endParaRPr lang="zh-CN" altLang="en-US" sz="2800" dirty="0">
              <a:ea typeface="思源黑体 CN Regular" panose="020B0500000000000000" pitchFamily="34" charset="-122"/>
              <a:sym typeface="Arial" panose="020B0604020202020204" pitchFamily="34" charset="0"/>
            </a:endParaRPr>
          </a:p>
        </p:txBody>
      </p:sp>
      <p:sp>
        <p:nvSpPr>
          <p:cNvPr id="9" name="文本框 1"/>
          <p:cNvSpPr txBox="1">
            <a:spLocks noChangeArrowheads="1"/>
          </p:cNvSpPr>
          <p:nvPr/>
        </p:nvSpPr>
        <p:spPr bwMode="auto">
          <a:xfrm>
            <a:off x="1386595" y="2082610"/>
            <a:ext cx="7017177" cy="461665"/>
          </a:xfrm>
          <a:prstGeom prst="rect">
            <a:avLst/>
          </a:prstGeom>
          <a:noFill/>
          <a:ln w="9525">
            <a:noFill/>
          </a:ln>
        </p:spPr>
        <p:txBody>
          <a:bodyPr wrap="square">
            <a:spAutoFit/>
          </a:bodyPr>
          <a:lstStyle>
            <a:defPPr>
              <a:defRPr lang="zh-CN"/>
            </a:defPPr>
            <a:lvl1pPr lvl="0" indent="0" defTabSz="457200" fontAlgn="base">
              <a:lnSpc>
                <a:spcPct val="100000"/>
              </a:lnSpc>
              <a:spcBef>
                <a:spcPct val="0"/>
              </a:spcBef>
              <a:spcAft>
                <a:spcPct val="0"/>
              </a:spcAft>
              <a:buFont typeface="Arial" panose="020B0604020202020204" pitchFamily="34" charset="0"/>
              <a:buNone/>
              <a:defRPr sz="2400">
                <a:solidFill>
                  <a:srgbClr val="FF0000"/>
                </a:solidFill>
                <a:latin typeface="方正舒体" panose="02010601030101010101" charset="0"/>
                <a:ea typeface="宋体" panose="02010600030101010101" pitchFamily="2" charset="-122"/>
                <a:cs typeface="方正舒体" panose="02010601030101010101" charset="0"/>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stStyle>
          <a:p>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bìn</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dào</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yàn</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zhēng</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
          <p:cNvSpPr txBox="1">
            <a:spLocks noChangeArrowheads="1"/>
          </p:cNvSpPr>
          <p:nvPr/>
        </p:nvSpPr>
        <p:spPr bwMode="auto">
          <a:xfrm>
            <a:off x="1527272" y="3380166"/>
            <a:ext cx="7507821" cy="461665"/>
          </a:xfrm>
          <a:prstGeom prst="rect">
            <a:avLst/>
          </a:prstGeom>
          <a:noFill/>
          <a:ln w="9525">
            <a:noFill/>
          </a:ln>
        </p:spPr>
        <p:txBody>
          <a:bodyPr wrap="square">
            <a:spAutoFit/>
          </a:bodyPr>
          <a:lstStyle>
            <a:defPPr>
              <a:defRPr lang="zh-CN"/>
            </a:defPPr>
            <a:lvl1pPr lvl="0" indent="0" defTabSz="457200" fontAlgn="base">
              <a:lnSpc>
                <a:spcPct val="100000"/>
              </a:lnSpc>
              <a:spcBef>
                <a:spcPct val="0"/>
              </a:spcBef>
              <a:spcAft>
                <a:spcPct val="0"/>
              </a:spcAft>
              <a:buFont typeface="Arial" panose="020B0604020202020204" pitchFamily="34" charset="0"/>
              <a:buNone/>
              <a:defRPr sz="2400">
                <a:solidFill>
                  <a:srgbClr val="FF0000"/>
                </a:solidFill>
                <a:latin typeface="方正舒体" panose="02010601030101010101" charset="0"/>
                <a:ea typeface="宋体" panose="02010600030101010101" pitchFamily="2" charset="-122"/>
                <a:cs typeface="方正舒体" panose="02010601030101010101" charset="0"/>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stStyle>
          <a:p>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guān</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niè</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péng</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en-US" altLang="zh-CN" dirty="0" err="1">
                <a:latin typeface="Arial" panose="020B0604020202020204" pitchFamily="34" charset="0"/>
                <a:ea typeface="思源黑体 CN Regular" panose="020B0500000000000000" pitchFamily="34" charset="-122"/>
                <a:sym typeface="Arial" panose="020B0604020202020204" pitchFamily="34" charset="0"/>
              </a:rPr>
              <a:t>bēng</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318" y="327660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grpSp>
        <p:nvGrpSpPr>
          <p:cNvPr id="4" name="组合 3"/>
          <p:cNvGrpSpPr/>
          <p:nvPr/>
        </p:nvGrpSpPr>
        <p:grpSpPr>
          <a:xfrm>
            <a:off x="5155746" y="2186623"/>
            <a:ext cx="795728" cy="775335"/>
            <a:chOff x="8365" y="2269"/>
            <a:chExt cx="1223" cy="1288"/>
          </a:xfrm>
        </p:grpSpPr>
        <p:sp>
          <p:nvSpPr>
            <p:cNvPr id="5" name="矩形 4"/>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a:stCxn id="5" idx="1"/>
              <a:endCxn id="5"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0"/>
              <a:endCxn id="5"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9" name="矩形 10"/>
          <p:cNvSpPr/>
          <p:nvPr/>
        </p:nvSpPr>
        <p:spPr>
          <a:xfrm flipH="1">
            <a:off x="5067709" y="3203367"/>
            <a:ext cx="3192599" cy="1981694"/>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660400" y="3283868"/>
            <a:ext cx="3266266" cy="2165115"/>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1" name="组合 10"/>
          <p:cNvGrpSpPr/>
          <p:nvPr/>
        </p:nvGrpSpPr>
        <p:grpSpPr>
          <a:xfrm>
            <a:off x="1391579" y="2290287"/>
            <a:ext cx="795020" cy="775335"/>
            <a:chOff x="8365" y="2269"/>
            <a:chExt cx="1340" cy="1288"/>
          </a:xfrm>
        </p:grpSpPr>
        <p:sp>
          <p:nvSpPr>
            <p:cNvPr id="12" name="矩形 11"/>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3" name="直接连接符 12"/>
            <p:cNvCxnSpPr>
              <a:stCxn id="12" idx="1"/>
              <a:endCxn id="12"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5182239" y="2015122"/>
            <a:ext cx="2912980" cy="919867"/>
          </a:xfrm>
          <a:prstGeom prst="rect">
            <a:avLst/>
          </a:prstGeom>
        </p:spPr>
        <p:txBody>
          <a:bodyPr wrap="square">
            <a:spAutoFit/>
          </a:bodyPr>
          <a:lstStyle/>
          <a:p>
            <a:pPr fontAlgn="auto">
              <a:lnSpc>
                <a:spcPct val="150000"/>
              </a:lnSpc>
            </a:pPr>
            <a:r>
              <a:rPr lang="zh-CN" altLang="en-US" sz="4000" dirty="0">
                <a:latin typeface="Arial" panose="020B0604020202020204" pitchFamily="34" charset="0"/>
                <a:ea typeface="思源黑体 CN Regular" panose="020B0500000000000000" pitchFamily="34" charset="-122"/>
                <a:sym typeface="Arial" panose="020B0604020202020204" pitchFamily="34" charset="0"/>
              </a:rPr>
              <a:t>恍 然大悟</a:t>
            </a:r>
          </a:p>
        </p:txBody>
      </p:sp>
      <p:sp>
        <p:nvSpPr>
          <p:cNvPr id="16" name="矩形 15"/>
          <p:cNvSpPr/>
          <p:nvPr/>
        </p:nvSpPr>
        <p:spPr>
          <a:xfrm>
            <a:off x="837252" y="3325045"/>
            <a:ext cx="3155929" cy="2012859"/>
          </a:xfrm>
          <a:prstGeom prst="rect">
            <a:avLst/>
          </a:prstGeom>
        </p:spPr>
        <p:txBody>
          <a:bodyPr wrap="square">
            <a:spAutoFit/>
          </a:bodyPr>
          <a:lstStyle/>
          <a:p>
            <a:pPr fontAlgn="auto">
              <a:lnSpc>
                <a:spcPct val="130000"/>
              </a:lnSpc>
            </a:pPr>
            <a:r>
              <a:rPr lang="zh-CN" altLang="en-US" sz="24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囫囵：整个儿。把枣整个咽下去，不加咀嚼，不辨滋味。比喻对事物不加分析思考。</a:t>
            </a:r>
          </a:p>
        </p:txBody>
      </p:sp>
      <p:sp>
        <p:nvSpPr>
          <p:cNvPr id="17" name="矩形 16"/>
          <p:cNvSpPr/>
          <p:nvPr/>
        </p:nvSpPr>
        <p:spPr>
          <a:xfrm>
            <a:off x="5080750" y="3402644"/>
            <a:ext cx="2939473" cy="1493679"/>
          </a:xfrm>
          <a:prstGeom prst="rect">
            <a:avLst/>
          </a:prstGeom>
        </p:spPr>
        <p:txBody>
          <a:bodyPr wrap="square">
            <a:spAutoFit/>
          </a:bodyPr>
          <a:lstStyle/>
          <a:p>
            <a:pPr>
              <a:lnSpc>
                <a:spcPct val="130000"/>
              </a:lnSpc>
            </a:pPr>
            <a:r>
              <a:rPr lang="zh-CN" altLang="en-US" sz="24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恍然：猛然清醒的样子；悟：心里明白。形容一下子明白过来。</a:t>
            </a:r>
          </a:p>
        </p:txBody>
      </p:sp>
      <p:sp>
        <p:nvSpPr>
          <p:cNvPr id="18" name="矩形 17"/>
          <p:cNvSpPr/>
          <p:nvPr/>
        </p:nvSpPr>
        <p:spPr>
          <a:xfrm flipH="1">
            <a:off x="4966247" y="1609447"/>
            <a:ext cx="2277745" cy="523220"/>
          </a:xfrm>
          <a:prstGeom prst="rect">
            <a:avLst/>
          </a:prstGeom>
        </p:spPr>
        <p:txBody>
          <a:bodyPr wrap="square">
            <a:spAutoFit/>
          </a:bodyPr>
          <a:lstStyle/>
          <a:p>
            <a:r>
              <a:rPr lang="en-US" altLang="zh-CN"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 </a:t>
            </a:r>
            <a:r>
              <a:rPr lang="en-US" altLang="zh-CN" sz="2800" dirty="0" err="1">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huǎng</a:t>
            </a:r>
            <a:endParaRPr lang="en-US"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endParaRPr>
          </a:p>
        </p:txBody>
      </p:sp>
      <p:sp>
        <p:nvSpPr>
          <p:cNvPr id="19" name="矩形 18"/>
          <p:cNvSpPr/>
          <p:nvPr/>
        </p:nvSpPr>
        <p:spPr>
          <a:xfrm>
            <a:off x="984313" y="1722757"/>
            <a:ext cx="3138003" cy="523220"/>
          </a:xfrm>
          <a:prstGeom prst="rect">
            <a:avLst/>
          </a:prstGeom>
        </p:spPr>
        <p:txBody>
          <a:bodyPr wrap="square">
            <a:spAutoFit/>
          </a:bodyPr>
          <a:lstStyle/>
          <a:p>
            <a:r>
              <a:rPr lang="en-US" altLang="zh-CN"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      </a:t>
            </a:r>
            <a:r>
              <a:rPr lang="en-US" altLang="zh-CN" sz="2800" dirty="0" err="1">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hú</a:t>
            </a:r>
            <a:r>
              <a:rPr lang="en-US" altLang="zh-CN"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   </a:t>
            </a:r>
            <a:r>
              <a:rPr lang="en-US" altLang="zh-CN" sz="2800" dirty="0" err="1">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lún</a:t>
            </a:r>
            <a:endParaRPr lang="en-US" altLang="zh-CN"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endParaRPr>
          </a:p>
        </p:txBody>
      </p:sp>
      <p:grpSp>
        <p:nvGrpSpPr>
          <p:cNvPr id="20" name="组合 19"/>
          <p:cNvGrpSpPr/>
          <p:nvPr/>
        </p:nvGrpSpPr>
        <p:grpSpPr>
          <a:xfrm>
            <a:off x="2186889" y="2289881"/>
            <a:ext cx="795020" cy="775335"/>
            <a:chOff x="8365" y="2269"/>
            <a:chExt cx="1340" cy="1288"/>
          </a:xfrm>
        </p:grpSpPr>
        <p:sp>
          <p:nvSpPr>
            <p:cNvPr id="21" name="矩形 20"/>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2" name="直接连接符 21"/>
            <p:cNvCxnSpPr>
              <a:stCxn id="21" idx="1"/>
              <a:endCxn id="21"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514625" y="2132667"/>
            <a:ext cx="3099616" cy="919867"/>
          </a:xfrm>
          <a:prstGeom prst="rect">
            <a:avLst/>
          </a:prstGeom>
        </p:spPr>
        <p:txBody>
          <a:bodyPr wrap="square">
            <a:spAutoFit/>
          </a:bodyPr>
          <a:lstStyle/>
          <a:p>
            <a:pPr fontAlgn="auto">
              <a:lnSpc>
                <a:spcPct val="150000"/>
              </a:lnSpc>
            </a:pPr>
            <a:r>
              <a:rPr lang="zh-CN" altLang="en-US" sz="4000"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囫  囵 吞枣</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318" y="327660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25" name="文本框 24"/>
          <p:cNvSpPr txBox="1"/>
          <p:nvPr/>
        </p:nvSpPr>
        <p:spPr>
          <a:xfrm>
            <a:off x="736321" y="3896895"/>
            <a:ext cx="8997161" cy="574644"/>
          </a:xfrm>
          <a:prstGeom prst="rect">
            <a:avLst/>
          </a:prstGeom>
          <a:noFill/>
          <a:ln w="9525">
            <a:noFill/>
          </a:ln>
        </p:spPr>
        <p:txBody>
          <a:bodyPr wrap="square">
            <a:spAutoFit/>
          </a:bodyPr>
          <a:lstStyle/>
          <a:p>
            <a:pPr>
              <a:lnSpc>
                <a:spcPct val="120000"/>
              </a:lnSpc>
            </a:pPr>
            <a:r>
              <a:rPr lang="en-US" sz="2800" dirty="0">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sz="2800" dirty="0" err="1">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人人都在</a:t>
            </a:r>
            <a:r>
              <a:rPr lang="en-US" sz="2800" dirty="0" err="1">
                <a:solidFill>
                  <a:srgbClr val="FF0000"/>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传</a:t>
            </a:r>
            <a:r>
              <a:rPr lang="zh-CN" altLang="en-US" sz="2800" dirty="0">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sz="2800" dirty="0" err="1">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说他在写自</a:t>
            </a:r>
            <a:r>
              <a:rPr lang="en-US" sz="2800" dirty="0" err="1">
                <a:solidFill>
                  <a:srgbClr val="FF0000"/>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传</a:t>
            </a:r>
            <a:r>
              <a:rPr lang="zh-CN" altLang="en-US" sz="2800" dirty="0">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sz="2800" dirty="0">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endParaRPr lang="en-US" altLang="en-US" sz="2800" dirty="0">
              <a:solidFill>
                <a:schemeClr val="tx1"/>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p:txBody>
      </p:sp>
      <p:sp>
        <p:nvSpPr>
          <p:cNvPr id="26" name="文本框 25"/>
          <p:cNvSpPr txBox="1"/>
          <p:nvPr/>
        </p:nvSpPr>
        <p:spPr>
          <a:xfrm>
            <a:off x="826893" y="2343154"/>
            <a:ext cx="591185" cy="748030"/>
          </a:xfrm>
          <a:prstGeom prst="rect">
            <a:avLst/>
          </a:prstGeom>
          <a:noFill/>
          <a:ln w="9525">
            <a:noFill/>
          </a:ln>
        </p:spPr>
        <p:txBody>
          <a:bodyPr wrap="square">
            <a:spAutoFit/>
          </a:bodyPr>
          <a:lstStyle/>
          <a:p>
            <a:r>
              <a:rPr lang="zh-CN" altLang="en-US" sz="4265"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传</a:t>
            </a:r>
          </a:p>
        </p:txBody>
      </p:sp>
      <p:sp>
        <p:nvSpPr>
          <p:cNvPr id="27" name="文本框 26"/>
          <p:cNvSpPr txBox="1"/>
          <p:nvPr/>
        </p:nvSpPr>
        <p:spPr>
          <a:xfrm>
            <a:off x="1657433" y="2102093"/>
            <a:ext cx="6288901" cy="1134606"/>
          </a:xfrm>
          <a:prstGeom prst="rect">
            <a:avLst/>
          </a:prstGeom>
          <a:noFill/>
          <a:ln w="9525">
            <a:noFill/>
          </a:ln>
        </p:spPr>
        <p:txBody>
          <a:bodyPr wrap="none">
            <a:spAutoFit/>
          </a:bodyPr>
          <a:lstStyle/>
          <a:p>
            <a:pPr algn="l">
              <a:lnSpc>
                <a:spcPct val="110000"/>
              </a:lnSpc>
            </a:pPr>
            <a:r>
              <a:rPr lang="en-US" altLang="zh-CN" sz="3200" b="1" dirty="0">
                <a:solidFill>
                  <a:srgbClr val="FF00FF"/>
                </a:solidFill>
                <a:latin typeface="Arial" panose="020B0604020202020204" pitchFamily="34" charset="0"/>
                <a:ea typeface="思源黑体 CN Regular" panose="020B0500000000000000" pitchFamily="34" charset="-122"/>
                <a:cs typeface="+mn-ea"/>
                <a:sym typeface="Arial" panose="020B0604020202020204" pitchFamily="34" charset="0"/>
              </a:rPr>
              <a:t> </a:t>
            </a:r>
            <a:r>
              <a:rPr lang="zh-CN" altLang="en-US" sz="3200" b="1" dirty="0">
                <a:solidFill>
                  <a:srgbClr val="FF00FF"/>
                </a:solidFill>
                <a:latin typeface="Arial" panose="020B0604020202020204" pitchFamily="34" charset="0"/>
                <a:ea typeface="思源黑体 CN Regular" panose="020B0500000000000000" pitchFamily="34" charset="-122"/>
                <a:cs typeface="+mn-ea"/>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zhuàn</a:t>
            </a:r>
            <a:r>
              <a:rPr lang="zh-CN" altLang="en-US" sz="3200" b="1" dirty="0">
                <a:solidFill>
                  <a:srgbClr val="FF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lang="zh-CN" altLang="en-US"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（自传）（小传）（人物传）</a:t>
            </a:r>
          </a:p>
          <a:p>
            <a:pPr algn="l">
              <a:lnSpc>
                <a:spcPct val="110000"/>
              </a:lnSpc>
            </a:pPr>
            <a:r>
              <a:rPr lang="en-US" altLang="zh-CN" sz="32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lang="en-US" sz="2800" dirty="0" err="1">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chuán</a:t>
            </a:r>
            <a:r>
              <a:rPr lang="en-US" altLang="zh-CN"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    </a:t>
            </a:r>
            <a:r>
              <a:rPr lang="en-US" altLang="zh-CN"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传说</a:t>
            </a:r>
            <a:r>
              <a:rPr lang="en-US" altLang="zh-CN"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相传</a:t>
            </a:r>
            <a:r>
              <a:rPr lang="en-US" altLang="zh-CN"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）（传单）</a:t>
            </a:r>
          </a:p>
        </p:txBody>
      </p:sp>
      <p:sp>
        <p:nvSpPr>
          <p:cNvPr id="28" name="文本框 27"/>
          <p:cNvSpPr txBox="1"/>
          <p:nvPr/>
        </p:nvSpPr>
        <p:spPr>
          <a:xfrm>
            <a:off x="3415375" y="3896895"/>
            <a:ext cx="1196975" cy="523220"/>
          </a:xfrm>
          <a:prstGeom prst="rect">
            <a:avLst/>
          </a:prstGeom>
          <a:noFill/>
          <a:ln w="9525">
            <a:noFill/>
          </a:ln>
        </p:spPr>
        <p:txBody>
          <a:bodyPr wrap="square">
            <a:spAutoFit/>
          </a:bodyPr>
          <a:lstStyle/>
          <a:p>
            <a:r>
              <a:rPr lang="en-US" sz="2800" dirty="0" err="1">
                <a:solidFill>
                  <a:srgbClr val="FF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chuán</a:t>
            </a:r>
            <a:endParaRPr lang="en-US" altLang="zh-CN" sz="2800" dirty="0">
              <a:solidFill>
                <a:srgbClr val="FF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endParaRPr>
          </a:p>
        </p:txBody>
      </p:sp>
      <p:sp>
        <p:nvSpPr>
          <p:cNvPr id="29" name="文本框 28"/>
          <p:cNvSpPr txBox="1"/>
          <p:nvPr/>
        </p:nvSpPr>
        <p:spPr>
          <a:xfrm>
            <a:off x="7508330" y="3866588"/>
            <a:ext cx="1176020" cy="523220"/>
          </a:xfrm>
          <a:prstGeom prst="rect">
            <a:avLst/>
          </a:prstGeom>
          <a:noFill/>
          <a:ln w="9525">
            <a:noFill/>
          </a:ln>
        </p:spPr>
        <p:txBody>
          <a:bodyPr wrap="square">
            <a:spAutoFit/>
          </a:bodyPr>
          <a:lstStyle/>
          <a:p>
            <a:r>
              <a:rPr lang="en-US" sz="2800" dirty="0" err="1">
                <a:solidFill>
                  <a:srgbClr val="FF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zhuàn</a:t>
            </a:r>
            <a:endParaRPr lang="en-US" sz="2800" dirty="0">
              <a:solidFill>
                <a:srgbClr val="FF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endParaRPr>
          </a:p>
        </p:txBody>
      </p:sp>
      <p:sp>
        <p:nvSpPr>
          <p:cNvPr id="30" name="左大括号 29"/>
          <p:cNvSpPr/>
          <p:nvPr/>
        </p:nvSpPr>
        <p:spPr>
          <a:xfrm>
            <a:off x="1551926" y="2267152"/>
            <a:ext cx="452288" cy="95490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b="1">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548" y="322206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3" name="文本框 2"/>
          <p:cNvSpPr txBox="1"/>
          <p:nvPr/>
        </p:nvSpPr>
        <p:spPr>
          <a:xfrm>
            <a:off x="835052" y="3724521"/>
            <a:ext cx="10464054" cy="574644"/>
          </a:xfrm>
          <a:prstGeom prst="rect">
            <a:avLst/>
          </a:prstGeom>
          <a:noFill/>
          <a:ln w="9525">
            <a:noFill/>
          </a:ln>
        </p:spPr>
        <p:txBody>
          <a:bodyPr wrap="square">
            <a:spAutoFit/>
          </a:bodyPr>
          <a:lstStyle/>
          <a:p>
            <a:pPr>
              <a:lnSpc>
                <a:spcPct val="120000"/>
              </a:lnSpc>
            </a:pPr>
            <a:r>
              <a:rPr lang="zh-CN" altLang="en-US"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把冠（          ）军的奖杯颁给了亚军，这真是张冠（           ）李戴。</a:t>
            </a:r>
          </a:p>
        </p:txBody>
      </p:sp>
      <p:sp>
        <p:nvSpPr>
          <p:cNvPr id="4" name="左大括号 3"/>
          <p:cNvSpPr/>
          <p:nvPr/>
        </p:nvSpPr>
        <p:spPr>
          <a:xfrm>
            <a:off x="1786384" y="1928815"/>
            <a:ext cx="304753" cy="81579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1043753" y="2015345"/>
            <a:ext cx="591185" cy="748666"/>
          </a:xfrm>
          <a:prstGeom prst="rect">
            <a:avLst/>
          </a:prstGeom>
          <a:noFill/>
          <a:ln w="9525">
            <a:noFill/>
          </a:ln>
        </p:spPr>
        <p:txBody>
          <a:bodyPr wrap="square">
            <a:spAutoFit/>
          </a:bodyPr>
          <a:lstStyle>
            <a:defPPr>
              <a:defRPr lang="zh-CN"/>
            </a:defPPr>
            <a:lvl1pPr>
              <a:defRPr sz="4265" b="1">
                <a:solidFill>
                  <a:srgbClr val="FF0000"/>
                </a:solidFill>
                <a:latin typeface="微软雅黑" panose="020B0503020204020204" pitchFamily="34" charset="-122"/>
                <a:ea typeface="微软雅黑" panose="020B0503020204020204" pitchFamily="34" charset="-122"/>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冠</a:t>
            </a:r>
          </a:p>
        </p:txBody>
      </p:sp>
      <p:sp>
        <p:nvSpPr>
          <p:cNvPr id="7" name="文本框 6"/>
          <p:cNvSpPr txBox="1"/>
          <p:nvPr/>
        </p:nvSpPr>
        <p:spPr>
          <a:xfrm>
            <a:off x="2091138" y="1840347"/>
            <a:ext cx="6230620" cy="954107"/>
          </a:xfrm>
          <a:prstGeom prst="rect">
            <a:avLst/>
          </a:prstGeom>
          <a:noFill/>
          <a:ln w="9525">
            <a:noFill/>
          </a:ln>
        </p:spPr>
        <p:txBody>
          <a:bodyPr wrap="square">
            <a:spAutoFit/>
          </a:bodyPr>
          <a:lstStyle/>
          <a:p>
            <a:pPr algn="l"/>
            <a:r>
              <a:rPr lang="zh-CN" altLang="en-US"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ɡuān</a:t>
            </a:r>
            <a:r>
              <a:rPr lang="zh-CN" altLang="en-US" sz="2800" dirty="0">
                <a:solidFill>
                  <a:srgbClr val="FF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lang="zh-CN" altLang="en-US"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（桂冠）（花冠）（张冠李戴）</a:t>
            </a:r>
          </a:p>
          <a:p>
            <a:pPr algn="l"/>
            <a:r>
              <a:rPr lang="en-US" altLang="zh-CN"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B0500000000000000" pitchFamily="34" charset="-122"/>
                <a:cs typeface="方正舒体" panose="02010601030101010101" charset="0"/>
                <a:sym typeface="Arial" panose="020B0604020202020204" pitchFamily="34" charset="0"/>
              </a:rPr>
              <a:t>ɡuàn </a:t>
            </a:r>
            <a:r>
              <a:rPr lang="en-US" altLang="zh-CN" sz="28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（冠军）（夺冠）（冠名）</a:t>
            </a:r>
          </a:p>
        </p:txBody>
      </p:sp>
      <p:sp>
        <p:nvSpPr>
          <p:cNvPr id="8" name="文本框 7"/>
          <p:cNvSpPr txBox="1"/>
          <p:nvPr/>
        </p:nvSpPr>
        <p:spPr>
          <a:xfrm>
            <a:off x="1978289" y="3710135"/>
            <a:ext cx="1263015" cy="523220"/>
          </a:xfrm>
          <a:prstGeom prst="rect">
            <a:avLst/>
          </a:prstGeom>
          <a:noFill/>
          <a:ln w="9525">
            <a:noFill/>
          </a:ln>
        </p:spPr>
        <p:txBody>
          <a:bodyPr wrap="square">
            <a:spAutoFit/>
          </a:bodyPr>
          <a:lstStyle>
            <a:defPPr>
              <a:defRPr lang="zh-CN"/>
            </a:defPPr>
            <a:lvl1pPr>
              <a:defRPr sz="2800">
                <a:solidFill>
                  <a:srgbClr val="FF0000"/>
                </a:solidFill>
                <a:latin typeface="方正舒体" panose="02010601030101010101" charset="0"/>
                <a:ea typeface="方正舒体" panose="02010601030101010101" pitchFamily="2" charset="-122"/>
                <a:cs typeface="方正舒体" panose="02010601030101010101" charset="0"/>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ɡuàn</a:t>
            </a:r>
          </a:p>
        </p:txBody>
      </p:sp>
      <p:sp>
        <p:nvSpPr>
          <p:cNvPr id="9" name="文本框 8"/>
          <p:cNvSpPr txBox="1"/>
          <p:nvPr/>
        </p:nvSpPr>
        <p:spPr>
          <a:xfrm>
            <a:off x="9076501" y="3724521"/>
            <a:ext cx="1989455" cy="523220"/>
          </a:xfrm>
          <a:prstGeom prst="rect">
            <a:avLst/>
          </a:prstGeom>
          <a:noFill/>
          <a:ln w="9525">
            <a:noFill/>
          </a:ln>
        </p:spPr>
        <p:txBody>
          <a:bodyPr wrap="square">
            <a:spAutoFit/>
          </a:bodyPr>
          <a:lstStyle>
            <a:defPPr>
              <a:defRPr lang="zh-CN"/>
            </a:defPPr>
            <a:lvl1pPr>
              <a:defRPr sz="2800">
                <a:solidFill>
                  <a:srgbClr val="FF0000"/>
                </a:solidFill>
                <a:latin typeface="方正舒体" panose="02010601030101010101" charset="0"/>
                <a:ea typeface="方正舒体" panose="02010601030101010101" pitchFamily="2" charset="-122"/>
                <a:cs typeface="方正舒体" panose="02010601030101010101" charset="0"/>
              </a:defRPr>
            </a:lvl1p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ɡuān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4" name="文本框 6"/>
          <p:cNvSpPr txBox="1"/>
          <p:nvPr/>
        </p:nvSpPr>
        <p:spPr>
          <a:xfrm>
            <a:off x="482648" y="1902775"/>
            <a:ext cx="8213805" cy="965842"/>
          </a:xfrm>
          <a:prstGeom prst="rect">
            <a:avLst/>
          </a:prstGeom>
          <a:noFill/>
        </p:spPr>
        <p:txBody>
          <a:bodyPr wrap="square" rtlCol="0" anchor="t">
            <a:spAutoFit/>
          </a:bodyPr>
          <a:lstStyle>
            <a:defPPr>
              <a:defRPr lang="zh-CN"/>
            </a:defPPr>
            <a:lvl1pPr indent="457200">
              <a:lnSpc>
                <a:spcPct val="150000"/>
              </a:lnSpc>
              <a:defRPr sz="2800">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默读全文思考：课文写了鲁迅的哪几件事？</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给课文每一部分加小标题。</a:t>
            </a:r>
          </a:p>
        </p:txBody>
      </p:sp>
      <p:sp>
        <p:nvSpPr>
          <p:cNvPr id="5" name="文本框 4"/>
          <p:cNvSpPr txBox="1"/>
          <p:nvPr/>
        </p:nvSpPr>
        <p:spPr>
          <a:xfrm>
            <a:off x="660400" y="3524623"/>
            <a:ext cx="10708722" cy="2812501"/>
          </a:xfrm>
          <a:prstGeom prst="rect">
            <a:avLst/>
          </a:prstGeom>
          <a:noFill/>
        </p:spPr>
        <p:txBody>
          <a:bodyPr wrap="square" rtlCol="0" anchor="t">
            <a:spAutoFit/>
          </a:bodyPr>
          <a:lstStyle/>
          <a:p>
            <a:pPr indent="304800" algn="l" eaLnBrk="0" fontAlgn="auto">
              <a:lnSpc>
                <a:spcPct val="150000"/>
              </a:lnSpc>
            </a:pPr>
            <a:r>
              <a:rPr 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第一部分是回忆鲁迅追悼会的情景。              </a:t>
            </a:r>
            <a:r>
              <a:rPr lang="en-US" alt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（沉痛悼念）</a:t>
            </a:r>
          </a:p>
          <a:p>
            <a:pPr indent="304800" eaLnBrk="0">
              <a:lnSpc>
                <a:spcPct val="150000"/>
              </a:lnSpc>
            </a:pPr>
            <a:r>
              <a:rPr 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第二部分是在回忆伯父跟“我”谈《水浒》。      </a:t>
            </a:r>
            <a:r>
              <a:rPr lang="en-US" alt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笑</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谈</a:t>
            </a:r>
            <a:r>
              <a:rPr lang="en-US" alt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水浒</a:t>
            </a:r>
            <a:r>
              <a:rPr lang="en-US" alt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p>
          <a:p>
            <a:pPr indent="304800" algn="l" eaLnBrk="0" fontAlgn="auto">
              <a:lnSpc>
                <a:spcPct val="150000"/>
              </a:lnSpc>
            </a:pPr>
            <a:r>
              <a:rPr 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第三部分是在回忆鲁迅先生笑谈“碰壁”的事。   </a:t>
            </a:r>
            <a:r>
              <a:rPr lang="en-US" alt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趣</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谈碰壁）</a:t>
            </a:r>
          </a:p>
          <a:p>
            <a:pPr indent="304800" eaLnBrk="0">
              <a:lnSpc>
                <a:spcPct val="150000"/>
              </a:lnSpc>
            </a:pPr>
            <a:r>
              <a:rPr 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第四部分是回忆鲁迅先生除夕放花筒时难得的笑容</a:t>
            </a:r>
            <a:r>
              <a:rPr lang="zh-CN" altLang="en-US"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燃放花筒</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p>
          <a:p>
            <a:pPr indent="304800" algn="l" eaLnBrk="0" fontAlgn="auto">
              <a:lnSpc>
                <a:spcPct val="150000"/>
              </a:lnSpc>
            </a:pPr>
            <a:r>
              <a:rPr 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第五部分主要讲的是鲁迅先生救助黄包车工人。</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alt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救助车夫</a:t>
            </a:r>
            <a:r>
              <a:rPr lang="en-US" alt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endPar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a:p>
            <a:pPr indent="304800" algn="l" eaLnBrk="0" fontAlgn="auto">
              <a:lnSpc>
                <a:spcPct val="150000"/>
              </a:lnSpc>
            </a:pPr>
            <a:r>
              <a:rPr lang="zh-CN" altLang="en-US"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第六部分</a:t>
            </a:r>
            <a:r>
              <a:rPr 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讲的是女佣阿三对鲁迅先生的回忆。 </a:t>
            </a:r>
            <a:r>
              <a:rPr lang="en-US" altLang="zh-CN" sz="2000" dirty="0">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lang="en-US" alt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关心</a:t>
            </a:r>
            <a:r>
              <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女佣</a:t>
            </a:r>
            <a:r>
              <a:rPr lang="en-US" alt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a:t>
            </a:r>
            <a:endParaRPr lang="zh-CN" sz="2000" dirty="0">
              <a:solidFill>
                <a:srgbClr val="E04236"/>
              </a:solidFill>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933" y="1261830"/>
            <a:ext cx="1840411" cy="25765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TextBox 1"/>
          <p:cNvSpPr txBox="1"/>
          <p:nvPr/>
        </p:nvSpPr>
        <p:spPr>
          <a:xfrm>
            <a:off x="3975188" y="1335754"/>
            <a:ext cx="6825518" cy="1142813"/>
          </a:xfrm>
          <a:prstGeom prst="rect">
            <a:avLst/>
          </a:prstGeom>
          <a:noFill/>
          <a:ln w="9525">
            <a:noFill/>
          </a:ln>
        </p:spPr>
        <p:txBody>
          <a:bodyPr wrap="square">
            <a:spAutoFit/>
          </a:bodyPr>
          <a:lstStyle/>
          <a:p>
            <a:pPr eaLnBrk="1" hangingPunct="1">
              <a:lnSpc>
                <a:spcPct val="150000"/>
              </a:lnSpc>
            </a:pPr>
            <a:r>
              <a:rPr lang="zh-CN" altLang="en-US" sz="2400" b="1"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读第一自然段，说说</a:t>
            </a:r>
            <a:r>
              <a:rPr lang="en-US" altLang="zh-CN" sz="2400" b="1"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从</a:t>
            </a:r>
            <a:r>
              <a:rPr lang="zh-CN" altLang="en-US" sz="2400" b="1"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哪些地方</a:t>
            </a:r>
            <a:r>
              <a:rPr lang="en-US" altLang="zh-CN" sz="2400" b="1" dirty="0">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可以看出鲁迅去世后，“许多人”都来悼念他。</a:t>
            </a:r>
            <a:endParaRPr lang="zh-CN" altLang="en-US" sz="2400" b="1" dirty="0">
              <a:solidFill>
                <a:schemeClr val="tx1">
                  <a:lumMod val="95000"/>
                  <a:lumOff val="5000"/>
                </a:schemeClr>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endParaRPr>
          </a:p>
        </p:txBody>
      </p:sp>
      <p:sp>
        <p:nvSpPr>
          <p:cNvPr id="4" name="文本框 3"/>
          <p:cNvSpPr txBox="1"/>
          <p:nvPr/>
        </p:nvSpPr>
        <p:spPr>
          <a:xfrm>
            <a:off x="2955497" y="2884122"/>
            <a:ext cx="6018119" cy="1754326"/>
          </a:xfrm>
          <a:prstGeom prst="rect">
            <a:avLst/>
          </a:prstGeom>
          <a:noFill/>
          <a:ln w="9525">
            <a:noFill/>
          </a:ln>
        </p:spPr>
        <p:txBody>
          <a:bodyPr wrap="square" anchor="t">
            <a:spAutoFit/>
          </a:bodyPr>
          <a:lstStyle/>
          <a:p>
            <a:pPr eaLnBrk="1" hangingPunct="1">
              <a:lnSpc>
                <a:spcPct val="150000"/>
              </a:lnSpc>
            </a:pPr>
            <a:r>
              <a:rPr lang="en-US" alt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数不清</a:t>
            </a:r>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的挽联</a:t>
            </a: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挂满</a:t>
            </a:r>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了墙壁，</a:t>
            </a: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大大小小</a:t>
            </a:r>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的花圈</a:t>
            </a: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堆满</a:t>
            </a:r>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了整间屋子。送挽联送花圈的有工人，有学生，</a:t>
            </a:r>
            <a:r>
              <a:rPr lang="zh-CN" altLang="en-US"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各色各样</a:t>
            </a:r>
            <a:r>
              <a:rPr lang="zh-CN" altLang="en-US" sz="24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的人都有。</a:t>
            </a:r>
          </a:p>
        </p:txBody>
      </p:sp>
      <p:sp>
        <p:nvSpPr>
          <p:cNvPr id="5" name="椭圆 4"/>
          <p:cNvSpPr/>
          <p:nvPr/>
        </p:nvSpPr>
        <p:spPr>
          <a:xfrm>
            <a:off x="835052" y="2007752"/>
            <a:ext cx="2442845" cy="975702"/>
          </a:xfrm>
          <a:prstGeom prst="ellipse">
            <a:avLst/>
          </a:prstGeom>
          <a:solidFill>
            <a:schemeClr val="accent2"/>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沉痛悼念</a:t>
            </a:r>
          </a:p>
        </p:txBody>
      </p:sp>
      <p:sp>
        <p:nvSpPr>
          <p:cNvPr id="7" name="圆角矩形标注 37"/>
          <p:cNvSpPr/>
          <p:nvPr/>
        </p:nvSpPr>
        <p:spPr>
          <a:xfrm>
            <a:off x="9260822" y="2119301"/>
            <a:ext cx="2576834" cy="1154007"/>
          </a:xfrm>
          <a:prstGeom prst="wedgeRoundRectCallout">
            <a:avLst>
              <a:gd name="adj1" fmla="val -65022"/>
              <a:gd name="adj2" fmla="val 393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说明人们送来的挽联和花圈很多。</a:t>
            </a:r>
          </a:p>
        </p:txBody>
      </p:sp>
      <p:sp>
        <p:nvSpPr>
          <p:cNvPr id="8" name="圆角矩形标注 39"/>
          <p:cNvSpPr/>
          <p:nvPr/>
        </p:nvSpPr>
        <p:spPr>
          <a:xfrm>
            <a:off x="4452923" y="5026967"/>
            <a:ext cx="3542739" cy="1131009"/>
          </a:xfrm>
          <a:prstGeom prst="wedgeRoundRectCallout">
            <a:avLst>
              <a:gd name="adj1" fmla="val -24122"/>
              <a:gd name="adj2" fmla="val -8586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B0500000000000000" pitchFamily="34" charset="-122"/>
                <a:cs typeface="黑体" panose="02010609060101010101" pitchFamily="49" charset="-122"/>
                <a:sym typeface="Arial" panose="020B0604020202020204" pitchFamily="34" charset="0"/>
              </a:rPr>
              <a:t>说明鲁迅先生深受社会各界人士的爱戴。</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7" grpId="0" bldLvl="0" animBg="1"/>
      <p:bldP spid="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宽屏</PresentationFormat>
  <Paragraphs>187</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Calibri</vt:lpstr>
      <vt:lpstr>演示斜黑体</vt: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2020-11-17T07:18:34Z</dcterms:created>
  <dcterms:modified xsi:type="dcterms:W3CDTF">2021-01-08T23:30:52Z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