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707" r:id="rId3"/>
    <p:sldId id="716" r:id="rId4"/>
    <p:sldId id="717" r:id="rId5"/>
    <p:sldId id="718" r:id="rId6"/>
    <p:sldId id="719" r:id="rId7"/>
    <p:sldId id="720" r:id="rId8"/>
    <p:sldId id="721" r:id="rId9"/>
    <p:sldId id="722" r:id="rId10"/>
    <p:sldId id="723" r:id="rId11"/>
    <p:sldId id="724" r:id="rId12"/>
    <p:sldId id="725" r:id="rId13"/>
    <p:sldId id="714" r:id="rId14"/>
    <p:sldId id="726" r:id="rId15"/>
    <p:sldId id="258" r:id="rId16"/>
  </p:sldIdLst>
  <p:sldSz cx="12192000" cy="6858000"/>
  <p:notesSz cx="6858000" cy="9144000"/>
  <p:embeddedFontLst>
    <p:embeddedFont>
      <p:font typeface="FandolFang R" panose="02010600030101010101" charset="-122"/>
      <p:regular r:id="rId18"/>
    </p:embeddedFont>
    <p:embeddedFont>
      <p:font typeface="思源黑体 CN Bold" panose="02010600030101010101" charset="-122"/>
      <p:regular r:id="rId19"/>
    </p:embeddedFont>
    <p:embeddedFont>
      <p:font typeface="思源黑体 CN Light" panose="02010600030101010101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844" autoAdjust="0"/>
  </p:normalViewPr>
  <p:slideViewPr>
    <p:cSldViewPr snapToGrid="0">
      <p:cViewPr varScale="1">
        <p:scale>
          <a:sx n="83" d="100"/>
          <a:sy n="83" d="100"/>
        </p:scale>
        <p:origin x="67" y="754"/>
      </p:cViewPr>
      <p:guideLst>
        <p:guide pos="393"/>
        <p:guide pos="7256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语文园地（二）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六年级上册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283335" y="1706245"/>
            <a:ext cx="7927170" cy="373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◎注意行款整齐，布局合理。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◎书写要正确，不出现错别字和不规范的汉字。</a:t>
            </a:r>
          </a:p>
          <a:p>
            <a:pPr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◎养成自我检视的习惯，不断提高书写水平。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书写提示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027556" y="1742441"/>
            <a:ext cx="3566162" cy="2122261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5715" y="1742441"/>
            <a:ext cx="3369520" cy="2037080"/>
          </a:xfrm>
          <a:prstGeom prst="round2Diag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1597" y="4275588"/>
            <a:ext cx="3733164" cy="1487436"/>
          </a:xfrm>
          <a:prstGeom prst="snip2Diag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49680" y="1787525"/>
            <a:ext cx="8940800" cy="20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◎鞠躬尽瘁，死而后已。 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——[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三国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诸葛亮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67790" y="4737100"/>
            <a:ext cx="10321290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这句话的意思是表示忠心谨慎，竭尽全力效劳，一直到死为止。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3045284" y="1828801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6314459" y="1828801"/>
            <a:ext cx="2028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2578559" y="2774951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课文阅读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584450" y="4728999"/>
            <a:ext cx="647700" cy="719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909888" y="3814599"/>
            <a:ext cx="11541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noProof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点面结合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894139" y="4662324"/>
            <a:ext cx="549275" cy="736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1811796" y="5360825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课外阅读</a:t>
            </a: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3711575" y="5398925"/>
            <a:ext cx="214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习作发现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824397" y="247332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烘托气氛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508501" y="3088162"/>
            <a:ext cx="207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突出重点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824397" y="3702999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加深印象</a:t>
            </a:r>
          </a:p>
        </p:txBody>
      </p:sp>
      <p:sp>
        <p:nvSpPr>
          <p:cNvPr id="19" name="文本框 14"/>
          <p:cNvSpPr txBox="1">
            <a:spLocks noChangeArrowheads="1"/>
          </p:cNvSpPr>
          <p:nvPr/>
        </p:nvSpPr>
        <p:spPr bwMode="auto">
          <a:xfrm>
            <a:off x="4824397" y="4317837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激发情感</a:t>
            </a:r>
          </a:p>
        </p:txBody>
      </p:sp>
      <p:sp>
        <p:nvSpPr>
          <p:cNvPr id="20" name="文本框 15"/>
          <p:cNvSpPr txBox="1">
            <a:spLocks noChangeArrowheads="1"/>
          </p:cNvSpPr>
          <p:nvPr/>
        </p:nvSpPr>
        <p:spPr bwMode="auto">
          <a:xfrm>
            <a:off x="8357624" y="2552700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反复</a:t>
            </a:r>
          </a:p>
        </p:txBody>
      </p:sp>
      <p:sp>
        <p:nvSpPr>
          <p:cNvPr id="21" name="文本框 16"/>
          <p:cNvSpPr txBox="1">
            <a:spLocks noChangeArrowheads="1"/>
          </p:cNvSpPr>
          <p:nvPr/>
        </p:nvSpPr>
        <p:spPr bwMode="auto">
          <a:xfrm>
            <a:off x="8050093" y="3721101"/>
            <a:ext cx="207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写说不用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六年级上册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自学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78567" y="1753441"/>
            <a:ext cx="2395207" cy="7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自读课文回顾：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75827" y="3000748"/>
            <a:ext cx="9040345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读《狼牙山五壮士》和《开国大典》的场面描写。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）读《狼牙山五壮士》第二自然段。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）读《开国大典》中阅兵式的场面描写。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互学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06032" y="1447613"/>
            <a:ext cx="9040345" cy="29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对子交流：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本单元课文中运用了点面结合写法的部分，这样写有什么好处？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展示自己的课外阅读摘记卡。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230" y="3955550"/>
            <a:ext cx="4025948" cy="1935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共学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21754" y="1897381"/>
            <a:ext cx="85363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小组内交流分享自己习作中写场面的内容。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21753" y="2792731"/>
            <a:ext cx="7693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全班交流运用了点面结合方法的范例。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21753" y="3892868"/>
            <a:ext cx="1871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烘托气氛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729991" y="3892868"/>
            <a:ext cx="207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突出重点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21753" y="4951731"/>
            <a:ext cx="1871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加深印象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729990" y="4951731"/>
            <a:ext cx="2691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激发情感……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29083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1342232" y="1810704"/>
            <a:ext cx="8918256" cy="192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运用点面结合的写法有利于我们把场面描写得更吸引人。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29083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词句段运用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89355" y="1554480"/>
            <a:ext cx="7927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读句子，注意加点的部分，说说这样写的好处。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602582" y="3875724"/>
            <a:ext cx="9549447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◇起初是全场肃静，只听见炮声和乐曲声，只听见国旗和其他许多旗帜飘拂的声音。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28676"/>
          <p:cNvSpPr>
            <a:spLocks noChangeArrowheads="1"/>
          </p:cNvSpPr>
          <p:nvPr/>
        </p:nvSpPr>
        <p:spPr bwMode="auto">
          <a:xfrm>
            <a:off x="5108259" y="4650415"/>
            <a:ext cx="73025" cy="71438"/>
          </a:xfrm>
          <a:prstGeom prst="ellipse">
            <a:avLst/>
          </a:prstGeom>
          <a:solidFill>
            <a:srgbClr val="F8270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28676"/>
          <p:cNvSpPr>
            <a:spLocks noChangeArrowheads="1"/>
          </p:cNvSpPr>
          <p:nvPr/>
        </p:nvSpPr>
        <p:spPr bwMode="auto">
          <a:xfrm>
            <a:off x="5440046" y="4650415"/>
            <a:ext cx="73025" cy="71438"/>
          </a:xfrm>
          <a:prstGeom prst="ellipse">
            <a:avLst/>
          </a:prstGeom>
          <a:solidFill>
            <a:srgbClr val="F8270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28676"/>
          <p:cNvSpPr>
            <a:spLocks noChangeArrowheads="1"/>
          </p:cNvSpPr>
          <p:nvPr/>
        </p:nvSpPr>
        <p:spPr bwMode="auto">
          <a:xfrm>
            <a:off x="5917884" y="4650415"/>
            <a:ext cx="73025" cy="71438"/>
          </a:xfrm>
          <a:prstGeom prst="ellipse">
            <a:avLst/>
          </a:prstGeom>
          <a:solidFill>
            <a:srgbClr val="F8270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28676"/>
          <p:cNvSpPr>
            <a:spLocks noChangeArrowheads="1"/>
          </p:cNvSpPr>
          <p:nvPr/>
        </p:nvSpPr>
        <p:spPr bwMode="auto">
          <a:xfrm>
            <a:off x="8783150" y="4686134"/>
            <a:ext cx="73025" cy="71438"/>
          </a:xfrm>
          <a:prstGeom prst="ellipse">
            <a:avLst/>
          </a:prstGeom>
          <a:solidFill>
            <a:srgbClr val="F82704"/>
          </a:solidFill>
          <a:ln w="9525">
            <a:solidFill>
              <a:schemeClr val="hlink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28676"/>
          <p:cNvSpPr>
            <a:spLocks noChangeArrowheads="1"/>
          </p:cNvSpPr>
          <p:nvPr/>
        </p:nvSpPr>
        <p:spPr bwMode="auto">
          <a:xfrm>
            <a:off x="9080012" y="4686134"/>
            <a:ext cx="73025" cy="71438"/>
          </a:xfrm>
          <a:prstGeom prst="ellipse">
            <a:avLst/>
          </a:prstGeom>
          <a:solidFill>
            <a:srgbClr val="F82704"/>
          </a:solidFill>
          <a:ln w="9525">
            <a:solidFill>
              <a:schemeClr val="hlink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28676"/>
          <p:cNvSpPr>
            <a:spLocks noChangeArrowheads="1"/>
          </p:cNvSpPr>
          <p:nvPr/>
        </p:nvSpPr>
        <p:spPr bwMode="auto">
          <a:xfrm>
            <a:off x="9545150" y="4686134"/>
            <a:ext cx="73025" cy="71438"/>
          </a:xfrm>
          <a:prstGeom prst="ellipse">
            <a:avLst/>
          </a:prstGeom>
          <a:solidFill>
            <a:srgbClr val="F82704"/>
          </a:solidFill>
          <a:ln w="9525">
            <a:solidFill>
              <a:schemeClr val="hlink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565593" y="2384757"/>
            <a:ext cx="9397046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◇起初是全场肃静，只听见炮声和乐曲声，国旗和其他许多旗帜飘拂的声音。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词句段运用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01750" y="1882141"/>
            <a:ext cx="9739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写人物说话时， 可以不用“说”来表达。读句子，仿照着写一写。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01750" y="2587626"/>
            <a:ext cx="9282430" cy="123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◇清明节前的一个晚上，我又漫步在广场上，忽然背后传来一声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赞叹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多好啊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      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◇“我还有作业没完成，不能和你一起去玩了。”我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婉言谢绝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了伙伴的邀请。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572579" y="4732656"/>
            <a:ext cx="762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赞叹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婉言谢绝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代替了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词句段运用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1565434" y="1757998"/>
            <a:ext cx="9061131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◇“既然这样，你以后再也不要来找我玩了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!”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话一出口，我就后悔了。 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◇妈妈俯下身子盯着我的眼睛，一脸焦急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你的眼睛怎么肿了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?”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720277" y="4534535"/>
            <a:ext cx="7231062" cy="7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也可以不用与“说“有关的词语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词句段运用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1089660" y="1677231"/>
            <a:ext cx="82296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写说不用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95439" y="2462629"/>
            <a:ext cx="333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积累表示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的词语：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56464" y="3604260"/>
            <a:ext cx="9079072" cy="19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 说 喊 叫 呼 吟 读 问 答 训 斥 责 骂 吼 劝 告 评议 话 赞 论 述 夸 辩 叙 颂 曰 谈话 讲话 叙述 陈述 复述 申述 说明 声明 讲明 谈论 辩论 议论 讨论 商谈……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84.6992125984252,&quot;width&quot;:4082.9811023622046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宽屏</PresentationFormat>
  <Paragraphs>85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2020-11-17T07:17:53Z</dcterms:created>
  <dcterms:modified xsi:type="dcterms:W3CDTF">2021-01-08T23:31:21Z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