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707" r:id="rId3"/>
    <p:sldId id="715" r:id="rId4"/>
    <p:sldId id="716" r:id="rId5"/>
    <p:sldId id="717" r:id="rId6"/>
    <p:sldId id="718" r:id="rId7"/>
    <p:sldId id="719" r:id="rId8"/>
    <p:sldId id="720" r:id="rId9"/>
    <p:sldId id="721" r:id="rId10"/>
    <p:sldId id="722" r:id="rId11"/>
    <p:sldId id="723" r:id="rId12"/>
    <p:sldId id="724" r:id="rId13"/>
    <p:sldId id="714" r:id="rId14"/>
    <p:sldId id="258" r:id="rId15"/>
  </p:sldIdLst>
  <p:sldSz cx="12192000" cy="6858000"/>
  <p:notesSz cx="6858000" cy="9144000"/>
  <p:embeddedFontLst>
    <p:embeddedFont>
      <p:font typeface="FandolFang R" panose="02010600030101010101" charset="-122"/>
      <p:regular r:id="rId17"/>
    </p:embeddedFont>
    <p:embeddedFont>
      <p:font typeface="思源黑体 CN Bold" panose="02010600030101010101" charset="-122"/>
      <p:regular r:id="rId18"/>
    </p:embeddedFont>
    <p:embeddedFont>
      <p:font typeface="思源黑体 CN Light" panose="02010600030101010101" charset="-122"/>
      <p:regular r:id="rId19"/>
    </p:embeddedFont>
  </p:embeddedFontLst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93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595">
          <p15:clr>
            <a:srgbClr val="A4A3A4"/>
          </p15:clr>
        </p15:guide>
        <p15:guide id="4" orient="horz" pos="3928">
          <p15:clr>
            <a:srgbClr val="A4A3A4"/>
          </p15:clr>
        </p15:guide>
        <p15:guide id="5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844" autoAdjust="0"/>
  </p:normalViewPr>
  <p:slideViewPr>
    <p:cSldViewPr snapToGrid="0">
      <p:cViewPr varScale="1">
        <p:scale>
          <a:sx n="114" d="100"/>
          <a:sy n="114" d="100"/>
        </p:scale>
        <p:origin x="749" y="91"/>
      </p:cViewPr>
      <p:guideLst>
        <p:guide pos="393"/>
        <p:guide pos="7256"/>
        <p:guide orient="horz" pos="595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384D4971-EEA0-43C2-9182-D43410F72C2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5B71A38-9659-451C-8E9C-CF9B88C5C04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-1" y="0"/>
            <a:ext cx="4614153" cy="99391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0" name="矩形 9"/>
          <p:cNvSpPr/>
          <p:nvPr userDrawn="1"/>
        </p:nvSpPr>
        <p:spPr>
          <a:xfrm flipH="1">
            <a:off x="10038521" y="6624536"/>
            <a:ext cx="2153479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9152" y="264622"/>
            <a:ext cx="27622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 </a:t>
            </a:r>
            <a:r>
              <a:rPr lang="zh-CN" altLang="en-US" dirty="0"/>
              <a:t>输入标题</a:t>
            </a:r>
          </a:p>
        </p:txBody>
      </p:sp>
      <p:sp>
        <p:nvSpPr>
          <p:cNvPr id="13" name="矩形: 圆角 12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1741"/>
            <a:chOff x="894963" y="2284695"/>
            <a:chExt cx="6336886" cy="1771741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语文园地（六）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61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六年级上册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39152" y="264622"/>
            <a:ext cx="3486536" cy="498475"/>
          </a:xfrm>
        </p:spPr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日积月累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2779608" y="1612054"/>
            <a:ext cx="6862233" cy="296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096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五行：金、木、水、火、土</a:t>
            </a:r>
          </a:p>
          <a:p>
            <a:pPr algn="ctr" defTabSz="6096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五谷：稻、麦、黍、菽、稷</a:t>
            </a:r>
          </a:p>
          <a:p>
            <a:pPr algn="ctr" defTabSz="6096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五音：宫、商、角、徵、羽</a:t>
            </a:r>
          </a:p>
          <a:p>
            <a:pPr algn="ctr" defTabSz="6096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五彩：黄、青、赤、白、黑</a:t>
            </a:r>
          </a:p>
        </p:txBody>
      </p:sp>
      <p:sp>
        <p:nvSpPr>
          <p:cNvPr id="6" name="矩形 5"/>
          <p:cNvSpPr/>
          <p:nvPr/>
        </p:nvSpPr>
        <p:spPr>
          <a:xfrm>
            <a:off x="1400175" y="4761229"/>
            <a:ext cx="9391649" cy="9694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6096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srgbClr val="0066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本次积累的是中国文化常识中的内容。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39152" y="264622"/>
            <a:ext cx="3486536" cy="498475"/>
          </a:xfrm>
        </p:spPr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日积月累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34508" y="1906265"/>
            <a:ext cx="10322983" cy="166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711200" defTabSz="6096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dirty="0">
                <a:solidFill>
                  <a:srgbClr val="0066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五行：</a:t>
            </a:r>
            <a:r>
              <a:rPr lang="zh-CN" altLang="en-US" sz="36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金、木、水、火、土五种物质。</a:t>
            </a:r>
            <a:endParaRPr lang="en-US" altLang="zh-CN" sz="3600" b="1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indent="711200" defTabSz="6096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上古时期的五金指金、银、铜、铅、锡五色。</a:t>
            </a:r>
            <a:endParaRPr lang="zh-CN" altLang="en-US" sz="3600" b="1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39152" y="264622"/>
            <a:ext cx="3486536" cy="498475"/>
          </a:xfrm>
        </p:spPr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日积月累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34626" y="1699261"/>
            <a:ext cx="10122747" cy="37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711200" defTabSz="6096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rgbClr val="0066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五谷：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稻、麦、黍、菽、稷五种谷物。</a:t>
            </a:r>
            <a:endParaRPr lang="en-US" altLang="zh-CN" sz="2000" b="1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indent="711200" defTabSz="6096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“五谷”，古代有多种不同说法，最主要的有两种：一种指稻、麦、黍、菽、稷；另一种指麻、麦、黍、菽、稷。两者的区别是：前者有稻无麻，后者有麻无稻。古代经济文化中心在黄河流域，稻的主要产地在南方，而北方种稻有限，所以“五谷”中最初无稻。五谷文化举足轻重，可谓人类文明之起源。据权威资料显示，人类在数十万年前的石器上观察到高粱的痕迹，说明五谷孕育了人类十多万年。人类将野生杂草培育成五谷杂粮，这不能不说是人类史上的一个壮举，五谷孕育了人类文明。同时告诉世人，人类与五谷的不解情缘。</a:t>
            </a:r>
            <a:endParaRPr lang="zh-CN" altLang="en-US" sz="2000" b="1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1741"/>
            <a:chOff x="894963" y="2284695"/>
            <a:chExt cx="6336886" cy="1771741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谢谢各位倾听！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61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六年级上册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39152" y="264622"/>
            <a:ext cx="3486536" cy="498475"/>
          </a:xfrm>
        </p:spPr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读一读，找规律。</a:t>
            </a:r>
          </a:p>
        </p:txBody>
      </p:sp>
      <p:pic>
        <p:nvPicPr>
          <p:cNvPr id="3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580" y="-19541"/>
            <a:ext cx="4080933" cy="172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C:\Users\Administrator\AppData\Roaming\Tencent\Users\541737432\QQ\WinTemp\RichOle\6XLODH5}BOFZ9JI}{V$SW~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149064"/>
            <a:ext cx="4122668" cy="311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919047" y="3429000"/>
            <a:ext cx="5331884" cy="212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601345" defTabSz="6096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我发现大家交流的是学习古诗的方法，运用它们，可以更好地理解古诗。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(1)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读古诗词的时候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, 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遇到不理解的字词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, 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可以借助注释理解。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(2)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有画面感的诗句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, 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可以通过想象去体会。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(3)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多了解一些古代文化知识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, 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也有助于我们理解古诗词的意思。</a:t>
            </a:r>
          </a:p>
        </p:txBody>
      </p:sp>
      <p:grpSp>
        <p:nvGrpSpPr>
          <p:cNvPr id="6" name="组合 3"/>
          <p:cNvGrpSpPr/>
          <p:nvPr/>
        </p:nvGrpSpPr>
        <p:grpSpPr bwMode="auto">
          <a:xfrm>
            <a:off x="6827520" y="1956907"/>
            <a:ext cx="4047067" cy="1092200"/>
            <a:chOff x="4522082" y="2933004"/>
            <a:chExt cx="5166393" cy="2469396"/>
          </a:xfrm>
        </p:grpSpPr>
        <p:sp>
          <p:nvSpPr>
            <p:cNvPr id="7" name="云形标注 12"/>
            <p:cNvSpPr/>
            <p:nvPr/>
          </p:nvSpPr>
          <p:spPr>
            <a:xfrm>
              <a:off x="4522082" y="2933004"/>
              <a:ext cx="5166393" cy="2469396"/>
            </a:xfrm>
            <a:prstGeom prst="cloudCallout">
              <a:avLst>
                <a:gd name="adj1" fmla="val -59639"/>
                <a:gd name="adj2" fmla="val 65913"/>
              </a:avLst>
            </a:prstGeom>
            <a:solidFill>
              <a:srgbClr val="DCE6F2"/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  <a:prstDash val="sysDot"/>
              <a:miter lim="800000"/>
            </a:ln>
          </p:spPr>
          <p:txBody>
            <a:bodyPr/>
            <a:lstStyle/>
            <a:p>
              <a:pPr indent="592455" algn="just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2"/>
            <p:cNvSpPr>
              <a:spLocks noChangeArrowheads="1"/>
            </p:cNvSpPr>
            <p:nvPr/>
          </p:nvSpPr>
          <p:spPr bwMode="auto">
            <a:xfrm>
              <a:off x="4807913" y="3367459"/>
              <a:ext cx="4766154" cy="1600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096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读了小朋友的话，</a:t>
              </a:r>
              <a:endPara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endParaRPr>
            </a:p>
            <a:p>
              <a:pPr algn="ctr" defTabSz="6096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你发现了什么？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39152" y="264622"/>
            <a:ext cx="3486536" cy="498475"/>
          </a:xfrm>
        </p:spPr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练一练，学运用。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007533" y="1663307"/>
            <a:ext cx="10170584" cy="14930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indent="6223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829945" defTabSz="60960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读下面诗句，运用你学到的方法读一读，试着说说诗句的意思。</a:t>
            </a:r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1257301" y="3208867"/>
            <a:ext cx="7878233" cy="75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609600" defTabSz="6096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3200" b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一水护田将绿绕，两山排闼送青来。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045634" y="4104218"/>
            <a:ext cx="10045700" cy="149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609600" defTabSz="6096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3200" b="1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庭院外一条小河保护着农田，把绿色的田地环绕。两座青山像推开的两扇门送来一片翠绿。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39152" y="264622"/>
            <a:ext cx="3486536" cy="498475"/>
          </a:xfrm>
        </p:spPr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我拓展，我积累。</a:t>
            </a:r>
          </a:p>
        </p:txBody>
      </p:sp>
      <p:sp>
        <p:nvSpPr>
          <p:cNvPr id="3" name="圆角矩形标注 16"/>
          <p:cNvSpPr/>
          <p:nvPr/>
        </p:nvSpPr>
        <p:spPr>
          <a:xfrm>
            <a:off x="2703831" y="1827107"/>
            <a:ext cx="8365067" cy="552451"/>
          </a:xfrm>
          <a:prstGeom prst="wedgeRoundRectCallout">
            <a:avLst>
              <a:gd name="adj1" fmla="val -55815"/>
              <a:gd name="adj2" fmla="val 4767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小朋友，你还积累了哪些学习古诗的好方法？</a:t>
            </a: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" y="4218941"/>
            <a:ext cx="1187451" cy="135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C:\Users\Administrator\Desktop\17e1884f61f242d2a7c5ee365a480b1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31" y="1977391"/>
            <a:ext cx="1483783" cy="142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365165" y="2826173"/>
            <a:ext cx="8913704" cy="319405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indent="721995" defTabSz="6096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平时学习中，我也有一些学习古诗的好方法，比如：联系生活实际理解诗句；有意识地把一些古诗分分类；查一查常被引到古诗中的典故，了解一些历史故事、古代传说等；了解一些古诗词常用的修辞手法等。还有的诗句让我想起了相关内容，有了一些想法，我就用铅笔在旁边做批注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39152" y="264622"/>
            <a:ext cx="3486536" cy="498475"/>
          </a:xfrm>
        </p:spPr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我拓展，我积累。</a:t>
            </a:r>
          </a:p>
        </p:txBody>
      </p:sp>
      <p:sp>
        <p:nvSpPr>
          <p:cNvPr id="3" name="圆角矩形标注 16"/>
          <p:cNvSpPr/>
          <p:nvPr/>
        </p:nvSpPr>
        <p:spPr>
          <a:xfrm>
            <a:off x="2785111" y="1837267"/>
            <a:ext cx="8365067" cy="552451"/>
          </a:xfrm>
          <a:prstGeom prst="wedgeRoundRectCallout">
            <a:avLst>
              <a:gd name="adj1" fmla="val -55815"/>
              <a:gd name="adj2" fmla="val 4767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小朋友，你还积累了哪些学习古诗的好方法？</a:t>
            </a: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60" y="4229101"/>
            <a:ext cx="1187451" cy="135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C:\Users\Administrator\Desktop\17e1884f61f242d2a7c5ee365a480b1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1" y="1987551"/>
            <a:ext cx="1483783" cy="142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554394" y="3145790"/>
            <a:ext cx="8643195" cy="26449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721995" defTabSz="609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比如：“天街小雨润如酥，草色遥看近却无。”诗句出自唐代诗人韩愈的《早春呈水部张十八员外》</a:t>
            </a: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其一</a:t>
            </a: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，描写和赞美早春美景。当读完第一行对初春小雨的描写时，关于雨的诗句“好雨知时节，当春乃发生。随风潜入夜，润物细无声”立刻在脑海中跳出，我赶紧在旁边用铅笔写下“《春夜喜雨》杜甫”；反复读了几遍，联系生活实际，我明白了，第二行是写的春草刚刚发芽时，若有若无，稀疏，矮小的。于是我就查找相似语句积累下来，如王维的“青霭入看无”、“山色有无中”。同类诗句进行拓展，我的积累量大增。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39152" y="264622"/>
            <a:ext cx="3486536" cy="498475"/>
          </a:xfrm>
        </p:spPr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语句段运用</a:t>
            </a:r>
          </a:p>
        </p:txBody>
      </p:sp>
      <p:sp>
        <p:nvSpPr>
          <p:cNvPr id="7" name="矩形 14"/>
          <p:cNvSpPr>
            <a:spLocks noChangeArrowheads="1"/>
          </p:cNvSpPr>
          <p:nvPr/>
        </p:nvSpPr>
        <p:spPr bwMode="auto">
          <a:xfrm>
            <a:off x="1277620" y="2406193"/>
            <a:ext cx="10388600" cy="142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0960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为了生活环境更舒适，人们在城市里种植了大量的花草树木。郁郁葱葱的树木花草是城市的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绿色卫士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，人们把它们比作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城市之肺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，是十分形象和确切的。因为这些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绿色卫士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，不仅能吸收空气中过剩的二氧化碳，调节城市空气，而且能降低灰尘污染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叶子表面的绒毛和黏液能吸附飘尘，阻止灰尘微粒蔓延。</a:t>
            </a:r>
          </a:p>
        </p:txBody>
      </p:sp>
      <p:sp>
        <p:nvSpPr>
          <p:cNvPr id="8" name="圆角矩形标注 11"/>
          <p:cNvSpPr/>
          <p:nvPr/>
        </p:nvSpPr>
        <p:spPr>
          <a:xfrm>
            <a:off x="911438" y="4565915"/>
            <a:ext cx="2211916" cy="1257300"/>
          </a:xfrm>
          <a:prstGeom prst="wedgeRoundRectCallout">
            <a:avLst>
              <a:gd name="adj1" fmla="val 52103"/>
              <a:gd name="adj2" fmla="val -9151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读一读，你发现了什么？</a:t>
            </a:r>
          </a:p>
        </p:txBody>
      </p:sp>
      <p:sp>
        <p:nvSpPr>
          <p:cNvPr id="9" name="矩形 8"/>
          <p:cNvSpPr/>
          <p:nvPr/>
        </p:nvSpPr>
        <p:spPr>
          <a:xfrm>
            <a:off x="3123354" y="4292600"/>
            <a:ext cx="8428567" cy="2565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indent="598805" defTabSz="6096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仔细读一读这段话，很快就发现，花草树木是这段话的核心。围绕花草树木，分别将它们比作“绿色卫士”“城市之肺”，作者要表达的观点就十分清楚了；花草树木对美化人们的生活环境发挥着巨大的作用。</a:t>
            </a:r>
          </a:p>
        </p:txBody>
      </p:sp>
      <p:grpSp>
        <p:nvGrpSpPr>
          <p:cNvPr id="10" name="组合 14"/>
          <p:cNvGrpSpPr/>
          <p:nvPr/>
        </p:nvGrpSpPr>
        <p:grpSpPr bwMode="auto">
          <a:xfrm>
            <a:off x="1061720" y="1618404"/>
            <a:ext cx="10729384" cy="601205"/>
            <a:chOff x="793282" y="921694"/>
            <a:chExt cx="8047031" cy="451582"/>
          </a:xfrm>
        </p:grpSpPr>
        <p:sp>
          <p:nvSpPr>
            <p:cNvPr id="11" name="矩形 1"/>
            <p:cNvSpPr>
              <a:spLocks noChangeArrowheads="1"/>
            </p:cNvSpPr>
            <p:nvPr/>
          </p:nvSpPr>
          <p:spPr bwMode="auto">
            <a:xfrm>
              <a:off x="1211548" y="921694"/>
              <a:ext cx="7628765" cy="346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096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读一读，说说下面这段话表达了怎样的观点。</a:t>
              </a:r>
            </a:p>
          </p:txBody>
        </p:sp>
        <p:pic>
          <p:nvPicPr>
            <p:cNvPr id="12" name="Picture 1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282" y="955518"/>
              <a:ext cx="403252" cy="417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39152" y="264622"/>
            <a:ext cx="3486536" cy="498475"/>
          </a:xfrm>
        </p:spPr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语句段运用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932604" y="2228849"/>
            <a:ext cx="10623549" cy="101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6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715645" defTabSz="60960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读一读下面这段话，抓住关键句，把握主要观点，说说这段话表达了怎样的观点。</a:t>
            </a: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932604" y="3214688"/>
            <a:ext cx="10706100" cy="197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6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715645" defTabSz="60960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次性饭盒是发泡塑料餐具，所盛食物如果超过六十五度，会析出本身带有的毒素，侵入到食物之中，就像塑料袋不能遇高温一样，而且要是加工过程中工艺控制不好，毒害将会更大，用这样的饭盒吃饭就相当于慢性服毒，虽然毒性微弱，但长期使用，还是会对肝脏、肾脏造成伤害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77434" y="5512223"/>
            <a:ext cx="39741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096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使用一次性饭盒有害健康。</a:t>
            </a:r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837778" y="1610428"/>
            <a:ext cx="40089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defTabSz="60960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zh-CN" altLang="en-US" sz="3200" b="1">
                <a:solidFill>
                  <a:srgbClr val="3333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练一练，学运用。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39152" y="264622"/>
            <a:ext cx="3486536" cy="498475"/>
          </a:xfrm>
        </p:spPr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语句段运用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080336" y="3334172"/>
            <a:ext cx="5115984" cy="224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58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598805" defTabSz="6096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认真读材料，明确本题中小林同学从温泉镇到宋家洼，他希望早上九点以前赶到。我们要从三张公交路线图中选择最合适的方案。</a:t>
            </a:r>
          </a:p>
        </p:txBody>
      </p:sp>
      <p:pic>
        <p:nvPicPr>
          <p:cNvPr id="4" name="Picture 12" descr="C:\Users\Administrator\AppData\Roaming\Tencent\Users\541737432\QQ\WinTemp\RichOle\BO]ADN9I{I@]JN}IO@UDZ6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066" y="2962363"/>
            <a:ext cx="3828005" cy="299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14"/>
          <p:cNvGrpSpPr/>
          <p:nvPr/>
        </p:nvGrpSpPr>
        <p:grpSpPr bwMode="auto">
          <a:xfrm>
            <a:off x="881381" y="1587924"/>
            <a:ext cx="10314939" cy="1200330"/>
            <a:chOff x="793282" y="921694"/>
            <a:chExt cx="7735983" cy="901885"/>
          </a:xfrm>
        </p:grpSpPr>
        <p:sp>
          <p:nvSpPr>
            <p:cNvPr id="6" name="矩形 1"/>
            <p:cNvSpPr>
              <a:spLocks noChangeArrowheads="1"/>
            </p:cNvSpPr>
            <p:nvPr/>
          </p:nvSpPr>
          <p:spPr bwMode="auto">
            <a:xfrm>
              <a:off x="1211548" y="921694"/>
              <a:ext cx="7317717" cy="901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096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公交车是常用交通工具，选择合适的乘车方案，能让出行更顺利、快捷。读材料，想一想：小林同学家住温泉镇，他希望早上</a:t>
              </a:r>
              <a:r>
                <a:rPr lang="en-US" altLang="zh-CN" sz="2400" b="1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9</a:t>
              </a:r>
              <a:r>
                <a:rPr lang="zh-CN" altLang="en-US" sz="2400" b="1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点以前赶到在宋家洼的外婆家</a:t>
              </a:r>
              <a:r>
                <a:rPr lang="en-US" altLang="zh-CN" sz="2400" b="1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, </a:t>
              </a:r>
              <a:r>
                <a:rPr lang="zh-CN" altLang="en-US" sz="2400" b="1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好跟舅舅一起去爬山。他怎样乘车最合适</a:t>
              </a:r>
              <a:r>
                <a:rPr lang="en-US" altLang="zh-CN" sz="2400" b="1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?</a:t>
              </a:r>
              <a:endPara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pic>
          <p:nvPicPr>
            <p:cNvPr id="7" name="Picture 1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282" y="955518"/>
              <a:ext cx="403252" cy="417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39152" y="264622"/>
            <a:ext cx="3486536" cy="498475"/>
          </a:xfrm>
        </p:spPr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语句段运用</a:t>
            </a:r>
          </a:p>
        </p:txBody>
      </p:sp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923714" y="1618827"/>
            <a:ext cx="44005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defTabSz="60960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rgbClr val="3333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找一找，设计方案。</a:t>
            </a:r>
          </a:p>
        </p:txBody>
      </p:sp>
      <p:sp>
        <p:nvSpPr>
          <p:cNvPr id="9" name="文本框 2"/>
          <p:cNvSpPr txBox="1">
            <a:spLocks noChangeArrowheads="1"/>
          </p:cNvSpPr>
          <p:nvPr/>
        </p:nvSpPr>
        <p:spPr bwMode="auto">
          <a:xfrm>
            <a:off x="1102783" y="2631280"/>
            <a:ext cx="9986433" cy="260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096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  </a:t>
            </a:r>
            <a:r>
              <a:rPr lang="zh-CN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先运用排除法，将763路排除，因为这趟车首发时间是九点，虽然路程最短，但时间不符合小林的心愿，所以排除。然后建议八点前乘坐65路车，从温泉镇上车，在四通桥下车，换成常家岭开往西山口的86路车，在宋家洼下车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jh0r3i3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1374</Words>
  <Application>Microsoft Office PowerPoint</Application>
  <PresentationFormat>宽屏</PresentationFormat>
  <Paragraphs>69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思源黑体 CN Light</vt:lpstr>
      <vt:lpstr>Wingdings</vt:lpstr>
      <vt:lpstr>Arial</vt:lpstr>
      <vt:lpstr>FandolFang R</vt:lpstr>
      <vt:lpstr>思源黑体 CN Bold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2020-11-17T07:18:22Z</dcterms:created>
  <dcterms:modified xsi:type="dcterms:W3CDTF">2021-01-08T23:31:29Z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