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56" r:id="rId2"/>
    <p:sldId id="707" r:id="rId3"/>
    <p:sldId id="715" r:id="rId4"/>
    <p:sldId id="716" r:id="rId5"/>
    <p:sldId id="717" r:id="rId6"/>
    <p:sldId id="718" r:id="rId7"/>
    <p:sldId id="719" r:id="rId8"/>
    <p:sldId id="720" r:id="rId9"/>
    <p:sldId id="721" r:id="rId10"/>
    <p:sldId id="722" r:id="rId11"/>
    <p:sldId id="723" r:id="rId12"/>
    <p:sldId id="724" r:id="rId13"/>
    <p:sldId id="725" r:id="rId14"/>
    <p:sldId id="726" r:id="rId15"/>
    <p:sldId id="714" r:id="rId16"/>
    <p:sldId id="258" r:id="rId17"/>
  </p:sldIdLst>
  <p:sldSz cx="12192000" cy="6858000"/>
  <p:notesSz cx="6858000" cy="9144000"/>
  <p:embeddedFontLst>
    <p:embeddedFont>
      <p:font typeface="FandolFang R" panose="02010600030101010101" charset="-122"/>
      <p:regular r:id="rId19"/>
    </p:embeddedFont>
    <p:embeddedFont>
      <p:font typeface="思源黑体 CN Bold" panose="02010600030101010101" charset="-122"/>
      <p:regular r:id="rId20"/>
    </p:embeddedFont>
    <p:embeddedFont>
      <p:font typeface="思源黑体 CN Light" panose="02010600030101010101" charset="-122"/>
      <p:regular r:id="rId21"/>
    </p:embeddedFont>
  </p:embeddedFontLst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93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844" autoAdjust="0"/>
  </p:normalViewPr>
  <p:slideViewPr>
    <p:cSldViewPr snapToGrid="0">
      <p:cViewPr>
        <p:scale>
          <a:sx n="75" d="100"/>
          <a:sy n="75" d="100"/>
        </p:scale>
        <p:origin x="2218" y="917"/>
      </p:cViewPr>
      <p:guideLst>
        <p:guide pos="393"/>
        <p:guide pos="7256"/>
        <p:guide orient="horz" pos="143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9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2AB48A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语文园地（三）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六年级上册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小练笔</a:t>
            </a:r>
            <a:endParaRPr lang="zh-CN" altLang="en-US" sz="32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内容占位符 2"/>
          <p:cNvSpPr txBox="1">
            <a:spLocks noChangeArrowheads="1"/>
          </p:cNvSpPr>
          <p:nvPr/>
        </p:nvSpPr>
        <p:spPr bwMode="auto">
          <a:xfrm>
            <a:off x="1015797" y="1786361"/>
            <a:ext cx="9623425" cy="407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一、班级里举行“竞选班级体育委员”的活动，你会采用什么表达方式，向老师、同学们介绍自己，使自己当选呢？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24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二、假如你是一个足球爱好者，想向妈妈请求，每周三放学后踢一会足球，你会用什么样的表达方式，说明理由，表达观点，让妈妈同意你的请求呢？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037863" y="1955800"/>
            <a:ext cx="10116274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习作中对某种事物进行说明时，为了语言条理清楚，你会采用什么表达方式呢？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请阅读“词句段运用”的第二题，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注意加点的部分，想一想：这样表达有什么好处？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内容占位符 2"/>
          <p:cNvSpPr txBox="1">
            <a:spLocks noChangeArrowheads="1"/>
          </p:cNvSpPr>
          <p:nvPr/>
        </p:nvSpPr>
        <p:spPr bwMode="auto">
          <a:xfrm>
            <a:off x="1610810" y="2398853"/>
            <a:ext cx="9061047" cy="252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总结：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介绍说明事物时，采用“一是……二是……三是……”的表达方式，说明理由，表达观点，可以使语言条理清楚，观点明确。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总结课堂</a:t>
            </a:r>
            <a:endParaRPr lang="zh-CN" altLang="en-US" sz="32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244921" y="2040075"/>
            <a:ext cx="9702157" cy="321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通过这节课，我们回顾了本单元的课文内容，学习了更多的写作方法，还背诵了《春日》，希望同学们在以后的习作中，能大胆运用本节课所学——巧用描写、巧用修辞、巧用标点符号、巧用表达方式，这些方法技巧。同时，也能引用古诗《春日》，来给我们的文章增添色彩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板书</a:t>
            </a:r>
          </a:p>
        </p:txBody>
      </p:sp>
      <p:sp>
        <p:nvSpPr>
          <p:cNvPr id="24" name="文本框 1"/>
          <p:cNvSpPr txBox="1">
            <a:spLocks noChangeArrowheads="1"/>
          </p:cNvSpPr>
          <p:nvPr/>
        </p:nvSpPr>
        <p:spPr bwMode="auto">
          <a:xfrm>
            <a:off x="2114228" y="3275011"/>
            <a:ext cx="30861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rPr>
              <a:t>语文园地三</a:t>
            </a:r>
          </a:p>
        </p:txBody>
      </p:sp>
      <p:sp>
        <p:nvSpPr>
          <p:cNvPr id="25" name="矩形 24"/>
          <p:cNvSpPr/>
          <p:nvPr/>
        </p:nvSpPr>
        <p:spPr>
          <a:xfrm>
            <a:off x="5897242" y="1206500"/>
            <a:ext cx="3221037" cy="1246187"/>
          </a:xfrm>
          <a:prstGeom prst="rect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897242" y="3097212"/>
            <a:ext cx="3221037" cy="1247775"/>
          </a:xfrm>
          <a:prstGeom prst="rect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897242" y="4987925"/>
            <a:ext cx="3221037" cy="1247775"/>
          </a:xfrm>
          <a:prstGeom prst="rect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8" name="下箭头 7"/>
          <p:cNvSpPr/>
          <p:nvPr/>
        </p:nvSpPr>
        <p:spPr>
          <a:xfrm>
            <a:off x="7264079" y="2454275"/>
            <a:ext cx="485775" cy="642937"/>
          </a:xfrm>
          <a:prstGeom prst="downArrow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9" name="下箭头 8"/>
          <p:cNvSpPr/>
          <p:nvPr/>
        </p:nvSpPr>
        <p:spPr>
          <a:xfrm>
            <a:off x="7240267" y="4344986"/>
            <a:ext cx="485775" cy="642938"/>
          </a:xfrm>
          <a:prstGeom prst="downArrow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0" name="文本框 9"/>
          <p:cNvSpPr txBox="1">
            <a:spLocks noChangeArrowheads="1"/>
          </p:cNvSpPr>
          <p:nvPr/>
        </p:nvSpPr>
        <p:spPr bwMode="auto">
          <a:xfrm>
            <a:off x="6563991" y="1506537"/>
            <a:ext cx="21467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 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31" name="文本框 10"/>
          <p:cNvSpPr txBox="1">
            <a:spLocks noChangeArrowheads="1"/>
          </p:cNvSpPr>
          <p:nvPr/>
        </p:nvSpPr>
        <p:spPr bwMode="auto">
          <a:xfrm>
            <a:off x="6211567" y="3398837"/>
            <a:ext cx="2621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 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32" name="文本框 11"/>
          <p:cNvSpPr txBox="1">
            <a:spLocks noChangeArrowheads="1"/>
          </p:cNvSpPr>
          <p:nvPr/>
        </p:nvSpPr>
        <p:spPr bwMode="auto">
          <a:xfrm>
            <a:off x="6670353" y="5289550"/>
            <a:ext cx="21467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 </a:t>
            </a: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Arial" panose="020B0604020202020204" pitchFamily="34" charset="0"/>
              </a:rPr>
              <a:t>日积月累</a:t>
            </a:r>
          </a:p>
        </p:txBody>
      </p:sp>
      <p:sp>
        <p:nvSpPr>
          <p:cNvPr id="33" name="左大括号 32"/>
          <p:cNvSpPr/>
          <p:nvPr/>
        </p:nvSpPr>
        <p:spPr>
          <a:xfrm>
            <a:off x="5105079" y="1508124"/>
            <a:ext cx="576263" cy="4189412"/>
          </a:xfrm>
          <a:prstGeom prst="leftBrace">
            <a:avLst>
              <a:gd name="adj1" fmla="val 0"/>
              <a:gd name="adj2" fmla="val 50000"/>
            </a:avLst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六年级上册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3" name="内容占位符 2"/>
          <p:cNvSpPr txBox="1">
            <a:spLocks noChangeArrowheads="1"/>
          </p:cNvSpPr>
          <p:nvPr/>
        </p:nvSpPr>
        <p:spPr bwMode="auto">
          <a:xfrm>
            <a:off x="1140689" y="1709738"/>
            <a:ext cx="10099965" cy="93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1.回顾这一单元的3篇课文，想一想，学习《故宫博物院》，你学会了什么？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10541" y="3495963"/>
            <a:ext cx="9928514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如：带着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“要为家人计划故宫一日游，画一张故宫参观路线图”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，应该重点阅读材料一、材料三、材料四。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5" name="内容占位符 2"/>
          <p:cNvSpPr txBox="1">
            <a:spLocks noChangeArrowheads="1"/>
          </p:cNvSpPr>
          <p:nvPr/>
        </p:nvSpPr>
        <p:spPr bwMode="auto">
          <a:xfrm>
            <a:off x="1321443" y="2161493"/>
            <a:ext cx="8229600" cy="27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2.谁来说说这样做的好处是什么呢？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422" y="2286482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6" name="内容占位符 2"/>
          <p:cNvSpPr txBox="1">
            <a:spLocks noChangeArrowheads="1"/>
          </p:cNvSpPr>
          <p:nvPr/>
        </p:nvSpPr>
        <p:spPr bwMode="auto">
          <a:xfrm>
            <a:off x="1269868" y="1876084"/>
            <a:ext cx="965226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3.学习《竹节人》，你学会了哪些阅读方法？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593681" y="2765089"/>
            <a:ext cx="5288955" cy="214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根据不同的阅读目的，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选择恰当的阅读方法。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5" name="内容占位符 2"/>
          <p:cNvSpPr txBox="1">
            <a:spLocks noChangeArrowheads="1"/>
          </p:cNvSpPr>
          <p:nvPr/>
        </p:nvSpPr>
        <p:spPr bwMode="auto">
          <a:xfrm>
            <a:off x="1053296" y="1781176"/>
            <a:ext cx="10324618" cy="36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如带着“写玩具制作指南，教别人玩这种玩具”这一任务读《竹节人》，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相关联的段落应该仔细阅读，反复阅读，而关联性不强的段落，不需要逐字逐句地读。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如：玩竹节人的有趣经历这部分内容，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可以采用浏览阅读的方法。</a:t>
            </a:r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这样可以提高阅读速度，提高学习效率。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总结</a:t>
            </a: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483488" y="2660650"/>
            <a:ext cx="9537700" cy="15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读书时，同学们应该想想阅读的目的，再有针对性地选择适合的阅读方法和阅读材料。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内容占位符 2"/>
          <p:cNvSpPr txBox="1">
            <a:spLocks noChangeArrowheads="1"/>
          </p:cNvSpPr>
          <p:nvPr/>
        </p:nvSpPr>
        <p:spPr bwMode="auto">
          <a:xfrm>
            <a:off x="1475230" y="2140051"/>
            <a:ext cx="9393398" cy="23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1.请阅读“词句段运用”的第一题，你喜欢哪个情景？有感情的朗读自己喜欢的情景，并说说你喜欢的理由。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1244901" y="1449552"/>
            <a:ext cx="9843645" cy="219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片段一：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下课时，教室里摆开场子，吸引了一圈黑脑袋，攒着观战，还跺脚拍手，咋咋呼呼，好不热闹。常要等老师进来，才知道已经上课。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18814" y="3683523"/>
            <a:ext cx="8901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“一圈黑脑袋、攒着观战、跺脚拍手、咋咋呼呼”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342202" y="5288466"/>
            <a:ext cx="98436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运用动作描写和语言描写，写出了当时场面的热闹气氛。</a:t>
            </a:r>
          </a:p>
        </p:txBody>
      </p:sp>
      <p:sp>
        <p:nvSpPr>
          <p:cNvPr id="8" name="下箭头 4"/>
          <p:cNvSpPr/>
          <p:nvPr/>
        </p:nvSpPr>
        <p:spPr>
          <a:xfrm>
            <a:off x="4555303" y="4545499"/>
            <a:ext cx="242887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600" noProof="1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  <p:bldP spid="6" grpId="0"/>
      <p:bldP spid="6" grpId="1"/>
      <p:bldP spid="7" grpId="0"/>
      <p:bldP spid="7" grpId="1"/>
      <p:bldP spid="8" grpId="0" bldLvl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词句段运用</a:t>
            </a:r>
            <a:b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endParaRPr lang="zh-CN" altLang="en-US" sz="32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内容占位符 2"/>
          <p:cNvSpPr txBox="1">
            <a:spLocks noChangeArrowheads="1"/>
          </p:cNvSpPr>
          <p:nvPr/>
        </p:nvSpPr>
        <p:spPr bwMode="auto">
          <a:xfrm>
            <a:off x="1276068" y="1541462"/>
            <a:ext cx="9639863" cy="188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片段二：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偏偏后面的同学不知趣，看得入了迷，伸长脖子，恨不得从我们肩膀上探过来。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179230" y="3745700"/>
            <a:ext cx="65004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“看得入了迷、伸长脖子、恨不能、探过来”</a:t>
            </a:r>
          </a:p>
        </p:txBody>
      </p:sp>
      <p:sp>
        <p:nvSpPr>
          <p:cNvPr id="11" name="下箭头 4"/>
          <p:cNvSpPr/>
          <p:nvPr/>
        </p:nvSpPr>
        <p:spPr>
          <a:xfrm>
            <a:off x="4186592" y="4424043"/>
            <a:ext cx="242887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600" noProof="1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419947" y="5316538"/>
            <a:ext cx="79439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运用神态描写和动作描写，写出观战人入迷的情景。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bldLvl="0" animBg="1"/>
      <p:bldP spid="11" grpId="1" animBg="1"/>
      <p:bldP spid="12" grpId="0"/>
      <p:bldP spid="1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宽屏</PresentationFormat>
  <Paragraphs>73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思源黑体 CN Light</vt:lpstr>
      <vt:lpstr>Arial</vt:lpstr>
      <vt:lpstr>FandolFang R</vt:lpstr>
      <vt:lpstr>思源黑体 CN Bold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2020-11-17T07:19:08Z</dcterms:created>
  <dcterms:modified xsi:type="dcterms:W3CDTF">2021-01-08T23:31:49Z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