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707" r:id="rId3"/>
    <p:sldId id="715" r:id="rId4"/>
    <p:sldId id="716" r:id="rId5"/>
    <p:sldId id="717" r:id="rId6"/>
    <p:sldId id="718" r:id="rId7"/>
    <p:sldId id="719" r:id="rId8"/>
    <p:sldId id="720" r:id="rId9"/>
    <p:sldId id="721" r:id="rId10"/>
    <p:sldId id="722" r:id="rId11"/>
    <p:sldId id="723" r:id="rId12"/>
    <p:sldId id="724" r:id="rId13"/>
    <p:sldId id="725" r:id="rId14"/>
    <p:sldId id="726" r:id="rId15"/>
    <p:sldId id="727" r:id="rId16"/>
    <p:sldId id="728" r:id="rId17"/>
    <p:sldId id="729" r:id="rId18"/>
    <p:sldId id="730" r:id="rId19"/>
    <p:sldId id="714" r:id="rId20"/>
    <p:sldId id="731" r:id="rId21"/>
    <p:sldId id="258" r:id="rId22"/>
  </p:sldIdLst>
  <p:sldSz cx="12192000" cy="6858000"/>
  <p:notesSz cx="6858000" cy="9144000"/>
  <p:embeddedFontLst>
    <p:embeddedFont>
      <p:font typeface="FandolFang R" panose="02010600030101010101" charset="-122"/>
      <p:regular r:id="rId25"/>
    </p:embeddedFont>
    <p:embeddedFont>
      <p:font typeface="思源黑体 CN Bold" panose="02010600030101010101" charset="-122"/>
      <p:regular r:id="rId26"/>
    </p:embeddedFont>
    <p:embeddedFont>
      <p:font typeface="思源黑体 CN Light" panose="02010600030101010101" charset="-122"/>
      <p:regular r:id="rId27"/>
    </p:embeddedFont>
  </p:embeddedFontLst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380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844" autoAdjust="0"/>
  </p:normalViewPr>
  <p:slideViewPr>
    <p:cSldViewPr snapToGrid="0">
      <p:cViewPr>
        <p:scale>
          <a:sx n="66" d="100"/>
          <a:sy n="66" d="100"/>
        </p:scale>
        <p:origin x="710" y="1114"/>
      </p:cViewPr>
      <p:guideLst>
        <p:guide pos="6380"/>
        <p:guide pos="7256"/>
        <p:guide orient="horz" pos="595"/>
        <p:guide orient="horz" pos="664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416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9B5DA-8CE2-4D0E-AF2D-A311B1BCCDFC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2021/1/9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80E48-A13B-4F17-AABA-F994B9BAEBB0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21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语文园地（一）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37590" y="1892618"/>
            <a:ext cx="8177530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阅读的时候，还要能从课文的内容联想到更多。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037590" y="2694623"/>
            <a:ext cx="9823450" cy="29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比如，阅读老舍的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草原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，可以想到老舍的其他作品或其他作家写草原的作品。读懂了课文中主客聚会的欢快场景，可以想象如果自己置身于这个场景中会怎样。理解了写景时融入感受的方法，可以想到在今后的习作中运用。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5690" y="1655763"/>
            <a:ext cx="66134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读一读，看看这些句子有什么特点？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5690" y="3538538"/>
            <a:ext cx="100799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漓江的水真静啊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静得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让你感觉不到它在流动；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漓江的水真清啊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清得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可以看见江底的沙石；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漓江的水真绿啊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绿得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仿佛那是一块无瑕的翡翠。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075690" y="2363788"/>
            <a:ext cx="100799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我是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亲友之间交往的礼品，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我是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婚礼的冠冕，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我是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生者赠予死者最后的祭献。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075690" y="5205413"/>
            <a:ext cx="100799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花开了，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就像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睡醒了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。鸟飞了，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就像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在天上逛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。虫子叫了，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就像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在说话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</a:t>
            </a: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23620" y="1617974"/>
            <a:ext cx="87645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句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的句式：我是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句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的句式：漓江的水真静啊，静得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；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漓江的水真清啊，清得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；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漓江的水真绿啊，绿得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句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的句式：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，就像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像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，就像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似的。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23620" y="4198563"/>
            <a:ext cx="3121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C3BD4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我的发现：</a:t>
            </a:r>
          </a:p>
        </p:txBody>
      </p:sp>
      <p:sp>
        <p:nvSpPr>
          <p:cNvPr id="12" name="文本框 1"/>
          <p:cNvSpPr txBox="1">
            <a:spLocks noChangeArrowheads="1"/>
          </p:cNvSpPr>
          <p:nvPr/>
        </p:nvSpPr>
        <p:spPr bwMode="auto">
          <a:xfrm>
            <a:off x="1023620" y="4781175"/>
            <a:ext cx="9231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每个句子间都有三个意义相关或相近的词组或句子，每个句子间的几个词组或句子结构相同或相似，每个句子间的几个词组或句子语气相同。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58570" y="2171065"/>
            <a:ext cx="9886950" cy="290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把三个或三个以上意义相关或相近、结构相同或相似、语气相同的词组或句子并排在一起，就叫做排比，这样的句子就叫排比句。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168400" y="2117090"/>
            <a:ext cx="9855200" cy="210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溪流的两岸，到处都是高过马头的野花，有红色的、黄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色的、紫色的、白色的，真是五彩缤纷，好看极了！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在轻轻荡漾着的溪流的两岸，满是高过马头的野花，五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彩缤纷，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像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织不完的锦缎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那么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绵延，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像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天边的霞光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那么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耀眼，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像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天空的彩虹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那么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绚烂。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460500" y="4316263"/>
            <a:ext cx="9563100" cy="154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：句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虽然说好看极了，但究竟怎么好看还是感受不明。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：句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用了一组排比句描写野花的五彩缤纷，形象多了。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：排比句读起来更顺口，更流利。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：排比句表达感情更强烈，有气势。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68400" y="1557020"/>
            <a:ext cx="7132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比较下面的两个句子，感受它们之间有什么不同：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0959" y="2741930"/>
            <a:ext cx="9550082" cy="195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用排比来说理，可收到条理分明的效果；用排比来抒情，节奏和谐，显得感情洋溢；用排比来叙事写景，能收层次清楚、描写细腻、形象生动之效。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837209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仿写排比句，感受中华语言的独特魅力。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574925" y="2525885"/>
            <a:ext cx="45402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574925" y="2917998"/>
            <a:ext cx="45402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574925" y="3310110"/>
            <a:ext cx="45402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479800" y="5588808"/>
            <a:ext cx="47688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479800" y="5157008"/>
            <a:ext cx="47688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479800" y="4725208"/>
            <a:ext cx="47688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283970" y="1483215"/>
            <a:ext cx="667041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希望是春天探出头的小草，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希望是春天归来的燕子，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希望是               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希望是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希望是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……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难道友谊不是你哭泣时一句轻声的安慰吗？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难道友谊不是你心灵受伤时的一张创可贴吗？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难道友谊不是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难道友谊不是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难道友谊不是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……  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837209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289050" y="1860447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读句子，体会分句的用法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1273175" y="2091280"/>
            <a:ext cx="9645650" cy="3319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我在原野上摇曳，使原野风光更加旖旎；我在清风中呼吸，使清风芬芳馥郁。我微睡时，黑夜星空的千万颗亮晶晶的眼睛对我察看；我醒来时，白昼的那只硕大无朋的独眼向我凝视。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太阳晒着地面，有些地区吸收的热量多，那里的空气就比较热；有些地区吸收的热量少，那里的空气就比较冷。空气有冷有热，才能流动，成为风。</a:t>
            </a: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837209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84260" y="1785972"/>
            <a:ext cx="10016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大家都各自忙开了：有的拾柴火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;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有的淘米；有的择菜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标注 5"/>
          <p:cNvSpPr/>
          <p:nvPr/>
        </p:nvSpPr>
        <p:spPr>
          <a:xfrm>
            <a:off x="1881108" y="2954493"/>
            <a:ext cx="7667625" cy="1207739"/>
          </a:xfrm>
          <a:prstGeom prst="wedgeRectCallout">
            <a:avLst>
              <a:gd name="adj1" fmla="val -38397"/>
              <a:gd name="adj2" fmla="val -85454"/>
            </a:avLst>
          </a:prstGeom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冒号后的三个分句之间虽然是并列关系，但分句间并没有更小的停顿，故不能用分号，而就用逗号。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384260" y="4905655"/>
            <a:ext cx="9449644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正确：大家都各自忙开了：有的拾柴火，有的淘米，有的择菜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过故人庄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120076" y="3246377"/>
            <a:ext cx="33457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过故人庄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01038" y="4229040"/>
            <a:ext cx="30315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（唐）孟浩然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67" y="2149629"/>
            <a:ext cx="2916183" cy="3916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837209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82353" y="1631628"/>
            <a:ext cx="10272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学习贵在自觉。要有笨鸟先飞的精神，自我加压；学习贵在坚持。要有锲而不舍的精神，持之以恒。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标注 3"/>
          <p:cNvSpPr/>
          <p:nvPr/>
        </p:nvSpPr>
        <p:spPr>
          <a:xfrm>
            <a:off x="1233989" y="2863970"/>
            <a:ext cx="8531225" cy="1719263"/>
          </a:xfrm>
          <a:prstGeom prst="wedgeRectCallout">
            <a:avLst>
              <a:gd name="adj1" fmla="val 33910"/>
              <a:gd name="adj2" fmla="val -843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标点符号使用规范应该是：句号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&gt;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分号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&gt;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逗号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&gt;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黑体" panose="02010609060101010101" pitchFamily="49" charset="-122"/>
                <a:sym typeface="Arial" panose="020B0604020202020204" pitchFamily="34" charset="0"/>
              </a:rPr>
              <a:t>顿号，例句中已用了句号，又误用分号，使得标点混乱，应将前面的两个句号改为逗号。</a:t>
            </a: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99038" y="4933771"/>
            <a:ext cx="100200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正确：学习贵在自觉，要有笨鸟先飞的精神，自我加压；学习贵在坚持，要有锲而不舍的精神，持之以恒。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过故人庄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401586" y="2273300"/>
            <a:ext cx="7434263" cy="368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故人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具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鸡黍，邀我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至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田家。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绿树村边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合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，青山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郭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外斜。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开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轩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面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场圃，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把酒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话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桑麻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待到重阳日，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还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来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就菊花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428824" y="1054100"/>
            <a:ext cx="2646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故人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庄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圆角矩形标注 4"/>
          <p:cNvSpPr/>
          <p:nvPr/>
        </p:nvSpPr>
        <p:spPr>
          <a:xfrm>
            <a:off x="2985786" y="2032000"/>
            <a:ext cx="1774825" cy="495300"/>
          </a:xfrm>
          <a:prstGeom prst="wedgeRoundRectCallout">
            <a:avLst>
              <a:gd name="adj1" fmla="val 41066"/>
              <a:gd name="adj2" fmla="val -91089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拜访</a:t>
            </a:r>
          </a:p>
        </p:txBody>
      </p:sp>
      <p:sp>
        <p:nvSpPr>
          <p:cNvPr id="13" name="圆角矩形标注 6"/>
          <p:cNvSpPr/>
          <p:nvPr/>
        </p:nvSpPr>
        <p:spPr>
          <a:xfrm>
            <a:off x="5092399" y="2032000"/>
            <a:ext cx="1512887" cy="495300"/>
          </a:xfrm>
          <a:prstGeom prst="wedgeRoundRectCallout">
            <a:avLst>
              <a:gd name="adj1" fmla="val -2015"/>
              <a:gd name="adj2" fmla="val -86181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老朋友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209874" y="1811337"/>
            <a:ext cx="10795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圆角矩形标注 10"/>
          <p:cNvSpPr/>
          <p:nvPr/>
        </p:nvSpPr>
        <p:spPr>
          <a:xfrm>
            <a:off x="6794199" y="2032000"/>
            <a:ext cx="1295400" cy="495300"/>
          </a:xfrm>
          <a:prstGeom prst="wedgeRoundRectCallout">
            <a:avLst>
              <a:gd name="adj1" fmla="val -46107"/>
              <a:gd name="adj2" fmla="val -95707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村庄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522926" y="3030889"/>
            <a:ext cx="16401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准备、置办  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702198" y="3061387"/>
            <a:ext cx="539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到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410916" y="4011120"/>
            <a:ext cx="7809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环绕 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605286" y="4028605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外墙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932446" y="4941202"/>
            <a:ext cx="851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窗户  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829373" y="4941202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饮酒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7441899" y="4941202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庄稼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648442" y="5783910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再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6515217" y="5783910"/>
            <a:ext cx="31470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饮菊花酒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也是赏菊的意思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3" grpId="0" bldLvl="0" animBg="1"/>
      <p:bldP spid="13" grpId="1" animBg="1"/>
      <p:bldP spid="15" grpId="0" bldLvl="0" animBg="1"/>
      <p:bldP spid="21" grpId="0"/>
      <p:bldP spid="21" grpId="1"/>
      <p:bldP spid="23" grpId="0"/>
      <p:bldP spid="23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过故人庄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34065" y="1998286"/>
            <a:ext cx="3377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诗人和故人有着怎样的友谊？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80177" y="2409178"/>
            <a:ext cx="1845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（深情厚谊。）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80177" y="3230962"/>
            <a:ext cx="3506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（待到重阳日，还来就菊花。）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80177" y="4052746"/>
            <a:ext cx="3506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（绿树村边合，青山郭外斜。）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880177" y="4874530"/>
            <a:ext cx="3506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（开轩面场圃，把酒话桑麻。）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880177" y="5696314"/>
            <a:ext cx="1845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（意犹未尽。）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234065" y="1556616"/>
            <a:ext cx="30764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听朗读，看图片，思考：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34065" y="2820070"/>
            <a:ext cx="43011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从哪里看出来的？请用诗中原句回答。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234065" y="3641854"/>
            <a:ext cx="3377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诗人在“庄”上看到了什么？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234065" y="4463638"/>
            <a:ext cx="29161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诗人和故人一起做什么？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234065" y="5285422"/>
            <a:ext cx="24545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他有着怎样的感触？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67" y="2149629"/>
            <a:ext cx="2916183" cy="3916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试用自己的语言描述这首诗的景象</a:t>
            </a:r>
          </a:p>
        </p:txBody>
      </p:sp>
      <p:pic>
        <p:nvPicPr>
          <p:cNvPr id="3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5"/>
          <a:stretch>
            <a:fillRect/>
          </a:stretch>
        </p:blipFill>
        <p:spPr bwMode="auto">
          <a:xfrm>
            <a:off x="7469188" y="3235325"/>
            <a:ext cx="405288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78214" y="1937040"/>
            <a:ext cx="8221663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老朋友准备好丰盛的饭菜，邀我到他家做客。村边绿树环绕，村子四周青山斜立（景色宜人）。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78214" y="3373871"/>
            <a:ext cx="5435600" cy="224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打开窗子面对的就是菜园和打谷场，举起酒杯我们开怀畅饮，闲谈庄稼的情况。等到重阳节到来时，我还要再来饮酒赏菊。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读一读，背一背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1150938" y="1791335"/>
            <a:ext cx="3098800" cy="393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春晓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孟浩然</a:t>
            </a:r>
            <a:endParaRPr kumimoji="0" lang="en-US" altLang="zh-CN" sz="28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春眠不觉晓，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处处闻啼鸟。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夜来风雨声，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花落知多少。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454525" y="1791335"/>
            <a:ext cx="5972175" cy="393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过故人庄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孟浩然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故人具鸡黍， 邀我至田家。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绿树村边合， 青山郭外斜。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开轩面场圃， 把酒话桑麻。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待到重阳日， 还来就菊花。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读一读，背一背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1357313" y="1743393"/>
            <a:ext cx="3311525" cy="3930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宿建德江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孟浩然</a:t>
            </a: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移舟泊烟渚，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日暮客愁新。野旷天低树，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江清月近人。</a:t>
            </a:r>
            <a:r>
              <a:rPr kumimoji="0" lang="zh-CN" altLang="en-US" sz="3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 </a:t>
            </a:r>
            <a:endParaRPr kumimoji="0" lang="en-US" altLang="zh-CN" sz="36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938713" y="1744980"/>
            <a:ext cx="5729287" cy="3929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望洞庭湖赠张丞相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孟浩然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八月湖水闰，涵虚混太清。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气蒸云梦泽，波撼岳阳城。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欲济无舟楫，端居耻圣明。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坐观垂钓者，徒有羡鱼情。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459230" y="2409746"/>
            <a:ext cx="8832850" cy="203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阅读文章，首先要读懂，把握文章的主要内容，体会文章的思想感情。在此基础上，还要能从所读的文章想开去。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39151" y="264622"/>
            <a:ext cx="6800557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37590" y="1892618"/>
            <a:ext cx="7554913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阅读的时候，要联系自己的生活经验想开去。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037590" y="2938463"/>
            <a:ext cx="9823450" cy="220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比如，阅读《丁香结》，读懂这篇课文写了丁香花的颜色、样子和气味，就可以想象自己在生活中见到的其他植物，如桂花、梅花、栀子花，是什么颜色，有什么气味？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1654</Words>
  <Application>Microsoft Office PowerPoint</Application>
  <PresentationFormat>宽屏</PresentationFormat>
  <Paragraphs>141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思源黑体 CN Light</vt:lpstr>
      <vt:lpstr>Wingdings</vt:lpstr>
      <vt:lpstr>Arial</vt:lpstr>
      <vt:lpstr>FandolFang R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2020-11-17T07:19:26Z</dcterms:created>
  <dcterms:modified xsi:type="dcterms:W3CDTF">2021-01-08T23:32:03Z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