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7" r:id="rId20"/>
    <p:sldId id="283" r:id="rId21"/>
    <p:sldId id="26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C4EB"/>
    <a:srgbClr val="CAEBF8"/>
    <a:srgbClr val="CE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DF494F6-096D-4510-ADE2-9067842B9302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8D7A036-57AE-44D7-8152-0ECA3D81BEC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256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646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65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556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366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709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49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15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855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598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694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29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422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52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20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29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43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228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081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094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7A036-57AE-44D7-8152-0ECA3D81BEC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21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Elph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Replace Picture Here</a:t>
            </a:r>
          </a:p>
        </p:txBody>
      </p:sp>
    </p:spTree>
    <p:extLst>
      <p:ext uri="{BB962C8B-B14F-4D97-AF65-F5344CB8AC3E}">
        <p14:creationId xmlns:p14="http://schemas.microsoft.com/office/powerpoint/2010/main" val="330048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Elphine 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86E584BE-C2A2-473D-8292-94543DB92F9E}"/>
              </a:ext>
            </a:extLst>
          </p:cNvPr>
          <p:cNvCxnSpPr>
            <a:cxnSpLocks/>
          </p:cNvCxnSpPr>
          <p:nvPr userDrawn="1"/>
        </p:nvCxnSpPr>
        <p:spPr>
          <a:xfrm>
            <a:off x="653143" y="843558"/>
            <a:ext cx="1101634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864BF184-9736-402E-89F3-CCFE765DC763}"/>
              </a:ext>
            </a:extLst>
          </p:cNvPr>
          <p:cNvSpPr/>
          <p:nvPr userDrawn="1"/>
        </p:nvSpPr>
        <p:spPr>
          <a:xfrm>
            <a:off x="633186" y="306530"/>
            <a:ext cx="217714" cy="537028"/>
          </a:xfrm>
          <a:prstGeom prst="rect">
            <a:avLst/>
          </a:prstGeom>
          <a:solidFill>
            <a:srgbClr val="63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66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7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A3E9-4DA4-4B63-99BF-5556D39B5089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576A0-8150-48A2-8E0C-FF9E8099B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1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1.jp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D2389267-0E54-4EDD-8A36-65214BB477E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9" b="7869"/>
          <a:stretch>
            <a:fillRect/>
          </a:stretch>
        </p:blipFill>
        <p:spPr/>
      </p:pic>
      <p:grpSp>
        <p:nvGrpSpPr>
          <p:cNvPr id="4" name="PA-组合 3">
            <a:extLst>
              <a:ext uri="{FF2B5EF4-FFF2-40B4-BE49-F238E27FC236}">
                <a16:creationId xmlns:a16="http://schemas.microsoft.com/office/drawing/2014/main" id="{DBD8330C-C557-49E0-95D9-CDB321FAD59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-3" y="0"/>
            <a:ext cx="10000345" cy="6858000"/>
            <a:chOff x="-2" y="0"/>
            <a:chExt cx="6946902" cy="6858000"/>
          </a:xfrm>
        </p:grpSpPr>
        <p:sp>
          <p:nvSpPr>
            <p:cNvPr id="12" name="PA-任意多边形 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0"/>
              <a:ext cx="6946900" cy="6858000"/>
            </a:xfrm>
            <a:custGeom>
              <a:avLst/>
              <a:gdLst>
                <a:gd name="T0" fmla="*/ 2178 w 2189"/>
                <a:gd name="T1" fmla="*/ 0 h 2160"/>
                <a:gd name="T2" fmla="*/ 0 w 2189"/>
                <a:gd name="T3" fmla="*/ 0 h 2160"/>
                <a:gd name="T4" fmla="*/ 0 w 2189"/>
                <a:gd name="T5" fmla="*/ 2160 h 2160"/>
                <a:gd name="T6" fmla="*/ 1718 w 2189"/>
                <a:gd name="T7" fmla="*/ 2160 h 2160"/>
                <a:gd name="T8" fmla="*/ 1550 w 2189"/>
                <a:gd name="T9" fmla="*/ 1438 h 2160"/>
                <a:gd name="T10" fmla="*/ 2092 w 2189"/>
                <a:gd name="T11" fmla="*/ 574 h 2160"/>
                <a:gd name="T12" fmla="*/ 2178 w 2189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9" h="2160">
                  <a:moveTo>
                    <a:pt x="21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718" y="2160"/>
                    <a:pt x="1718" y="2160"/>
                    <a:pt x="1718" y="2160"/>
                  </a:cubicBezTo>
                  <a:cubicBezTo>
                    <a:pt x="1718" y="2160"/>
                    <a:pt x="1531" y="1657"/>
                    <a:pt x="1550" y="1438"/>
                  </a:cubicBezTo>
                  <a:cubicBezTo>
                    <a:pt x="1580" y="1080"/>
                    <a:pt x="1946" y="933"/>
                    <a:pt x="2092" y="574"/>
                  </a:cubicBezTo>
                  <a:cubicBezTo>
                    <a:pt x="2175" y="368"/>
                    <a:pt x="2189" y="164"/>
                    <a:pt x="2178" y="0"/>
                  </a:cubicBezTo>
                </a:path>
              </a:pathLst>
            </a:custGeom>
            <a:solidFill>
              <a:srgbClr val="A6DEF3">
                <a:alpha val="6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PA-任意多边形 11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-1" y="0"/>
              <a:ext cx="5504137" cy="6858000"/>
            </a:xfrm>
            <a:custGeom>
              <a:avLst/>
              <a:gdLst>
                <a:gd name="T0" fmla="*/ 1602 w 1662"/>
                <a:gd name="T1" fmla="*/ 0 h 2070"/>
                <a:gd name="T2" fmla="*/ 0 w 1662"/>
                <a:gd name="T3" fmla="*/ 0 h 2070"/>
                <a:gd name="T4" fmla="*/ 0 w 1662"/>
                <a:gd name="T5" fmla="*/ 2070 h 2070"/>
                <a:gd name="T6" fmla="*/ 1469 w 1662"/>
                <a:gd name="T7" fmla="*/ 2070 h 2070"/>
                <a:gd name="T8" fmla="*/ 1359 w 1662"/>
                <a:gd name="T9" fmla="*/ 1571 h 2070"/>
                <a:gd name="T10" fmla="*/ 1577 w 1662"/>
                <a:gd name="T11" fmla="*/ 721 h 2070"/>
                <a:gd name="T12" fmla="*/ 1602 w 1662"/>
                <a:gd name="T13" fmla="*/ 0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2070">
                  <a:moveTo>
                    <a:pt x="16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70"/>
                    <a:pt x="0" y="2070"/>
                    <a:pt x="0" y="2070"/>
                  </a:cubicBezTo>
                  <a:cubicBezTo>
                    <a:pt x="1469" y="2070"/>
                    <a:pt x="1469" y="2070"/>
                    <a:pt x="1469" y="2070"/>
                  </a:cubicBezTo>
                  <a:cubicBezTo>
                    <a:pt x="1411" y="1962"/>
                    <a:pt x="1355" y="1797"/>
                    <a:pt x="1359" y="1571"/>
                  </a:cubicBezTo>
                  <a:cubicBezTo>
                    <a:pt x="1364" y="1226"/>
                    <a:pt x="1447" y="1069"/>
                    <a:pt x="1577" y="721"/>
                  </a:cubicBezTo>
                  <a:cubicBezTo>
                    <a:pt x="1662" y="493"/>
                    <a:pt x="1643" y="219"/>
                    <a:pt x="1602" y="0"/>
                  </a:cubicBezTo>
                </a:path>
              </a:pathLst>
            </a:custGeom>
            <a:solidFill>
              <a:srgbClr val="6BA7D2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PA-任意多边形 16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-2" y="0"/>
              <a:ext cx="5326063" cy="6858000"/>
            </a:xfrm>
            <a:custGeom>
              <a:avLst/>
              <a:gdLst>
                <a:gd name="T0" fmla="*/ 1382 w 1678"/>
                <a:gd name="T1" fmla="*/ 0 h 2160"/>
                <a:gd name="T2" fmla="*/ 0 w 1678"/>
                <a:gd name="T3" fmla="*/ 0 h 2160"/>
                <a:gd name="T4" fmla="*/ 0 w 1678"/>
                <a:gd name="T5" fmla="*/ 2160 h 2160"/>
                <a:gd name="T6" fmla="*/ 1678 w 1678"/>
                <a:gd name="T7" fmla="*/ 2160 h 2160"/>
                <a:gd name="T8" fmla="*/ 1404 w 1678"/>
                <a:gd name="T9" fmla="*/ 1512 h 2160"/>
                <a:gd name="T10" fmla="*/ 1513 w 1678"/>
                <a:gd name="T11" fmla="*/ 468 h 2160"/>
                <a:gd name="T12" fmla="*/ 1382 w 1678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8" h="2160">
                  <a:moveTo>
                    <a:pt x="13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78" y="2160"/>
                    <a:pt x="1678" y="2160"/>
                    <a:pt x="1678" y="2160"/>
                  </a:cubicBezTo>
                  <a:cubicBezTo>
                    <a:pt x="1580" y="1987"/>
                    <a:pt x="1432" y="1701"/>
                    <a:pt x="1404" y="1512"/>
                  </a:cubicBezTo>
                  <a:cubicBezTo>
                    <a:pt x="1353" y="1156"/>
                    <a:pt x="1591" y="881"/>
                    <a:pt x="1513" y="468"/>
                  </a:cubicBezTo>
                  <a:cubicBezTo>
                    <a:pt x="1446" y="116"/>
                    <a:pt x="1382" y="0"/>
                    <a:pt x="1382" y="0"/>
                  </a:cubicBezTo>
                </a:path>
              </a:pathLst>
            </a:custGeom>
            <a:solidFill>
              <a:srgbClr val="1993C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" name="PA-组合 22">
            <a:extLst>
              <a:ext uri="{FF2B5EF4-FFF2-40B4-BE49-F238E27FC236}">
                <a16:creationId xmlns:a16="http://schemas.microsoft.com/office/drawing/2014/main" id="{464E8BEB-D580-4987-9433-845A0738F295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846555" y="4524039"/>
            <a:ext cx="3101294" cy="364914"/>
            <a:chOff x="1615812" y="4638339"/>
            <a:chExt cx="3101294" cy="364914"/>
          </a:xfrm>
        </p:grpSpPr>
        <p:sp>
          <p:nvSpPr>
            <p:cNvPr id="24" name="PA-矩形 23">
              <a:extLst>
                <a:ext uri="{FF2B5EF4-FFF2-40B4-BE49-F238E27FC236}">
                  <a16:creationId xmlns:a16="http://schemas.microsoft.com/office/drawing/2014/main" id="{5D43CE42-6CD1-4FFB-BF42-D369432EC4C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771998" y="4682297"/>
              <a:ext cx="2788922" cy="27699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defTabSz="457200">
                <a:defRPr/>
              </a:pPr>
              <a:r>
                <a:rPr lang="zh-CN" altLang="en-US" sz="1200" kern="0">
                  <a:solidFill>
                    <a:schemeClr val="bg1"/>
                  </a:solidFill>
                  <a:cs typeface="+mn-ea"/>
                  <a:sym typeface="+mn-lt"/>
                </a:rPr>
                <a:t>主讲老师：</a:t>
              </a:r>
              <a:r>
                <a:rPr lang="en-US" altLang="zh-CN" sz="1200" kern="0">
                  <a:solidFill>
                    <a:schemeClr val="bg1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200" kern="0">
                  <a:solidFill>
                    <a:schemeClr val="bg1"/>
                  </a:solidFill>
                  <a:cs typeface="+mn-ea"/>
                  <a:sym typeface="+mn-lt"/>
                </a:rPr>
                <a:t>讲课时间：</a:t>
              </a:r>
              <a:r>
                <a:rPr lang="en-US" altLang="zh-CN" sz="1200" ker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zh-CN" altLang="en-US" sz="12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PA-圆角矩形 24">
              <a:extLst>
                <a:ext uri="{FF2B5EF4-FFF2-40B4-BE49-F238E27FC236}">
                  <a16:creationId xmlns:a16="http://schemas.microsoft.com/office/drawing/2014/main" id="{BD091612-0511-4A36-9031-592EEDAA3A31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615812" y="4638339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PA-组合 25">
            <a:extLst>
              <a:ext uri="{FF2B5EF4-FFF2-40B4-BE49-F238E27FC236}">
                <a16:creationId xmlns:a16="http://schemas.microsoft.com/office/drawing/2014/main" id="{AB462305-E93C-485D-B5B2-F21B613CA6D1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673193" y="2421742"/>
            <a:ext cx="5632357" cy="1686758"/>
            <a:chOff x="1442450" y="2536042"/>
            <a:chExt cx="5632357" cy="1686758"/>
          </a:xfrm>
        </p:grpSpPr>
        <p:sp>
          <p:nvSpPr>
            <p:cNvPr id="27" name="PA-矩形 26">
              <a:extLst>
                <a:ext uri="{FF2B5EF4-FFF2-40B4-BE49-F238E27FC236}">
                  <a16:creationId xmlns:a16="http://schemas.microsoft.com/office/drawing/2014/main" id="{D5C8E865-CA64-41FF-AC14-1BE920DB748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auto">
            <a:xfrm>
              <a:off x="1442450" y="2536042"/>
              <a:ext cx="5456943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6000" b="1" kern="100" dirty="0">
                  <a:solidFill>
                    <a:schemeClr val="bg1"/>
                  </a:solidFill>
                  <a:cs typeface="+mn-ea"/>
                  <a:sym typeface="+mn-lt"/>
                </a:rPr>
                <a:t>1.1 </a:t>
              </a:r>
              <a:r>
                <a:rPr lang="zh-CN" altLang="en-US" sz="6000" b="1" kern="100" dirty="0">
                  <a:solidFill>
                    <a:schemeClr val="bg1"/>
                  </a:solidFill>
                  <a:cs typeface="+mn-ea"/>
                  <a:sym typeface="+mn-lt"/>
                </a:rPr>
                <a:t>正数和负数</a:t>
              </a:r>
            </a:p>
          </p:txBody>
        </p:sp>
        <p:sp>
          <p:nvSpPr>
            <p:cNvPr id="28" name="PA-矩形 27">
              <a:extLst>
                <a:ext uri="{FF2B5EF4-FFF2-40B4-BE49-F238E27FC236}">
                  <a16:creationId xmlns:a16="http://schemas.microsoft.com/office/drawing/2014/main" id="{FFAF5D87-7A8D-48FA-A145-0FBD42B37914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571362" y="3915023"/>
              <a:ext cx="31457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9" name="PA-直接连接符 28">
              <a:extLst>
                <a:ext uri="{FF2B5EF4-FFF2-40B4-BE49-F238E27FC236}">
                  <a16:creationId xmlns:a16="http://schemas.microsoft.com/office/drawing/2014/main" id="{D2EC627D-9511-4D24-A022-4FF5F920B395}"/>
                </a:ext>
              </a:extLst>
            </p:cNvPr>
            <p:cNvCxnSpPr>
              <a:cxnSpLocks/>
            </p:cNvCxnSpPr>
            <p:nvPr>
              <p:custDataLst>
                <p:tags r:id="rId7"/>
              </p:custDataLst>
            </p:nvPr>
          </p:nvCxnSpPr>
          <p:spPr>
            <a:xfrm>
              <a:off x="1634862" y="36921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>
            <a:extLst>
              <a:ext uri="{FF2B5EF4-FFF2-40B4-BE49-F238E27FC236}">
                <a16:creationId xmlns:a16="http://schemas.microsoft.com/office/drawing/2014/main" id="{DFA00573-7CBE-4174-90BB-12AF1E86E069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764005" y="17460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solidFill>
                  <a:schemeClr val="bg1"/>
                </a:solidFill>
                <a:cs typeface="+mn-ea"/>
                <a:sym typeface="+mn-lt"/>
              </a:rPr>
              <a:t>第一章  有理数</a:t>
            </a:r>
          </a:p>
        </p:txBody>
      </p:sp>
    </p:spTree>
    <p:extLst>
      <p:ext uri="{BB962C8B-B14F-4D97-AF65-F5344CB8AC3E}">
        <p14:creationId xmlns:p14="http://schemas.microsoft.com/office/powerpoint/2010/main" val="2810856106"/>
      </p:ext>
    </p:extLst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的实际意义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8A52308B-E2FF-4DE7-80F6-790792F79DA9}"/>
              </a:ext>
            </a:extLst>
          </p:cNvPr>
          <p:cNvCxnSpPr/>
          <p:nvPr/>
        </p:nvCxnSpPr>
        <p:spPr>
          <a:xfrm>
            <a:off x="888777" y="843558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E8D68279-37E4-4345-ABD2-DF483BE4CAF1}"/>
              </a:ext>
            </a:extLst>
          </p:cNvPr>
          <p:cNvSpPr txBox="1">
            <a:spLocks noChangeArrowheads="1"/>
          </p:cNvSpPr>
          <p:nvPr/>
        </p:nvSpPr>
        <p:spPr>
          <a:xfrm>
            <a:off x="888777" y="1405676"/>
            <a:ext cx="5562600" cy="149658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2400" b="1" kern="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．空存钱罐中的硬币数量；</a:t>
            </a:r>
          </a:p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2400" b="1" kern="0" dirty="0">
                <a:cs typeface="+mn-ea"/>
                <a:sym typeface="+mn-lt"/>
              </a:rPr>
              <a:t>2</a:t>
            </a:r>
            <a:r>
              <a:rPr lang="zh-CN" altLang="en-US" sz="2400" b="1" kern="0" dirty="0">
                <a:cs typeface="+mn-ea"/>
                <a:sym typeface="+mn-lt"/>
              </a:rPr>
              <a:t>．温度中的</a:t>
            </a:r>
            <a:r>
              <a:rPr lang="en-US" altLang="zh-CN" sz="2400" b="1" kern="0" dirty="0">
                <a:cs typeface="+mn-ea"/>
                <a:sym typeface="+mn-lt"/>
              </a:rPr>
              <a:t>0℃</a:t>
            </a:r>
            <a:r>
              <a:rPr lang="zh-CN" altLang="en-US" sz="2400" b="1" kern="0" dirty="0">
                <a:cs typeface="+mn-ea"/>
                <a:sym typeface="+mn-lt"/>
              </a:rPr>
              <a:t>；</a:t>
            </a:r>
          </a:p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2400" b="1" kern="0" dirty="0">
                <a:cs typeface="+mn-ea"/>
                <a:sym typeface="+mn-lt"/>
              </a:rPr>
              <a:t>3</a:t>
            </a:r>
            <a:r>
              <a:rPr lang="zh-CN" altLang="en-US" sz="2400" b="1" kern="0" dirty="0">
                <a:cs typeface="+mn-ea"/>
                <a:sym typeface="+mn-lt"/>
              </a:rPr>
              <a:t>．海平面的高度；</a:t>
            </a:r>
          </a:p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zh-CN" sz="2400" b="1" kern="0" dirty="0">
                <a:cs typeface="+mn-ea"/>
                <a:sym typeface="+mn-lt"/>
              </a:rPr>
              <a:t>4</a:t>
            </a:r>
            <a:r>
              <a:rPr lang="zh-CN" altLang="en-US" sz="2400" b="1" kern="0" dirty="0">
                <a:cs typeface="+mn-ea"/>
                <a:sym typeface="+mn-lt"/>
              </a:rPr>
              <a:t>．标准水位；</a:t>
            </a:r>
          </a:p>
          <a:p>
            <a:pPr marL="342900" indent="-342900" eaLnBrk="0" hangingPunct="0">
              <a:lnSpc>
                <a:spcPct val="200000"/>
              </a:lnSpc>
              <a:spcBef>
                <a:spcPct val="20000"/>
              </a:spcBef>
              <a:defRPr/>
            </a:pPr>
            <a:endParaRPr lang="zh-CN" altLang="en-US" sz="2400" b="1" kern="0" dirty="0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7C22D49-8A94-47FE-BF2E-1B22E269DBFF}"/>
              </a:ext>
            </a:extLst>
          </p:cNvPr>
          <p:cNvSpPr txBox="1"/>
          <p:nvPr/>
        </p:nvSpPr>
        <p:spPr>
          <a:xfrm>
            <a:off x="888776" y="4809796"/>
            <a:ext cx="742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2800" b="1" dirty="0">
                <a:solidFill>
                  <a:srgbClr val="0070C0"/>
                </a:solidFill>
                <a:cs typeface="+mn-ea"/>
                <a:sym typeface="+mn-lt"/>
              </a:rPr>
              <a:t>的意义已经不仅表示“没有”。</a:t>
            </a:r>
          </a:p>
        </p:txBody>
      </p:sp>
    </p:spTree>
    <p:extLst>
      <p:ext uri="{BB962C8B-B14F-4D97-AF65-F5344CB8AC3E}">
        <p14:creationId xmlns:p14="http://schemas.microsoft.com/office/powerpoint/2010/main" val="36590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BDCF19F3-46AF-4428-9E57-80B6E9133916}"/>
              </a:ext>
            </a:extLst>
          </p:cNvPr>
          <p:cNvGrpSpPr/>
          <p:nvPr/>
        </p:nvGrpSpPr>
        <p:grpSpPr>
          <a:xfrm>
            <a:off x="814387" y="1291458"/>
            <a:ext cx="10352092" cy="3617755"/>
            <a:chOff x="865187" y="838422"/>
            <a:chExt cx="7832725" cy="2737310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52D2177C-4B6D-42F8-A48D-46368DAF2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87" y="838422"/>
              <a:ext cx="7832725" cy="997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dirty="0">
                  <a:latin typeface="+mn-lt"/>
                  <a:ea typeface="+mn-ea"/>
                  <a:cs typeface="+mn-ea"/>
                  <a:sym typeface="+mn-lt"/>
                </a:rPr>
                <a:t>一个月内，小明体重增加</a:t>
              </a:r>
              <a:r>
                <a:rPr lang="en-US" altLang="zh-CN" sz="2800" dirty="0">
                  <a:latin typeface="+mn-lt"/>
                  <a:ea typeface="+mn-ea"/>
                  <a:cs typeface="+mn-ea"/>
                  <a:sym typeface="+mn-lt"/>
                </a:rPr>
                <a:t>2 kg</a:t>
              </a:r>
              <a:r>
                <a:rPr lang="zh-CN" altLang="en-US" sz="2800" dirty="0">
                  <a:latin typeface="+mn-lt"/>
                  <a:ea typeface="+mn-ea"/>
                  <a:cs typeface="+mn-ea"/>
                  <a:sym typeface="+mn-lt"/>
                </a:rPr>
                <a:t>，小华体重减少</a:t>
              </a:r>
              <a:r>
                <a:rPr lang="en-US" altLang="zh-CN" sz="2800" dirty="0">
                  <a:latin typeface="+mn-lt"/>
                  <a:ea typeface="+mn-ea"/>
                  <a:cs typeface="+mn-ea"/>
                  <a:sym typeface="+mn-lt"/>
                </a:rPr>
                <a:t>1 kg</a:t>
              </a:r>
              <a:r>
                <a:rPr lang="zh-CN" altLang="en-US" sz="2800" dirty="0">
                  <a:latin typeface="+mn-lt"/>
                  <a:ea typeface="+mn-ea"/>
                  <a:cs typeface="+mn-ea"/>
                  <a:sym typeface="+mn-lt"/>
                </a:rPr>
                <a:t>，小强体重无变化，写出他们这个月的体重增长值；</a:t>
              </a:r>
            </a:p>
          </p:txBody>
        </p:sp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36F36E99-7AC6-4757-BBE2-0C3F09D2C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592" y="2089512"/>
              <a:ext cx="6756400" cy="148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答：这个月小明体重增长         ，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    小华增长          ，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    小强体重增长        </a:t>
              </a:r>
              <a:r>
                <a:rPr lang="en-US" altLang="zh-CN" sz="28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152B0335-2BEA-4EEA-A6B7-8D4765C50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734" y="2163021"/>
              <a:ext cx="765572" cy="44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2 kg</a:t>
              </a:r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F4B435E5-CC7F-4FDB-9414-A82C3A2C5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0910" y="2634732"/>
              <a:ext cx="873761" cy="44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-1 kg</a:t>
              </a: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FB03D006-084F-4022-8F0E-8F329BB54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2988" y="3125478"/>
              <a:ext cx="765572" cy="44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kg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4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问题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87BEE1F-A001-4534-BAE5-D0627635049E}"/>
              </a:ext>
            </a:extLst>
          </p:cNvPr>
          <p:cNvGrpSpPr/>
          <p:nvPr/>
        </p:nvGrpSpPr>
        <p:grpSpPr>
          <a:xfrm>
            <a:off x="819830" y="1086395"/>
            <a:ext cx="10611587" cy="4785901"/>
            <a:chOff x="819831" y="1036040"/>
            <a:chExt cx="8064500" cy="3637147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BE44EDA9-00AC-4A10-BC18-34FEE6641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831" y="1036040"/>
              <a:ext cx="8064500" cy="1086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某年，下列国家的商品进出口总额比上年的变化情况是：美国减少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6.4%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，德国增长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1.3%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，法国减少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2.4%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，英国减少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3.5%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，意大利增长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0.2%,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中国增加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7.5%.</a:t>
              </a:r>
              <a:r>
                <a:rPr lang="zh-CN" altLang="en-US" sz="2000" dirty="0">
                  <a:latin typeface="+mn-lt"/>
                  <a:ea typeface="+mn-ea"/>
                  <a:cs typeface="+mn-ea"/>
                  <a:sym typeface="+mn-lt"/>
                </a:rPr>
                <a:t>写出这些国家这一年商品进出口总额的增长率</a:t>
              </a:r>
              <a:r>
                <a:rPr lang="en-US" altLang="zh-CN" sz="2000" dirty="0"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8D0383D8-29DF-4E04-94FE-5F7841957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239" y="2437772"/>
              <a:ext cx="6697662" cy="1500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答：六个国家这一年商品进出口总额的增长率是：</a:t>
              </a:r>
              <a:endPara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美国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-6.4%</a:t>
              </a: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，德国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1.3%</a:t>
              </a: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法国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-2.4%</a:t>
              </a: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，英国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-3.5%</a:t>
              </a: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意大利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0.2%</a:t>
              </a:r>
              <a:r>
                <a:rPr lang="zh-CN" altLang="en-US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，中国</a:t>
              </a:r>
              <a:r>
                <a:rPr lang="en-US" altLang="zh-CN" sz="2400" dirty="0">
                  <a:solidFill>
                    <a:schemeClr val="tx2"/>
                  </a:solidFill>
                  <a:latin typeface="+mn-lt"/>
                  <a:ea typeface="+mn-ea"/>
                  <a:cs typeface="+mn-ea"/>
                  <a:sym typeface="+mn-lt"/>
                </a:rPr>
                <a:t>7.5%. </a:t>
              </a:r>
            </a:p>
          </p:txBody>
        </p:sp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648A6169-0BAA-4715-955C-B838B1F49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964" y="4322335"/>
              <a:ext cx="7647210" cy="3508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zh-CN" altLang="en-US" sz="24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归纳：在同一个问题中，分别用正数和负数表示的量具有相反的意义</a:t>
              </a:r>
              <a:r>
                <a:rPr lang="en-US" altLang="zh-CN" sz="240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36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理解相反意义的量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1B55F0D-3B2C-4C2B-9EB3-45EA34319AE0}"/>
              </a:ext>
            </a:extLst>
          </p:cNvPr>
          <p:cNvSpPr/>
          <p:nvPr/>
        </p:nvSpPr>
        <p:spPr>
          <a:xfrm>
            <a:off x="815118" y="1599131"/>
            <a:ext cx="10900271" cy="169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相反意义的量包含两个要素：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它们的意义要相反，即互为反义词。</a:t>
            </a:r>
            <a:r>
              <a:rPr lang="zh-CN" altLang="en-US" sz="2400" dirty="0">
                <a:cs typeface="+mn-ea"/>
                <a:sym typeface="+mn-lt"/>
              </a:rPr>
              <a:t>如扩大和减少，收入与支出，向北或向南；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它们都是它们都是数量，而且是同类的量。</a:t>
            </a:r>
            <a:r>
              <a:rPr lang="zh-CN" altLang="en-US" sz="2400" dirty="0">
                <a:cs typeface="+mn-ea"/>
                <a:sym typeface="+mn-lt"/>
              </a:rPr>
              <a:t>如前进</a:t>
            </a:r>
            <a:r>
              <a:rPr lang="en-US" altLang="zh-CN" sz="2400" dirty="0">
                <a:cs typeface="+mn-ea"/>
                <a:sym typeface="+mn-lt"/>
              </a:rPr>
              <a:t>10m</a:t>
            </a:r>
            <a:r>
              <a:rPr lang="zh-CN" altLang="en-US" sz="2400" dirty="0">
                <a:cs typeface="+mn-ea"/>
                <a:sym typeface="+mn-lt"/>
              </a:rPr>
              <a:t>与后退</a:t>
            </a:r>
            <a:r>
              <a:rPr lang="en-US" altLang="zh-CN" sz="2400" dirty="0">
                <a:cs typeface="+mn-ea"/>
                <a:sym typeface="+mn-lt"/>
              </a:rPr>
              <a:t>5m</a:t>
            </a:r>
            <a:r>
              <a:rPr lang="zh-CN" altLang="en-US" sz="2400" dirty="0">
                <a:cs typeface="+mn-ea"/>
                <a:sym typeface="+mn-lt"/>
              </a:rPr>
              <a:t>；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7C2FC11-E3F2-40E5-BFB7-B814CE3B13E8}"/>
              </a:ext>
            </a:extLst>
          </p:cNvPr>
          <p:cNvSpPr txBox="1"/>
          <p:nvPr/>
        </p:nvSpPr>
        <p:spPr>
          <a:xfrm>
            <a:off x="714489" y="3903325"/>
            <a:ext cx="10603894" cy="67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+mn-ea"/>
                <a:sym typeface="+mn-lt"/>
              </a:rPr>
              <a:t>例：上涨和下降是相反意义的量吗？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E348D7D-B211-4682-AC00-D69BF98B945F}"/>
              </a:ext>
            </a:extLst>
          </p:cNvPr>
          <p:cNvSpPr txBox="1"/>
          <p:nvPr/>
        </p:nvSpPr>
        <p:spPr>
          <a:xfrm>
            <a:off x="714489" y="5016794"/>
            <a:ext cx="10603894" cy="67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cs typeface="+mn-ea"/>
                <a:sym typeface="+mn-lt"/>
              </a:rPr>
              <a:t>不是，虽然意义相反，但缺少实际的数量。</a:t>
            </a:r>
          </a:p>
        </p:txBody>
      </p:sp>
    </p:spTree>
    <p:extLst>
      <p:ext uri="{BB962C8B-B14F-4D97-AF65-F5344CB8AC3E}">
        <p14:creationId xmlns:p14="http://schemas.microsoft.com/office/powerpoint/2010/main" val="179926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基础巩固（正负数区分）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F47D912-FDE8-4680-B86F-40E56B4F49B4}"/>
              </a:ext>
            </a:extLst>
          </p:cNvPr>
          <p:cNvGrpSpPr/>
          <p:nvPr/>
        </p:nvGrpSpPr>
        <p:grpSpPr>
          <a:xfrm>
            <a:off x="663043" y="1485900"/>
            <a:ext cx="14149534" cy="4655336"/>
            <a:chOff x="929743" y="965200"/>
            <a:chExt cx="6590778" cy="2168431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685F52F7-BCB5-459E-9B20-C12E0E4BA082}"/>
                </a:ext>
              </a:extLst>
            </p:cNvPr>
            <p:cNvSpPr txBox="1"/>
            <p:nvPr/>
          </p:nvSpPr>
          <p:spPr>
            <a:xfrm>
              <a:off x="929743" y="965200"/>
              <a:ext cx="6590778" cy="24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cs typeface="+mn-ea"/>
                  <a:sym typeface="+mn-lt"/>
                </a:rPr>
                <a:t>区分下列数字哪些是正数，哪些是负数？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>
                  <a:extLst>
                    <a:ext uri="{FF2B5EF4-FFF2-40B4-BE49-F238E27FC236}">
                      <a16:creationId xmlns:a16="http://schemas.microsoft.com/office/drawing/2014/main" id="{D2361F14-81D2-4412-B5B7-D1D90D0FE1F3}"/>
                    </a:ext>
                  </a:extLst>
                </p:cNvPr>
                <p:cNvSpPr txBox="1"/>
                <p:nvPr/>
              </p:nvSpPr>
              <p:spPr>
                <a:xfrm>
                  <a:off x="929743" y="1428750"/>
                  <a:ext cx="5003278" cy="331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 dirty="0">
                      <a:cs typeface="+mn-ea"/>
                      <a:sym typeface="+mn-lt"/>
                    </a:rPr>
                    <a:t>100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-3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sz="2800" dirty="0"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28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0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12.38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-15.3</a:t>
                  </a:r>
                  <a:endParaRPr lang="zh-CN" altLang="en-US" sz="2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" name="文本框 3">
                  <a:extLst>
                    <a:ext uri="{FF2B5EF4-FFF2-40B4-BE49-F238E27FC236}">
                      <a16:creationId xmlns:a16="http://schemas.microsoft.com/office/drawing/2014/main" id="{D2361F14-81D2-4412-B5B7-D1D90D0FE1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1428750"/>
                  <a:ext cx="5003278" cy="331940"/>
                </a:xfrm>
                <a:prstGeom prst="rect">
                  <a:avLst/>
                </a:prstGeom>
                <a:blipFill>
                  <a:blip r:embed="rId3"/>
                  <a:stretch>
                    <a:fillRect l="-1192" b="-102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>
                  <a:extLst>
                    <a:ext uri="{FF2B5EF4-FFF2-40B4-BE49-F238E27FC236}">
                      <a16:creationId xmlns:a16="http://schemas.microsoft.com/office/drawing/2014/main" id="{5239D388-0AC6-4F88-94DC-093694D9A9CD}"/>
                    </a:ext>
                  </a:extLst>
                </p:cNvPr>
                <p:cNvSpPr txBox="1"/>
                <p:nvPr/>
              </p:nvSpPr>
              <p:spPr>
                <a:xfrm>
                  <a:off x="929743" y="2076450"/>
                  <a:ext cx="4794250" cy="331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>
                      <a:cs typeface="+mn-ea"/>
                      <a:sym typeface="+mn-lt"/>
                    </a:rPr>
                    <a:t>正数：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100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den>
                      </m:f>
                      <m:r>
                        <a:rPr lang="en-US" altLang="zh-CN" sz="28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12.38</a:t>
                  </a:r>
                  <a:endParaRPr lang="zh-CN" altLang="en-US" sz="2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5" name="文本框 4">
                  <a:extLst>
                    <a:ext uri="{FF2B5EF4-FFF2-40B4-BE49-F238E27FC236}">
                      <a16:creationId xmlns:a16="http://schemas.microsoft.com/office/drawing/2014/main" id="{5239D388-0AC6-4F88-94DC-093694D9A9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2076450"/>
                  <a:ext cx="4794250" cy="331940"/>
                </a:xfrm>
                <a:prstGeom prst="rect">
                  <a:avLst/>
                </a:prstGeom>
                <a:blipFill>
                  <a:blip r:embed="rId4"/>
                  <a:stretch>
                    <a:fillRect l="-1244" b="-102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>
                  <a:extLst>
                    <a:ext uri="{FF2B5EF4-FFF2-40B4-BE49-F238E27FC236}">
                      <a16:creationId xmlns:a16="http://schemas.microsoft.com/office/drawing/2014/main" id="{13E166E7-5A44-43C4-A20C-2028513600DF}"/>
                    </a:ext>
                  </a:extLst>
                </p:cNvPr>
                <p:cNvSpPr txBox="1"/>
                <p:nvPr/>
              </p:nvSpPr>
              <p:spPr>
                <a:xfrm>
                  <a:off x="929743" y="2489928"/>
                  <a:ext cx="4794250" cy="3319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dirty="0">
                      <a:cs typeface="+mn-ea"/>
                      <a:sym typeface="+mn-lt"/>
                    </a:rPr>
                    <a:t>负数：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-3</a:t>
                  </a:r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8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en-US" altLang="zh-CN" sz="28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r>
                    <a:rPr lang="zh-CN" altLang="en-US" sz="2800" dirty="0">
                      <a:cs typeface="+mn-ea"/>
                      <a:sym typeface="+mn-lt"/>
                    </a:rPr>
                    <a:t>、</a:t>
                  </a:r>
                  <a:r>
                    <a:rPr lang="en-US" altLang="zh-CN" sz="2800" dirty="0">
                      <a:cs typeface="+mn-ea"/>
                      <a:sym typeface="+mn-lt"/>
                    </a:rPr>
                    <a:t>-15.3</a:t>
                  </a:r>
                  <a:endParaRPr lang="zh-CN" altLang="en-US" sz="2800" dirty="0"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6" name="文本框 5">
                  <a:extLst>
                    <a:ext uri="{FF2B5EF4-FFF2-40B4-BE49-F238E27FC236}">
                      <a16:creationId xmlns:a16="http://schemas.microsoft.com/office/drawing/2014/main" id="{13E166E7-5A44-43C4-A20C-2028513600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743" y="2489928"/>
                  <a:ext cx="4794250" cy="331940"/>
                </a:xfrm>
                <a:prstGeom prst="rect">
                  <a:avLst/>
                </a:prstGeom>
                <a:blipFill>
                  <a:blip r:embed="rId5"/>
                  <a:stretch>
                    <a:fillRect l="-1244" b="-102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696DC6C8-D443-46CA-8A36-E80D3D7A377C}"/>
                </a:ext>
              </a:extLst>
            </p:cNvPr>
            <p:cNvSpPr txBox="1"/>
            <p:nvPr/>
          </p:nvSpPr>
          <p:spPr>
            <a:xfrm>
              <a:off x="929743" y="2889918"/>
              <a:ext cx="4794250" cy="24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cs typeface="+mn-ea"/>
                  <a:sym typeface="+mn-lt"/>
                </a:rPr>
                <a:t>0</a:t>
              </a:r>
              <a:r>
                <a:rPr lang="zh-CN" altLang="en-US" sz="2800" b="1" dirty="0">
                  <a:solidFill>
                    <a:srgbClr val="FF0000"/>
                  </a:solidFill>
                  <a:cs typeface="+mn-ea"/>
                  <a:sym typeface="+mn-lt"/>
                </a:rPr>
                <a:t>既不是正数也不是负数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5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601292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基础巩固（正负数表示及相反意义的量）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9033EF-120F-4ECC-AADE-AFA1AAA37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1374775"/>
            <a:ext cx="10896600" cy="365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如果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80m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表示向东走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80m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，那么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-60m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            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如果水位升高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3m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时水位变化记作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+3m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，那么水位下降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3m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时的水位变化记作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月球表面的白天平均温度是零上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126℃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，记作    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        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℃，夜间平均温度是零下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150℃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，记作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800" b="0" u="sng" dirty="0"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℃。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07B43B2-6B59-4156-A4CA-FEA7C9D5E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6813" y="1523593"/>
            <a:ext cx="151515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向西走</a:t>
            </a: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60m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082BD8B-77B0-4338-863B-27F90FC3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369" y="3051960"/>
            <a:ext cx="41229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-3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CBC3B06-3265-4C7D-8D17-EF3EAFC25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7260" y="3875286"/>
            <a:ext cx="1869423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+126(</a:t>
            </a:r>
            <a:r>
              <a:rPr lang="zh-CN" alt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或</a:t>
            </a:r>
            <a:r>
              <a:rPr lang="en-US" altLang="zh-CN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126</a:t>
            </a: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)   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3464884-42CA-4453-A750-896EF170E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373" y="4501157"/>
            <a:ext cx="69762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-150</a:t>
            </a:r>
          </a:p>
        </p:txBody>
      </p:sp>
    </p:spTree>
    <p:extLst>
      <p:ext uri="{BB962C8B-B14F-4D97-AF65-F5344CB8AC3E}">
        <p14:creationId xmlns:p14="http://schemas.microsoft.com/office/powerpoint/2010/main" val="11037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443C72A1-F21B-441B-8E73-EC352279DAB0}"/>
              </a:ext>
            </a:extLst>
          </p:cNvPr>
          <p:cNvSpPr txBox="1"/>
          <p:nvPr/>
        </p:nvSpPr>
        <p:spPr>
          <a:xfrm>
            <a:off x="9466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cs typeface="+mn-ea"/>
                <a:sym typeface="+mn-lt"/>
              </a:rPr>
              <a:t>基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F5724545-9C60-4B45-BD0A-0F29A2E317CE}"/>
              </a:ext>
            </a:extLst>
          </p:cNvPr>
          <p:cNvSpPr txBox="1"/>
          <p:nvPr/>
        </p:nvSpPr>
        <p:spPr>
          <a:xfrm>
            <a:off x="12514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础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B7A79B7C-9B8C-43FA-B309-739B35D03B5B}"/>
              </a:ext>
            </a:extLst>
          </p:cNvPr>
          <p:cNvSpPr txBox="1"/>
          <p:nvPr/>
        </p:nvSpPr>
        <p:spPr>
          <a:xfrm>
            <a:off x="15562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巩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C7D6F965-630B-4968-9FCE-56D43FF8ADCE}"/>
              </a:ext>
            </a:extLst>
          </p:cNvPr>
          <p:cNvSpPr txBox="1"/>
          <p:nvPr/>
        </p:nvSpPr>
        <p:spPr>
          <a:xfrm>
            <a:off x="18610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cs typeface="+mn-ea"/>
                <a:sym typeface="+mn-lt"/>
              </a:rPr>
              <a:t>固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46D40B-4056-40AD-86C5-9E379333ED03}"/>
              </a:ext>
            </a:extLst>
          </p:cNvPr>
          <p:cNvSpPr txBox="1"/>
          <p:nvPr/>
        </p:nvSpPr>
        <p:spPr>
          <a:xfrm>
            <a:off x="21658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（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758C34B5-D8EB-4C33-967B-8BD1E395871E}"/>
              </a:ext>
            </a:extLst>
          </p:cNvPr>
          <p:cNvSpPr txBox="1"/>
          <p:nvPr/>
        </p:nvSpPr>
        <p:spPr>
          <a:xfrm>
            <a:off x="24706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cs typeface="+mn-ea"/>
                <a:sym typeface="+mn-lt"/>
              </a:rPr>
              <a:t>理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E58A2359-158D-4EAF-A93E-718C6743D8C7}"/>
              </a:ext>
            </a:extLst>
          </p:cNvPr>
          <p:cNvSpPr txBox="1"/>
          <p:nvPr/>
        </p:nvSpPr>
        <p:spPr>
          <a:xfrm>
            <a:off x="27754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解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84CB5A21-BE54-49CF-817A-190954614049}"/>
              </a:ext>
            </a:extLst>
          </p:cNvPr>
          <p:cNvSpPr txBox="1"/>
          <p:nvPr/>
        </p:nvSpPr>
        <p:spPr>
          <a:xfrm>
            <a:off x="30802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cs typeface="+mn-ea"/>
                <a:sym typeface="+mn-lt"/>
              </a:rPr>
              <a:t>相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7796C8DB-8A01-4C93-A619-E95DB6CC10B3}"/>
              </a:ext>
            </a:extLst>
          </p:cNvPr>
          <p:cNvSpPr txBox="1"/>
          <p:nvPr/>
        </p:nvSpPr>
        <p:spPr>
          <a:xfrm>
            <a:off x="33850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反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91BF7D90-1804-4D9A-B33A-B23734829953}"/>
              </a:ext>
            </a:extLst>
          </p:cNvPr>
          <p:cNvSpPr txBox="1"/>
          <p:nvPr/>
        </p:nvSpPr>
        <p:spPr>
          <a:xfrm>
            <a:off x="36898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意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1A777B12-F1AA-4F56-97A6-8F7B8C60C506}"/>
              </a:ext>
            </a:extLst>
          </p:cNvPr>
          <p:cNvSpPr txBox="1"/>
          <p:nvPr/>
        </p:nvSpPr>
        <p:spPr>
          <a:xfrm>
            <a:off x="39946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义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ED951F45-F885-41C2-9EDA-3ABF31AE9A38}"/>
              </a:ext>
            </a:extLst>
          </p:cNvPr>
          <p:cNvSpPr txBox="1"/>
          <p:nvPr/>
        </p:nvSpPr>
        <p:spPr>
          <a:xfrm>
            <a:off x="42994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cs typeface="+mn-ea"/>
                <a:sym typeface="+mn-lt"/>
              </a:rPr>
              <a:t>的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7A0BEFAF-5381-4518-841A-FD29450EF0BC}"/>
              </a:ext>
            </a:extLst>
          </p:cNvPr>
          <p:cNvSpPr txBox="1"/>
          <p:nvPr/>
        </p:nvSpPr>
        <p:spPr>
          <a:xfrm>
            <a:off x="46042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量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id="{1641DA9B-DD00-4022-B695-EFAC062BDDCA}"/>
              </a:ext>
            </a:extLst>
          </p:cNvPr>
          <p:cNvSpPr txBox="1"/>
          <p:nvPr/>
        </p:nvSpPr>
        <p:spPr>
          <a:xfrm>
            <a:off x="4909072" y="335936"/>
            <a:ext cx="50045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zh-CN" altLang="en-US" sz="2400" b="1" dirty="0">
              <a:ln w="6350">
                <a:noFill/>
              </a:ln>
              <a:cs typeface="+mn-ea"/>
              <a:sym typeface="+mn-lt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D5079CB1-EF53-4BFC-A2D5-17A9B6B898E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749300" y="1028700"/>
            <a:ext cx="1076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在下列横线上填上适当的词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使前后构成意义相反的量：</a:t>
            </a:r>
            <a:endParaRPr lang="en-US" altLang="zh-CN" sz="28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）支出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1300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元，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        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800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元；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       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80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米，向南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64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米；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）前进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30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米，</a:t>
            </a:r>
            <a:r>
              <a:rPr lang="zh-CN" altLang="en-US" sz="2800" u="sng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米．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F8210B1-3D77-4CE6-8EAA-326F0FAF3932}"/>
              </a:ext>
            </a:extLst>
          </p:cNvPr>
          <p:cNvSpPr txBox="1"/>
          <p:nvPr/>
        </p:nvSpPr>
        <p:spPr>
          <a:xfrm>
            <a:off x="4190330" y="2510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收入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3AEC153-2852-439D-B8C9-2EC191159173}"/>
              </a:ext>
            </a:extLst>
          </p:cNvPr>
          <p:cNvSpPr txBox="1"/>
          <p:nvPr/>
        </p:nvSpPr>
        <p:spPr>
          <a:xfrm>
            <a:off x="1861072" y="31981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向北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882FDA9-A6C0-4F17-902F-01E4A48D2B5B}"/>
              </a:ext>
            </a:extLst>
          </p:cNvPr>
          <p:cNvSpPr txBox="1"/>
          <p:nvPr/>
        </p:nvSpPr>
        <p:spPr>
          <a:xfrm>
            <a:off x="3635301" y="399157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后退</a:t>
            </a:r>
          </a:p>
        </p:txBody>
      </p:sp>
    </p:spTree>
    <p:extLst>
      <p:ext uri="{BB962C8B-B14F-4D97-AF65-F5344CB8AC3E}">
        <p14:creationId xmlns:p14="http://schemas.microsoft.com/office/powerpoint/2010/main" val="5481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课堂提高测试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9FE487B-C889-4E7D-A453-E7F30866C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060450"/>
            <a:ext cx="7696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“甲比乙大</a:t>
            </a: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-1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岁”表示的意义是（        ）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．甲比乙小</a:t>
            </a: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．甲比乙大</a:t>
            </a: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．乙比甲大</a:t>
            </a: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-1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．乙比甲小</a:t>
            </a:r>
            <a:r>
              <a:rPr lang="en-US" altLang="zh-CN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岁</a:t>
            </a:r>
          </a:p>
        </p:txBody>
      </p:sp>
      <p:sp>
        <p:nvSpPr>
          <p:cNvPr id="4" name="笑脸 3">
            <a:extLst>
              <a:ext uri="{FF2B5EF4-FFF2-40B4-BE49-F238E27FC236}">
                <a16:creationId xmlns:a16="http://schemas.microsoft.com/office/drawing/2014/main" id="{8DB31E7A-EB55-4021-8E26-5B1E7B574FCA}"/>
              </a:ext>
            </a:extLst>
          </p:cNvPr>
          <p:cNvSpPr/>
          <p:nvPr/>
        </p:nvSpPr>
        <p:spPr>
          <a:xfrm>
            <a:off x="756172" y="2025650"/>
            <a:ext cx="457200" cy="43006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AA86494-50CA-4D4B-B4BD-BE397A563959}"/>
              </a:ext>
            </a:extLst>
          </p:cNvPr>
          <p:cNvSpPr txBox="1"/>
          <p:nvPr/>
        </p:nvSpPr>
        <p:spPr>
          <a:xfrm>
            <a:off x="984772" y="5246313"/>
            <a:ext cx="9556228" cy="58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分析：甲比乙大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岁，说明甲小乙大，且乙大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岁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1517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课堂提高测试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C04FC32-F5BC-4707-9382-0FD1C597F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771" y="1111250"/>
            <a:ext cx="1000636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测试：食盐袋上标有“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500±5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克”字样中，其中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表示标准重量，则</a:t>
            </a:r>
            <a:r>
              <a:rPr lang="en-US" altLang="en-US" sz="24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___________________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en-US" sz="2400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__________________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．</a:t>
            </a: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（用文字描述） 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B4D68927-FB15-40D3-812F-218D493DD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754" y="1964730"/>
            <a:ext cx="24472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比标准重量多出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克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DD8E2195-A980-452B-A199-68506ACBD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22" y="1964730"/>
            <a:ext cx="2120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比标准重量少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128FC78-9783-4BF4-BF35-7FDCE5710369}"/>
              </a:ext>
            </a:extLst>
          </p:cNvPr>
          <p:cNvSpPr txBox="1"/>
          <p:nvPr/>
        </p:nvSpPr>
        <p:spPr>
          <a:xfrm>
            <a:off x="946672" y="3813373"/>
            <a:ext cx="991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cs typeface="+mn-ea"/>
                <a:sym typeface="+mn-lt"/>
              </a:rPr>
              <a:t>扩展：</a:t>
            </a:r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 500±5</a:t>
            </a:r>
            <a:r>
              <a:rPr lang="zh-CN" altLang="en-US" sz="2000" dirty="0">
                <a:solidFill>
                  <a:srgbClr val="0070C0"/>
                </a:solidFill>
                <a:cs typeface="+mn-ea"/>
                <a:sym typeface="+mn-lt"/>
              </a:rPr>
              <a:t>克说明产品的重量在</a:t>
            </a:r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500g</a:t>
            </a:r>
            <a:r>
              <a:rPr lang="zh-CN" altLang="en-US" sz="2000" dirty="0">
                <a:solidFill>
                  <a:srgbClr val="0070C0"/>
                </a:solidFill>
                <a:cs typeface="+mn-ea"/>
                <a:sym typeface="+mn-lt"/>
              </a:rPr>
              <a:t>附近稍有差异，差异幅度为</a:t>
            </a:r>
            <a:r>
              <a:rPr lang="en-US" altLang="zh-CN" sz="2000" dirty="0">
                <a:solidFill>
                  <a:srgbClr val="0070C0"/>
                </a:solidFill>
                <a:cs typeface="+mn-ea"/>
                <a:sym typeface="+mn-lt"/>
              </a:rPr>
              <a:t>5g</a:t>
            </a:r>
            <a:r>
              <a:rPr lang="zh-CN" altLang="en-US" sz="2000" dirty="0">
                <a:solidFill>
                  <a:srgbClr val="0070C0"/>
                </a:solidFill>
                <a:cs typeface="+mn-ea"/>
                <a:sym typeface="+mn-lt"/>
              </a:rPr>
              <a:t>。</a:t>
            </a:r>
            <a:endParaRPr lang="zh-CN" altLang="en-US" sz="2800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22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A408BBDE-3886-4E85-82C3-86C0F5108059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4" name="PA-文本框 4">
            <a:extLst>
              <a:ext uri="{FF2B5EF4-FFF2-40B4-BE49-F238E27FC236}">
                <a16:creationId xmlns:a16="http://schemas.microsoft.com/office/drawing/2014/main" id="{1A97E5FF-75B1-47AD-A67D-5835F3FA4302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1185" y="1274374"/>
            <a:ext cx="4184582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PA-文本框 6">
            <a:extLst>
              <a:ext uri="{FF2B5EF4-FFF2-40B4-BE49-F238E27FC236}">
                <a16:creationId xmlns:a16="http://schemas.microsoft.com/office/drawing/2014/main" id="{1AB1FC4D-44D9-4382-BA4F-2BF1AF140A09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1185" y="2004100"/>
            <a:ext cx="92850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、会用正数与负数表示具有相反意义的量。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、在实际背景中掌握正数与负数的意义。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、通过实例理解正数与负数，扩大对零的意义的认识。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PA-文本框 7">
            <a:extLst>
              <a:ext uri="{FF2B5EF4-FFF2-40B4-BE49-F238E27FC236}">
                <a16:creationId xmlns:a16="http://schemas.microsoft.com/office/drawing/2014/main" id="{08192A60-C6D1-4A4B-8A14-0891143CE5E2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1185" y="3687932"/>
            <a:ext cx="4184582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PA-文本框 8">
            <a:extLst>
              <a:ext uri="{FF2B5EF4-FFF2-40B4-BE49-F238E27FC236}">
                <a16:creationId xmlns:a16="http://schemas.microsoft.com/office/drawing/2014/main" id="{4E5E142C-1834-4B13-A395-A85B20E69B80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1185" y="4417659"/>
            <a:ext cx="901294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重点：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、会用正数与负数表示具有相反意义的认识。</a:t>
            </a:r>
          </a:p>
          <a:p>
            <a:pPr algn="l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难点：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实际背景中掌握正数与负数的意义。</a:t>
            </a:r>
          </a:p>
        </p:txBody>
      </p:sp>
    </p:spTree>
    <p:extLst>
      <p:ext uri="{BB962C8B-B14F-4D97-AF65-F5344CB8AC3E}">
        <p14:creationId xmlns:p14="http://schemas.microsoft.com/office/powerpoint/2010/main" val="146548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小组讨论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194B2B-EDCA-4EA8-9487-8943E704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72" y="2852272"/>
            <a:ext cx="10902428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举几个生活中含有正数、负数的例子，并解释其中相关数量的含义</a:t>
            </a:r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240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D2389267-0E54-4EDD-8A36-65214BB477E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9" b="7869"/>
          <a:stretch>
            <a:fillRect/>
          </a:stretch>
        </p:blipFill>
        <p:spPr/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DBD8330C-C557-49E0-95D9-CDB321FAD595}"/>
              </a:ext>
            </a:extLst>
          </p:cNvPr>
          <p:cNvGrpSpPr/>
          <p:nvPr/>
        </p:nvGrpSpPr>
        <p:grpSpPr>
          <a:xfrm>
            <a:off x="-3" y="0"/>
            <a:ext cx="10000345" cy="6858000"/>
            <a:chOff x="-2" y="0"/>
            <a:chExt cx="6946902" cy="685800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0" y="0"/>
              <a:ext cx="6946900" cy="6858000"/>
            </a:xfrm>
            <a:custGeom>
              <a:avLst/>
              <a:gdLst>
                <a:gd name="T0" fmla="*/ 2178 w 2189"/>
                <a:gd name="T1" fmla="*/ 0 h 2160"/>
                <a:gd name="T2" fmla="*/ 0 w 2189"/>
                <a:gd name="T3" fmla="*/ 0 h 2160"/>
                <a:gd name="T4" fmla="*/ 0 w 2189"/>
                <a:gd name="T5" fmla="*/ 2160 h 2160"/>
                <a:gd name="T6" fmla="*/ 1718 w 2189"/>
                <a:gd name="T7" fmla="*/ 2160 h 2160"/>
                <a:gd name="T8" fmla="*/ 1550 w 2189"/>
                <a:gd name="T9" fmla="*/ 1438 h 2160"/>
                <a:gd name="T10" fmla="*/ 2092 w 2189"/>
                <a:gd name="T11" fmla="*/ 574 h 2160"/>
                <a:gd name="T12" fmla="*/ 2178 w 2189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9" h="2160">
                  <a:moveTo>
                    <a:pt x="21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718" y="2160"/>
                    <a:pt x="1718" y="2160"/>
                    <a:pt x="1718" y="2160"/>
                  </a:cubicBezTo>
                  <a:cubicBezTo>
                    <a:pt x="1718" y="2160"/>
                    <a:pt x="1531" y="1657"/>
                    <a:pt x="1550" y="1438"/>
                  </a:cubicBezTo>
                  <a:cubicBezTo>
                    <a:pt x="1580" y="1080"/>
                    <a:pt x="1946" y="933"/>
                    <a:pt x="2092" y="574"/>
                  </a:cubicBezTo>
                  <a:cubicBezTo>
                    <a:pt x="2175" y="368"/>
                    <a:pt x="2189" y="164"/>
                    <a:pt x="2178" y="0"/>
                  </a:cubicBezTo>
                </a:path>
              </a:pathLst>
            </a:custGeom>
            <a:solidFill>
              <a:srgbClr val="A6DEF3">
                <a:alpha val="6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-1" y="0"/>
              <a:ext cx="5504137" cy="6858000"/>
            </a:xfrm>
            <a:custGeom>
              <a:avLst/>
              <a:gdLst>
                <a:gd name="T0" fmla="*/ 1602 w 1662"/>
                <a:gd name="T1" fmla="*/ 0 h 2070"/>
                <a:gd name="T2" fmla="*/ 0 w 1662"/>
                <a:gd name="T3" fmla="*/ 0 h 2070"/>
                <a:gd name="T4" fmla="*/ 0 w 1662"/>
                <a:gd name="T5" fmla="*/ 2070 h 2070"/>
                <a:gd name="T6" fmla="*/ 1469 w 1662"/>
                <a:gd name="T7" fmla="*/ 2070 h 2070"/>
                <a:gd name="T8" fmla="*/ 1359 w 1662"/>
                <a:gd name="T9" fmla="*/ 1571 h 2070"/>
                <a:gd name="T10" fmla="*/ 1577 w 1662"/>
                <a:gd name="T11" fmla="*/ 721 h 2070"/>
                <a:gd name="T12" fmla="*/ 1602 w 1662"/>
                <a:gd name="T13" fmla="*/ 0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2" h="2070">
                  <a:moveTo>
                    <a:pt x="16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70"/>
                    <a:pt x="0" y="2070"/>
                    <a:pt x="0" y="2070"/>
                  </a:cubicBezTo>
                  <a:cubicBezTo>
                    <a:pt x="1469" y="2070"/>
                    <a:pt x="1469" y="2070"/>
                    <a:pt x="1469" y="2070"/>
                  </a:cubicBezTo>
                  <a:cubicBezTo>
                    <a:pt x="1411" y="1962"/>
                    <a:pt x="1355" y="1797"/>
                    <a:pt x="1359" y="1571"/>
                  </a:cubicBezTo>
                  <a:cubicBezTo>
                    <a:pt x="1364" y="1226"/>
                    <a:pt x="1447" y="1069"/>
                    <a:pt x="1577" y="721"/>
                  </a:cubicBezTo>
                  <a:cubicBezTo>
                    <a:pt x="1662" y="493"/>
                    <a:pt x="1643" y="219"/>
                    <a:pt x="1602" y="0"/>
                  </a:cubicBezTo>
                </a:path>
              </a:pathLst>
            </a:custGeom>
            <a:solidFill>
              <a:srgbClr val="6BA7D2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-2" y="0"/>
              <a:ext cx="5326063" cy="6858000"/>
            </a:xfrm>
            <a:custGeom>
              <a:avLst/>
              <a:gdLst>
                <a:gd name="T0" fmla="*/ 1382 w 1678"/>
                <a:gd name="T1" fmla="*/ 0 h 2160"/>
                <a:gd name="T2" fmla="*/ 0 w 1678"/>
                <a:gd name="T3" fmla="*/ 0 h 2160"/>
                <a:gd name="T4" fmla="*/ 0 w 1678"/>
                <a:gd name="T5" fmla="*/ 2160 h 2160"/>
                <a:gd name="T6" fmla="*/ 1678 w 1678"/>
                <a:gd name="T7" fmla="*/ 2160 h 2160"/>
                <a:gd name="T8" fmla="*/ 1404 w 1678"/>
                <a:gd name="T9" fmla="*/ 1512 h 2160"/>
                <a:gd name="T10" fmla="*/ 1513 w 1678"/>
                <a:gd name="T11" fmla="*/ 468 h 2160"/>
                <a:gd name="T12" fmla="*/ 1382 w 1678"/>
                <a:gd name="T1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8" h="2160">
                  <a:moveTo>
                    <a:pt x="13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78" y="2160"/>
                    <a:pt x="1678" y="2160"/>
                    <a:pt x="1678" y="2160"/>
                  </a:cubicBezTo>
                  <a:cubicBezTo>
                    <a:pt x="1580" y="1987"/>
                    <a:pt x="1432" y="1701"/>
                    <a:pt x="1404" y="1512"/>
                  </a:cubicBezTo>
                  <a:cubicBezTo>
                    <a:pt x="1353" y="1156"/>
                    <a:pt x="1591" y="881"/>
                    <a:pt x="1513" y="468"/>
                  </a:cubicBezTo>
                  <a:cubicBezTo>
                    <a:pt x="1446" y="116"/>
                    <a:pt x="1382" y="0"/>
                    <a:pt x="1382" y="0"/>
                  </a:cubicBezTo>
                </a:path>
              </a:pathLst>
            </a:custGeom>
            <a:solidFill>
              <a:srgbClr val="1993C9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64E8BEB-D580-4987-9433-845A0738F295}"/>
              </a:ext>
            </a:extLst>
          </p:cNvPr>
          <p:cNvGrpSpPr/>
          <p:nvPr/>
        </p:nvGrpSpPr>
        <p:grpSpPr>
          <a:xfrm>
            <a:off x="846555" y="4524039"/>
            <a:ext cx="3101294" cy="364914"/>
            <a:chOff x="1615812" y="4638339"/>
            <a:chExt cx="3101294" cy="364914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D43CE42-6CD1-4FFB-BF42-D369432EC4C1}"/>
                </a:ext>
              </a:extLst>
            </p:cNvPr>
            <p:cNvSpPr/>
            <p:nvPr/>
          </p:nvSpPr>
          <p:spPr>
            <a:xfrm>
              <a:off x="1771998" y="4682297"/>
              <a:ext cx="2788922" cy="27699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defTabSz="457200">
                <a:defRPr/>
              </a:pPr>
              <a:r>
                <a:rPr lang="zh-CN" altLang="en-US" sz="1200" kern="0">
                  <a:solidFill>
                    <a:schemeClr val="bg1"/>
                  </a:solidFill>
                  <a:cs typeface="+mn-ea"/>
                  <a:sym typeface="+mn-lt"/>
                </a:rPr>
                <a:t>主讲老师：</a:t>
              </a:r>
              <a:r>
                <a:rPr lang="en-US" altLang="zh-CN" sz="1200" kern="0">
                  <a:solidFill>
                    <a:schemeClr val="bg1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200" kern="0">
                  <a:solidFill>
                    <a:schemeClr val="bg1"/>
                  </a:solidFill>
                  <a:cs typeface="+mn-ea"/>
                  <a:sym typeface="+mn-lt"/>
                </a:rPr>
                <a:t>讲课时间：</a:t>
              </a:r>
              <a:r>
                <a:rPr lang="en-US" altLang="zh-CN" sz="1200" ker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zh-CN" altLang="en-US" sz="12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BD091612-0511-4A36-9031-592EEDAA3A31}"/>
                </a:ext>
              </a:extLst>
            </p:cNvPr>
            <p:cNvSpPr/>
            <p:nvPr/>
          </p:nvSpPr>
          <p:spPr>
            <a:xfrm>
              <a:off x="1615812" y="4638339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B462305-E93C-485D-B5B2-F21B613CA6D1}"/>
              </a:ext>
            </a:extLst>
          </p:cNvPr>
          <p:cNvGrpSpPr/>
          <p:nvPr/>
        </p:nvGrpSpPr>
        <p:grpSpPr>
          <a:xfrm>
            <a:off x="673193" y="2421742"/>
            <a:ext cx="5716630" cy="1686758"/>
            <a:chOff x="1442450" y="2536042"/>
            <a:chExt cx="5716630" cy="1686758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D5C8E865-CA64-41FF-AC14-1BE920DB7487}"/>
                </a:ext>
              </a:extLst>
            </p:cNvPr>
            <p:cNvSpPr/>
            <p:nvPr/>
          </p:nvSpPr>
          <p:spPr bwMode="auto">
            <a:xfrm>
              <a:off x="1442450" y="2536042"/>
              <a:ext cx="571663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6000" b="1" kern="100" dirty="0">
                  <a:solidFill>
                    <a:schemeClr val="bg1"/>
                  </a:solidFill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FFAF5D87-7A8D-48FA-A145-0FBD42B37914}"/>
                </a:ext>
              </a:extLst>
            </p:cNvPr>
            <p:cNvSpPr/>
            <p:nvPr/>
          </p:nvSpPr>
          <p:spPr>
            <a:xfrm>
              <a:off x="1571362" y="3915023"/>
              <a:ext cx="31457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D2EC627D-9511-4D24-A022-4FF5F920B395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6921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DFA00573-7CBE-4174-90BB-12AF1E86E069}"/>
              </a:ext>
            </a:extLst>
          </p:cNvPr>
          <p:cNvSpPr/>
          <p:nvPr/>
        </p:nvSpPr>
        <p:spPr bwMode="auto">
          <a:xfrm>
            <a:off x="764005" y="17460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solidFill>
                  <a:schemeClr val="bg1"/>
                </a:solidFill>
                <a:cs typeface="+mn-ea"/>
                <a:sym typeface="+mn-lt"/>
              </a:rPr>
              <a:t>第一章  有理数</a:t>
            </a:r>
          </a:p>
        </p:txBody>
      </p:sp>
    </p:spTree>
    <p:extLst>
      <p:ext uri="{BB962C8B-B14F-4D97-AF65-F5344CB8AC3E}">
        <p14:creationId xmlns:p14="http://schemas.microsoft.com/office/powerpoint/2010/main" val="1354078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C96E7AD-F480-4598-8A80-8ACA02D99E26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问 题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7C30D25-8A04-42D4-A15E-5D2E1AAE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00" y="1282146"/>
            <a:ext cx="10796100" cy="169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大家好，我是你们的数学老师，我叫武小喵，身高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1.83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米，今年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31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岁．我们班共有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个同学，其中男同学有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23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个，女同学比男同学多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个人，大家的入学测试成绩平均分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85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分，低于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分的人数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人。。。</a:t>
            </a:r>
            <a:endParaRPr lang="en-US" altLang="zh-CN" sz="24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E2514D03-1468-4339-A88F-DF14EC3AD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00" y="3247152"/>
            <a:ext cx="1059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上述文字出现了几个数？分别是什么？你能用之前的知识对他进行分类吗？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412472A-A657-4B26-9786-8C3E740AB5F8}"/>
              </a:ext>
            </a:extLst>
          </p:cNvPr>
          <p:cNvGrpSpPr/>
          <p:nvPr/>
        </p:nvGrpSpPr>
        <p:grpSpPr>
          <a:xfrm>
            <a:off x="837099" y="4064950"/>
            <a:ext cx="8344363" cy="2092239"/>
            <a:chOff x="837100" y="4064951"/>
            <a:chExt cx="5807914" cy="1456258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5C889E7-147C-4AB5-8510-AF64CFB26A63}"/>
                </a:ext>
              </a:extLst>
            </p:cNvPr>
            <p:cNvSpPr txBox="1"/>
            <p:nvPr/>
          </p:nvSpPr>
          <p:spPr>
            <a:xfrm>
              <a:off x="1132488" y="4064951"/>
              <a:ext cx="4095206" cy="364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cs typeface="+mn-ea"/>
                  <a:sym typeface="+mn-lt"/>
                </a:rPr>
                <a:t>1.83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31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50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23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4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85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60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0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6" name="AutoShape 21">
              <a:extLst>
                <a:ext uri="{FF2B5EF4-FFF2-40B4-BE49-F238E27FC236}">
                  <a16:creationId xmlns:a16="http://schemas.microsoft.com/office/drawing/2014/main" id="{103D53BD-5E5D-492E-A829-B077D2102A13}"/>
                </a:ext>
              </a:extLst>
            </p:cNvPr>
            <p:cNvSpPr/>
            <p:nvPr/>
          </p:nvSpPr>
          <p:spPr bwMode="auto">
            <a:xfrm>
              <a:off x="837100" y="4743488"/>
              <a:ext cx="223542" cy="741402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3FB1280F-02B3-4318-922B-380B89D19070}"/>
                </a:ext>
              </a:extLst>
            </p:cNvPr>
            <p:cNvSpPr txBox="1"/>
            <p:nvPr/>
          </p:nvSpPr>
          <p:spPr>
            <a:xfrm>
              <a:off x="1132488" y="4512656"/>
              <a:ext cx="5512526" cy="4070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整数：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5AE4D5F0-3668-4C72-855C-3F2DC142D47F}"/>
                </a:ext>
              </a:extLst>
            </p:cNvPr>
            <p:cNvSpPr txBox="1"/>
            <p:nvPr/>
          </p:nvSpPr>
          <p:spPr>
            <a:xfrm>
              <a:off x="1132488" y="5114189"/>
              <a:ext cx="5512526" cy="4070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分数：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DE9A366-225F-447F-BB1C-BF5E864D6CC7}"/>
                </a:ext>
              </a:extLst>
            </p:cNvPr>
            <p:cNvSpPr txBox="1"/>
            <p:nvPr/>
          </p:nvSpPr>
          <p:spPr>
            <a:xfrm>
              <a:off x="1981573" y="4540512"/>
              <a:ext cx="3807823" cy="364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cs typeface="+mn-ea"/>
                  <a:sym typeface="+mn-lt"/>
                </a:rPr>
                <a:t>31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50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23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4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85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60</a:t>
              </a:r>
              <a:r>
                <a:rPr lang="zh-CN" altLang="en-US" sz="2800" dirty="0">
                  <a:cs typeface="+mn-ea"/>
                  <a:sym typeface="+mn-lt"/>
                </a:rPr>
                <a:t>、</a:t>
              </a:r>
              <a:r>
                <a:rPr lang="en-US" altLang="zh-CN" sz="2800" dirty="0">
                  <a:cs typeface="+mn-ea"/>
                  <a:sym typeface="+mn-lt"/>
                </a:rPr>
                <a:t>0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C9D060C-49E0-4681-A398-9198A96420E1}"/>
                </a:ext>
              </a:extLst>
            </p:cNvPr>
            <p:cNvSpPr txBox="1"/>
            <p:nvPr/>
          </p:nvSpPr>
          <p:spPr>
            <a:xfrm>
              <a:off x="1981573" y="5144966"/>
              <a:ext cx="3807823" cy="364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cs typeface="+mn-ea"/>
                  <a:sym typeface="+mn-lt"/>
                </a:rPr>
                <a:t>1.83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920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C76B22-DE95-4C00-AEC6-406C9486FF6E}"/>
              </a:ext>
            </a:extLst>
          </p:cNvPr>
          <p:cNvSpPr txBox="1"/>
          <p:nvPr/>
        </p:nvSpPr>
        <p:spPr>
          <a:xfrm>
            <a:off x="946672" y="335936"/>
            <a:ext cx="3240360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这些数是如何产生的呢</a:t>
            </a:r>
          </a:p>
        </p:txBody>
      </p:sp>
      <p:pic>
        <p:nvPicPr>
          <p:cNvPr id="3" name="Picture 32" descr="图片1">
            <a:extLst>
              <a:ext uri="{FF2B5EF4-FFF2-40B4-BE49-F238E27FC236}">
                <a16:creationId xmlns:a16="http://schemas.microsoft.com/office/drawing/2014/main" id="{97DDA32E-9703-4071-8B47-04F9513FC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09" y="1224710"/>
            <a:ext cx="7173246" cy="489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07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E693B38C-68FB-4778-ACB0-0137BEC59131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引入负数概念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CAFA119-4707-4F23-A57A-86CB7E96A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3" y="1184495"/>
            <a:ext cx="5092512" cy="3111062"/>
          </a:xfrm>
          <a:prstGeom prst="rect">
            <a:avLst/>
          </a:prstGeom>
        </p:spPr>
      </p:pic>
      <p:sp>
        <p:nvSpPr>
          <p:cNvPr id="4" name="椭圆 3">
            <a:extLst>
              <a:ext uri="{FF2B5EF4-FFF2-40B4-BE49-F238E27FC236}">
                <a16:creationId xmlns:a16="http://schemas.microsoft.com/office/drawing/2014/main" id="{545EB61C-C87A-4C64-8E84-C7138BBB56E2}"/>
              </a:ext>
            </a:extLst>
          </p:cNvPr>
          <p:cNvSpPr/>
          <p:nvPr/>
        </p:nvSpPr>
        <p:spPr>
          <a:xfrm>
            <a:off x="2546532" y="1904275"/>
            <a:ext cx="615042" cy="3331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8C1821FC-409C-4364-B68C-E98BFB632C3B}"/>
              </a:ext>
            </a:extLst>
          </p:cNvPr>
          <p:cNvSpPr/>
          <p:nvPr/>
        </p:nvSpPr>
        <p:spPr>
          <a:xfrm>
            <a:off x="2463800" y="2618922"/>
            <a:ext cx="861059" cy="4904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1E583788-48F1-43D9-BC24-2473817282B6}"/>
              </a:ext>
            </a:extLst>
          </p:cNvPr>
          <p:cNvSpPr/>
          <p:nvPr/>
        </p:nvSpPr>
        <p:spPr>
          <a:xfrm>
            <a:off x="5091611" y="3267711"/>
            <a:ext cx="871946" cy="7492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AB08EDA-1DB3-4789-806B-619C47154085}"/>
              </a:ext>
            </a:extLst>
          </p:cNvPr>
          <p:cNvSpPr/>
          <p:nvPr/>
        </p:nvSpPr>
        <p:spPr>
          <a:xfrm>
            <a:off x="5220063" y="2573475"/>
            <a:ext cx="615042" cy="3331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0C52ADD-36D9-47E4-9D18-3301AD2C507D}"/>
              </a:ext>
            </a:extLst>
          </p:cNvPr>
          <p:cNvSpPr txBox="1"/>
          <p:nvPr/>
        </p:nvSpPr>
        <p:spPr>
          <a:xfrm>
            <a:off x="6289406" y="1904275"/>
            <a:ext cx="467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、同学们，你们知道红框内的数字代表什么意义吗？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0B4945-614C-4DA2-8A42-3B7B0BC22D28}"/>
              </a:ext>
            </a:extLst>
          </p:cNvPr>
          <p:cNvSpPr txBox="1"/>
          <p:nvPr/>
        </p:nvSpPr>
        <p:spPr>
          <a:xfrm>
            <a:off x="6250940" y="2740026"/>
            <a:ext cx="438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、当天北京市的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温差</a:t>
            </a:r>
            <a:r>
              <a:rPr lang="zh-CN" altLang="en-US" dirty="0">
                <a:cs typeface="+mn-ea"/>
                <a:sym typeface="+mn-lt"/>
              </a:rPr>
              <a:t>有多少？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CCB23D77-6482-4D43-B48C-8AEE69181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30" y="4820606"/>
            <a:ext cx="10959739" cy="11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本章我们将认识一种新的数</a:t>
            </a:r>
            <a:r>
              <a:rPr lang="en-US" altLang="zh-CN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负数，把数的范围扩充到有理数，并在这个范围内研究数的表示、大小比较与运算等。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8521CF5-8552-4A19-A6DA-46A3A6DD3BA8}"/>
              </a:ext>
            </a:extLst>
          </p:cNvPr>
          <p:cNvSpPr txBox="1"/>
          <p:nvPr/>
        </p:nvSpPr>
        <p:spPr>
          <a:xfrm>
            <a:off x="6289406" y="1195018"/>
            <a:ext cx="85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问题：</a:t>
            </a:r>
          </a:p>
        </p:txBody>
      </p:sp>
    </p:spTree>
    <p:extLst>
      <p:ext uri="{BB962C8B-B14F-4D97-AF65-F5344CB8AC3E}">
        <p14:creationId xmlns:p14="http://schemas.microsoft.com/office/powerpoint/2010/main" val="411280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身边的例子</a:t>
            </a:r>
            <a:r>
              <a:rPr lang="en-US" altLang="zh-CN" sz="2400" b="1" dirty="0">
                <a:ln w="6350">
                  <a:noFill/>
                </a:ln>
                <a:cs typeface="+mn-ea"/>
                <a:sym typeface="+mn-lt"/>
              </a:rPr>
              <a:t>1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0CDD6B1-BA4B-44F3-A91A-761FAE0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182" y="1511141"/>
            <a:ext cx="10122784" cy="451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68375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、天气预报北京冬季里某天的温度为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―3℃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3℃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，它的确切含义是什么？这一天北京的温差是多少？</a:t>
            </a:r>
          </a:p>
          <a:p>
            <a:pPr eaLnBrk="1" hangingPunct="1">
              <a:lnSpc>
                <a:spcPct val="150000"/>
              </a:lnSpc>
            </a:pP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、某年，我国花生产量比上一年增长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1.8%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，油菜籽产量比上一年增长－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2.7%.“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增长－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2.7%”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表示什么意思？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9C7206C-BEC1-4EAE-A96A-AA2060BC5464}"/>
              </a:ext>
            </a:extLst>
          </p:cNvPr>
          <p:cNvSpPr txBox="1"/>
          <p:nvPr/>
        </p:nvSpPr>
        <p:spPr>
          <a:xfrm>
            <a:off x="2566852" y="2065107"/>
            <a:ext cx="8108768" cy="339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70C0"/>
                </a:solidFill>
                <a:cs typeface="+mn-ea"/>
                <a:sym typeface="+mn-lt"/>
              </a:rPr>
              <a:t>（提示：温差</a:t>
            </a:r>
            <a:r>
              <a:rPr lang="en-US" altLang="zh-CN" sz="1200" dirty="0">
                <a:solidFill>
                  <a:srgbClr val="0070C0"/>
                </a:solidFill>
                <a:cs typeface="+mn-ea"/>
                <a:sym typeface="+mn-lt"/>
              </a:rPr>
              <a:t>=</a:t>
            </a:r>
            <a:r>
              <a:rPr lang="zh-CN" altLang="en-US" sz="1200" dirty="0">
                <a:solidFill>
                  <a:srgbClr val="0070C0"/>
                </a:solidFill>
                <a:cs typeface="+mn-ea"/>
                <a:sym typeface="+mn-lt"/>
              </a:rPr>
              <a:t>最高气温</a:t>
            </a:r>
            <a:r>
              <a:rPr lang="en-US" altLang="zh-CN" sz="1200" dirty="0">
                <a:solidFill>
                  <a:srgbClr val="0070C0"/>
                </a:solidFill>
                <a:cs typeface="+mn-ea"/>
                <a:sym typeface="+mn-lt"/>
              </a:rPr>
              <a:t>-</a:t>
            </a:r>
            <a:r>
              <a:rPr lang="zh-CN" altLang="en-US" sz="1200" dirty="0">
                <a:solidFill>
                  <a:srgbClr val="0070C0"/>
                </a:solidFill>
                <a:cs typeface="+mn-ea"/>
                <a:sym typeface="+mn-lt"/>
              </a:rPr>
              <a:t>最低气温，那么本题中最高气温和最低气温的数值各是多少呢？）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233668-DA24-42E5-9646-695341C20433}"/>
              </a:ext>
            </a:extLst>
          </p:cNvPr>
          <p:cNvSpPr txBox="1"/>
          <p:nvPr/>
        </p:nvSpPr>
        <p:spPr>
          <a:xfrm>
            <a:off x="2705133" y="3004418"/>
            <a:ext cx="659688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-3 ℃</a:t>
            </a:r>
            <a:r>
              <a:rPr lang="zh-CN" altLang="en-US" dirty="0">
                <a:cs typeface="+mn-ea"/>
                <a:sym typeface="+mn-lt"/>
              </a:rPr>
              <a:t>表示零下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摄氏度，</a:t>
            </a:r>
            <a:r>
              <a:rPr lang="en-US" altLang="zh-CN" dirty="0">
                <a:cs typeface="+mn-ea"/>
                <a:sym typeface="+mn-lt"/>
              </a:rPr>
              <a:t>3 ℃</a:t>
            </a:r>
            <a:r>
              <a:rPr lang="zh-CN" altLang="en-US" dirty="0">
                <a:cs typeface="+mn-ea"/>
                <a:sym typeface="+mn-lt"/>
              </a:rPr>
              <a:t>表示零上</a:t>
            </a: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摄氏度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3B3690F-A8FC-46CC-A72D-020C5F5276BB}"/>
              </a:ext>
            </a:extLst>
          </p:cNvPr>
          <p:cNvSpPr txBox="1"/>
          <p:nvPr/>
        </p:nvSpPr>
        <p:spPr>
          <a:xfrm>
            <a:off x="2705133" y="3564257"/>
            <a:ext cx="659688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温差</a:t>
            </a:r>
            <a:r>
              <a:rPr lang="en-US" altLang="zh-CN" dirty="0">
                <a:cs typeface="+mn-ea"/>
                <a:sym typeface="+mn-lt"/>
              </a:rPr>
              <a:t>=</a:t>
            </a:r>
            <a:r>
              <a:rPr lang="zh-CN" altLang="en-US" dirty="0">
                <a:cs typeface="+mn-ea"/>
                <a:sym typeface="+mn-lt"/>
              </a:rPr>
              <a:t>最高气温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zh-CN" altLang="en-US" dirty="0">
                <a:cs typeface="+mn-ea"/>
                <a:sym typeface="+mn-lt"/>
              </a:rPr>
              <a:t>最低气温</a:t>
            </a:r>
            <a:r>
              <a:rPr lang="en-US" altLang="zh-CN" dirty="0">
                <a:cs typeface="+mn-ea"/>
                <a:sym typeface="+mn-lt"/>
              </a:rPr>
              <a:t>= [3-</a:t>
            </a:r>
            <a:r>
              <a:rPr lang="zh-CN" altLang="en-US" dirty="0">
                <a:cs typeface="+mn-ea"/>
                <a:sym typeface="+mn-lt"/>
              </a:rPr>
              <a:t>（</a:t>
            </a:r>
            <a:r>
              <a:rPr lang="en-US" altLang="zh-CN" dirty="0">
                <a:cs typeface="+mn-ea"/>
                <a:sym typeface="+mn-lt"/>
              </a:rPr>
              <a:t>-3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] ℃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58E8C69-41B7-4386-B864-3B57838438CD}"/>
              </a:ext>
            </a:extLst>
          </p:cNvPr>
          <p:cNvSpPr txBox="1"/>
          <p:nvPr/>
        </p:nvSpPr>
        <p:spPr>
          <a:xfrm>
            <a:off x="2705133" y="5479651"/>
            <a:ext cx="659688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减少</a:t>
            </a:r>
            <a:r>
              <a:rPr lang="en-US" altLang="zh-CN" dirty="0">
                <a:cs typeface="+mn-ea"/>
                <a:sym typeface="+mn-lt"/>
              </a:rPr>
              <a:t>2.7%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112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概念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EF695CE-9431-41CF-8CFF-98CE88DF4E04}"/>
              </a:ext>
            </a:extLst>
          </p:cNvPr>
          <p:cNvSpPr txBox="1"/>
          <p:nvPr/>
        </p:nvSpPr>
        <p:spPr>
          <a:xfrm>
            <a:off x="997714" y="1048732"/>
            <a:ext cx="1059825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cs typeface="+mn-ea"/>
                <a:sym typeface="+mn-lt"/>
              </a:rPr>
              <a:t>：大于</a:t>
            </a:r>
            <a:r>
              <a:rPr lang="en-US" altLang="zh-CN" sz="2400" dirty="0">
                <a:cs typeface="+mn-ea"/>
                <a:sym typeface="+mn-lt"/>
              </a:rPr>
              <a:t>0</a:t>
            </a:r>
            <a:r>
              <a:rPr lang="zh-CN" altLang="en-US" sz="24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3C10750-C7B9-4835-B5F4-BD8D0D0E3E78}"/>
              </a:ext>
            </a:extLst>
          </p:cNvPr>
          <p:cNvSpPr txBox="1"/>
          <p:nvPr/>
        </p:nvSpPr>
        <p:spPr>
          <a:xfrm>
            <a:off x="973852" y="1810065"/>
            <a:ext cx="1062212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cs typeface="+mn-ea"/>
                <a:sym typeface="+mn-lt"/>
              </a:rPr>
              <a:t>：在正数前面加“</a:t>
            </a:r>
            <a:r>
              <a:rPr lang="en-US" altLang="zh-CN" sz="2400" dirty="0">
                <a:cs typeface="+mn-ea"/>
                <a:sym typeface="+mn-lt"/>
              </a:rPr>
              <a:t>-</a:t>
            </a:r>
            <a:r>
              <a:rPr lang="zh-CN" altLang="en-US" sz="2400" dirty="0">
                <a:cs typeface="+mn-ea"/>
                <a:sym typeface="+mn-lt"/>
              </a:rPr>
              <a:t>”（负）的数。（即小于</a:t>
            </a:r>
            <a:r>
              <a:rPr lang="en-US" altLang="zh-CN" sz="2400" dirty="0">
                <a:cs typeface="+mn-ea"/>
                <a:sym typeface="+mn-lt"/>
              </a:rPr>
              <a:t>0</a:t>
            </a:r>
            <a:r>
              <a:rPr lang="zh-CN" altLang="en-US" sz="2400" dirty="0">
                <a:cs typeface="+mn-ea"/>
                <a:sym typeface="+mn-lt"/>
              </a:rPr>
              <a:t>的数）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2A209B08-17C7-424A-B0E1-372B4BC09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40" y="4409384"/>
            <a:ext cx="10219082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有时在正数前面也加上“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号，例如：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+3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+2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+0.5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baseline="300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就是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0.5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0" baseline="300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400" b="0" baseline="300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正号可以省略不写，负号</a:t>
            </a:r>
            <a:r>
              <a:rPr lang="zh-CN" altLang="en-US" sz="2400" u="sng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不可以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省略</a:t>
            </a:r>
            <a:r>
              <a:rPr lang="zh-CN" altLang="en-US" sz="2400" b="0" baseline="30000" dirty="0">
                <a:latin typeface="+mn-lt"/>
                <a:ea typeface="+mn-ea"/>
                <a:cs typeface="+mn-ea"/>
                <a:sym typeface="+mn-lt"/>
              </a:rPr>
              <a:t>）。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一个数前面的“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、“－”号叫做它的符号，“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”读作负，“</a:t>
            </a:r>
            <a:r>
              <a:rPr lang="en-US" altLang="zh-CN" sz="2400" b="0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sz="2400" b="0" dirty="0">
                <a:latin typeface="+mn-lt"/>
                <a:ea typeface="+mn-ea"/>
                <a:cs typeface="+mn-ea"/>
                <a:sym typeface="+mn-lt"/>
              </a:rPr>
              <a:t>”读作正。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爆炸形: 8 pt  5">
            <a:extLst>
              <a:ext uri="{FF2B5EF4-FFF2-40B4-BE49-F238E27FC236}">
                <a16:creationId xmlns:a16="http://schemas.microsoft.com/office/drawing/2014/main" id="{CD318970-DC38-49BC-B10B-DB379344AF83}"/>
              </a:ext>
            </a:extLst>
          </p:cNvPr>
          <p:cNvSpPr/>
          <p:nvPr/>
        </p:nvSpPr>
        <p:spPr>
          <a:xfrm>
            <a:off x="659674" y="2766411"/>
            <a:ext cx="2058126" cy="1223563"/>
          </a:xfrm>
          <a:prstGeom prst="irregularSeal1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0070C0"/>
                </a:solidFill>
                <a:cs typeface="+mn-ea"/>
                <a:sym typeface="+mn-lt"/>
              </a:rPr>
              <a:t>注意</a:t>
            </a:r>
          </a:p>
        </p:txBody>
      </p:sp>
    </p:spTree>
    <p:extLst>
      <p:ext uri="{BB962C8B-B14F-4D97-AF65-F5344CB8AC3E}">
        <p14:creationId xmlns:p14="http://schemas.microsoft.com/office/powerpoint/2010/main" val="146863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4107928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思考：</a:t>
            </a:r>
            <a:r>
              <a:rPr lang="en-US" altLang="zh-CN" sz="24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是正数还是负数呢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48EE536-9F00-4882-95F8-97E7DB5E1CB4}"/>
              </a:ext>
            </a:extLst>
          </p:cNvPr>
          <p:cNvSpPr txBox="1"/>
          <p:nvPr/>
        </p:nvSpPr>
        <p:spPr>
          <a:xfrm>
            <a:off x="913558" y="1366232"/>
            <a:ext cx="104407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正数：大于</a:t>
            </a:r>
            <a:r>
              <a:rPr lang="en-US" altLang="zh-CN" sz="2400" dirty="0">
                <a:cs typeface="+mn-ea"/>
                <a:sym typeface="+mn-lt"/>
              </a:rPr>
              <a:t>0</a:t>
            </a:r>
            <a:r>
              <a:rPr lang="zh-CN" altLang="en-US" sz="24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0874DD4-8760-444E-B58E-D2577F001424}"/>
              </a:ext>
            </a:extLst>
          </p:cNvPr>
          <p:cNvSpPr txBox="1"/>
          <p:nvPr/>
        </p:nvSpPr>
        <p:spPr>
          <a:xfrm>
            <a:off x="888776" y="2156832"/>
            <a:ext cx="1046548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负数：小于</a:t>
            </a:r>
            <a:r>
              <a:rPr lang="en-US" altLang="zh-CN" sz="2400" dirty="0">
                <a:cs typeface="+mn-ea"/>
                <a:sym typeface="+mn-lt"/>
              </a:rPr>
              <a:t>0</a:t>
            </a:r>
            <a:r>
              <a:rPr lang="zh-CN" altLang="en-US" sz="2400" dirty="0">
                <a:cs typeface="+mn-ea"/>
                <a:sym typeface="+mn-lt"/>
              </a:rPr>
              <a:t>的数。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35F8DEE-F4DB-4D39-8ABC-5CAD476747C2}"/>
              </a:ext>
            </a:extLst>
          </p:cNvPr>
          <p:cNvSpPr txBox="1"/>
          <p:nvPr/>
        </p:nvSpPr>
        <p:spPr>
          <a:xfrm>
            <a:off x="1897236" y="3388610"/>
            <a:ext cx="8473350" cy="192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正好是正负数的交界点，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所以</a:t>
            </a:r>
            <a:r>
              <a:rPr lang="en-US" altLang="zh-CN" sz="3200" b="1" u="sng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3200" b="1" u="sng" dirty="0">
                <a:solidFill>
                  <a:srgbClr val="0070C0"/>
                </a:solidFill>
                <a:cs typeface="+mn-ea"/>
                <a:sym typeface="+mn-lt"/>
              </a:rPr>
              <a:t>既不是正数，也不是负数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065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14A95B98-5FAA-4D6E-ACF5-5007F63E9F9C}"/>
              </a:ext>
            </a:extLst>
          </p:cNvPr>
          <p:cNvSpPr txBox="1"/>
          <p:nvPr/>
        </p:nvSpPr>
        <p:spPr>
          <a:xfrm>
            <a:off x="946672" y="335936"/>
            <a:ext cx="324036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ln w="6350">
                  <a:noFill/>
                </a:ln>
                <a:cs typeface="+mn-ea"/>
                <a:sym typeface="+mn-lt"/>
              </a:rPr>
              <a:t>0</a:t>
            </a:r>
            <a:r>
              <a:rPr lang="zh-CN" altLang="en-US" sz="2400" b="1" dirty="0">
                <a:ln w="6350">
                  <a:noFill/>
                </a:ln>
                <a:cs typeface="+mn-ea"/>
                <a:sym typeface="+mn-lt"/>
              </a:rPr>
              <a:t>的实际意义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673B535-D592-463D-AC81-81753CEF7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9" y="1712866"/>
            <a:ext cx="6403629" cy="4421233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9DAEF64A-814A-4FE6-B89C-F09609FE5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394" y="3092786"/>
            <a:ext cx="50399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海平面的高度如何表示？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88107678-9AC4-430D-A2F5-336E732C7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9023" y="3868206"/>
            <a:ext cx="50399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0m</a:t>
            </a:r>
            <a:r>
              <a:rPr lang="zh-CN" altLang="en-US" sz="2400" dirty="0">
                <a:solidFill>
                  <a:srgbClr val="0070C0"/>
                </a:solidFill>
                <a:latin typeface="+mn-lt"/>
                <a:ea typeface="+mn-ea"/>
                <a:cs typeface="+mn-ea"/>
                <a:sym typeface="+mn-lt"/>
              </a:rPr>
              <a:t>（正数和负数的分割点）</a:t>
            </a:r>
          </a:p>
        </p:txBody>
      </p:sp>
    </p:spTree>
    <p:extLst>
      <p:ext uri="{BB962C8B-B14F-4D97-AF65-F5344CB8AC3E}">
        <p14:creationId xmlns:p14="http://schemas.microsoft.com/office/powerpoint/2010/main" val="2314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repzgbk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1480</Words>
  <Application>Microsoft Office PowerPoint</Application>
  <PresentationFormat>宽屏</PresentationFormat>
  <Paragraphs>161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阿里巴巴普惠体 R</vt:lpstr>
      <vt:lpstr>思源黑体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5</cp:revision>
  <dcterms:created xsi:type="dcterms:W3CDTF">2020-04-03T12:55:59Z</dcterms:created>
  <dcterms:modified xsi:type="dcterms:W3CDTF">2021-01-09T09:38:25Z</dcterms:modified>
</cp:coreProperties>
</file>