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8" r:id="rId2"/>
    <p:sldId id="256" r:id="rId3"/>
    <p:sldId id="301" r:id="rId4"/>
    <p:sldId id="302" r:id="rId5"/>
    <p:sldId id="303" r:id="rId6"/>
    <p:sldId id="304" r:id="rId7"/>
    <p:sldId id="305" r:id="rId8"/>
    <p:sldId id="306" r:id="rId9"/>
    <p:sldId id="316" r:id="rId10"/>
    <p:sldId id="307" r:id="rId11"/>
    <p:sldId id="308" r:id="rId12"/>
    <p:sldId id="309" r:id="rId13"/>
    <p:sldId id="310" r:id="rId14"/>
    <p:sldId id="311" r:id="rId15"/>
    <p:sldId id="312" r:id="rId16"/>
    <p:sldId id="313" r:id="rId17"/>
    <p:sldId id="314" r:id="rId18"/>
    <p:sldId id="315" r:id="rId19"/>
    <p:sldId id="287" r:id="rId20"/>
    <p:sldId id="259"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Black" panose="020B0A04020102020204" pitchFamily="34" charset="0"/>
                <a:ea typeface="FandolFang R" panose="00000500000000000000" pitchFamily="50"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Black" panose="020B0A04020102020204" pitchFamily="34" charset="0"/>
                <a:ea typeface="FandolFang R" panose="00000500000000000000" pitchFamily="50" charset="-122"/>
              </a:defRPr>
            </a:lvl1pPr>
          </a:lstStyle>
          <a:p>
            <a:fld id="{3BEC5E90-F5ED-4A69-8958-C15AE1111319}" type="datetimeFigureOut">
              <a:rPr lang="zh-CN" altLang="en-US" smtClean="0"/>
              <a:pPr/>
              <a:t>2021/1/9</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Black" panose="020B0A04020102020204" pitchFamily="34" charset="0"/>
                <a:ea typeface="FandolFang R" panose="00000500000000000000" pitchFamily="50"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Black" panose="020B0A04020102020204" pitchFamily="34" charset="0"/>
                <a:ea typeface="FandolFang R" panose="00000500000000000000" pitchFamily="50" charset="-122"/>
              </a:defRPr>
            </a:lvl1pPr>
          </a:lstStyle>
          <a:p>
            <a:fld id="{6B6F3BC6-3769-47F8-8628-8D9873CBCA3D}" type="slidenum">
              <a:rPr lang="zh-CN" altLang="en-US" smtClean="0"/>
              <a:pPr/>
              <a:t>‹#›</a:t>
            </a:fld>
            <a:endParaRPr lang="zh-CN" altLang="en-US" dirty="0"/>
          </a:p>
        </p:txBody>
      </p:sp>
    </p:spTree>
    <p:extLst>
      <p:ext uri="{BB962C8B-B14F-4D97-AF65-F5344CB8AC3E}">
        <p14:creationId xmlns:p14="http://schemas.microsoft.com/office/powerpoint/2010/main" val="2938591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Black" panose="020B0A04020102020204" pitchFamily="34" charset="0"/>
        <a:ea typeface="FandolFang R" panose="00000500000000000000" pitchFamily="50" charset="-122"/>
        <a:cs typeface="+mn-cs"/>
      </a:defRPr>
    </a:lvl1pPr>
    <a:lvl2pPr marL="457200" algn="l" defTabSz="914400" rtl="0" eaLnBrk="1" latinLnBrk="0" hangingPunct="1">
      <a:defRPr sz="1200" kern="1200">
        <a:solidFill>
          <a:schemeClr val="tx1"/>
        </a:solidFill>
        <a:latin typeface="Arial Black" panose="020B0A04020102020204" pitchFamily="34" charset="0"/>
        <a:ea typeface="FandolFang R" panose="00000500000000000000" pitchFamily="50" charset="-122"/>
        <a:cs typeface="+mn-cs"/>
      </a:defRPr>
    </a:lvl2pPr>
    <a:lvl3pPr marL="914400" algn="l" defTabSz="914400" rtl="0" eaLnBrk="1" latinLnBrk="0" hangingPunct="1">
      <a:defRPr sz="1200" kern="1200">
        <a:solidFill>
          <a:schemeClr val="tx1"/>
        </a:solidFill>
        <a:latin typeface="Arial Black" panose="020B0A04020102020204" pitchFamily="34" charset="0"/>
        <a:ea typeface="FandolFang R" panose="00000500000000000000" pitchFamily="50" charset="-122"/>
        <a:cs typeface="+mn-cs"/>
      </a:defRPr>
    </a:lvl3pPr>
    <a:lvl4pPr marL="1371600" algn="l" defTabSz="914400" rtl="0" eaLnBrk="1" latinLnBrk="0" hangingPunct="1">
      <a:defRPr sz="1200" kern="1200">
        <a:solidFill>
          <a:schemeClr val="tx1"/>
        </a:solidFill>
        <a:latin typeface="Arial Black" panose="020B0A04020102020204" pitchFamily="34" charset="0"/>
        <a:ea typeface="FandolFang R" panose="00000500000000000000" pitchFamily="50" charset="-122"/>
        <a:cs typeface="+mn-cs"/>
      </a:defRPr>
    </a:lvl4pPr>
    <a:lvl5pPr marL="1828800" algn="l" defTabSz="914400" rtl="0" eaLnBrk="1" latinLnBrk="0" hangingPunct="1">
      <a:defRPr sz="1200" kern="1200">
        <a:solidFill>
          <a:schemeClr val="tx1"/>
        </a:solidFill>
        <a:latin typeface="Arial Black" panose="020B0A04020102020204" pitchFamily="34" charset="0"/>
        <a:ea typeface="FandolFang R" panose="00000500000000000000" pitchFamily="50"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1A66B7-14C9-4D72-BBF3-E24049FDF8D5}" type="slidenum">
              <a:rPr kumimoji="0" lang="zh-CN" altLang="en-US" sz="1200" b="0" i="0" u="none" strike="noStrike" kern="1200" cap="none" spc="0" normalizeH="0" baseline="0" noProof="0" smtClean="0">
                <a:ln>
                  <a:noFill/>
                </a:ln>
                <a:solidFill>
                  <a:prstClr val="black"/>
                </a:solidFill>
                <a:effectLst/>
                <a:uLnTx/>
                <a:uFillTx/>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extLst>
      <p:ext uri="{BB962C8B-B14F-4D97-AF65-F5344CB8AC3E}">
        <p14:creationId xmlns:p14="http://schemas.microsoft.com/office/powerpoint/2010/main" val="18447624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11</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12</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13</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14</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15</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16</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17</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18</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latin typeface="阿里巴巴普惠体 R" panose="00020600040101010101" pitchFamily="18" charset="-122"/>
                <a:ea typeface="阿里巴巴普惠体 R" panose="00020600040101010101" pitchFamily="18"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zh-CN" altLang="en-US" sz="1200" b="0" i="0" u="none" strike="noStrike" kern="1200" cap="none" spc="0" normalizeH="0" baseline="0" noProof="0" dirty="0">
              <a:ln>
                <a:noFill/>
              </a:ln>
              <a:solidFill>
                <a:prstClr val="black"/>
              </a:solidFill>
              <a:effectLst/>
              <a:uLnTx/>
              <a:uFillTx/>
              <a:latin typeface="阿里巴巴普惠体 R" panose="00020600040101010101" pitchFamily="18" charset="-122"/>
              <a:ea typeface="阿里巴巴普惠体 R" panose="00020600040101010101" pitchFamily="18" charset="-122"/>
              <a:cs typeface="+mn-cs"/>
            </a:endParaRPr>
          </a:p>
        </p:txBody>
      </p:sp>
    </p:spTree>
    <p:extLst>
      <p:ext uri="{BB962C8B-B14F-4D97-AF65-F5344CB8AC3E}">
        <p14:creationId xmlns:p14="http://schemas.microsoft.com/office/powerpoint/2010/main" val="16367234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1A66B7-14C9-4D72-BBF3-E24049FDF8D5}" type="slidenum">
              <a:rPr kumimoji="0" lang="zh-CN" altLang="en-US" sz="1200" b="0" i="0" u="none" strike="noStrike" kern="1200" cap="none" spc="0" normalizeH="0" baseline="0" noProof="0" smtClean="0">
                <a:ln>
                  <a:noFill/>
                </a:ln>
                <a:solidFill>
                  <a:prstClr val="black"/>
                </a:solidFill>
                <a:effectLst/>
                <a:uLnTx/>
                <a:uFillTx/>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extLst>
      <p:ext uri="{BB962C8B-B14F-4D97-AF65-F5344CB8AC3E}">
        <p14:creationId xmlns:p14="http://schemas.microsoft.com/office/powerpoint/2010/main" val="1702038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3</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4</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5</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6</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7</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8</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9</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10</a:t>
            </a:fld>
            <a:endParaRPr kumimoji="0" lang="zh-CN" altLang="en-US" sz="1200" b="0" i="0" u="none" strike="noStrike" kern="1200" cap="none" spc="0" normalizeH="0" baseline="0" noProof="0" dirty="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6E5A2535-4E64-4ACC-B13F-BF9F97C3EE54}"/>
              </a:ext>
            </a:extLst>
          </p:cNvPr>
          <p:cNvSpPr/>
          <p:nvPr userDrawn="1"/>
        </p:nvSpPr>
        <p:spPr>
          <a:xfrm>
            <a:off x="284480" y="-1"/>
            <a:ext cx="198120" cy="78343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Arial Black" panose="020B0A04020102020204" pitchFamily="34" charset="0"/>
              <a:ea typeface="FandolFang R" panose="00000500000000000000" pitchFamily="50" charset="-122"/>
              <a:cs typeface="+mn-cs"/>
            </a:endParaRPr>
          </a:p>
        </p:txBody>
      </p:sp>
    </p:spTree>
    <p:extLst>
      <p:ext uri="{BB962C8B-B14F-4D97-AF65-F5344CB8AC3E}">
        <p14:creationId xmlns:p14="http://schemas.microsoft.com/office/powerpoint/2010/main" val="3051827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3188717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4025501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D6325D9-4984-4B13-BA49-68BE747C0426}"/>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186B100D-D45C-490C-A7EC-E3126881F7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74791295-80E5-49A6-B870-5B7EC8FED59E}"/>
              </a:ext>
            </a:extLst>
          </p:cNvPr>
          <p:cNvSpPr>
            <a:spLocks noGrp="1"/>
          </p:cNvSpPr>
          <p:nvPr>
            <p:ph type="dt" sz="half" idx="10"/>
          </p:nvPr>
        </p:nvSpPr>
        <p:spPr/>
        <p:txBody>
          <a:bodyPr/>
          <a:lstStyle/>
          <a:p>
            <a:fld id="{21D2DB39-588A-4DAB-B1B8-DFFAD3CE8FF9}" type="datetimeFigureOut">
              <a:rPr lang="zh-CN" altLang="en-US" smtClean="0"/>
              <a:t>2021/1/9</a:t>
            </a:fld>
            <a:endParaRPr lang="zh-CN" altLang="en-US"/>
          </a:p>
        </p:txBody>
      </p:sp>
      <p:sp>
        <p:nvSpPr>
          <p:cNvPr id="5" name="页脚占位符 4">
            <a:extLst>
              <a:ext uri="{FF2B5EF4-FFF2-40B4-BE49-F238E27FC236}">
                <a16:creationId xmlns:a16="http://schemas.microsoft.com/office/drawing/2014/main" id="{838B6960-3EBC-4F40-9C65-5B82F98A4D4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1590F5E-755F-491B-A119-4F7F769D95B9}"/>
              </a:ext>
            </a:extLst>
          </p:cNvPr>
          <p:cNvSpPr>
            <a:spLocks noGrp="1"/>
          </p:cNvSpPr>
          <p:nvPr>
            <p:ph type="sldNum" sz="quarter" idx="12"/>
          </p:nvPr>
        </p:nvSpPr>
        <p:spPr/>
        <p:txBody>
          <a:bodyPr/>
          <a:lstStyle/>
          <a:p>
            <a:fld id="{6327CC09-05F8-4A11-8655-029B1A7D1D6B}" type="slidenum">
              <a:rPr lang="zh-CN" altLang="en-US" smtClean="0"/>
              <a:t>‹#›</a:t>
            </a:fld>
            <a:endParaRPr lang="zh-CN" altLang="en-US"/>
          </a:p>
        </p:txBody>
      </p:sp>
    </p:spTree>
    <p:extLst>
      <p:ext uri="{BB962C8B-B14F-4D97-AF65-F5344CB8AC3E}">
        <p14:creationId xmlns:p14="http://schemas.microsoft.com/office/powerpoint/2010/main" val="2753630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办公资源网：https://www.bangongziyuan.com/">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598653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612184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2021/1/9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905825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t>2021/1/9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168117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2021/1/9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764406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2021/1/9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76523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2021/1/9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694758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2021/1/9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477805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2021/1/9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extLst>
      <p:ext uri="{BB962C8B-B14F-4D97-AF65-F5344CB8AC3E}">
        <p14:creationId xmlns:p14="http://schemas.microsoft.com/office/powerpoint/2010/main" val="2003094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8.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8.wmf"/><Relationship Id="rId2" Type="http://schemas.openxmlformats.org/officeDocument/2006/relationships/slideLayout" Target="../slideLayouts/slideLayout1.xml"/><Relationship Id="rId1" Type="http://schemas.openxmlformats.org/officeDocument/2006/relationships/tags" Target="../tags/tag9.xml"/><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audio" Target="../media/audio1.wav"/></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notesSlide" Target="../notesSlides/notesSlide13.xml"/><Relationship Id="rId7" Type="http://schemas.openxmlformats.org/officeDocument/2006/relationships/image" Target="../media/image9.emf"/><Relationship Id="rId2" Type="http://schemas.openxmlformats.org/officeDocument/2006/relationships/slideLayout" Target="../slideLayouts/slideLayout1.xml"/><Relationship Id="rId1" Type="http://schemas.openxmlformats.org/officeDocument/2006/relationships/tags" Target="../tags/tag12.xml"/><Relationship Id="rId6" Type="http://schemas.openxmlformats.org/officeDocument/2006/relationships/oleObject" Target="../embeddings/oleObject1.bin"/><Relationship Id="rId5" Type="http://schemas.openxmlformats.org/officeDocument/2006/relationships/image" Target="../media/image13.png"/><Relationship Id="rId9" Type="http://schemas.openxmlformats.org/officeDocument/2006/relationships/image" Target="../media/image10.e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14.xml"/><Relationship Id="rId7" Type="http://schemas.openxmlformats.org/officeDocument/2006/relationships/image" Target="../media/image12.wmf"/><Relationship Id="rId2" Type="http://schemas.openxmlformats.org/officeDocument/2006/relationships/slideLayout" Target="../slideLayouts/slideLayout1.xml"/><Relationship Id="rId1" Type="http://schemas.openxmlformats.org/officeDocument/2006/relationships/tags" Target="../tags/tag13.xml"/><Relationship Id="rId6" Type="http://schemas.openxmlformats.org/officeDocument/2006/relationships/oleObject" Target="../embeddings/oleObject4.bin"/><Relationship Id="rId5" Type="http://schemas.openxmlformats.org/officeDocument/2006/relationships/image" Target="../media/image11.wmf"/><Relationship Id="rId4" Type="http://schemas.openxmlformats.org/officeDocument/2006/relationships/oleObject" Target="../embeddings/oleObject3.bin"/><Relationship Id="rId9" Type="http://schemas.openxmlformats.org/officeDocument/2006/relationships/image" Target="../media/image13.w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6.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a:extLst>
              <a:ext uri="{FF2B5EF4-FFF2-40B4-BE49-F238E27FC236}">
                <a16:creationId xmlns:a16="http://schemas.microsoft.com/office/drawing/2014/main" id="{7211008D-C789-44F2-A019-7788D07E38D5}"/>
              </a:ext>
            </a:extLst>
          </p:cNvPr>
          <p:cNvPicPr>
            <a:picLocks noChangeAspect="1"/>
          </p:cNvPicPr>
          <p:nvPr/>
        </p:nvPicPr>
        <p:blipFill rotWithShape="1">
          <a:blip r:embed="rId3">
            <a:extLst>
              <a:ext uri="{28A0092B-C50C-407E-A947-70E740481C1C}">
                <a14:useLocalDpi xmlns:a14="http://schemas.microsoft.com/office/drawing/2010/main" val="0"/>
              </a:ext>
            </a:extLst>
          </a:blip>
          <a:srcRect l="10754" r="39917"/>
          <a:stretch/>
        </p:blipFill>
        <p:spPr>
          <a:xfrm>
            <a:off x="0" y="-129129"/>
            <a:ext cx="4067092" cy="5496560"/>
          </a:xfrm>
          <a:prstGeom prst="rect">
            <a:avLst/>
          </a:prstGeom>
        </p:spPr>
      </p:pic>
      <p:sp>
        <p:nvSpPr>
          <p:cNvPr id="20" name="矩形: 圆角 19">
            <a:extLst>
              <a:ext uri="{FF2B5EF4-FFF2-40B4-BE49-F238E27FC236}">
                <a16:creationId xmlns:a16="http://schemas.microsoft.com/office/drawing/2014/main" id="{E087BEC8-C26A-40D6-9473-467C869E3479}"/>
              </a:ext>
            </a:extLst>
          </p:cNvPr>
          <p:cNvSpPr/>
          <p:nvPr/>
        </p:nvSpPr>
        <p:spPr>
          <a:xfrm>
            <a:off x="5793204" y="5094239"/>
            <a:ext cx="1496595" cy="329300"/>
          </a:xfrm>
          <a:prstGeom prst="roundRect">
            <a:avLst>
              <a:gd name="adj" fmla="val 26269"/>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200" b="0" i="0" u="none" strike="noStrike" kern="1200" cap="none" spc="0" normalizeH="0" baseline="0" noProof="0">
                <a:ln>
                  <a:noFill/>
                </a:ln>
                <a:solidFill>
                  <a:prstClr val="white"/>
                </a:solidFill>
                <a:effectLst/>
                <a:uLnTx/>
                <a:uFillTx/>
                <a:cs typeface="+mn-ea"/>
                <a:sym typeface="+mn-lt"/>
              </a:rPr>
              <a:t>老师：</a:t>
            </a:r>
            <a:r>
              <a:rPr kumimoji="0" lang="en-US" altLang="zh-CN" sz="1200" b="0" i="0" u="none" strike="noStrike" kern="1200" cap="none" spc="0" normalizeH="0" baseline="0" noProof="0">
                <a:ln>
                  <a:noFill/>
                </a:ln>
                <a:solidFill>
                  <a:prstClr val="white"/>
                </a:solidFill>
                <a:effectLst/>
                <a:uLnTx/>
                <a:uFillTx/>
                <a:cs typeface="+mn-ea"/>
                <a:sym typeface="+mn-lt"/>
              </a:rPr>
              <a:t>xippt</a:t>
            </a:r>
            <a:endParaRPr kumimoji="0" lang="zh-CN" altLang="en-US" sz="1200" b="0" i="0" u="none" strike="noStrike" kern="1200" cap="none" spc="0" normalizeH="0" baseline="0" noProof="0" dirty="0">
              <a:ln>
                <a:noFill/>
              </a:ln>
              <a:solidFill>
                <a:prstClr val="white"/>
              </a:solidFill>
              <a:effectLst/>
              <a:uLnTx/>
              <a:uFillTx/>
              <a:cs typeface="+mn-ea"/>
              <a:sym typeface="+mn-lt"/>
            </a:endParaRPr>
          </a:p>
        </p:txBody>
      </p:sp>
      <p:sp>
        <p:nvSpPr>
          <p:cNvPr id="22" name="矩形: 圆角 21">
            <a:extLst>
              <a:ext uri="{FF2B5EF4-FFF2-40B4-BE49-F238E27FC236}">
                <a16:creationId xmlns:a16="http://schemas.microsoft.com/office/drawing/2014/main" id="{5C29B3A6-C0DF-4CB2-B884-C983D6478B4A}"/>
              </a:ext>
            </a:extLst>
          </p:cNvPr>
          <p:cNvSpPr/>
          <p:nvPr/>
        </p:nvSpPr>
        <p:spPr>
          <a:xfrm>
            <a:off x="7634733" y="5098982"/>
            <a:ext cx="2123440" cy="329300"/>
          </a:xfrm>
          <a:prstGeom prst="roundRect">
            <a:avLst>
              <a:gd name="adj" fmla="val 26269"/>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schemeClr val="tx1"/>
                </a:solidFill>
                <a:effectLst/>
                <a:uLnTx/>
                <a:uFillTx/>
                <a:cs typeface="+mn-ea"/>
                <a:sym typeface="+mn-lt"/>
              </a:rPr>
              <a:t>时间：</a:t>
            </a:r>
            <a:r>
              <a:rPr kumimoji="0" lang="en-US" altLang="zh-CN" sz="1200" b="0" i="0" u="none" strike="noStrike" kern="1200" cap="none" spc="0" normalizeH="0" baseline="0" noProof="0" dirty="0">
                <a:ln>
                  <a:noFill/>
                </a:ln>
                <a:solidFill>
                  <a:schemeClr val="tx1"/>
                </a:solidFill>
                <a:effectLst/>
                <a:uLnTx/>
                <a:uFillTx/>
                <a:cs typeface="+mn-ea"/>
                <a:sym typeface="+mn-lt"/>
              </a:rPr>
              <a:t>20XX.04.11</a:t>
            </a:r>
            <a:endParaRPr kumimoji="0" lang="zh-CN" altLang="en-US" sz="1200" b="0" i="0" u="none" strike="noStrike" kern="1200" cap="none" spc="0" normalizeH="0" baseline="0" noProof="0" dirty="0">
              <a:ln>
                <a:noFill/>
              </a:ln>
              <a:solidFill>
                <a:schemeClr val="tx1"/>
              </a:solidFill>
              <a:effectLst/>
              <a:uLnTx/>
              <a:uFillTx/>
              <a:cs typeface="+mn-ea"/>
              <a:sym typeface="+mn-lt"/>
            </a:endParaRPr>
          </a:p>
        </p:txBody>
      </p:sp>
      <p:sp>
        <p:nvSpPr>
          <p:cNvPr id="2" name="矩形 1">
            <a:extLst>
              <a:ext uri="{FF2B5EF4-FFF2-40B4-BE49-F238E27FC236}">
                <a16:creationId xmlns:a16="http://schemas.microsoft.com/office/drawing/2014/main" id="{EC6BC2E2-B119-4691-A566-0ABB802AED12}"/>
              </a:ext>
            </a:extLst>
          </p:cNvPr>
          <p:cNvSpPr/>
          <p:nvPr/>
        </p:nvSpPr>
        <p:spPr>
          <a:xfrm>
            <a:off x="2926080" y="1682868"/>
            <a:ext cx="2123440" cy="517513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14" name="矩形 13">
            <a:extLst>
              <a:ext uri="{FF2B5EF4-FFF2-40B4-BE49-F238E27FC236}">
                <a16:creationId xmlns:a16="http://schemas.microsoft.com/office/drawing/2014/main" id="{7AC1B7FF-54DB-43D2-9AC4-12DB29190D63}"/>
              </a:ext>
            </a:extLst>
          </p:cNvPr>
          <p:cNvSpPr/>
          <p:nvPr/>
        </p:nvSpPr>
        <p:spPr>
          <a:xfrm>
            <a:off x="11684000" y="0"/>
            <a:ext cx="508000" cy="235712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17" name="组合 16">
            <a:extLst>
              <a:ext uri="{FF2B5EF4-FFF2-40B4-BE49-F238E27FC236}">
                <a16:creationId xmlns:a16="http://schemas.microsoft.com/office/drawing/2014/main" id="{C6E0E1E7-5DA2-40AE-BC76-D87913BCC780}"/>
              </a:ext>
            </a:extLst>
          </p:cNvPr>
          <p:cNvGrpSpPr/>
          <p:nvPr/>
        </p:nvGrpSpPr>
        <p:grpSpPr>
          <a:xfrm>
            <a:off x="5664293" y="2218542"/>
            <a:ext cx="5632357" cy="1532590"/>
            <a:chOff x="1442450" y="2536042"/>
            <a:chExt cx="5632357" cy="1532590"/>
          </a:xfrm>
        </p:grpSpPr>
        <p:sp>
          <p:nvSpPr>
            <p:cNvPr id="18" name="矩形 17">
              <a:extLst>
                <a:ext uri="{FF2B5EF4-FFF2-40B4-BE49-F238E27FC236}">
                  <a16:creationId xmlns:a16="http://schemas.microsoft.com/office/drawing/2014/main" id="{80596D37-F973-4A19-8197-389A4D1E7F7B}"/>
                </a:ext>
              </a:extLst>
            </p:cNvPr>
            <p:cNvSpPr/>
            <p:nvPr/>
          </p:nvSpPr>
          <p:spPr bwMode="auto">
            <a:xfrm>
              <a:off x="1442450" y="2536042"/>
              <a:ext cx="5615640" cy="1015663"/>
            </a:xfrm>
            <a:prstGeom prst="rect">
              <a:avLst/>
            </a:prstGeom>
          </p:spPr>
          <p:txBody>
            <a:bodyPr wrap="none">
              <a:spAutoFit/>
            </a:bodyPr>
            <a:lstStyle/>
            <a:p>
              <a:pPr defTabSz="457200">
                <a:defRPr/>
              </a:pPr>
              <a:r>
                <a:rPr lang="en-US" altLang="zh-CN" sz="6000" b="1" kern="100" dirty="0">
                  <a:cs typeface="+mn-ea"/>
                  <a:sym typeface="+mn-lt"/>
                </a:rPr>
                <a:t>1.2 </a:t>
              </a:r>
              <a:r>
                <a:rPr lang="zh-CN" altLang="en-US" sz="6000" b="1" kern="100" dirty="0">
                  <a:cs typeface="+mn-ea"/>
                  <a:sym typeface="+mn-lt"/>
                </a:rPr>
                <a:t>有理数</a:t>
              </a:r>
              <a:r>
                <a:rPr lang="en-US" altLang="zh-CN" sz="2800" b="1" kern="100">
                  <a:cs typeface="+mn-ea"/>
                  <a:sym typeface="+mn-lt"/>
                </a:rPr>
                <a:t>(1.2.2</a:t>
              </a:r>
              <a:r>
                <a:rPr lang="zh-CN" altLang="en-US" sz="2800" b="1" kern="100">
                  <a:cs typeface="+mn-ea"/>
                  <a:sym typeface="+mn-lt"/>
                </a:rPr>
                <a:t>数轴</a:t>
              </a:r>
              <a:r>
                <a:rPr lang="en-US" altLang="zh-CN" sz="2800" b="1" kern="100" dirty="0">
                  <a:cs typeface="+mn-ea"/>
                  <a:sym typeface="+mn-lt"/>
                </a:rPr>
                <a:t>)</a:t>
              </a:r>
              <a:endParaRPr lang="zh-CN" altLang="en-US" sz="6000" b="1" kern="100" dirty="0">
                <a:cs typeface="+mn-ea"/>
                <a:sym typeface="+mn-lt"/>
              </a:endParaRPr>
            </a:p>
          </p:txBody>
        </p:sp>
        <p:sp>
          <p:nvSpPr>
            <p:cNvPr id="19" name="矩形 18">
              <a:extLst>
                <a:ext uri="{FF2B5EF4-FFF2-40B4-BE49-F238E27FC236}">
                  <a16:creationId xmlns:a16="http://schemas.microsoft.com/office/drawing/2014/main" id="{F8E398C7-43E0-4F53-A944-4959F2B32BA2}"/>
                </a:ext>
              </a:extLst>
            </p:cNvPr>
            <p:cNvSpPr/>
            <p:nvPr/>
          </p:nvSpPr>
          <p:spPr>
            <a:xfrm>
              <a:off x="1571361" y="3730078"/>
              <a:ext cx="3472716" cy="338554"/>
            </a:xfrm>
            <a:prstGeom prst="rect">
              <a:avLst/>
            </a:prstGeom>
          </p:spPr>
          <p:txBody>
            <a:bodyPr wrap="square">
              <a:spAutoFit/>
            </a:bodyPr>
            <a:lstStyle/>
            <a:p>
              <a:pPr algn="dist" defTabSz="457200"/>
              <a:r>
                <a:rPr lang="zh-CN" altLang="en-US" sz="1600" dirty="0">
                  <a:cs typeface="+mn-ea"/>
                  <a:sym typeface="+mn-lt"/>
                </a:rPr>
                <a:t>人教版  数学（初中）  （七年级 上）</a:t>
              </a:r>
            </a:p>
          </p:txBody>
        </p:sp>
        <p:cxnSp>
          <p:nvCxnSpPr>
            <p:cNvPr id="28" name="直接连接符 27">
              <a:extLst>
                <a:ext uri="{FF2B5EF4-FFF2-40B4-BE49-F238E27FC236}">
                  <a16:creationId xmlns:a16="http://schemas.microsoft.com/office/drawing/2014/main" id="{370CE865-A223-4E8E-B3A9-D22528719288}"/>
                </a:ext>
              </a:extLst>
            </p:cNvPr>
            <p:cNvCxnSpPr>
              <a:cxnSpLocks/>
            </p:cNvCxnSpPr>
            <p:nvPr/>
          </p:nvCxnSpPr>
          <p:spPr>
            <a:xfrm>
              <a:off x="1634862" y="3577843"/>
              <a:ext cx="5439945" cy="0"/>
            </a:xfrm>
            <a:prstGeom prst="line">
              <a:avLst/>
            </a:prstGeom>
            <a:noFill/>
            <a:ln w="6350" cap="flat" cmpd="sng" algn="ctr">
              <a:solidFill>
                <a:schemeClr val="tx1"/>
              </a:solidFill>
              <a:prstDash val="solid"/>
              <a:miter lim="800000"/>
            </a:ln>
            <a:effectLst/>
          </p:spPr>
        </p:cxnSp>
      </p:grpSp>
      <p:sp>
        <p:nvSpPr>
          <p:cNvPr id="29" name="矩形 28">
            <a:extLst>
              <a:ext uri="{FF2B5EF4-FFF2-40B4-BE49-F238E27FC236}">
                <a16:creationId xmlns:a16="http://schemas.microsoft.com/office/drawing/2014/main" id="{7B288DC5-9210-408A-8C4C-627EDEBC7D01}"/>
              </a:ext>
            </a:extLst>
          </p:cNvPr>
          <p:cNvSpPr/>
          <p:nvPr/>
        </p:nvSpPr>
        <p:spPr bwMode="auto">
          <a:xfrm>
            <a:off x="5755105" y="1542863"/>
            <a:ext cx="2576346" cy="523220"/>
          </a:xfrm>
          <a:prstGeom prst="rect">
            <a:avLst/>
          </a:prstGeom>
        </p:spPr>
        <p:txBody>
          <a:bodyPr wrap="none">
            <a:spAutoFit/>
          </a:bodyPr>
          <a:lstStyle/>
          <a:p>
            <a:pPr defTabSz="457200">
              <a:defRPr/>
            </a:pPr>
            <a:r>
              <a:rPr lang="zh-CN" altLang="en-US" sz="2800" b="1" kern="100" dirty="0">
                <a:cs typeface="+mn-ea"/>
                <a:sym typeface="+mn-lt"/>
              </a:rPr>
              <a:t>第一章  有理数</a:t>
            </a:r>
          </a:p>
        </p:txBody>
      </p:sp>
      <p:sp>
        <p:nvSpPr>
          <p:cNvPr id="12" name="文本框 11">
            <a:extLst>
              <a:ext uri="{FF2B5EF4-FFF2-40B4-BE49-F238E27FC236}">
                <a16:creationId xmlns:a16="http://schemas.microsoft.com/office/drawing/2014/main" id="{C91FC39D-293A-42E5-99B5-0EE32A35CB9F}"/>
              </a:ext>
            </a:extLst>
          </p:cNvPr>
          <p:cNvSpPr txBox="1"/>
          <p:nvPr/>
        </p:nvSpPr>
        <p:spPr>
          <a:xfrm>
            <a:off x="5801376" y="3790082"/>
            <a:ext cx="4958080" cy="483337"/>
          </a:xfrm>
          <a:prstGeom prst="rect">
            <a:avLst/>
          </a:prstGeom>
          <a:noFill/>
        </p:spPr>
        <p:txBody>
          <a:bodyPr wrap="square" rtlCol="0">
            <a:spAutoFit/>
          </a:bodyPr>
          <a:lstStyle/>
          <a:p>
            <a:pPr>
              <a:lnSpc>
                <a:spcPct val="150000"/>
              </a:lnSpc>
            </a:pPr>
            <a:r>
              <a:rPr lang="en-US" altLang="zh-CN" sz="900" dirty="0">
                <a:solidFill>
                  <a:schemeClr val="tx1">
                    <a:lumMod val="85000"/>
                    <a:lumOff val="15000"/>
                  </a:schemeClr>
                </a:solidFill>
                <a:cs typeface="+mn-ea"/>
                <a:sym typeface="+mn-lt"/>
              </a:rPr>
              <a:t>Please Enter Your Detailed Text Here, The Content Should Be Concise And Clear, Concise And Concise Do Not Need Too Much Text</a:t>
            </a:r>
            <a:endParaRPr lang="zh-CN" altLang="en-US" sz="2000" dirty="0">
              <a:solidFill>
                <a:schemeClr val="tx1">
                  <a:lumMod val="85000"/>
                  <a:lumOff val="15000"/>
                </a:schemeClr>
              </a:solidFill>
              <a:cs typeface="+mn-ea"/>
              <a:sym typeface="+mn-lt"/>
            </a:endParaRPr>
          </a:p>
        </p:txBody>
      </p:sp>
    </p:spTree>
    <p:extLst>
      <p:ext uri="{BB962C8B-B14F-4D97-AF65-F5344CB8AC3E}">
        <p14:creationId xmlns:p14="http://schemas.microsoft.com/office/powerpoint/2010/main" val="209109864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anim calcmode="lin" valueType="num">
                                      <p:cBhvr>
                                        <p:cTn id="8" dur="500" fill="hold"/>
                                        <p:tgtEl>
                                          <p:spTgt spid="29"/>
                                        </p:tgtEl>
                                        <p:attrNameLst>
                                          <p:attrName>ppt_x</p:attrName>
                                        </p:attrNameLst>
                                      </p:cBhvr>
                                      <p:tavLst>
                                        <p:tav tm="0">
                                          <p:val>
                                            <p:strVal val="#ppt_x"/>
                                          </p:val>
                                        </p:tav>
                                        <p:tav tm="100000">
                                          <p:val>
                                            <p:strVal val="#ppt_x"/>
                                          </p:val>
                                        </p:tav>
                                      </p:tavLst>
                                    </p:anim>
                                    <p:anim calcmode="lin" valueType="num">
                                      <p:cBhvr>
                                        <p:cTn id="9" dur="500" fill="hold"/>
                                        <p:tgtEl>
                                          <p:spTgt spid="2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anim calcmode="lin" valueType="num">
                                      <p:cBhvr>
                                        <p:cTn id="14" dur="500" fill="hold"/>
                                        <p:tgtEl>
                                          <p:spTgt spid="17"/>
                                        </p:tgtEl>
                                        <p:attrNameLst>
                                          <p:attrName>ppt_x</p:attrName>
                                        </p:attrNameLst>
                                      </p:cBhvr>
                                      <p:tavLst>
                                        <p:tav tm="0">
                                          <p:val>
                                            <p:strVal val="#ppt_x"/>
                                          </p:val>
                                        </p:tav>
                                        <p:tav tm="100000">
                                          <p:val>
                                            <p:strVal val="#ppt_x"/>
                                          </p:val>
                                        </p:tav>
                                      </p:tavLst>
                                    </p:anim>
                                    <p:anim calcmode="lin" valueType="num">
                                      <p:cBhvr>
                                        <p:cTn id="15" dur="500" fill="hold"/>
                                        <p:tgtEl>
                                          <p:spTgt spid="17"/>
                                        </p:tgtEl>
                                        <p:attrNameLst>
                                          <p:attrName>ppt_y</p:attrName>
                                        </p:attrNameLst>
                                      </p:cBhvr>
                                      <p:tavLst>
                                        <p:tav tm="0">
                                          <p:val>
                                            <p:strVal val="#ppt_y+.1"/>
                                          </p:val>
                                        </p:tav>
                                        <p:tav tm="100000">
                                          <p:val>
                                            <p:strVal val="#ppt_y"/>
                                          </p:val>
                                        </p:tav>
                                      </p:tavLst>
                                    </p:anim>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p:cTn id="23" dur="500" fill="hold"/>
                                        <p:tgtEl>
                                          <p:spTgt spid="20"/>
                                        </p:tgtEl>
                                        <p:attrNameLst>
                                          <p:attrName>ppt_w</p:attrName>
                                        </p:attrNameLst>
                                      </p:cBhvr>
                                      <p:tavLst>
                                        <p:tav tm="0">
                                          <p:val>
                                            <p:fltVal val="0"/>
                                          </p:val>
                                        </p:tav>
                                        <p:tav tm="100000">
                                          <p:val>
                                            <p:strVal val="#ppt_w"/>
                                          </p:val>
                                        </p:tav>
                                      </p:tavLst>
                                    </p:anim>
                                    <p:anim calcmode="lin" valueType="num">
                                      <p:cBhvr>
                                        <p:cTn id="24" dur="500" fill="hold"/>
                                        <p:tgtEl>
                                          <p:spTgt spid="20"/>
                                        </p:tgtEl>
                                        <p:attrNameLst>
                                          <p:attrName>ppt_h</p:attrName>
                                        </p:attrNameLst>
                                      </p:cBhvr>
                                      <p:tavLst>
                                        <p:tav tm="0">
                                          <p:val>
                                            <p:fltVal val="0"/>
                                          </p:val>
                                        </p:tav>
                                        <p:tav tm="100000">
                                          <p:val>
                                            <p:strVal val="#ppt_h"/>
                                          </p:val>
                                        </p:tav>
                                      </p:tavLst>
                                    </p:anim>
                                    <p:animEffect transition="in" filter="fade">
                                      <p:cBhvr>
                                        <p:cTn id="25" dur="500"/>
                                        <p:tgtEl>
                                          <p:spTgt spid="20"/>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p:cTn id="28" dur="500" fill="hold"/>
                                        <p:tgtEl>
                                          <p:spTgt spid="22"/>
                                        </p:tgtEl>
                                        <p:attrNameLst>
                                          <p:attrName>ppt_w</p:attrName>
                                        </p:attrNameLst>
                                      </p:cBhvr>
                                      <p:tavLst>
                                        <p:tav tm="0">
                                          <p:val>
                                            <p:fltVal val="0"/>
                                          </p:val>
                                        </p:tav>
                                        <p:tav tm="100000">
                                          <p:val>
                                            <p:strVal val="#ppt_w"/>
                                          </p:val>
                                        </p:tav>
                                      </p:tavLst>
                                    </p:anim>
                                    <p:anim calcmode="lin" valueType="num">
                                      <p:cBhvr>
                                        <p:cTn id="29" dur="500" fill="hold"/>
                                        <p:tgtEl>
                                          <p:spTgt spid="22"/>
                                        </p:tgtEl>
                                        <p:attrNameLst>
                                          <p:attrName>ppt_h</p:attrName>
                                        </p:attrNameLst>
                                      </p:cBhvr>
                                      <p:tavLst>
                                        <p:tav tm="0">
                                          <p:val>
                                            <p:fltVal val="0"/>
                                          </p:val>
                                        </p:tav>
                                        <p:tav tm="100000">
                                          <p:val>
                                            <p:strVal val="#ppt_h"/>
                                          </p:val>
                                        </p:tav>
                                      </p:tavLst>
                                    </p:anim>
                                    <p:animEffect transition="in" filter="fade">
                                      <p:cBhvr>
                                        <p:cTn id="3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animBg="1"/>
      <p:bldP spid="29"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a:spLocks noChangeArrowheads="1"/>
          </p:cNvSpPr>
          <p:nvPr/>
        </p:nvSpPr>
        <p:spPr bwMode="auto">
          <a:xfrm>
            <a:off x="680703" y="1847815"/>
            <a:ext cx="10363200" cy="533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defTabSz="914377"/>
            <a:r>
              <a:rPr lang="zh-CN" altLang="en-US" sz="2667" b="1" dirty="0">
                <a:solidFill>
                  <a:srgbClr val="004646"/>
                </a:solidFill>
                <a:latin typeface="+mn-lt"/>
                <a:ea typeface="+mn-ea"/>
                <a:cs typeface="+mn-ea"/>
                <a:sym typeface="+mn-lt"/>
              </a:rPr>
              <a:t>下列图形哪些是数轴，哪些不是，为什么？</a:t>
            </a:r>
          </a:p>
        </p:txBody>
      </p:sp>
      <p:grpSp>
        <p:nvGrpSpPr>
          <p:cNvPr id="16" name="组合 15"/>
          <p:cNvGrpSpPr/>
          <p:nvPr/>
        </p:nvGrpSpPr>
        <p:grpSpPr bwMode="auto">
          <a:xfrm>
            <a:off x="554787" y="2571670"/>
            <a:ext cx="8534400" cy="3335867"/>
            <a:chOff x="433" y="1088"/>
            <a:chExt cx="4032" cy="1576"/>
          </a:xfrm>
        </p:grpSpPr>
        <p:pic>
          <p:nvPicPr>
            <p:cNvPr id="17" name="图片 5735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5" y="1184"/>
              <a:ext cx="2976" cy="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矩形 57356"/>
            <p:cNvSpPr>
              <a:spLocks noChangeArrowheads="1"/>
            </p:cNvSpPr>
            <p:nvPr/>
          </p:nvSpPr>
          <p:spPr bwMode="auto">
            <a:xfrm>
              <a:off x="433" y="1088"/>
              <a:ext cx="1008"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a:r>
                <a:rPr lang="zh-CN" altLang="en-US" sz="2133" dirty="0">
                  <a:solidFill>
                    <a:prstClr val="black"/>
                  </a:solidFill>
                  <a:latin typeface="+mn-lt"/>
                  <a:ea typeface="+mn-ea"/>
                  <a:cs typeface="+mn-ea"/>
                  <a:sym typeface="+mn-lt"/>
                </a:rPr>
                <a:t>（</a:t>
              </a:r>
              <a:r>
                <a:rPr lang="en-US" altLang="zh-CN" sz="2133" dirty="0">
                  <a:solidFill>
                    <a:prstClr val="black"/>
                  </a:solidFill>
                  <a:latin typeface="+mn-lt"/>
                  <a:ea typeface="+mn-ea"/>
                  <a:cs typeface="+mn-ea"/>
                  <a:sym typeface="+mn-lt"/>
                </a:rPr>
                <a:t>A</a:t>
              </a:r>
              <a:r>
                <a:rPr lang="zh-CN" altLang="en-US" sz="2133" dirty="0">
                  <a:solidFill>
                    <a:prstClr val="black"/>
                  </a:solidFill>
                  <a:latin typeface="+mn-lt"/>
                  <a:ea typeface="+mn-ea"/>
                  <a:cs typeface="+mn-ea"/>
                  <a:sym typeface="+mn-lt"/>
                </a:rPr>
                <a:t>） </a:t>
              </a:r>
            </a:p>
          </p:txBody>
        </p:sp>
        <p:pic>
          <p:nvPicPr>
            <p:cNvPr id="19" name="图片 5735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7" y="1712"/>
              <a:ext cx="3168" cy="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图片 5735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93" y="2232"/>
              <a:ext cx="307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矩形 57359"/>
            <p:cNvSpPr>
              <a:spLocks noChangeArrowheads="1"/>
            </p:cNvSpPr>
            <p:nvPr/>
          </p:nvSpPr>
          <p:spPr bwMode="auto">
            <a:xfrm>
              <a:off x="456" y="2096"/>
              <a:ext cx="1080"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a:r>
                <a:rPr lang="zh-CN" altLang="en-US" sz="2133">
                  <a:solidFill>
                    <a:prstClr val="black"/>
                  </a:solidFill>
                  <a:latin typeface="+mn-lt"/>
                  <a:ea typeface="+mn-ea"/>
                  <a:cs typeface="+mn-ea"/>
                  <a:sym typeface="+mn-lt"/>
                </a:rPr>
                <a:t>（</a:t>
              </a:r>
              <a:r>
                <a:rPr lang="en-US" altLang="zh-CN" sz="2133">
                  <a:solidFill>
                    <a:prstClr val="black"/>
                  </a:solidFill>
                  <a:latin typeface="+mn-lt"/>
                  <a:ea typeface="+mn-ea"/>
                  <a:cs typeface="+mn-ea"/>
                  <a:sym typeface="+mn-lt"/>
                </a:rPr>
                <a:t>C</a:t>
              </a:r>
              <a:r>
                <a:rPr lang="zh-CN" altLang="en-US" sz="2133">
                  <a:solidFill>
                    <a:prstClr val="black"/>
                  </a:solidFill>
                  <a:latin typeface="+mn-lt"/>
                  <a:ea typeface="+mn-ea"/>
                  <a:cs typeface="+mn-ea"/>
                  <a:sym typeface="+mn-lt"/>
                </a:rPr>
                <a:t>） </a:t>
              </a:r>
            </a:p>
          </p:txBody>
        </p:sp>
        <p:sp>
          <p:nvSpPr>
            <p:cNvPr id="22" name="矩形 57360"/>
            <p:cNvSpPr>
              <a:spLocks noChangeArrowheads="1"/>
            </p:cNvSpPr>
            <p:nvPr/>
          </p:nvSpPr>
          <p:spPr bwMode="auto">
            <a:xfrm>
              <a:off x="455" y="1608"/>
              <a:ext cx="1008"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a:r>
                <a:rPr lang="zh-CN" altLang="en-US" sz="2133">
                  <a:solidFill>
                    <a:prstClr val="black"/>
                  </a:solidFill>
                  <a:latin typeface="+mn-lt"/>
                  <a:ea typeface="+mn-ea"/>
                  <a:cs typeface="+mn-ea"/>
                  <a:sym typeface="+mn-lt"/>
                </a:rPr>
                <a:t>（</a:t>
              </a:r>
              <a:r>
                <a:rPr lang="en-US" altLang="zh-CN" sz="2133">
                  <a:solidFill>
                    <a:prstClr val="black"/>
                  </a:solidFill>
                  <a:latin typeface="+mn-lt"/>
                  <a:ea typeface="+mn-ea"/>
                  <a:cs typeface="+mn-ea"/>
                  <a:sym typeface="+mn-lt"/>
                </a:rPr>
                <a:t>B</a:t>
              </a:r>
              <a:r>
                <a:rPr lang="zh-CN" altLang="en-US" sz="2133">
                  <a:solidFill>
                    <a:prstClr val="black"/>
                  </a:solidFill>
                  <a:latin typeface="+mn-lt"/>
                  <a:ea typeface="+mn-ea"/>
                  <a:cs typeface="+mn-ea"/>
                  <a:sym typeface="+mn-lt"/>
                </a:rPr>
                <a:t>） </a:t>
              </a:r>
            </a:p>
          </p:txBody>
        </p:sp>
      </p:grpSp>
      <p:sp>
        <p:nvSpPr>
          <p:cNvPr id="2" name="文本框 1"/>
          <p:cNvSpPr txBox="1"/>
          <p:nvPr/>
        </p:nvSpPr>
        <p:spPr>
          <a:xfrm>
            <a:off x="9089187" y="2774871"/>
            <a:ext cx="2606881" cy="400110"/>
          </a:xfrm>
          <a:prstGeom prst="rect">
            <a:avLst/>
          </a:prstGeom>
          <a:solidFill>
            <a:schemeClr val="bg1">
              <a:lumMod val="95000"/>
            </a:schemeClr>
          </a:solidFill>
        </p:spPr>
        <p:txBody>
          <a:bodyPr wrap="square" rtlCol="0">
            <a:spAutoFit/>
          </a:bodyPr>
          <a:lstStyle/>
          <a:p>
            <a:pPr defTabSz="914377"/>
            <a:r>
              <a:rPr lang="zh-CN" altLang="en-US" sz="2000" b="1" dirty="0">
                <a:solidFill>
                  <a:srgbClr val="7030A0"/>
                </a:solidFill>
                <a:cs typeface="+mn-ea"/>
                <a:sym typeface="+mn-lt"/>
              </a:rPr>
              <a:t>不是，缺规定正方向</a:t>
            </a:r>
          </a:p>
        </p:txBody>
      </p:sp>
      <p:sp>
        <p:nvSpPr>
          <p:cNvPr id="23" name="文本框 22"/>
          <p:cNvSpPr txBox="1"/>
          <p:nvPr/>
        </p:nvSpPr>
        <p:spPr>
          <a:xfrm>
            <a:off x="9089188" y="3947767"/>
            <a:ext cx="2606881" cy="400110"/>
          </a:xfrm>
          <a:prstGeom prst="rect">
            <a:avLst/>
          </a:prstGeom>
          <a:solidFill>
            <a:schemeClr val="bg1">
              <a:lumMod val="95000"/>
            </a:schemeClr>
          </a:solidFill>
        </p:spPr>
        <p:txBody>
          <a:bodyPr wrap="square" rtlCol="0">
            <a:spAutoFit/>
          </a:bodyPr>
          <a:lstStyle/>
          <a:p>
            <a:pPr defTabSz="914377"/>
            <a:r>
              <a:rPr lang="zh-CN" altLang="en-US" sz="2000" b="1" dirty="0">
                <a:solidFill>
                  <a:srgbClr val="7030A0"/>
                </a:solidFill>
                <a:cs typeface="+mn-ea"/>
                <a:sym typeface="+mn-lt"/>
              </a:rPr>
              <a:t>不是，缺圆点</a:t>
            </a:r>
          </a:p>
        </p:txBody>
      </p:sp>
      <p:sp>
        <p:nvSpPr>
          <p:cNvPr id="24" name="文本框 23"/>
          <p:cNvSpPr txBox="1"/>
          <p:nvPr/>
        </p:nvSpPr>
        <p:spPr>
          <a:xfrm>
            <a:off x="9148223" y="5030633"/>
            <a:ext cx="2606881" cy="400110"/>
          </a:xfrm>
          <a:prstGeom prst="rect">
            <a:avLst/>
          </a:prstGeom>
          <a:solidFill>
            <a:schemeClr val="bg1">
              <a:lumMod val="95000"/>
            </a:schemeClr>
          </a:solidFill>
        </p:spPr>
        <p:txBody>
          <a:bodyPr wrap="square" rtlCol="0">
            <a:spAutoFit/>
          </a:bodyPr>
          <a:lstStyle/>
          <a:p>
            <a:pPr defTabSz="914377"/>
            <a:r>
              <a:rPr lang="zh-CN" altLang="en-US" sz="2000" b="1" dirty="0">
                <a:solidFill>
                  <a:srgbClr val="7030A0"/>
                </a:solidFill>
                <a:cs typeface="+mn-ea"/>
                <a:sym typeface="+mn-lt"/>
              </a:rPr>
              <a:t>不是，缺单位长度</a:t>
            </a:r>
          </a:p>
        </p:txBody>
      </p:sp>
      <p:sp>
        <p:nvSpPr>
          <p:cNvPr id="25" name="TextBox 6">
            <a:extLst>
              <a:ext uri="{FF2B5EF4-FFF2-40B4-BE49-F238E27FC236}">
                <a16:creationId xmlns:a16="http://schemas.microsoft.com/office/drawing/2014/main" id="{16890372-0A36-45C7-8AAA-C9E1410C1478}"/>
              </a:ext>
            </a:extLst>
          </p:cNvPr>
          <p:cNvSpPr txBox="1"/>
          <p:nvPr/>
        </p:nvSpPr>
        <p:spPr>
          <a:xfrm>
            <a:off x="554787" y="332307"/>
            <a:ext cx="3683384" cy="523220"/>
          </a:xfrm>
          <a:prstGeom prst="rect">
            <a:avLst/>
          </a:prstGeom>
          <a:noFill/>
          <a:effectLst>
            <a:outerShdw blurRad="12700" dist="12700" dir="2700000" algn="tl" rotWithShape="0">
              <a:prstClr val="black">
                <a:alpha val="40000"/>
              </a:prstClr>
            </a:outerShdw>
          </a:effectLst>
        </p:spPr>
        <p:txBody>
          <a:bodyPr wrap="square">
            <a:spAutoFit/>
          </a:bodyPr>
          <a:lstStyle/>
          <a:p>
            <a:pPr>
              <a:defRPr/>
            </a:pPr>
            <a:r>
              <a:rPr lang="zh-CN" altLang="en-US" sz="2800" b="1" dirty="0">
                <a:ln w="6350">
                  <a:noFill/>
                </a:ln>
                <a:cs typeface="+mn-ea"/>
                <a:sym typeface="+mn-lt"/>
              </a:rPr>
              <a:t>概念理解</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Righ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strips(downLeft)">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3" grpId="0" animBg="1"/>
      <p:bldP spid="24" grpId="0" animBg="1"/>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bwMode="auto">
          <a:xfrm>
            <a:off x="711140" y="1730949"/>
            <a:ext cx="7899399" cy="3158067"/>
            <a:chOff x="828" y="2636"/>
            <a:chExt cx="3732" cy="1492"/>
          </a:xfrm>
        </p:grpSpPr>
        <p:pic>
          <p:nvPicPr>
            <p:cNvPr id="9" name="图片 5734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6" y="3168"/>
              <a:ext cx="316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矩形 57348"/>
            <p:cNvSpPr>
              <a:spLocks noChangeArrowheads="1"/>
            </p:cNvSpPr>
            <p:nvPr/>
          </p:nvSpPr>
          <p:spPr bwMode="auto">
            <a:xfrm>
              <a:off x="861" y="3120"/>
              <a:ext cx="916"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defTabSz="914377"/>
              <a:r>
                <a:rPr lang="zh-CN" altLang="en-US" sz="2133">
                  <a:solidFill>
                    <a:prstClr val="black"/>
                  </a:solidFill>
                  <a:latin typeface="+mn-lt"/>
                  <a:ea typeface="+mn-ea"/>
                  <a:cs typeface="+mn-ea"/>
                  <a:sym typeface="+mn-lt"/>
                </a:rPr>
                <a:t>（</a:t>
              </a:r>
              <a:r>
                <a:rPr lang="en-US" altLang="zh-CN" sz="2133">
                  <a:solidFill>
                    <a:prstClr val="black"/>
                  </a:solidFill>
                  <a:latin typeface="+mn-lt"/>
                  <a:ea typeface="+mn-ea"/>
                  <a:cs typeface="+mn-ea"/>
                  <a:sym typeface="+mn-lt"/>
                </a:rPr>
                <a:t>E</a:t>
              </a:r>
              <a:r>
                <a:rPr lang="zh-CN" altLang="en-US" sz="2133">
                  <a:solidFill>
                    <a:prstClr val="black"/>
                  </a:solidFill>
                  <a:latin typeface="+mn-lt"/>
                  <a:ea typeface="+mn-ea"/>
                  <a:cs typeface="+mn-ea"/>
                  <a:sym typeface="+mn-lt"/>
                </a:rPr>
                <a:t>） </a:t>
              </a:r>
            </a:p>
          </p:txBody>
        </p:sp>
        <p:pic>
          <p:nvPicPr>
            <p:cNvPr id="11" name="图片 5734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44" y="3696"/>
              <a:ext cx="316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矩形 57350"/>
            <p:cNvSpPr>
              <a:spLocks noChangeArrowheads="1"/>
            </p:cNvSpPr>
            <p:nvPr/>
          </p:nvSpPr>
          <p:spPr bwMode="auto">
            <a:xfrm>
              <a:off x="861" y="3600"/>
              <a:ext cx="948"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a:r>
                <a:rPr lang="zh-CN" altLang="en-US" sz="2133" dirty="0">
                  <a:solidFill>
                    <a:prstClr val="black"/>
                  </a:solidFill>
                  <a:latin typeface="+mn-lt"/>
                  <a:ea typeface="+mn-ea"/>
                  <a:cs typeface="+mn-ea"/>
                  <a:sym typeface="+mn-lt"/>
                </a:rPr>
                <a:t>（</a:t>
              </a:r>
              <a:r>
                <a:rPr lang="en-US" altLang="zh-CN" sz="2133" dirty="0">
                  <a:solidFill>
                    <a:prstClr val="black"/>
                  </a:solidFill>
                  <a:latin typeface="+mn-lt"/>
                  <a:ea typeface="+mn-ea"/>
                  <a:cs typeface="+mn-ea"/>
                  <a:sym typeface="+mn-lt"/>
                </a:rPr>
                <a:t>F</a:t>
              </a:r>
              <a:r>
                <a:rPr lang="zh-CN" altLang="en-US" sz="2133" dirty="0">
                  <a:solidFill>
                    <a:prstClr val="black"/>
                  </a:solidFill>
                  <a:latin typeface="+mn-lt"/>
                  <a:ea typeface="+mn-ea"/>
                  <a:cs typeface="+mn-ea"/>
                  <a:sym typeface="+mn-lt"/>
                </a:rPr>
                <a:t>） </a:t>
              </a:r>
            </a:p>
          </p:txBody>
        </p:sp>
        <p:sp>
          <p:nvSpPr>
            <p:cNvPr id="13" name="矩形 57351"/>
            <p:cNvSpPr>
              <a:spLocks noChangeArrowheads="1"/>
            </p:cNvSpPr>
            <p:nvPr/>
          </p:nvSpPr>
          <p:spPr bwMode="auto">
            <a:xfrm>
              <a:off x="828" y="2636"/>
              <a:ext cx="1081"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a:r>
                <a:rPr lang="zh-CN" altLang="en-US" sz="2133" dirty="0">
                  <a:solidFill>
                    <a:prstClr val="black"/>
                  </a:solidFill>
                  <a:latin typeface="+mn-lt"/>
                  <a:ea typeface="+mn-ea"/>
                  <a:cs typeface="+mn-ea"/>
                  <a:sym typeface="+mn-lt"/>
                </a:rPr>
                <a:t>（</a:t>
              </a:r>
              <a:r>
                <a:rPr lang="en-US" altLang="zh-CN" sz="2133" dirty="0">
                  <a:solidFill>
                    <a:prstClr val="black"/>
                  </a:solidFill>
                  <a:latin typeface="+mn-lt"/>
                  <a:ea typeface="+mn-ea"/>
                  <a:cs typeface="+mn-ea"/>
                  <a:sym typeface="+mn-lt"/>
                </a:rPr>
                <a:t>D</a:t>
              </a:r>
              <a:r>
                <a:rPr lang="zh-CN" altLang="en-US" sz="2133" dirty="0">
                  <a:solidFill>
                    <a:prstClr val="black"/>
                  </a:solidFill>
                  <a:latin typeface="+mn-lt"/>
                  <a:ea typeface="+mn-ea"/>
                  <a:cs typeface="+mn-ea"/>
                  <a:sym typeface="+mn-lt"/>
                </a:rPr>
                <a:t>） </a:t>
              </a:r>
            </a:p>
          </p:txBody>
        </p:sp>
        <p:pic>
          <p:nvPicPr>
            <p:cNvPr id="14" name="图片 5735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92" y="2688"/>
              <a:ext cx="316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 name="文本框 14"/>
          <p:cNvSpPr txBox="1"/>
          <p:nvPr/>
        </p:nvSpPr>
        <p:spPr>
          <a:xfrm>
            <a:off x="8708571" y="1841017"/>
            <a:ext cx="2816116" cy="400110"/>
          </a:xfrm>
          <a:prstGeom prst="rect">
            <a:avLst/>
          </a:prstGeom>
          <a:solidFill>
            <a:schemeClr val="bg1">
              <a:lumMod val="95000"/>
            </a:schemeClr>
          </a:solidFill>
        </p:spPr>
        <p:txBody>
          <a:bodyPr wrap="square" rtlCol="0">
            <a:spAutoFit/>
          </a:bodyPr>
          <a:lstStyle/>
          <a:p>
            <a:pPr defTabSz="914377"/>
            <a:r>
              <a:rPr lang="zh-CN" altLang="en-US" sz="2000" dirty="0">
                <a:solidFill>
                  <a:srgbClr val="7030A0"/>
                </a:solidFill>
                <a:cs typeface="+mn-ea"/>
                <a:sym typeface="+mn-lt"/>
              </a:rPr>
              <a:t>不是，单位长度不统一</a:t>
            </a:r>
          </a:p>
        </p:txBody>
      </p:sp>
      <p:sp>
        <p:nvSpPr>
          <p:cNvPr id="16" name="文本框 15"/>
          <p:cNvSpPr txBox="1"/>
          <p:nvPr/>
        </p:nvSpPr>
        <p:spPr>
          <a:xfrm>
            <a:off x="8708572" y="2926955"/>
            <a:ext cx="2816114" cy="400110"/>
          </a:xfrm>
          <a:prstGeom prst="rect">
            <a:avLst/>
          </a:prstGeom>
          <a:solidFill>
            <a:schemeClr val="bg1">
              <a:lumMod val="95000"/>
            </a:schemeClr>
          </a:solidFill>
        </p:spPr>
        <p:txBody>
          <a:bodyPr wrap="square" rtlCol="0">
            <a:spAutoFit/>
          </a:bodyPr>
          <a:lstStyle/>
          <a:p>
            <a:pPr defTabSz="914377"/>
            <a:r>
              <a:rPr lang="zh-CN" altLang="en-US" sz="2000" dirty="0">
                <a:solidFill>
                  <a:srgbClr val="7030A0"/>
                </a:solidFill>
                <a:cs typeface="+mn-ea"/>
                <a:sym typeface="+mn-lt"/>
              </a:rPr>
              <a:t>是</a:t>
            </a:r>
          </a:p>
        </p:txBody>
      </p:sp>
      <p:sp>
        <p:nvSpPr>
          <p:cNvPr id="17" name="文本框 16"/>
          <p:cNvSpPr txBox="1"/>
          <p:nvPr/>
        </p:nvSpPr>
        <p:spPr>
          <a:xfrm>
            <a:off x="8708570" y="4044901"/>
            <a:ext cx="2816116" cy="400110"/>
          </a:xfrm>
          <a:prstGeom prst="rect">
            <a:avLst/>
          </a:prstGeom>
          <a:solidFill>
            <a:schemeClr val="bg1">
              <a:lumMod val="95000"/>
            </a:schemeClr>
          </a:solidFill>
        </p:spPr>
        <p:txBody>
          <a:bodyPr wrap="square" rtlCol="0">
            <a:spAutoFit/>
          </a:bodyPr>
          <a:lstStyle/>
          <a:p>
            <a:pPr defTabSz="914377"/>
            <a:r>
              <a:rPr lang="zh-CN" altLang="en-US" sz="2000" dirty="0">
                <a:solidFill>
                  <a:srgbClr val="7030A0"/>
                </a:solidFill>
                <a:cs typeface="+mn-ea"/>
                <a:sym typeface="+mn-lt"/>
              </a:rPr>
              <a:t>不是，负数顺序错误</a:t>
            </a:r>
          </a:p>
        </p:txBody>
      </p:sp>
      <p:sp>
        <p:nvSpPr>
          <p:cNvPr id="18" name="文本框 17"/>
          <p:cNvSpPr txBox="1">
            <a:spLocks noChangeArrowheads="1"/>
          </p:cNvSpPr>
          <p:nvPr/>
        </p:nvSpPr>
        <p:spPr bwMode="auto">
          <a:xfrm>
            <a:off x="1886354" y="5350076"/>
            <a:ext cx="856676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a:r>
              <a:rPr lang="zh-CN" altLang="en-US" sz="3600" b="1" dirty="0">
                <a:solidFill>
                  <a:srgbClr val="7030A0"/>
                </a:solidFill>
                <a:latin typeface="+mn-lt"/>
                <a:ea typeface="+mn-ea"/>
                <a:cs typeface="+mn-ea"/>
                <a:sym typeface="+mn-lt"/>
              </a:rPr>
              <a:t>原点、正方向、单位长度一个也不能少</a:t>
            </a:r>
            <a:r>
              <a:rPr lang="zh-CN" altLang="en-US" sz="2400" b="1" dirty="0">
                <a:solidFill>
                  <a:srgbClr val="7030A0"/>
                </a:solidFill>
                <a:latin typeface="+mn-lt"/>
                <a:ea typeface="+mn-ea"/>
                <a:cs typeface="+mn-ea"/>
                <a:sym typeface="+mn-lt"/>
              </a:rPr>
              <a:t>。</a:t>
            </a:r>
          </a:p>
        </p:txBody>
      </p:sp>
      <p:sp>
        <p:nvSpPr>
          <p:cNvPr id="19" name="TextBox 6">
            <a:extLst>
              <a:ext uri="{FF2B5EF4-FFF2-40B4-BE49-F238E27FC236}">
                <a16:creationId xmlns:a16="http://schemas.microsoft.com/office/drawing/2014/main" id="{459FB8B4-9990-4DA8-8281-4F1B4557CD9A}"/>
              </a:ext>
            </a:extLst>
          </p:cNvPr>
          <p:cNvSpPr txBox="1"/>
          <p:nvPr/>
        </p:nvSpPr>
        <p:spPr>
          <a:xfrm>
            <a:off x="554787" y="332307"/>
            <a:ext cx="3683384" cy="523220"/>
          </a:xfrm>
          <a:prstGeom prst="rect">
            <a:avLst/>
          </a:prstGeom>
          <a:noFill/>
          <a:effectLst>
            <a:outerShdw blurRad="12700" dist="12700" dir="2700000" algn="tl" rotWithShape="0">
              <a:prstClr val="black">
                <a:alpha val="40000"/>
              </a:prstClr>
            </a:outerShdw>
          </a:effectLst>
        </p:spPr>
        <p:txBody>
          <a:bodyPr wrap="square">
            <a:spAutoFit/>
          </a:bodyPr>
          <a:lstStyle/>
          <a:p>
            <a:pPr>
              <a:defRPr/>
            </a:pPr>
            <a:r>
              <a:rPr lang="zh-CN" altLang="en-US" sz="2800" b="1" dirty="0">
                <a:ln w="6350">
                  <a:noFill/>
                </a:ln>
                <a:cs typeface="+mn-ea"/>
                <a:sym typeface="+mn-lt"/>
              </a:rPr>
              <a:t>概念理解</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down)">
                                      <p:cBhvr>
                                        <p:cTn id="12" dur="500"/>
                                        <p:tgtEl>
                                          <p:spTgt spid="18"/>
                                        </p:tgtEl>
                                      </p:cBhvr>
                                    </p:animEffect>
                                  </p:childTnLst>
                                  <p:subTnLst>
                                    <p:audio>
                                      <p:cMediaNode>
                                        <p:cTn display="0" masterRel="sameClick">
                                          <p:stCondLst>
                                            <p:cond evt="begin" delay="0">
                                              <p:tn val="10"/>
                                            </p:cond>
                                          </p:stCondLst>
                                          <p:endCondLst>
                                            <p:cond evt="onStopAudio" delay="0">
                                              <p:tgtEl>
                                                <p:sldTgt/>
                                              </p:tgtEl>
                                            </p:cond>
                                          </p:endCondLst>
                                        </p:cTn>
                                        <p:tgtEl>
                                          <p:sndTgt r:embed="rId4" name="type.wav"/>
                                        </p:tgtEl>
                                      </p:cMediaNode>
                                    </p:audio>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8">
                                            <p:txEl>
                                              <p:pRg st="0" end="0"/>
                                            </p:txEl>
                                          </p:spTgt>
                                        </p:tgtEl>
                                        <p:attrNameLst>
                                          <p:attrName>style.visibility</p:attrName>
                                        </p:attrNameLst>
                                      </p:cBhvr>
                                      <p:to>
                                        <p:strVal val="visible"/>
                                      </p:to>
                                    </p:set>
                                    <p:anim calcmode="lin" valueType="num">
                                      <p:cBhvr additive="base">
                                        <p:cTn id="32"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par>
                          <p:cTn id="34" fill="hold">
                            <p:stCondLst>
                              <p:cond delay="500"/>
                            </p:stCondLst>
                            <p:childTnLst>
                              <p:par>
                                <p:cTn id="35" presetID="10" presetClass="entr" presetSubtype="0"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03445" y="1555329"/>
            <a:ext cx="9832312" cy="830997"/>
          </a:xfrm>
          <a:prstGeom prst="rect">
            <a:avLst/>
          </a:prstGeom>
          <a:noFill/>
        </p:spPr>
        <p:txBody>
          <a:bodyPr wrap="square" rtlCol="0">
            <a:spAutoFit/>
          </a:bodyPr>
          <a:lstStyle/>
          <a:p>
            <a:pPr algn="ctr" defTabSz="914377"/>
            <a:r>
              <a:rPr lang="zh-CN" altLang="en-US" sz="2400" b="1" dirty="0">
                <a:solidFill>
                  <a:prstClr val="black"/>
                </a:solidFill>
                <a:cs typeface="+mn-ea"/>
                <a:sym typeface="+mn-lt"/>
              </a:rPr>
              <a:t>请同学们开动你的脑筋想一想，我们选择什么的数轴，能标出</a:t>
            </a:r>
            <a:r>
              <a:rPr lang="en-US" altLang="zh-CN" sz="2400" b="1" dirty="0">
                <a:solidFill>
                  <a:prstClr val="black"/>
                </a:solidFill>
                <a:cs typeface="+mn-ea"/>
                <a:sym typeface="+mn-lt"/>
              </a:rPr>
              <a:t>500</a:t>
            </a:r>
            <a:r>
              <a:rPr lang="zh-CN" altLang="en-US" sz="2400" b="1" dirty="0">
                <a:solidFill>
                  <a:prstClr val="black"/>
                </a:solidFill>
                <a:cs typeface="+mn-ea"/>
                <a:sym typeface="+mn-lt"/>
              </a:rPr>
              <a:t>，</a:t>
            </a:r>
            <a:r>
              <a:rPr lang="en-US" altLang="zh-CN" sz="2400" b="1" dirty="0">
                <a:solidFill>
                  <a:prstClr val="black"/>
                </a:solidFill>
                <a:cs typeface="+mn-ea"/>
                <a:sym typeface="+mn-lt"/>
              </a:rPr>
              <a:t>1000</a:t>
            </a:r>
            <a:r>
              <a:rPr lang="zh-CN" altLang="en-US" sz="2400" b="1" dirty="0">
                <a:solidFill>
                  <a:prstClr val="black"/>
                </a:solidFill>
                <a:cs typeface="+mn-ea"/>
                <a:sym typeface="+mn-lt"/>
              </a:rPr>
              <a:t>，</a:t>
            </a:r>
            <a:r>
              <a:rPr lang="en-US" altLang="zh-CN" sz="2400" b="1" dirty="0">
                <a:solidFill>
                  <a:prstClr val="black"/>
                </a:solidFill>
                <a:cs typeface="+mn-ea"/>
                <a:sym typeface="+mn-lt"/>
              </a:rPr>
              <a:t>-1500</a:t>
            </a:r>
            <a:r>
              <a:rPr lang="zh-CN" altLang="en-US" sz="2400" b="1" dirty="0">
                <a:solidFill>
                  <a:prstClr val="black"/>
                </a:solidFill>
                <a:cs typeface="+mn-ea"/>
                <a:sym typeface="+mn-lt"/>
              </a:rPr>
              <a:t>，</a:t>
            </a:r>
            <a:r>
              <a:rPr lang="en-US" altLang="zh-CN" sz="2400" b="1" dirty="0">
                <a:solidFill>
                  <a:prstClr val="black"/>
                </a:solidFill>
                <a:cs typeface="+mn-ea"/>
                <a:sym typeface="+mn-lt"/>
              </a:rPr>
              <a:t>-2500</a:t>
            </a:r>
            <a:r>
              <a:rPr lang="zh-CN" altLang="en-US" sz="2400" b="1" dirty="0">
                <a:solidFill>
                  <a:prstClr val="black"/>
                </a:solidFill>
                <a:cs typeface="+mn-ea"/>
                <a:sym typeface="+mn-lt"/>
              </a:rPr>
              <a:t>的大数呢？</a:t>
            </a:r>
            <a:endParaRPr lang="zh-CN" altLang="en-US" sz="2400" dirty="0">
              <a:solidFill>
                <a:prstClr val="black"/>
              </a:solidFill>
              <a:cs typeface="+mn-ea"/>
              <a:sym typeface="+mn-lt"/>
            </a:endParaRPr>
          </a:p>
        </p:txBody>
      </p:sp>
      <p:grpSp>
        <p:nvGrpSpPr>
          <p:cNvPr id="28" name="组合 27"/>
          <p:cNvGrpSpPr/>
          <p:nvPr/>
        </p:nvGrpSpPr>
        <p:grpSpPr>
          <a:xfrm>
            <a:off x="1042281" y="2996360"/>
            <a:ext cx="10189028" cy="697350"/>
            <a:chOff x="781710" y="2247268"/>
            <a:chExt cx="7641771" cy="523012"/>
          </a:xfrm>
        </p:grpSpPr>
        <p:grpSp>
          <p:nvGrpSpPr>
            <p:cNvPr id="19" name="组合 18"/>
            <p:cNvGrpSpPr/>
            <p:nvPr/>
          </p:nvGrpSpPr>
          <p:grpSpPr>
            <a:xfrm>
              <a:off x="781710" y="2247268"/>
              <a:ext cx="7641771" cy="228600"/>
              <a:chOff x="781710" y="2166801"/>
              <a:chExt cx="7641771" cy="228600"/>
            </a:xfrm>
          </p:grpSpPr>
          <p:sp>
            <p:nvSpPr>
              <p:cNvPr id="8" name="右箭头 119810"/>
              <p:cNvSpPr>
                <a:spLocks noChangeArrowheads="1"/>
              </p:cNvSpPr>
              <p:nvPr/>
            </p:nvSpPr>
            <p:spPr bwMode="auto">
              <a:xfrm>
                <a:off x="781710" y="2166801"/>
                <a:ext cx="7641771" cy="228600"/>
              </a:xfrm>
              <a:prstGeom prst="rightArrow">
                <a:avLst>
                  <a:gd name="adj1" fmla="val 22583"/>
                  <a:gd name="adj2" fmla="val 162355"/>
                </a:avLst>
              </a:prstGeom>
              <a:solidFill>
                <a:srgbClr val="0000FF"/>
              </a:solidFill>
              <a:ln w="9525">
                <a:solidFill>
                  <a:srgbClr val="0000FF"/>
                </a:solidFill>
                <a:miter lim="800000"/>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a:endParaRPr lang="zh-CN" altLang="en-US" dirty="0">
                  <a:solidFill>
                    <a:prstClr val="black"/>
                  </a:solidFill>
                  <a:latin typeface="+mn-lt"/>
                  <a:ea typeface="+mn-ea"/>
                  <a:cs typeface="+mn-ea"/>
                  <a:sym typeface="+mn-lt"/>
                </a:endParaRPr>
              </a:p>
            </p:txBody>
          </p:sp>
          <p:cxnSp>
            <p:nvCxnSpPr>
              <p:cNvPr id="4" name="直接连接符 3"/>
              <p:cNvCxnSpPr/>
              <p:nvPr/>
            </p:nvCxnSpPr>
            <p:spPr>
              <a:xfrm>
                <a:off x="3853543"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9" name="直接连接符 8"/>
              <p:cNvCxnSpPr/>
              <p:nvPr/>
            </p:nvCxnSpPr>
            <p:spPr>
              <a:xfrm>
                <a:off x="4572000"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11" name="直接连接符 10"/>
              <p:cNvCxnSpPr/>
              <p:nvPr/>
            </p:nvCxnSpPr>
            <p:spPr>
              <a:xfrm>
                <a:off x="5288280"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12" name="直接连接符 11"/>
              <p:cNvCxnSpPr/>
              <p:nvPr/>
            </p:nvCxnSpPr>
            <p:spPr>
              <a:xfrm>
                <a:off x="6015446" y="2170066"/>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13" name="直接连接符 12"/>
              <p:cNvCxnSpPr/>
              <p:nvPr/>
            </p:nvCxnSpPr>
            <p:spPr>
              <a:xfrm>
                <a:off x="6749143"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14" name="直接连接符 13"/>
              <p:cNvCxnSpPr/>
              <p:nvPr/>
            </p:nvCxnSpPr>
            <p:spPr>
              <a:xfrm>
                <a:off x="3139441" y="217442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15" name="直接连接符 14"/>
              <p:cNvCxnSpPr/>
              <p:nvPr/>
            </p:nvCxnSpPr>
            <p:spPr>
              <a:xfrm>
                <a:off x="2416628"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16" name="直接连接符 15"/>
              <p:cNvCxnSpPr/>
              <p:nvPr/>
            </p:nvCxnSpPr>
            <p:spPr>
              <a:xfrm>
                <a:off x="1700349"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17" name="直接连接符 16"/>
              <p:cNvCxnSpPr/>
              <p:nvPr/>
            </p:nvCxnSpPr>
            <p:spPr>
              <a:xfrm>
                <a:off x="984772"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grpSp>
        <p:sp>
          <p:nvSpPr>
            <p:cNvPr id="20" name="文本框 19"/>
            <p:cNvSpPr txBox="1"/>
            <p:nvPr/>
          </p:nvSpPr>
          <p:spPr>
            <a:xfrm>
              <a:off x="4433631" y="2412601"/>
              <a:ext cx="276737" cy="346249"/>
            </a:xfrm>
            <a:prstGeom prst="rect">
              <a:avLst/>
            </a:prstGeom>
            <a:noFill/>
          </p:spPr>
          <p:txBody>
            <a:bodyPr wrap="square" rtlCol="0">
              <a:spAutoFit/>
            </a:bodyPr>
            <a:lstStyle/>
            <a:p>
              <a:pPr defTabSz="914377"/>
              <a:r>
                <a:rPr lang="en-US" altLang="zh-CN" sz="2400" dirty="0">
                  <a:solidFill>
                    <a:prstClr val="black"/>
                  </a:solidFill>
                  <a:cs typeface="+mn-ea"/>
                  <a:sym typeface="+mn-lt"/>
                </a:rPr>
                <a:t>0</a:t>
              </a:r>
              <a:endParaRPr lang="zh-CN" altLang="en-US" sz="2400" dirty="0">
                <a:solidFill>
                  <a:prstClr val="black"/>
                </a:solidFill>
                <a:cs typeface="+mn-ea"/>
                <a:sym typeface="+mn-lt"/>
              </a:endParaRPr>
            </a:p>
          </p:txBody>
        </p:sp>
        <p:sp>
          <p:nvSpPr>
            <p:cNvPr id="21" name="文本框 20"/>
            <p:cNvSpPr txBox="1"/>
            <p:nvPr/>
          </p:nvSpPr>
          <p:spPr>
            <a:xfrm>
              <a:off x="5851876" y="2412601"/>
              <a:ext cx="276737" cy="346249"/>
            </a:xfrm>
            <a:prstGeom prst="rect">
              <a:avLst/>
            </a:prstGeom>
            <a:noFill/>
          </p:spPr>
          <p:txBody>
            <a:bodyPr wrap="square" rtlCol="0">
              <a:spAutoFit/>
            </a:bodyPr>
            <a:lstStyle/>
            <a:p>
              <a:pPr defTabSz="914377"/>
              <a:r>
                <a:rPr lang="en-US" altLang="zh-CN" sz="2400" dirty="0">
                  <a:solidFill>
                    <a:prstClr val="black"/>
                  </a:solidFill>
                  <a:cs typeface="+mn-ea"/>
                  <a:sym typeface="+mn-lt"/>
                </a:rPr>
                <a:t>2</a:t>
              </a:r>
              <a:endParaRPr lang="zh-CN" altLang="en-US" sz="2400" dirty="0">
                <a:solidFill>
                  <a:prstClr val="black"/>
                </a:solidFill>
                <a:cs typeface="+mn-ea"/>
                <a:sym typeface="+mn-lt"/>
              </a:endParaRPr>
            </a:p>
          </p:txBody>
        </p:sp>
        <p:sp>
          <p:nvSpPr>
            <p:cNvPr id="22" name="文本框 21"/>
            <p:cNvSpPr txBox="1"/>
            <p:nvPr/>
          </p:nvSpPr>
          <p:spPr>
            <a:xfrm>
              <a:off x="5149911" y="2412601"/>
              <a:ext cx="276737" cy="346249"/>
            </a:xfrm>
            <a:prstGeom prst="rect">
              <a:avLst/>
            </a:prstGeom>
            <a:noFill/>
          </p:spPr>
          <p:txBody>
            <a:bodyPr wrap="square" rtlCol="0">
              <a:spAutoFit/>
            </a:bodyPr>
            <a:lstStyle/>
            <a:p>
              <a:pPr defTabSz="914377"/>
              <a:r>
                <a:rPr lang="en-US" altLang="zh-CN" sz="2400" dirty="0">
                  <a:solidFill>
                    <a:prstClr val="black"/>
                  </a:solidFill>
                  <a:cs typeface="+mn-ea"/>
                  <a:sym typeface="+mn-lt"/>
                </a:rPr>
                <a:t>1</a:t>
              </a:r>
              <a:endParaRPr lang="zh-CN" altLang="en-US" sz="2400" dirty="0">
                <a:solidFill>
                  <a:prstClr val="black"/>
                </a:solidFill>
                <a:cs typeface="+mn-ea"/>
                <a:sym typeface="+mn-lt"/>
              </a:endParaRPr>
            </a:p>
          </p:txBody>
        </p:sp>
        <p:sp>
          <p:nvSpPr>
            <p:cNvPr id="23" name="文本框 22"/>
            <p:cNvSpPr txBox="1"/>
            <p:nvPr/>
          </p:nvSpPr>
          <p:spPr>
            <a:xfrm>
              <a:off x="6610774" y="2402085"/>
              <a:ext cx="276737" cy="346249"/>
            </a:xfrm>
            <a:prstGeom prst="rect">
              <a:avLst/>
            </a:prstGeom>
            <a:noFill/>
          </p:spPr>
          <p:txBody>
            <a:bodyPr wrap="square" rtlCol="0">
              <a:spAutoFit/>
            </a:bodyPr>
            <a:lstStyle/>
            <a:p>
              <a:pPr defTabSz="914377"/>
              <a:r>
                <a:rPr lang="en-US" altLang="zh-CN" sz="2400" dirty="0">
                  <a:solidFill>
                    <a:prstClr val="black"/>
                  </a:solidFill>
                  <a:cs typeface="+mn-ea"/>
                  <a:sym typeface="+mn-lt"/>
                </a:rPr>
                <a:t>3</a:t>
              </a:r>
              <a:endParaRPr lang="zh-CN" altLang="en-US" sz="2400" dirty="0">
                <a:solidFill>
                  <a:prstClr val="black"/>
                </a:solidFill>
                <a:cs typeface="+mn-ea"/>
                <a:sym typeface="+mn-lt"/>
              </a:endParaRPr>
            </a:p>
          </p:txBody>
        </p:sp>
        <p:sp>
          <p:nvSpPr>
            <p:cNvPr id="24" name="文本框 23"/>
            <p:cNvSpPr txBox="1"/>
            <p:nvPr/>
          </p:nvSpPr>
          <p:spPr>
            <a:xfrm>
              <a:off x="3703199" y="2402085"/>
              <a:ext cx="459143" cy="346249"/>
            </a:xfrm>
            <a:prstGeom prst="rect">
              <a:avLst/>
            </a:prstGeom>
            <a:noFill/>
          </p:spPr>
          <p:txBody>
            <a:bodyPr wrap="square" rtlCol="0">
              <a:spAutoFit/>
            </a:bodyPr>
            <a:lstStyle/>
            <a:p>
              <a:pPr defTabSz="914377"/>
              <a:r>
                <a:rPr lang="en-US" altLang="zh-CN" sz="2400" dirty="0">
                  <a:solidFill>
                    <a:prstClr val="black"/>
                  </a:solidFill>
                  <a:cs typeface="+mn-ea"/>
                  <a:sym typeface="+mn-lt"/>
                </a:rPr>
                <a:t>-1</a:t>
              </a:r>
              <a:endParaRPr lang="zh-CN" altLang="en-US" sz="2400" dirty="0">
                <a:solidFill>
                  <a:prstClr val="black"/>
                </a:solidFill>
                <a:cs typeface="+mn-ea"/>
                <a:sym typeface="+mn-lt"/>
              </a:endParaRPr>
            </a:p>
          </p:txBody>
        </p:sp>
        <p:sp>
          <p:nvSpPr>
            <p:cNvPr id="25" name="文本框 24"/>
            <p:cNvSpPr txBox="1"/>
            <p:nvPr/>
          </p:nvSpPr>
          <p:spPr>
            <a:xfrm>
              <a:off x="2995796" y="2412601"/>
              <a:ext cx="459138" cy="346249"/>
            </a:xfrm>
            <a:prstGeom prst="rect">
              <a:avLst/>
            </a:prstGeom>
            <a:noFill/>
          </p:spPr>
          <p:txBody>
            <a:bodyPr wrap="square" rtlCol="0">
              <a:spAutoFit/>
            </a:bodyPr>
            <a:lstStyle/>
            <a:p>
              <a:pPr defTabSz="914377"/>
              <a:r>
                <a:rPr lang="en-US" altLang="zh-CN" sz="2400" dirty="0">
                  <a:solidFill>
                    <a:prstClr val="black"/>
                  </a:solidFill>
                  <a:cs typeface="+mn-ea"/>
                  <a:sym typeface="+mn-lt"/>
                </a:rPr>
                <a:t>-2</a:t>
              </a:r>
              <a:endParaRPr lang="zh-CN" altLang="en-US" sz="2400" dirty="0">
                <a:solidFill>
                  <a:prstClr val="black"/>
                </a:solidFill>
                <a:cs typeface="+mn-ea"/>
                <a:sym typeface="+mn-lt"/>
              </a:endParaRPr>
            </a:p>
          </p:txBody>
        </p:sp>
        <p:sp>
          <p:nvSpPr>
            <p:cNvPr id="26" name="文本框 25"/>
            <p:cNvSpPr txBox="1"/>
            <p:nvPr/>
          </p:nvSpPr>
          <p:spPr>
            <a:xfrm>
              <a:off x="2261384" y="2424031"/>
              <a:ext cx="454245" cy="346249"/>
            </a:xfrm>
            <a:prstGeom prst="rect">
              <a:avLst/>
            </a:prstGeom>
            <a:noFill/>
          </p:spPr>
          <p:txBody>
            <a:bodyPr wrap="square" rtlCol="0">
              <a:spAutoFit/>
            </a:bodyPr>
            <a:lstStyle/>
            <a:p>
              <a:pPr defTabSz="914377"/>
              <a:r>
                <a:rPr lang="en-US" altLang="zh-CN" sz="2400" dirty="0">
                  <a:solidFill>
                    <a:prstClr val="black"/>
                  </a:solidFill>
                  <a:cs typeface="+mn-ea"/>
                  <a:sym typeface="+mn-lt"/>
                </a:rPr>
                <a:t>-3</a:t>
              </a:r>
              <a:endParaRPr lang="zh-CN" altLang="en-US" sz="2400" dirty="0">
                <a:solidFill>
                  <a:prstClr val="black"/>
                </a:solidFill>
                <a:cs typeface="+mn-ea"/>
                <a:sym typeface="+mn-lt"/>
              </a:endParaRPr>
            </a:p>
          </p:txBody>
        </p:sp>
        <p:sp>
          <p:nvSpPr>
            <p:cNvPr id="27" name="文本框 26"/>
            <p:cNvSpPr txBox="1"/>
            <p:nvPr/>
          </p:nvSpPr>
          <p:spPr>
            <a:xfrm>
              <a:off x="1371574" y="2406570"/>
              <a:ext cx="459143" cy="346249"/>
            </a:xfrm>
            <a:prstGeom prst="rect">
              <a:avLst/>
            </a:prstGeom>
            <a:noFill/>
          </p:spPr>
          <p:txBody>
            <a:bodyPr wrap="square" rtlCol="0">
              <a:spAutoFit/>
            </a:bodyPr>
            <a:lstStyle/>
            <a:p>
              <a:pPr defTabSz="914377"/>
              <a:r>
                <a:rPr lang="en-US" altLang="zh-CN" sz="2400" dirty="0">
                  <a:solidFill>
                    <a:prstClr val="black"/>
                  </a:solidFill>
                  <a:cs typeface="+mn-ea"/>
                  <a:sym typeface="+mn-lt"/>
                </a:rPr>
                <a:t>-4</a:t>
              </a:r>
            </a:p>
          </p:txBody>
        </p:sp>
      </p:grpSp>
      <p:sp>
        <p:nvSpPr>
          <p:cNvPr id="29" name="文本框 28"/>
          <p:cNvSpPr txBox="1"/>
          <p:nvPr/>
        </p:nvSpPr>
        <p:spPr>
          <a:xfrm>
            <a:off x="1313030" y="3911194"/>
            <a:ext cx="8840468" cy="707886"/>
          </a:xfrm>
          <a:prstGeom prst="rect">
            <a:avLst/>
          </a:prstGeom>
          <a:noFill/>
        </p:spPr>
        <p:txBody>
          <a:bodyPr wrap="square" rtlCol="0">
            <a:spAutoFit/>
          </a:bodyPr>
          <a:lstStyle/>
          <a:p>
            <a:pPr algn="ctr" defTabSz="914377"/>
            <a:r>
              <a:rPr lang="zh-CN" altLang="en-US" sz="2000" b="1" dirty="0">
                <a:solidFill>
                  <a:srgbClr val="7030A0"/>
                </a:solidFill>
                <a:cs typeface="+mn-ea"/>
                <a:sym typeface="+mn-lt"/>
              </a:rPr>
              <a:t>若单位长度的选择如上图所示，那么该数轴取较大的数时会非常繁琐，那么有什么简便的办法呢？</a:t>
            </a:r>
          </a:p>
        </p:txBody>
      </p:sp>
      <p:grpSp>
        <p:nvGrpSpPr>
          <p:cNvPr id="30" name="组合 29"/>
          <p:cNvGrpSpPr/>
          <p:nvPr/>
        </p:nvGrpSpPr>
        <p:grpSpPr>
          <a:xfrm>
            <a:off x="1103446" y="4933762"/>
            <a:ext cx="10189028" cy="1037419"/>
            <a:chOff x="781710" y="2247268"/>
            <a:chExt cx="7641771" cy="778065"/>
          </a:xfrm>
        </p:grpSpPr>
        <p:grpSp>
          <p:nvGrpSpPr>
            <p:cNvPr id="31" name="组合 30"/>
            <p:cNvGrpSpPr/>
            <p:nvPr/>
          </p:nvGrpSpPr>
          <p:grpSpPr>
            <a:xfrm>
              <a:off x="781710" y="2247268"/>
              <a:ext cx="7641771" cy="228600"/>
              <a:chOff x="781710" y="2166801"/>
              <a:chExt cx="7641771" cy="228600"/>
            </a:xfrm>
          </p:grpSpPr>
          <p:sp>
            <p:nvSpPr>
              <p:cNvPr id="40" name="右箭头 119810"/>
              <p:cNvSpPr>
                <a:spLocks noChangeArrowheads="1"/>
              </p:cNvSpPr>
              <p:nvPr/>
            </p:nvSpPr>
            <p:spPr bwMode="auto">
              <a:xfrm>
                <a:off x="781710" y="2166801"/>
                <a:ext cx="7641771" cy="228600"/>
              </a:xfrm>
              <a:prstGeom prst="rightArrow">
                <a:avLst>
                  <a:gd name="adj1" fmla="val 22583"/>
                  <a:gd name="adj2" fmla="val 162355"/>
                </a:avLst>
              </a:prstGeom>
              <a:solidFill>
                <a:srgbClr val="0000FF"/>
              </a:solidFill>
              <a:ln w="9525">
                <a:solidFill>
                  <a:srgbClr val="0000FF"/>
                </a:solidFill>
                <a:miter lim="800000"/>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a:endParaRPr lang="zh-CN" altLang="en-US" dirty="0">
                  <a:solidFill>
                    <a:prstClr val="black"/>
                  </a:solidFill>
                  <a:latin typeface="+mn-lt"/>
                  <a:ea typeface="+mn-ea"/>
                  <a:cs typeface="+mn-ea"/>
                  <a:sym typeface="+mn-lt"/>
                </a:endParaRPr>
              </a:p>
            </p:txBody>
          </p:sp>
          <p:cxnSp>
            <p:nvCxnSpPr>
              <p:cNvPr id="41" name="直接连接符 40"/>
              <p:cNvCxnSpPr/>
              <p:nvPr/>
            </p:nvCxnSpPr>
            <p:spPr>
              <a:xfrm>
                <a:off x="3853543"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42" name="直接连接符 41"/>
              <p:cNvCxnSpPr/>
              <p:nvPr/>
            </p:nvCxnSpPr>
            <p:spPr>
              <a:xfrm>
                <a:off x="4572000"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43" name="直接连接符 42"/>
              <p:cNvCxnSpPr/>
              <p:nvPr/>
            </p:nvCxnSpPr>
            <p:spPr>
              <a:xfrm>
                <a:off x="5288280"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44" name="直接连接符 43"/>
              <p:cNvCxnSpPr/>
              <p:nvPr/>
            </p:nvCxnSpPr>
            <p:spPr>
              <a:xfrm>
                <a:off x="6015446" y="2170066"/>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45" name="直接连接符 44"/>
              <p:cNvCxnSpPr/>
              <p:nvPr/>
            </p:nvCxnSpPr>
            <p:spPr>
              <a:xfrm>
                <a:off x="6749143"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46" name="直接连接符 45"/>
              <p:cNvCxnSpPr/>
              <p:nvPr/>
            </p:nvCxnSpPr>
            <p:spPr>
              <a:xfrm>
                <a:off x="3139441" y="217442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47" name="直接连接符 46"/>
              <p:cNvCxnSpPr/>
              <p:nvPr/>
            </p:nvCxnSpPr>
            <p:spPr>
              <a:xfrm>
                <a:off x="2416628"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48" name="直接连接符 47"/>
              <p:cNvCxnSpPr/>
              <p:nvPr/>
            </p:nvCxnSpPr>
            <p:spPr>
              <a:xfrm>
                <a:off x="1700349"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49" name="直接连接符 48"/>
              <p:cNvCxnSpPr/>
              <p:nvPr/>
            </p:nvCxnSpPr>
            <p:spPr>
              <a:xfrm>
                <a:off x="984772"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grpSp>
        <p:sp>
          <p:nvSpPr>
            <p:cNvPr id="32" name="文本框 31"/>
            <p:cNvSpPr txBox="1"/>
            <p:nvPr/>
          </p:nvSpPr>
          <p:spPr>
            <a:xfrm>
              <a:off x="4433631" y="2412601"/>
              <a:ext cx="276737" cy="346249"/>
            </a:xfrm>
            <a:prstGeom prst="rect">
              <a:avLst/>
            </a:prstGeom>
            <a:noFill/>
          </p:spPr>
          <p:txBody>
            <a:bodyPr wrap="square" rtlCol="0">
              <a:spAutoFit/>
            </a:bodyPr>
            <a:lstStyle/>
            <a:p>
              <a:pPr defTabSz="914377"/>
              <a:r>
                <a:rPr lang="en-US" altLang="zh-CN" sz="2400" dirty="0">
                  <a:solidFill>
                    <a:prstClr val="black"/>
                  </a:solidFill>
                  <a:cs typeface="+mn-ea"/>
                  <a:sym typeface="+mn-lt"/>
                </a:rPr>
                <a:t>0</a:t>
              </a:r>
              <a:endParaRPr lang="zh-CN" altLang="en-US" sz="2400" dirty="0">
                <a:solidFill>
                  <a:prstClr val="black"/>
                </a:solidFill>
                <a:cs typeface="+mn-ea"/>
                <a:sym typeface="+mn-lt"/>
              </a:endParaRPr>
            </a:p>
          </p:txBody>
        </p:sp>
        <p:sp>
          <p:nvSpPr>
            <p:cNvPr id="33" name="文本框 32"/>
            <p:cNvSpPr txBox="1"/>
            <p:nvPr/>
          </p:nvSpPr>
          <p:spPr>
            <a:xfrm>
              <a:off x="5851876" y="2412601"/>
              <a:ext cx="758897" cy="346249"/>
            </a:xfrm>
            <a:prstGeom prst="rect">
              <a:avLst/>
            </a:prstGeom>
            <a:noFill/>
          </p:spPr>
          <p:txBody>
            <a:bodyPr wrap="square" rtlCol="0">
              <a:spAutoFit/>
            </a:bodyPr>
            <a:lstStyle/>
            <a:p>
              <a:pPr defTabSz="914377"/>
              <a:r>
                <a:rPr lang="en-US" altLang="zh-CN" sz="2400" dirty="0">
                  <a:solidFill>
                    <a:prstClr val="black"/>
                  </a:solidFill>
                  <a:cs typeface="+mn-ea"/>
                  <a:sym typeface="+mn-lt"/>
                </a:rPr>
                <a:t>1000</a:t>
              </a:r>
              <a:endParaRPr lang="zh-CN" altLang="en-US" sz="2400" dirty="0">
                <a:solidFill>
                  <a:prstClr val="black"/>
                </a:solidFill>
                <a:cs typeface="+mn-ea"/>
                <a:sym typeface="+mn-lt"/>
              </a:endParaRPr>
            </a:p>
          </p:txBody>
        </p:sp>
        <p:sp>
          <p:nvSpPr>
            <p:cNvPr id="34" name="文本框 33"/>
            <p:cNvSpPr txBox="1"/>
            <p:nvPr/>
          </p:nvSpPr>
          <p:spPr>
            <a:xfrm>
              <a:off x="5149911" y="2412601"/>
              <a:ext cx="590537" cy="346249"/>
            </a:xfrm>
            <a:prstGeom prst="rect">
              <a:avLst/>
            </a:prstGeom>
            <a:noFill/>
          </p:spPr>
          <p:txBody>
            <a:bodyPr wrap="square" rtlCol="0">
              <a:spAutoFit/>
            </a:bodyPr>
            <a:lstStyle/>
            <a:p>
              <a:pPr defTabSz="914377"/>
              <a:r>
                <a:rPr lang="en-US" altLang="zh-CN" sz="2400" dirty="0">
                  <a:solidFill>
                    <a:prstClr val="black"/>
                  </a:solidFill>
                  <a:cs typeface="+mn-ea"/>
                  <a:sym typeface="+mn-lt"/>
                </a:rPr>
                <a:t>500</a:t>
              </a:r>
              <a:endParaRPr lang="zh-CN" altLang="en-US" sz="2400" dirty="0">
                <a:solidFill>
                  <a:prstClr val="black"/>
                </a:solidFill>
                <a:cs typeface="+mn-ea"/>
                <a:sym typeface="+mn-lt"/>
              </a:endParaRPr>
            </a:p>
          </p:txBody>
        </p:sp>
        <p:sp>
          <p:nvSpPr>
            <p:cNvPr id="35" name="文本框 34"/>
            <p:cNvSpPr txBox="1"/>
            <p:nvPr/>
          </p:nvSpPr>
          <p:spPr>
            <a:xfrm>
              <a:off x="6610774" y="2402085"/>
              <a:ext cx="643919" cy="623248"/>
            </a:xfrm>
            <a:prstGeom prst="rect">
              <a:avLst/>
            </a:prstGeom>
            <a:noFill/>
          </p:spPr>
          <p:txBody>
            <a:bodyPr wrap="square" rtlCol="0">
              <a:spAutoFit/>
            </a:bodyPr>
            <a:lstStyle/>
            <a:p>
              <a:pPr defTabSz="914377"/>
              <a:r>
                <a:rPr lang="en-US" altLang="zh-CN" sz="2400" dirty="0">
                  <a:solidFill>
                    <a:prstClr val="black"/>
                  </a:solidFill>
                  <a:cs typeface="+mn-ea"/>
                  <a:sym typeface="+mn-lt"/>
                </a:rPr>
                <a:t>1500</a:t>
              </a:r>
              <a:endParaRPr lang="zh-CN" altLang="en-US" sz="2400" dirty="0">
                <a:solidFill>
                  <a:prstClr val="black"/>
                </a:solidFill>
                <a:cs typeface="+mn-ea"/>
                <a:sym typeface="+mn-lt"/>
              </a:endParaRPr>
            </a:p>
          </p:txBody>
        </p:sp>
        <p:sp>
          <p:nvSpPr>
            <p:cNvPr id="36" name="文本框 35"/>
            <p:cNvSpPr txBox="1"/>
            <p:nvPr/>
          </p:nvSpPr>
          <p:spPr>
            <a:xfrm>
              <a:off x="3594714" y="2399502"/>
              <a:ext cx="684558" cy="346249"/>
            </a:xfrm>
            <a:prstGeom prst="rect">
              <a:avLst/>
            </a:prstGeom>
            <a:noFill/>
          </p:spPr>
          <p:txBody>
            <a:bodyPr wrap="square" rtlCol="0">
              <a:spAutoFit/>
            </a:bodyPr>
            <a:lstStyle/>
            <a:p>
              <a:pPr defTabSz="914377"/>
              <a:r>
                <a:rPr lang="en-US" altLang="zh-CN" sz="2400" dirty="0">
                  <a:solidFill>
                    <a:prstClr val="black"/>
                  </a:solidFill>
                  <a:cs typeface="+mn-ea"/>
                  <a:sym typeface="+mn-lt"/>
                </a:rPr>
                <a:t>-500</a:t>
              </a:r>
              <a:endParaRPr lang="zh-CN" altLang="en-US" sz="2400" dirty="0">
                <a:solidFill>
                  <a:prstClr val="black"/>
                </a:solidFill>
                <a:cs typeface="+mn-ea"/>
                <a:sym typeface="+mn-lt"/>
              </a:endParaRPr>
            </a:p>
          </p:txBody>
        </p:sp>
        <p:sp>
          <p:nvSpPr>
            <p:cNvPr id="37" name="文本框 36"/>
            <p:cNvSpPr txBox="1"/>
            <p:nvPr/>
          </p:nvSpPr>
          <p:spPr>
            <a:xfrm>
              <a:off x="2775723" y="2407970"/>
              <a:ext cx="758895" cy="346249"/>
            </a:xfrm>
            <a:prstGeom prst="rect">
              <a:avLst/>
            </a:prstGeom>
            <a:noFill/>
          </p:spPr>
          <p:txBody>
            <a:bodyPr wrap="square" rtlCol="0">
              <a:spAutoFit/>
            </a:bodyPr>
            <a:lstStyle/>
            <a:p>
              <a:pPr defTabSz="914377"/>
              <a:r>
                <a:rPr lang="en-US" altLang="zh-CN" sz="2400" dirty="0">
                  <a:solidFill>
                    <a:prstClr val="black"/>
                  </a:solidFill>
                  <a:cs typeface="+mn-ea"/>
                  <a:sym typeface="+mn-lt"/>
                </a:rPr>
                <a:t>-1000</a:t>
              </a:r>
              <a:endParaRPr lang="zh-CN" altLang="en-US" sz="2400" dirty="0">
                <a:solidFill>
                  <a:prstClr val="black"/>
                </a:solidFill>
                <a:cs typeface="+mn-ea"/>
                <a:sym typeface="+mn-lt"/>
              </a:endParaRPr>
            </a:p>
          </p:txBody>
        </p:sp>
        <p:sp>
          <p:nvSpPr>
            <p:cNvPr id="38" name="文本框 37"/>
            <p:cNvSpPr txBox="1"/>
            <p:nvPr/>
          </p:nvSpPr>
          <p:spPr>
            <a:xfrm>
              <a:off x="2022110" y="2406570"/>
              <a:ext cx="773484" cy="346249"/>
            </a:xfrm>
            <a:prstGeom prst="rect">
              <a:avLst/>
            </a:prstGeom>
            <a:noFill/>
          </p:spPr>
          <p:txBody>
            <a:bodyPr wrap="square" rtlCol="0">
              <a:spAutoFit/>
            </a:bodyPr>
            <a:lstStyle/>
            <a:p>
              <a:pPr defTabSz="914377"/>
              <a:r>
                <a:rPr lang="en-US" altLang="zh-CN" sz="2400" dirty="0">
                  <a:solidFill>
                    <a:prstClr val="black"/>
                  </a:solidFill>
                  <a:cs typeface="+mn-ea"/>
                  <a:sym typeface="+mn-lt"/>
                </a:rPr>
                <a:t>-1500</a:t>
              </a:r>
              <a:endParaRPr lang="zh-CN" altLang="en-US" sz="2400" dirty="0">
                <a:solidFill>
                  <a:prstClr val="black"/>
                </a:solidFill>
                <a:cs typeface="+mn-ea"/>
                <a:sym typeface="+mn-lt"/>
              </a:endParaRPr>
            </a:p>
          </p:txBody>
        </p:sp>
        <p:sp>
          <p:nvSpPr>
            <p:cNvPr id="39" name="文本框 38"/>
            <p:cNvSpPr txBox="1"/>
            <p:nvPr/>
          </p:nvSpPr>
          <p:spPr>
            <a:xfrm>
              <a:off x="1282163" y="2406570"/>
              <a:ext cx="758894" cy="346249"/>
            </a:xfrm>
            <a:prstGeom prst="rect">
              <a:avLst/>
            </a:prstGeom>
            <a:noFill/>
          </p:spPr>
          <p:txBody>
            <a:bodyPr wrap="square" rtlCol="0">
              <a:spAutoFit/>
            </a:bodyPr>
            <a:lstStyle/>
            <a:p>
              <a:pPr defTabSz="914377"/>
              <a:r>
                <a:rPr lang="en-US" altLang="zh-CN" sz="2400" dirty="0">
                  <a:solidFill>
                    <a:prstClr val="black"/>
                  </a:solidFill>
                  <a:cs typeface="+mn-ea"/>
                  <a:sym typeface="+mn-lt"/>
                </a:rPr>
                <a:t>-2000</a:t>
              </a:r>
            </a:p>
          </p:txBody>
        </p:sp>
      </p:grpSp>
      <p:sp>
        <p:nvSpPr>
          <p:cNvPr id="50" name="文本框 49"/>
          <p:cNvSpPr txBox="1"/>
          <p:nvPr/>
        </p:nvSpPr>
        <p:spPr>
          <a:xfrm>
            <a:off x="1994403" y="5708520"/>
            <a:ext cx="8407111" cy="420564"/>
          </a:xfrm>
          <a:prstGeom prst="rect">
            <a:avLst/>
          </a:prstGeom>
          <a:solidFill>
            <a:schemeClr val="bg1">
              <a:lumMod val="95000"/>
            </a:schemeClr>
          </a:solidFill>
        </p:spPr>
        <p:txBody>
          <a:bodyPr wrap="square" rtlCol="0">
            <a:spAutoFit/>
          </a:bodyPr>
          <a:lstStyle/>
          <a:p>
            <a:pPr algn="ctr" defTabSz="914377"/>
            <a:r>
              <a:rPr lang="zh-CN" altLang="en-US" sz="2133" dirty="0">
                <a:solidFill>
                  <a:srgbClr val="7030A0"/>
                </a:solidFill>
                <a:cs typeface="+mn-ea"/>
                <a:sym typeface="+mn-lt"/>
              </a:rPr>
              <a:t>若单位长度选择上图所示取较大的数时就非常简便</a:t>
            </a:r>
          </a:p>
        </p:txBody>
      </p:sp>
      <p:sp>
        <p:nvSpPr>
          <p:cNvPr id="51" name="TextBox 6">
            <a:extLst>
              <a:ext uri="{FF2B5EF4-FFF2-40B4-BE49-F238E27FC236}">
                <a16:creationId xmlns:a16="http://schemas.microsoft.com/office/drawing/2014/main" id="{BC34320C-CC7A-40A6-BAB4-6C62F15C1128}"/>
              </a:ext>
            </a:extLst>
          </p:cNvPr>
          <p:cNvSpPr txBox="1"/>
          <p:nvPr/>
        </p:nvSpPr>
        <p:spPr>
          <a:xfrm>
            <a:off x="554787" y="332307"/>
            <a:ext cx="3683384" cy="523220"/>
          </a:xfrm>
          <a:prstGeom prst="rect">
            <a:avLst/>
          </a:prstGeom>
          <a:noFill/>
          <a:effectLst>
            <a:outerShdw blurRad="12700" dist="12700" dir="2700000" algn="tl" rotWithShape="0">
              <a:prstClr val="black">
                <a:alpha val="40000"/>
              </a:prstClr>
            </a:outerShdw>
          </a:effectLst>
        </p:spPr>
        <p:txBody>
          <a:bodyPr wrap="square">
            <a:spAutoFit/>
          </a:bodyPr>
          <a:lstStyle/>
          <a:p>
            <a:pPr>
              <a:defRPr/>
            </a:pPr>
            <a:r>
              <a:rPr lang="zh-CN" altLang="en-US" sz="2800" b="1" dirty="0">
                <a:ln w="6350">
                  <a:noFill/>
                </a:ln>
                <a:cs typeface="+mn-ea"/>
                <a:sym typeface="+mn-lt"/>
              </a:rPr>
              <a:t>扩展</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8"/>
                                        </p:tgtEl>
                                        <p:attrNameLst>
                                          <p:attrName>style.visibility</p:attrName>
                                        </p:attrNameLst>
                                      </p:cBhvr>
                                      <p:to>
                                        <p:strVal val="visible"/>
                                      </p:to>
                                    </p:set>
                                    <p:anim calcmode="lin" valueType="num">
                                      <p:cBhvr additive="base">
                                        <p:cTn id="13" dur="500" fill="hold"/>
                                        <p:tgtEl>
                                          <p:spTgt spid="28"/>
                                        </p:tgtEl>
                                        <p:attrNameLst>
                                          <p:attrName>ppt_x</p:attrName>
                                        </p:attrNameLst>
                                      </p:cBhvr>
                                      <p:tavLst>
                                        <p:tav tm="0">
                                          <p:val>
                                            <p:strVal val="#ppt_x"/>
                                          </p:val>
                                        </p:tav>
                                        <p:tav tm="100000">
                                          <p:val>
                                            <p:strVal val="#ppt_x"/>
                                          </p:val>
                                        </p:tav>
                                      </p:tavLst>
                                    </p:anim>
                                    <p:anim calcmode="lin" valueType="num">
                                      <p:cBhvr additive="base">
                                        <p:cTn id="1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9">
                                            <p:txEl>
                                              <p:pRg st="0" end="0"/>
                                            </p:txEl>
                                          </p:spTgt>
                                        </p:tgtEl>
                                        <p:attrNameLst>
                                          <p:attrName>style.visibility</p:attrName>
                                        </p:attrNameLst>
                                      </p:cBhvr>
                                      <p:to>
                                        <p:strVal val="visible"/>
                                      </p:to>
                                    </p:set>
                                    <p:animEffect transition="in" filter="fade">
                                      <p:cBhvr>
                                        <p:cTn id="19" dur="1000"/>
                                        <p:tgtEl>
                                          <p:spTgt spid="29">
                                            <p:txEl>
                                              <p:pRg st="0" end="0"/>
                                            </p:txEl>
                                          </p:spTgt>
                                        </p:tgtEl>
                                      </p:cBhvr>
                                    </p:animEffect>
                                    <p:anim calcmode="lin" valueType="num">
                                      <p:cBhvr>
                                        <p:cTn id="20" dur="1000" fill="hold"/>
                                        <p:tgtEl>
                                          <p:spTgt spid="29">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2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500"/>
                                        <p:tgtEl>
                                          <p:spTgt spid="30"/>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0"/>
                                        </p:tgtEl>
                                        <p:attrNameLst>
                                          <p:attrName>style.visibility</p:attrName>
                                        </p:attrNameLst>
                                      </p:cBhvr>
                                      <p:to>
                                        <p:strVal val="visible"/>
                                      </p:to>
                                    </p:set>
                                    <p:anim calcmode="lin" valueType="num">
                                      <p:cBhvr additive="base">
                                        <p:cTn id="31" dur="500" fill="hold"/>
                                        <p:tgtEl>
                                          <p:spTgt spid="50"/>
                                        </p:tgtEl>
                                        <p:attrNameLst>
                                          <p:attrName>ppt_x</p:attrName>
                                        </p:attrNameLst>
                                      </p:cBhvr>
                                      <p:tavLst>
                                        <p:tav tm="0">
                                          <p:val>
                                            <p:strVal val="#ppt_x"/>
                                          </p:val>
                                        </p:tav>
                                        <p:tav tm="100000">
                                          <p:val>
                                            <p:strVal val="#ppt_x"/>
                                          </p:val>
                                        </p:tav>
                                      </p:tavLst>
                                    </p:anim>
                                    <p:anim calcmode="lin" valueType="num">
                                      <p:cBhvr additive="base">
                                        <p:cTn id="32" dur="500" fill="hold"/>
                                        <p:tgtEl>
                                          <p:spTgt spid="50"/>
                                        </p:tgtEl>
                                        <p:attrNameLst>
                                          <p:attrName>ppt_y</p:attrName>
                                        </p:attrNameLst>
                                      </p:cBhvr>
                                      <p:tavLst>
                                        <p:tav tm="0">
                                          <p:val>
                                            <p:strVal val="1+#ppt_h/2"/>
                                          </p:val>
                                        </p:tav>
                                        <p:tav tm="100000">
                                          <p:val>
                                            <p:strVal val="#ppt_y"/>
                                          </p:val>
                                        </p:tav>
                                      </p:tavLst>
                                    </p:anim>
                                  </p:childTnLst>
                                </p:cTn>
                              </p:par>
                            </p:childTnLst>
                          </p:cTn>
                        </p:par>
                        <p:par>
                          <p:cTn id="33" fill="hold">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0" grpId="0" animBg="1"/>
      <p:bldP spid="5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a:spLocks noChangeArrowheads="1"/>
          </p:cNvSpPr>
          <p:nvPr/>
        </p:nvSpPr>
        <p:spPr bwMode="auto">
          <a:xfrm>
            <a:off x="1144241" y="2486434"/>
            <a:ext cx="9903519" cy="1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defTabSz="914377">
              <a:lnSpc>
                <a:spcPct val="200000"/>
              </a:lnSpc>
              <a:spcBef>
                <a:spcPct val="50000"/>
              </a:spcBef>
            </a:pPr>
            <a:r>
              <a:rPr lang="zh-CN" altLang="en-US" sz="3200" dirty="0">
                <a:solidFill>
                  <a:srgbClr val="7030A0"/>
                </a:solidFill>
                <a:latin typeface="+mn-lt"/>
                <a:ea typeface="+mn-ea"/>
                <a:cs typeface="+mn-ea"/>
                <a:sym typeface="+mn-lt"/>
              </a:rPr>
              <a:t>   在数轴上取很大（或很小）的数，我们要选适当的单位长度，并在合适的位置标出。</a:t>
            </a:r>
          </a:p>
        </p:txBody>
      </p:sp>
      <p:sp>
        <p:nvSpPr>
          <p:cNvPr id="9" name="TextBox 6">
            <a:extLst>
              <a:ext uri="{FF2B5EF4-FFF2-40B4-BE49-F238E27FC236}">
                <a16:creationId xmlns:a16="http://schemas.microsoft.com/office/drawing/2014/main" id="{0F010DCA-D208-4D01-A6CB-A513CF4FB75E}"/>
              </a:ext>
            </a:extLst>
          </p:cNvPr>
          <p:cNvSpPr txBox="1"/>
          <p:nvPr/>
        </p:nvSpPr>
        <p:spPr>
          <a:xfrm>
            <a:off x="554787" y="332307"/>
            <a:ext cx="3683384" cy="523220"/>
          </a:xfrm>
          <a:prstGeom prst="rect">
            <a:avLst/>
          </a:prstGeom>
          <a:noFill/>
          <a:effectLst>
            <a:outerShdw blurRad="12700" dist="12700" dir="2700000" algn="tl" rotWithShape="0">
              <a:prstClr val="black">
                <a:alpha val="40000"/>
              </a:prstClr>
            </a:outerShdw>
          </a:effectLst>
        </p:spPr>
        <p:txBody>
          <a:bodyPr wrap="square">
            <a:spAutoFit/>
          </a:bodyPr>
          <a:lstStyle/>
          <a:p>
            <a:pPr>
              <a:defRPr/>
            </a:pPr>
            <a:r>
              <a:rPr lang="zh-CN" altLang="en-US" sz="2800" b="1" dirty="0">
                <a:ln w="6350">
                  <a:noFill/>
                </a:ln>
                <a:cs typeface="+mn-ea"/>
                <a:sym typeface="+mn-lt"/>
              </a:rPr>
              <a:t>小结</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8" name="文本框 11265"/>
              <p:cNvSpPr txBox="1">
                <a:spLocks noChangeArrowheads="1"/>
              </p:cNvSpPr>
              <p:nvPr/>
            </p:nvSpPr>
            <p:spPr bwMode="auto">
              <a:xfrm>
                <a:off x="1115850" y="1787587"/>
                <a:ext cx="8193617" cy="145674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defTabSz="914377">
                  <a:spcBef>
                    <a:spcPct val="50000"/>
                  </a:spcBef>
                </a:pPr>
                <a:r>
                  <a:rPr lang="zh-CN" altLang="en-US" sz="2800" b="1" dirty="0">
                    <a:solidFill>
                      <a:prstClr val="black"/>
                    </a:solidFill>
                    <a:cs typeface="+mn-ea"/>
                    <a:sym typeface="+mn-lt"/>
                  </a:rPr>
                  <a:t>画出数轴并表示下列有理数：</a:t>
                </a:r>
                <a:endParaRPr lang="en-US" altLang="zh-CN" sz="2800" b="1" dirty="0">
                  <a:solidFill>
                    <a:prstClr val="black"/>
                  </a:solidFill>
                  <a:cs typeface="+mn-ea"/>
                  <a:sym typeface="+mn-lt"/>
                </a:endParaRPr>
              </a:p>
              <a:p>
                <a:pPr defTabSz="914377">
                  <a:spcBef>
                    <a:spcPct val="50000"/>
                  </a:spcBef>
                </a:pPr>
                <a:r>
                  <a:rPr lang="en-US" altLang="zh-CN" sz="2800" b="1" dirty="0">
                    <a:solidFill>
                      <a:prstClr val="black"/>
                    </a:solidFill>
                    <a:cs typeface="+mn-ea"/>
                    <a:sym typeface="+mn-lt"/>
                  </a:rPr>
                  <a:t>1.5 </a:t>
                </a:r>
                <a:r>
                  <a:rPr lang="zh-CN" altLang="en-US" sz="2800" b="1" dirty="0">
                    <a:solidFill>
                      <a:prstClr val="black"/>
                    </a:solidFill>
                    <a:cs typeface="+mn-ea"/>
                    <a:sym typeface="+mn-lt"/>
                  </a:rPr>
                  <a:t>，</a:t>
                </a:r>
                <a:r>
                  <a:rPr lang="en-US" altLang="zh-CN" sz="2800" b="1" dirty="0">
                    <a:solidFill>
                      <a:prstClr val="black"/>
                    </a:solidFill>
                    <a:cs typeface="+mn-ea"/>
                    <a:sym typeface="+mn-lt"/>
                  </a:rPr>
                  <a:t>-2</a:t>
                </a:r>
                <a:r>
                  <a:rPr lang="zh-CN" altLang="en-US" sz="2800" b="1" dirty="0">
                    <a:solidFill>
                      <a:prstClr val="black"/>
                    </a:solidFill>
                    <a:cs typeface="+mn-ea"/>
                    <a:sym typeface="+mn-lt"/>
                  </a:rPr>
                  <a:t>，</a:t>
                </a:r>
                <a:r>
                  <a:rPr lang="en-US" altLang="zh-CN" sz="2800" b="1" dirty="0">
                    <a:solidFill>
                      <a:prstClr val="black"/>
                    </a:solidFill>
                    <a:cs typeface="+mn-ea"/>
                    <a:sym typeface="+mn-lt"/>
                  </a:rPr>
                  <a:t>2 </a:t>
                </a:r>
                <a:r>
                  <a:rPr lang="zh-CN" altLang="en-US" sz="2800" b="1" dirty="0">
                    <a:solidFill>
                      <a:prstClr val="black"/>
                    </a:solidFill>
                    <a:cs typeface="+mn-ea"/>
                    <a:sym typeface="+mn-lt"/>
                  </a:rPr>
                  <a:t>，</a:t>
                </a:r>
                <a:r>
                  <a:rPr lang="en-US" altLang="zh-CN" sz="2800" b="1" dirty="0">
                    <a:solidFill>
                      <a:prstClr val="black"/>
                    </a:solidFill>
                    <a:cs typeface="+mn-ea"/>
                    <a:sym typeface="+mn-lt"/>
                  </a:rPr>
                  <a:t>-2.5 </a:t>
                </a:r>
                <a:r>
                  <a:rPr lang="zh-CN" altLang="en-US" sz="2800" b="1" dirty="0">
                    <a:solidFill>
                      <a:prstClr val="black"/>
                    </a:solidFill>
                    <a:cs typeface="+mn-ea"/>
                    <a:sym typeface="+mn-lt"/>
                  </a:rPr>
                  <a:t>，</a:t>
                </a:r>
                <a14:m>
                  <m:oMath xmlns:m="http://schemas.openxmlformats.org/officeDocument/2006/math">
                    <m:f>
                      <m:fPr>
                        <m:ctrlPr>
                          <a:rPr lang="zh-CN" altLang="en-US" sz="2800" b="1" i="1" dirty="0">
                            <a:solidFill>
                              <a:prstClr val="black"/>
                            </a:solidFill>
                            <a:latin typeface="Cambria Math" panose="02040503050406030204" pitchFamily="18" charset="0"/>
                            <a:cs typeface="+mn-ea"/>
                            <a:sym typeface="+mn-lt"/>
                          </a:rPr>
                        </m:ctrlPr>
                      </m:fPr>
                      <m:num>
                        <m:r>
                          <a:rPr lang="zh-CN" altLang="en-US" sz="2800" b="1" dirty="0">
                            <a:solidFill>
                              <a:prstClr val="black"/>
                            </a:solidFill>
                            <a:latin typeface="Cambria Math" panose="02040503050406030204" pitchFamily="18" charset="0"/>
                            <a:cs typeface="+mn-ea"/>
                            <a:sym typeface="+mn-lt"/>
                          </a:rPr>
                          <m:t>9</m:t>
                        </m:r>
                      </m:num>
                      <m:den>
                        <m:r>
                          <a:rPr lang="zh-CN" altLang="en-US" sz="2800" b="1" dirty="0">
                            <a:solidFill>
                              <a:prstClr val="black"/>
                            </a:solidFill>
                            <a:latin typeface="Cambria Math" panose="02040503050406030204" pitchFamily="18" charset="0"/>
                            <a:cs typeface="+mn-ea"/>
                            <a:sym typeface="+mn-lt"/>
                          </a:rPr>
                          <m:t>2</m:t>
                        </m:r>
                        <m:r>
                          <a:rPr lang="en-US" altLang="zh-CN" sz="2800" b="1" i="1" dirty="0">
                            <a:solidFill>
                              <a:prstClr val="black"/>
                            </a:solidFill>
                            <a:latin typeface="Cambria Math" panose="02040503050406030204" pitchFamily="18" charset="0"/>
                            <a:cs typeface="+mn-ea"/>
                            <a:sym typeface="+mn-lt"/>
                          </a:rPr>
                          <m:t> </m:t>
                        </m:r>
                      </m:den>
                    </m:f>
                    <m:r>
                      <a:rPr lang="en-US" altLang="zh-CN" sz="2800" b="1" i="1" dirty="0">
                        <a:solidFill>
                          <a:prstClr val="black"/>
                        </a:solidFill>
                        <a:latin typeface="Cambria Math" panose="02040503050406030204" pitchFamily="18" charset="0"/>
                        <a:cs typeface="+mn-ea"/>
                        <a:sym typeface="+mn-lt"/>
                      </a:rPr>
                      <m:t>  </m:t>
                    </m:r>
                    <m:r>
                      <a:rPr lang="zh-CN" altLang="en-US" sz="2800" b="1" i="1" dirty="0">
                        <a:solidFill>
                          <a:prstClr val="black"/>
                        </a:solidFill>
                        <a:latin typeface="Cambria Math" panose="02040503050406030204" pitchFamily="18" charset="0"/>
                        <a:cs typeface="+mn-ea"/>
                        <a:sym typeface="+mn-lt"/>
                      </a:rPr>
                      <m:t>，</m:t>
                    </m:r>
                  </m:oMath>
                </a14:m>
                <a:r>
                  <a:rPr lang="en-US" altLang="zh-CN" sz="2800" b="1" dirty="0">
                    <a:solidFill>
                      <a:prstClr val="black"/>
                    </a:solidFill>
                    <a:cs typeface="+mn-ea"/>
                    <a:sym typeface="+mn-lt"/>
                  </a:rPr>
                  <a:t>-</a:t>
                </a:r>
                <a14:m>
                  <m:oMath xmlns:m="http://schemas.openxmlformats.org/officeDocument/2006/math">
                    <m:f>
                      <m:fPr>
                        <m:ctrlPr>
                          <a:rPr lang="zh-CN" altLang="en-US" sz="2800" b="1" i="1" dirty="0">
                            <a:solidFill>
                              <a:prstClr val="black"/>
                            </a:solidFill>
                            <a:latin typeface="Cambria Math" panose="02040503050406030204" pitchFamily="18" charset="0"/>
                            <a:cs typeface="+mn-ea"/>
                            <a:sym typeface="+mn-lt"/>
                          </a:rPr>
                        </m:ctrlPr>
                      </m:fPr>
                      <m:num>
                        <m:r>
                          <a:rPr lang="zh-CN" altLang="en-US" sz="2800" b="1" dirty="0">
                            <a:solidFill>
                              <a:prstClr val="black"/>
                            </a:solidFill>
                            <a:latin typeface="Cambria Math" panose="02040503050406030204" pitchFamily="18" charset="0"/>
                            <a:cs typeface="+mn-ea"/>
                            <a:sym typeface="+mn-lt"/>
                          </a:rPr>
                          <m:t>2</m:t>
                        </m:r>
                      </m:num>
                      <m:den>
                        <m:r>
                          <a:rPr lang="zh-CN" altLang="en-US" sz="2800" b="1" dirty="0">
                            <a:solidFill>
                              <a:prstClr val="black"/>
                            </a:solidFill>
                            <a:latin typeface="Cambria Math" panose="02040503050406030204" pitchFamily="18" charset="0"/>
                            <a:cs typeface="+mn-ea"/>
                            <a:sym typeface="+mn-lt"/>
                          </a:rPr>
                          <m:t>3</m:t>
                        </m:r>
                      </m:den>
                    </m:f>
                    <m:r>
                      <a:rPr lang="en-US" altLang="zh-CN" sz="2800" b="1" i="1" dirty="0">
                        <a:solidFill>
                          <a:prstClr val="black"/>
                        </a:solidFill>
                        <a:latin typeface="Cambria Math" panose="02040503050406030204" pitchFamily="18" charset="0"/>
                        <a:cs typeface="+mn-ea"/>
                        <a:sym typeface="+mn-lt"/>
                      </a:rPr>
                      <m:t>  </m:t>
                    </m:r>
                    <m:r>
                      <a:rPr lang="zh-CN" altLang="en-US" sz="2800" b="1" i="1" dirty="0">
                        <a:solidFill>
                          <a:prstClr val="black"/>
                        </a:solidFill>
                        <a:latin typeface="Cambria Math" panose="02040503050406030204" pitchFamily="18" charset="0"/>
                        <a:cs typeface="+mn-ea"/>
                        <a:sym typeface="+mn-lt"/>
                      </a:rPr>
                      <m:t>，</m:t>
                    </m:r>
                  </m:oMath>
                </a14:m>
                <a:r>
                  <a:rPr lang="en-US" altLang="zh-CN" sz="2800" b="1" dirty="0">
                    <a:solidFill>
                      <a:prstClr val="black"/>
                    </a:solidFill>
                    <a:cs typeface="+mn-ea"/>
                    <a:sym typeface="+mn-lt"/>
                  </a:rPr>
                  <a:t>0</a:t>
                </a:r>
                <a:endParaRPr lang="zh-CN" altLang="en-US" sz="2800" b="1" dirty="0">
                  <a:solidFill>
                    <a:prstClr val="black"/>
                  </a:solidFill>
                  <a:cs typeface="+mn-ea"/>
                  <a:sym typeface="+mn-lt"/>
                </a:endParaRPr>
              </a:p>
            </p:txBody>
          </p:sp>
        </mc:Choice>
        <mc:Fallback xmlns="">
          <p:sp>
            <p:nvSpPr>
              <p:cNvPr id="8" name="文本框 11265"/>
              <p:cNvSpPr txBox="1">
                <a:spLocks noRot="1" noChangeAspect="1" noMove="1" noResize="1" noEditPoints="1" noAdjustHandles="1" noChangeArrowheads="1" noChangeShapeType="1" noTextEdit="1"/>
              </p:cNvSpPr>
              <p:nvPr/>
            </p:nvSpPr>
            <p:spPr bwMode="auto">
              <a:xfrm>
                <a:off x="1115850" y="1787587"/>
                <a:ext cx="8193617" cy="1456745"/>
              </a:xfrm>
              <a:prstGeom prst="rect">
                <a:avLst/>
              </a:prstGeom>
              <a:blipFill>
                <a:blip r:embed="rId5"/>
                <a:stretch>
                  <a:fillRect l="-1488" t="-3766" b="-3766"/>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p>
            </p:txBody>
          </p:sp>
        </mc:Fallback>
      </mc:AlternateContent>
      <p:grpSp>
        <p:nvGrpSpPr>
          <p:cNvPr id="10" name="组合 11268"/>
          <p:cNvGrpSpPr/>
          <p:nvPr/>
        </p:nvGrpSpPr>
        <p:grpSpPr bwMode="auto">
          <a:xfrm>
            <a:off x="1199457" y="4550837"/>
            <a:ext cx="7776633" cy="812801"/>
            <a:chOff x="1020" y="1446"/>
            <a:chExt cx="3674" cy="384"/>
          </a:xfrm>
        </p:grpSpPr>
        <p:sp>
          <p:nvSpPr>
            <p:cNvPr id="11" name="直接连接符 11269"/>
            <p:cNvSpPr>
              <a:spLocks noChangeShapeType="1"/>
            </p:cNvSpPr>
            <p:nvPr/>
          </p:nvSpPr>
          <p:spPr bwMode="auto">
            <a:xfrm>
              <a:off x="1020" y="1537"/>
              <a:ext cx="3674" cy="0"/>
            </a:xfrm>
            <a:prstGeom prst="line">
              <a:avLst/>
            </a:prstGeom>
            <a:noFill/>
            <a:ln w="38100">
              <a:solidFill>
                <a:schemeClr val="tx1"/>
              </a:solidFill>
              <a:round/>
              <a:tailEnd type="triangle" w="med" len="med"/>
            </a:ln>
            <a:extLst>
              <a:ext uri="{909E8E84-426E-40DD-AFC4-6F175D3DCCD1}">
                <a14:hiddenFill xmlns:a14="http://schemas.microsoft.com/office/drawing/2010/main">
                  <a:noFill/>
                </a14:hiddenFill>
              </a:ext>
            </a:extLst>
          </p:spPr>
          <p:txBody>
            <a:bodyPr/>
            <a:lstStyle/>
            <a:p>
              <a:pPr defTabSz="914377"/>
              <a:endParaRPr lang="zh-CN" altLang="en-US">
                <a:solidFill>
                  <a:prstClr val="black"/>
                </a:solidFill>
                <a:cs typeface="+mn-ea"/>
                <a:sym typeface="+mn-lt"/>
              </a:endParaRPr>
            </a:p>
          </p:txBody>
        </p:sp>
        <p:grpSp>
          <p:nvGrpSpPr>
            <p:cNvPr id="12" name="组合 11270"/>
            <p:cNvGrpSpPr/>
            <p:nvPr/>
          </p:nvGrpSpPr>
          <p:grpSpPr bwMode="auto">
            <a:xfrm>
              <a:off x="2804" y="1446"/>
              <a:ext cx="499" cy="372"/>
              <a:chOff x="2699" y="3475"/>
              <a:chExt cx="499" cy="372"/>
            </a:xfrm>
          </p:grpSpPr>
          <p:sp>
            <p:nvSpPr>
              <p:cNvPr id="29" name="直接连接符 11271"/>
              <p:cNvSpPr>
                <a:spLocks noChangeShapeType="1"/>
              </p:cNvSpPr>
              <p:nvPr/>
            </p:nvSpPr>
            <p:spPr bwMode="auto">
              <a:xfrm>
                <a:off x="2789" y="3475"/>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914377"/>
                <a:endParaRPr lang="zh-CN" altLang="en-US">
                  <a:solidFill>
                    <a:prstClr val="black"/>
                  </a:solidFill>
                  <a:cs typeface="+mn-ea"/>
                  <a:sym typeface="+mn-lt"/>
                </a:endParaRPr>
              </a:p>
            </p:txBody>
          </p:sp>
          <p:sp>
            <p:nvSpPr>
              <p:cNvPr id="30" name="文本框 11272"/>
              <p:cNvSpPr txBox="1">
                <a:spLocks noChangeArrowheads="1"/>
              </p:cNvSpPr>
              <p:nvPr/>
            </p:nvSpPr>
            <p:spPr bwMode="auto">
              <a:xfrm>
                <a:off x="2699" y="3609"/>
                <a:ext cx="499"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4377">
                  <a:spcBef>
                    <a:spcPct val="50000"/>
                  </a:spcBef>
                </a:pPr>
                <a:r>
                  <a:rPr lang="en-US" altLang="zh-CN" sz="2667" b="1">
                    <a:solidFill>
                      <a:prstClr val="black"/>
                    </a:solidFill>
                    <a:cs typeface="+mn-ea"/>
                    <a:sym typeface="+mn-lt"/>
                  </a:rPr>
                  <a:t>0</a:t>
                </a:r>
              </a:p>
            </p:txBody>
          </p:sp>
        </p:grpSp>
        <p:sp>
          <p:nvSpPr>
            <p:cNvPr id="13" name="直接连接符 11273"/>
            <p:cNvSpPr>
              <a:spLocks noChangeShapeType="1"/>
            </p:cNvSpPr>
            <p:nvPr/>
          </p:nvSpPr>
          <p:spPr bwMode="auto">
            <a:xfrm>
              <a:off x="3257" y="1446"/>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914377"/>
              <a:endParaRPr lang="zh-CN" altLang="en-US">
                <a:solidFill>
                  <a:prstClr val="black"/>
                </a:solidFill>
                <a:cs typeface="+mn-ea"/>
                <a:sym typeface="+mn-lt"/>
              </a:endParaRPr>
            </a:p>
          </p:txBody>
        </p:sp>
        <p:sp>
          <p:nvSpPr>
            <p:cNvPr id="14" name="直接连接符 11274"/>
            <p:cNvSpPr>
              <a:spLocks noChangeShapeType="1"/>
            </p:cNvSpPr>
            <p:nvPr/>
          </p:nvSpPr>
          <p:spPr bwMode="auto">
            <a:xfrm>
              <a:off x="3620" y="1446"/>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914377"/>
              <a:endParaRPr lang="zh-CN" altLang="en-US">
                <a:solidFill>
                  <a:prstClr val="black"/>
                </a:solidFill>
                <a:cs typeface="+mn-ea"/>
                <a:sym typeface="+mn-lt"/>
              </a:endParaRPr>
            </a:p>
          </p:txBody>
        </p:sp>
        <p:sp>
          <p:nvSpPr>
            <p:cNvPr id="15" name="直接连接符 11275"/>
            <p:cNvSpPr>
              <a:spLocks noChangeShapeType="1"/>
            </p:cNvSpPr>
            <p:nvPr/>
          </p:nvSpPr>
          <p:spPr bwMode="auto">
            <a:xfrm>
              <a:off x="2510" y="1446"/>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914377"/>
              <a:endParaRPr lang="zh-CN" altLang="en-US">
                <a:solidFill>
                  <a:prstClr val="black"/>
                </a:solidFill>
                <a:cs typeface="+mn-ea"/>
                <a:sym typeface="+mn-lt"/>
              </a:endParaRPr>
            </a:p>
          </p:txBody>
        </p:sp>
        <p:sp>
          <p:nvSpPr>
            <p:cNvPr id="16" name="直接连接符 11276"/>
            <p:cNvSpPr>
              <a:spLocks noChangeShapeType="1"/>
            </p:cNvSpPr>
            <p:nvPr/>
          </p:nvSpPr>
          <p:spPr bwMode="auto">
            <a:xfrm>
              <a:off x="3983" y="1446"/>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914377"/>
              <a:endParaRPr lang="zh-CN" altLang="en-US">
                <a:solidFill>
                  <a:prstClr val="black"/>
                </a:solidFill>
                <a:cs typeface="+mn-ea"/>
                <a:sym typeface="+mn-lt"/>
              </a:endParaRPr>
            </a:p>
          </p:txBody>
        </p:sp>
        <p:sp>
          <p:nvSpPr>
            <p:cNvPr id="17" name="直接连接符 11277"/>
            <p:cNvSpPr>
              <a:spLocks noChangeShapeType="1"/>
            </p:cNvSpPr>
            <p:nvPr/>
          </p:nvSpPr>
          <p:spPr bwMode="auto">
            <a:xfrm>
              <a:off x="2123" y="1446"/>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914377"/>
              <a:endParaRPr lang="zh-CN" altLang="en-US">
                <a:solidFill>
                  <a:prstClr val="black"/>
                </a:solidFill>
                <a:cs typeface="+mn-ea"/>
                <a:sym typeface="+mn-lt"/>
              </a:endParaRPr>
            </a:p>
          </p:txBody>
        </p:sp>
        <p:sp>
          <p:nvSpPr>
            <p:cNvPr id="18" name="直接连接符 11278"/>
            <p:cNvSpPr>
              <a:spLocks noChangeShapeType="1"/>
            </p:cNvSpPr>
            <p:nvPr/>
          </p:nvSpPr>
          <p:spPr bwMode="auto">
            <a:xfrm>
              <a:off x="1760" y="1446"/>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914377"/>
              <a:endParaRPr lang="zh-CN" altLang="en-US">
                <a:solidFill>
                  <a:prstClr val="black"/>
                </a:solidFill>
                <a:cs typeface="+mn-ea"/>
                <a:sym typeface="+mn-lt"/>
              </a:endParaRPr>
            </a:p>
          </p:txBody>
        </p:sp>
        <p:sp>
          <p:nvSpPr>
            <p:cNvPr id="19" name="文本框 11279"/>
            <p:cNvSpPr txBox="1">
              <a:spLocks noChangeArrowheads="1"/>
            </p:cNvSpPr>
            <p:nvPr/>
          </p:nvSpPr>
          <p:spPr bwMode="auto">
            <a:xfrm>
              <a:off x="3166" y="1592"/>
              <a:ext cx="227"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4377">
                <a:spcBef>
                  <a:spcPct val="50000"/>
                </a:spcBef>
              </a:pPr>
              <a:r>
                <a:rPr lang="en-US" altLang="zh-CN" sz="2667" b="1">
                  <a:solidFill>
                    <a:prstClr val="black"/>
                  </a:solidFill>
                  <a:cs typeface="+mn-ea"/>
                  <a:sym typeface="+mn-lt"/>
                </a:rPr>
                <a:t>1</a:t>
              </a:r>
            </a:p>
          </p:txBody>
        </p:sp>
        <p:sp>
          <p:nvSpPr>
            <p:cNvPr id="20" name="文本框 11280"/>
            <p:cNvSpPr txBox="1">
              <a:spLocks noChangeArrowheads="1"/>
            </p:cNvSpPr>
            <p:nvPr/>
          </p:nvSpPr>
          <p:spPr bwMode="auto">
            <a:xfrm>
              <a:off x="3532" y="1580"/>
              <a:ext cx="272"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4377">
                <a:spcBef>
                  <a:spcPct val="50000"/>
                </a:spcBef>
              </a:pPr>
              <a:r>
                <a:rPr lang="en-US" altLang="zh-CN" sz="2667" b="1">
                  <a:solidFill>
                    <a:prstClr val="black"/>
                  </a:solidFill>
                  <a:cs typeface="+mn-ea"/>
                  <a:sym typeface="+mn-lt"/>
                </a:rPr>
                <a:t>2</a:t>
              </a:r>
            </a:p>
          </p:txBody>
        </p:sp>
        <p:sp>
          <p:nvSpPr>
            <p:cNvPr id="21" name="文本框 11281"/>
            <p:cNvSpPr txBox="1">
              <a:spLocks noChangeArrowheads="1"/>
            </p:cNvSpPr>
            <p:nvPr/>
          </p:nvSpPr>
          <p:spPr bwMode="auto">
            <a:xfrm>
              <a:off x="3892" y="1582"/>
              <a:ext cx="239"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4377">
                <a:spcBef>
                  <a:spcPct val="50000"/>
                </a:spcBef>
              </a:pPr>
              <a:r>
                <a:rPr lang="en-US" altLang="zh-CN" sz="2667" b="1">
                  <a:solidFill>
                    <a:prstClr val="black"/>
                  </a:solidFill>
                  <a:cs typeface="+mn-ea"/>
                  <a:sym typeface="+mn-lt"/>
                </a:rPr>
                <a:t>3</a:t>
              </a:r>
            </a:p>
          </p:txBody>
        </p:sp>
        <p:sp>
          <p:nvSpPr>
            <p:cNvPr id="22" name="文本框 11282"/>
            <p:cNvSpPr txBox="1">
              <a:spLocks noChangeArrowheads="1"/>
            </p:cNvSpPr>
            <p:nvPr/>
          </p:nvSpPr>
          <p:spPr bwMode="auto">
            <a:xfrm>
              <a:off x="2341" y="1583"/>
              <a:ext cx="408"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4377">
                <a:spcBef>
                  <a:spcPct val="50000"/>
                </a:spcBef>
              </a:pPr>
              <a:r>
                <a:rPr lang="zh-CN" altLang="en-US" sz="2667" b="1">
                  <a:solidFill>
                    <a:prstClr val="black"/>
                  </a:solidFill>
                  <a:cs typeface="+mn-ea"/>
                  <a:sym typeface="+mn-lt"/>
                </a:rPr>
                <a:t>－</a:t>
              </a:r>
              <a:r>
                <a:rPr lang="en-US" altLang="zh-CN" sz="2667" b="1">
                  <a:solidFill>
                    <a:prstClr val="black"/>
                  </a:solidFill>
                  <a:cs typeface="+mn-ea"/>
                  <a:sym typeface="+mn-lt"/>
                </a:rPr>
                <a:t>1</a:t>
              </a:r>
            </a:p>
          </p:txBody>
        </p:sp>
        <p:sp>
          <p:nvSpPr>
            <p:cNvPr id="23" name="文本框 11283"/>
            <p:cNvSpPr txBox="1">
              <a:spLocks noChangeArrowheads="1"/>
            </p:cNvSpPr>
            <p:nvPr/>
          </p:nvSpPr>
          <p:spPr bwMode="auto">
            <a:xfrm>
              <a:off x="1920" y="1583"/>
              <a:ext cx="454"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4377">
                <a:spcBef>
                  <a:spcPct val="50000"/>
                </a:spcBef>
              </a:pPr>
              <a:r>
                <a:rPr lang="zh-CN" altLang="en-US" sz="2667" b="1">
                  <a:solidFill>
                    <a:prstClr val="black"/>
                  </a:solidFill>
                  <a:cs typeface="+mn-ea"/>
                  <a:sym typeface="+mn-lt"/>
                </a:rPr>
                <a:t>－</a:t>
              </a:r>
              <a:r>
                <a:rPr lang="en-US" altLang="zh-CN" sz="2667" b="1">
                  <a:solidFill>
                    <a:prstClr val="black"/>
                  </a:solidFill>
                  <a:cs typeface="+mn-ea"/>
                  <a:sym typeface="+mn-lt"/>
                </a:rPr>
                <a:t>2</a:t>
              </a:r>
            </a:p>
          </p:txBody>
        </p:sp>
        <p:sp>
          <p:nvSpPr>
            <p:cNvPr id="24" name="文本框 11284"/>
            <p:cNvSpPr txBox="1">
              <a:spLocks noChangeArrowheads="1"/>
            </p:cNvSpPr>
            <p:nvPr/>
          </p:nvSpPr>
          <p:spPr bwMode="auto">
            <a:xfrm>
              <a:off x="1534" y="1580"/>
              <a:ext cx="498"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4377">
                <a:spcBef>
                  <a:spcPct val="50000"/>
                </a:spcBef>
              </a:pPr>
              <a:r>
                <a:rPr lang="zh-CN" altLang="en-US" sz="2667" b="1">
                  <a:solidFill>
                    <a:prstClr val="black"/>
                  </a:solidFill>
                  <a:cs typeface="+mn-ea"/>
                  <a:sym typeface="+mn-lt"/>
                </a:rPr>
                <a:t>－</a:t>
              </a:r>
              <a:r>
                <a:rPr lang="en-US" altLang="zh-CN" sz="2667" b="1">
                  <a:solidFill>
                    <a:prstClr val="black"/>
                  </a:solidFill>
                  <a:cs typeface="+mn-ea"/>
                  <a:sym typeface="+mn-lt"/>
                </a:rPr>
                <a:t>3</a:t>
              </a:r>
            </a:p>
          </p:txBody>
        </p:sp>
        <p:sp>
          <p:nvSpPr>
            <p:cNvPr id="25" name="直接连接符 11285"/>
            <p:cNvSpPr>
              <a:spLocks noChangeShapeType="1"/>
            </p:cNvSpPr>
            <p:nvPr/>
          </p:nvSpPr>
          <p:spPr bwMode="auto">
            <a:xfrm>
              <a:off x="4346" y="1446"/>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914377"/>
              <a:endParaRPr lang="zh-CN" altLang="en-US">
                <a:solidFill>
                  <a:prstClr val="black"/>
                </a:solidFill>
                <a:cs typeface="+mn-ea"/>
                <a:sym typeface="+mn-lt"/>
              </a:endParaRPr>
            </a:p>
          </p:txBody>
        </p:sp>
        <p:sp>
          <p:nvSpPr>
            <p:cNvPr id="26" name="文本框 11286"/>
            <p:cNvSpPr txBox="1">
              <a:spLocks noChangeArrowheads="1"/>
            </p:cNvSpPr>
            <p:nvPr/>
          </p:nvSpPr>
          <p:spPr bwMode="auto">
            <a:xfrm>
              <a:off x="4255" y="1592"/>
              <a:ext cx="239"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4377">
                <a:spcBef>
                  <a:spcPct val="50000"/>
                </a:spcBef>
              </a:pPr>
              <a:r>
                <a:rPr lang="en-US" altLang="zh-CN" sz="2667" b="1">
                  <a:solidFill>
                    <a:prstClr val="black"/>
                  </a:solidFill>
                  <a:cs typeface="+mn-ea"/>
                  <a:sym typeface="+mn-lt"/>
                </a:rPr>
                <a:t>4</a:t>
              </a:r>
            </a:p>
          </p:txBody>
        </p:sp>
        <p:sp>
          <p:nvSpPr>
            <p:cNvPr id="27" name="直接连接符 11287"/>
            <p:cNvSpPr>
              <a:spLocks noChangeShapeType="1"/>
            </p:cNvSpPr>
            <p:nvPr/>
          </p:nvSpPr>
          <p:spPr bwMode="auto">
            <a:xfrm>
              <a:off x="1410" y="1458"/>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914377"/>
              <a:endParaRPr lang="zh-CN" altLang="en-US">
                <a:solidFill>
                  <a:prstClr val="black"/>
                </a:solidFill>
                <a:cs typeface="+mn-ea"/>
                <a:sym typeface="+mn-lt"/>
              </a:endParaRPr>
            </a:p>
          </p:txBody>
        </p:sp>
        <p:sp>
          <p:nvSpPr>
            <p:cNvPr id="28" name="文本框 11288"/>
            <p:cNvSpPr txBox="1">
              <a:spLocks noChangeArrowheads="1"/>
            </p:cNvSpPr>
            <p:nvPr/>
          </p:nvSpPr>
          <p:spPr bwMode="auto">
            <a:xfrm>
              <a:off x="1195" y="1579"/>
              <a:ext cx="498"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4377">
                <a:spcBef>
                  <a:spcPct val="50000"/>
                </a:spcBef>
              </a:pPr>
              <a:r>
                <a:rPr lang="zh-CN" altLang="en-US" sz="2667" b="1">
                  <a:solidFill>
                    <a:prstClr val="black"/>
                  </a:solidFill>
                  <a:cs typeface="+mn-ea"/>
                  <a:sym typeface="+mn-lt"/>
                </a:rPr>
                <a:t>－</a:t>
              </a:r>
              <a:r>
                <a:rPr lang="en-US" altLang="zh-CN" sz="2667" b="1">
                  <a:solidFill>
                    <a:prstClr val="black"/>
                  </a:solidFill>
                  <a:cs typeface="+mn-ea"/>
                  <a:sym typeface="+mn-lt"/>
                </a:rPr>
                <a:t>4</a:t>
              </a:r>
            </a:p>
          </p:txBody>
        </p:sp>
      </p:grpSp>
      <p:grpSp>
        <p:nvGrpSpPr>
          <p:cNvPr id="31" name="组合 30"/>
          <p:cNvGrpSpPr/>
          <p:nvPr/>
        </p:nvGrpSpPr>
        <p:grpSpPr bwMode="auto">
          <a:xfrm>
            <a:off x="5951374" y="3854451"/>
            <a:ext cx="1246716" cy="933449"/>
            <a:chOff x="3220" y="1480"/>
            <a:chExt cx="589" cy="441"/>
          </a:xfrm>
        </p:grpSpPr>
        <p:sp>
          <p:nvSpPr>
            <p:cNvPr id="32" name="文本框 11290"/>
            <p:cNvSpPr txBox="1">
              <a:spLocks noChangeArrowheads="1"/>
            </p:cNvSpPr>
            <p:nvPr/>
          </p:nvSpPr>
          <p:spPr bwMode="auto">
            <a:xfrm>
              <a:off x="3220" y="1480"/>
              <a:ext cx="589"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4377">
                <a:spcBef>
                  <a:spcPct val="50000"/>
                </a:spcBef>
              </a:pPr>
              <a:r>
                <a:rPr lang="en-US" altLang="zh-CN" sz="2667" b="1">
                  <a:solidFill>
                    <a:srgbClr val="0000FF"/>
                  </a:solidFill>
                  <a:cs typeface="+mn-ea"/>
                  <a:sym typeface="+mn-lt"/>
                </a:rPr>
                <a:t>1.5</a:t>
              </a:r>
            </a:p>
          </p:txBody>
        </p:sp>
        <p:sp>
          <p:nvSpPr>
            <p:cNvPr id="33" name="椭圆 11291"/>
            <p:cNvSpPr>
              <a:spLocks noChangeArrowheads="1"/>
            </p:cNvSpPr>
            <p:nvPr/>
          </p:nvSpPr>
          <p:spPr bwMode="auto">
            <a:xfrm>
              <a:off x="3357" y="1875"/>
              <a:ext cx="46" cy="46"/>
            </a:xfrm>
            <a:prstGeom prst="ellipse">
              <a:avLst/>
            </a:prstGeom>
            <a:solidFill>
              <a:srgbClr val="0000FF"/>
            </a:solidFill>
            <a:ln w="9525">
              <a:solidFill>
                <a:srgbClr val="0000FF"/>
              </a:solidFill>
              <a:round/>
            </a:ln>
          </p:spPr>
          <p:txBody>
            <a:bodyPr/>
            <a:lstStyle/>
            <a:p>
              <a:pPr algn="ctr" defTabSz="914377"/>
              <a:endParaRPr lang="zh-CN" altLang="en-US">
                <a:solidFill>
                  <a:prstClr val="black"/>
                </a:solidFill>
                <a:cs typeface="+mn-ea"/>
                <a:sym typeface="+mn-lt"/>
              </a:endParaRPr>
            </a:p>
          </p:txBody>
        </p:sp>
      </p:grpSp>
      <p:grpSp>
        <p:nvGrpSpPr>
          <p:cNvPr id="34" name="组合 33"/>
          <p:cNvGrpSpPr/>
          <p:nvPr/>
        </p:nvGrpSpPr>
        <p:grpSpPr bwMode="auto">
          <a:xfrm>
            <a:off x="8466701" y="3759239"/>
            <a:ext cx="416967" cy="1009611"/>
            <a:chOff x="4176" y="1685"/>
            <a:chExt cx="229" cy="571"/>
          </a:xfrm>
        </p:grpSpPr>
        <p:graphicFrame>
          <p:nvGraphicFramePr>
            <p:cNvPr id="35" name="内容占位符 11293"/>
            <p:cNvGraphicFramePr/>
            <p:nvPr/>
          </p:nvGraphicFramePr>
          <p:xfrm>
            <a:off x="4176" y="1685"/>
            <a:ext cx="229" cy="475"/>
          </p:xfrm>
          <a:graphic>
            <a:graphicData uri="http://schemas.openxmlformats.org/presentationml/2006/ole">
              <mc:AlternateContent xmlns:mc="http://schemas.openxmlformats.org/markup-compatibility/2006">
                <mc:Choice xmlns:v="urn:schemas-microsoft-com:vml" Requires="v">
                  <p:oleObj r:id="rId6" imgW="133350" imgH="352425" progId="Equation.DSMT4">
                    <p:embed/>
                  </p:oleObj>
                </mc:Choice>
                <mc:Fallback>
                  <p:oleObj r:id="rId6" imgW="133350" imgH="352425" progId="Equation.DSMT4">
                    <p:embed/>
                    <p:pic>
                      <p:nvPicPr>
                        <p:cNvPr id="35" name="内容占位符 11293"/>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76" y="1685"/>
                          <a:ext cx="229" cy="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36" name="椭圆 11294"/>
            <p:cNvSpPr>
              <a:spLocks noChangeArrowheads="1"/>
            </p:cNvSpPr>
            <p:nvPr/>
          </p:nvSpPr>
          <p:spPr bwMode="auto">
            <a:xfrm>
              <a:off x="4224" y="2203"/>
              <a:ext cx="46" cy="53"/>
            </a:xfrm>
            <a:prstGeom prst="ellipse">
              <a:avLst/>
            </a:prstGeom>
            <a:solidFill>
              <a:srgbClr val="FF3300"/>
            </a:solidFill>
            <a:ln w="9525">
              <a:solidFill>
                <a:srgbClr val="FF3300"/>
              </a:solidFill>
              <a:round/>
            </a:ln>
          </p:spPr>
          <p:txBody>
            <a:bodyPr/>
            <a:lstStyle/>
            <a:p>
              <a:pPr algn="ctr" defTabSz="914377"/>
              <a:endParaRPr lang="zh-CN" altLang="en-US">
                <a:solidFill>
                  <a:prstClr val="black"/>
                </a:solidFill>
                <a:cs typeface="+mn-ea"/>
                <a:sym typeface="+mn-lt"/>
              </a:endParaRPr>
            </a:p>
          </p:txBody>
        </p:sp>
      </p:grpSp>
      <p:grpSp>
        <p:nvGrpSpPr>
          <p:cNvPr id="37" name="组合 36"/>
          <p:cNvGrpSpPr/>
          <p:nvPr/>
        </p:nvGrpSpPr>
        <p:grpSpPr bwMode="auto">
          <a:xfrm>
            <a:off x="3234555" y="3854450"/>
            <a:ext cx="1246717" cy="914400"/>
            <a:chOff x="1939" y="1480"/>
            <a:chExt cx="589" cy="432"/>
          </a:xfrm>
        </p:grpSpPr>
        <p:sp>
          <p:nvSpPr>
            <p:cNvPr id="38" name="椭圆 11296"/>
            <p:cNvSpPr>
              <a:spLocks noChangeArrowheads="1"/>
            </p:cNvSpPr>
            <p:nvPr/>
          </p:nvSpPr>
          <p:spPr bwMode="auto">
            <a:xfrm>
              <a:off x="2054" y="1866"/>
              <a:ext cx="46" cy="46"/>
            </a:xfrm>
            <a:prstGeom prst="ellipse">
              <a:avLst/>
            </a:prstGeom>
            <a:solidFill>
              <a:srgbClr val="FF3300"/>
            </a:solidFill>
            <a:ln w="9525">
              <a:solidFill>
                <a:srgbClr val="FF3300"/>
              </a:solidFill>
              <a:round/>
            </a:ln>
          </p:spPr>
          <p:txBody>
            <a:bodyPr/>
            <a:lstStyle/>
            <a:p>
              <a:pPr algn="ctr" defTabSz="914377"/>
              <a:endParaRPr lang="zh-CN" altLang="en-US">
                <a:solidFill>
                  <a:prstClr val="black"/>
                </a:solidFill>
                <a:cs typeface="+mn-ea"/>
                <a:sym typeface="+mn-lt"/>
              </a:endParaRPr>
            </a:p>
          </p:txBody>
        </p:sp>
        <p:sp>
          <p:nvSpPr>
            <p:cNvPr id="39" name="文本框 11297"/>
            <p:cNvSpPr txBox="1">
              <a:spLocks noChangeArrowheads="1"/>
            </p:cNvSpPr>
            <p:nvPr/>
          </p:nvSpPr>
          <p:spPr bwMode="auto">
            <a:xfrm>
              <a:off x="1939" y="1480"/>
              <a:ext cx="589"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4377">
                <a:spcBef>
                  <a:spcPct val="50000"/>
                </a:spcBef>
              </a:pPr>
              <a:r>
                <a:rPr lang="zh-CN" altLang="en-US" sz="2667" b="1" dirty="0">
                  <a:solidFill>
                    <a:srgbClr val="FF3300"/>
                  </a:solidFill>
                  <a:cs typeface="+mn-ea"/>
                  <a:sym typeface="+mn-lt"/>
                </a:rPr>
                <a:t>－</a:t>
              </a:r>
              <a:r>
                <a:rPr lang="en-US" altLang="zh-CN" sz="2667" b="1" dirty="0">
                  <a:solidFill>
                    <a:srgbClr val="FF3300"/>
                  </a:solidFill>
                  <a:cs typeface="+mn-ea"/>
                  <a:sym typeface="+mn-lt"/>
                </a:rPr>
                <a:t>2</a:t>
              </a:r>
            </a:p>
          </p:txBody>
        </p:sp>
      </p:grpSp>
      <p:grpSp>
        <p:nvGrpSpPr>
          <p:cNvPr id="40" name="组合 39"/>
          <p:cNvGrpSpPr/>
          <p:nvPr/>
        </p:nvGrpSpPr>
        <p:grpSpPr bwMode="auto">
          <a:xfrm>
            <a:off x="2190057" y="3429000"/>
            <a:ext cx="1341967" cy="1352551"/>
            <a:chOff x="1326" y="1709"/>
            <a:chExt cx="520" cy="547"/>
          </a:xfrm>
        </p:grpSpPr>
        <p:sp>
          <p:nvSpPr>
            <p:cNvPr id="41" name="椭圆 11302"/>
            <p:cNvSpPr>
              <a:spLocks noChangeArrowheads="1"/>
            </p:cNvSpPr>
            <p:nvPr/>
          </p:nvSpPr>
          <p:spPr bwMode="auto">
            <a:xfrm>
              <a:off x="1653" y="2220"/>
              <a:ext cx="53" cy="36"/>
            </a:xfrm>
            <a:prstGeom prst="ellipse">
              <a:avLst/>
            </a:prstGeom>
            <a:solidFill>
              <a:srgbClr val="0000FF"/>
            </a:solidFill>
            <a:ln w="9525">
              <a:solidFill>
                <a:srgbClr val="0000FF"/>
              </a:solidFill>
              <a:round/>
            </a:ln>
          </p:spPr>
          <p:txBody>
            <a:bodyPr wrap="none" anchor="ctr"/>
            <a:lstStyle/>
            <a:p>
              <a:pPr algn="ctr" defTabSz="914377"/>
              <a:endParaRPr lang="zh-CN" altLang="zh-CN" dirty="0">
                <a:solidFill>
                  <a:srgbClr val="0000FF"/>
                </a:solidFill>
                <a:cs typeface="+mn-ea"/>
                <a:sym typeface="+mn-lt"/>
              </a:endParaRPr>
            </a:p>
          </p:txBody>
        </p:sp>
        <p:sp>
          <p:nvSpPr>
            <p:cNvPr id="42" name="矩形 11303"/>
            <p:cNvSpPr>
              <a:spLocks noChangeArrowheads="1"/>
            </p:cNvSpPr>
            <p:nvPr/>
          </p:nvSpPr>
          <p:spPr bwMode="auto">
            <a:xfrm>
              <a:off x="1326" y="1709"/>
              <a:ext cx="520" cy="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4377"/>
              <a:endParaRPr lang="en-US" altLang="zh-CN" sz="2667" b="1" dirty="0">
                <a:solidFill>
                  <a:srgbClr val="0000FF"/>
                </a:solidFill>
                <a:cs typeface="+mn-ea"/>
                <a:sym typeface="+mn-lt"/>
              </a:endParaRPr>
            </a:p>
            <a:p>
              <a:pPr defTabSz="914377"/>
              <a:r>
                <a:rPr lang="zh-CN" altLang="en-US" sz="2667" b="1" dirty="0">
                  <a:solidFill>
                    <a:srgbClr val="0000FF"/>
                  </a:solidFill>
                  <a:cs typeface="+mn-ea"/>
                  <a:sym typeface="+mn-lt"/>
                </a:rPr>
                <a:t>－</a:t>
              </a:r>
              <a:r>
                <a:rPr lang="en-US" altLang="zh-CN" sz="2667" b="1" dirty="0">
                  <a:solidFill>
                    <a:srgbClr val="0000FF"/>
                  </a:solidFill>
                  <a:cs typeface="+mn-ea"/>
                  <a:sym typeface="+mn-lt"/>
                </a:rPr>
                <a:t>2.5</a:t>
              </a:r>
            </a:p>
          </p:txBody>
        </p:sp>
      </p:grpSp>
      <p:grpSp>
        <p:nvGrpSpPr>
          <p:cNvPr id="43" name="组合 42"/>
          <p:cNvGrpSpPr/>
          <p:nvPr/>
        </p:nvGrpSpPr>
        <p:grpSpPr bwMode="auto">
          <a:xfrm>
            <a:off x="4969244" y="3901016"/>
            <a:ext cx="383116" cy="889000"/>
            <a:chOff x="2756" y="1502"/>
            <a:chExt cx="181" cy="420"/>
          </a:xfrm>
        </p:grpSpPr>
        <p:sp>
          <p:nvSpPr>
            <p:cNvPr id="44" name="椭圆 11305"/>
            <p:cNvSpPr>
              <a:spLocks noChangeArrowheads="1"/>
            </p:cNvSpPr>
            <p:nvPr/>
          </p:nvSpPr>
          <p:spPr bwMode="auto">
            <a:xfrm>
              <a:off x="2825" y="1876"/>
              <a:ext cx="46" cy="46"/>
            </a:xfrm>
            <a:prstGeom prst="ellipse">
              <a:avLst/>
            </a:prstGeom>
            <a:solidFill>
              <a:srgbClr val="FF3300"/>
            </a:solidFill>
            <a:ln w="9525">
              <a:solidFill>
                <a:srgbClr val="FF3300"/>
              </a:solidFill>
              <a:round/>
            </a:ln>
          </p:spPr>
          <p:txBody>
            <a:bodyPr/>
            <a:lstStyle/>
            <a:p>
              <a:pPr algn="ctr" defTabSz="914377"/>
              <a:endParaRPr lang="zh-CN" altLang="en-US">
                <a:solidFill>
                  <a:prstClr val="black"/>
                </a:solidFill>
                <a:cs typeface="+mn-ea"/>
                <a:sym typeface="+mn-lt"/>
              </a:endParaRPr>
            </a:p>
          </p:txBody>
        </p:sp>
        <p:sp>
          <p:nvSpPr>
            <p:cNvPr id="45" name="矩形 11306"/>
            <p:cNvSpPr>
              <a:spLocks noChangeArrowheads="1"/>
            </p:cNvSpPr>
            <p:nvPr/>
          </p:nvSpPr>
          <p:spPr bwMode="auto">
            <a:xfrm>
              <a:off x="2756" y="1502"/>
              <a:ext cx="181"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914377"/>
              <a:r>
                <a:rPr lang="en-US" altLang="zh-CN" sz="2667" b="1">
                  <a:solidFill>
                    <a:srgbClr val="FF3300"/>
                  </a:solidFill>
                  <a:cs typeface="+mn-ea"/>
                  <a:sym typeface="+mn-lt"/>
                </a:rPr>
                <a:t>0</a:t>
              </a:r>
            </a:p>
          </p:txBody>
        </p:sp>
      </p:grpSp>
      <p:grpSp>
        <p:nvGrpSpPr>
          <p:cNvPr id="46" name="组合 45"/>
          <p:cNvGrpSpPr/>
          <p:nvPr/>
        </p:nvGrpSpPr>
        <p:grpSpPr bwMode="auto">
          <a:xfrm>
            <a:off x="4296501" y="3774016"/>
            <a:ext cx="615924" cy="1005417"/>
            <a:chOff x="2208" y="1617"/>
            <a:chExt cx="318" cy="645"/>
          </a:xfrm>
        </p:grpSpPr>
        <p:sp>
          <p:nvSpPr>
            <p:cNvPr id="47" name="椭圆 11308"/>
            <p:cNvSpPr>
              <a:spLocks noChangeArrowheads="1"/>
            </p:cNvSpPr>
            <p:nvPr/>
          </p:nvSpPr>
          <p:spPr bwMode="auto">
            <a:xfrm>
              <a:off x="2352" y="2208"/>
              <a:ext cx="46" cy="54"/>
            </a:xfrm>
            <a:prstGeom prst="ellipse">
              <a:avLst/>
            </a:prstGeom>
            <a:solidFill>
              <a:srgbClr val="0000FF"/>
            </a:solidFill>
            <a:ln w="9525">
              <a:solidFill>
                <a:srgbClr val="0000FF"/>
              </a:solidFill>
              <a:round/>
            </a:ln>
          </p:spPr>
          <p:txBody>
            <a:bodyPr wrap="none" anchor="ctr"/>
            <a:lstStyle/>
            <a:p>
              <a:pPr algn="ctr" defTabSz="914377"/>
              <a:endParaRPr lang="zh-CN" altLang="zh-CN">
                <a:solidFill>
                  <a:srgbClr val="0000FF"/>
                </a:solidFill>
                <a:cs typeface="+mn-ea"/>
                <a:sym typeface="+mn-lt"/>
              </a:endParaRPr>
            </a:p>
          </p:txBody>
        </p:sp>
        <p:graphicFrame>
          <p:nvGraphicFramePr>
            <p:cNvPr id="48" name="内容占位符 11309"/>
            <p:cNvGraphicFramePr/>
            <p:nvPr/>
          </p:nvGraphicFramePr>
          <p:xfrm>
            <a:off x="2208" y="1617"/>
            <a:ext cx="318" cy="543"/>
          </p:xfrm>
          <a:graphic>
            <a:graphicData uri="http://schemas.openxmlformats.org/presentationml/2006/ole">
              <mc:AlternateContent xmlns:mc="http://schemas.openxmlformats.org/markup-compatibility/2006">
                <mc:Choice xmlns:v="urn:schemas-microsoft-com:vml" Requires="v">
                  <p:oleObj r:id="rId8" imgW="228600" imgH="352425" progId="Equation.3">
                    <p:embed/>
                  </p:oleObj>
                </mc:Choice>
                <mc:Fallback>
                  <p:oleObj r:id="rId8" imgW="228600" imgH="352425" progId="Equation.3">
                    <p:embed/>
                    <p:pic>
                      <p:nvPicPr>
                        <p:cNvPr id="48" name="内容占位符 11309"/>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08" y="1617"/>
                          <a:ext cx="318" cy="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sp>
        <p:nvSpPr>
          <p:cNvPr id="49" name="TextBox 6">
            <a:extLst>
              <a:ext uri="{FF2B5EF4-FFF2-40B4-BE49-F238E27FC236}">
                <a16:creationId xmlns:a16="http://schemas.microsoft.com/office/drawing/2014/main" id="{BEC3893D-470C-408B-BF10-DCE27C38D369}"/>
              </a:ext>
            </a:extLst>
          </p:cNvPr>
          <p:cNvSpPr txBox="1"/>
          <p:nvPr/>
        </p:nvSpPr>
        <p:spPr>
          <a:xfrm>
            <a:off x="554787" y="332307"/>
            <a:ext cx="3683384" cy="523220"/>
          </a:xfrm>
          <a:prstGeom prst="rect">
            <a:avLst/>
          </a:prstGeom>
          <a:noFill/>
          <a:effectLst>
            <a:outerShdw blurRad="12700" dist="12700" dir="2700000" algn="tl" rotWithShape="0">
              <a:prstClr val="black">
                <a:alpha val="40000"/>
              </a:prstClr>
            </a:outerShdw>
          </a:effectLst>
        </p:spPr>
        <p:txBody>
          <a:bodyPr wrap="square">
            <a:spAutoFit/>
          </a:bodyPr>
          <a:lstStyle/>
          <a:p>
            <a:pPr>
              <a:defRPr/>
            </a:pPr>
            <a:r>
              <a:rPr lang="zh-CN" altLang="en-US" sz="2800" b="1" dirty="0">
                <a:ln w="6350">
                  <a:noFill/>
                </a:ln>
                <a:cs typeface="+mn-ea"/>
                <a:sym typeface="+mn-lt"/>
              </a:rPr>
              <a:t>课堂测试</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40"/>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46"/>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43"/>
                                        </p:tgtEl>
                                        <p:attrNameLst>
                                          <p:attrName>style.visibility</p:attrName>
                                        </p:attrNameLst>
                                      </p:cBhvr>
                                      <p:to>
                                        <p:strVal val="visible"/>
                                      </p:to>
                                    </p:set>
                                  </p:childTnLst>
                                </p:cTn>
                              </p:par>
                            </p:childTnLst>
                          </p:cTn>
                        </p:par>
                        <p:par>
                          <p:cTn id="40" fill="hold">
                            <p:stCondLst>
                              <p:cond delay="0"/>
                            </p:stCondLst>
                            <p:childTnLst>
                              <p:par>
                                <p:cTn id="41" presetID="10" presetClass="entr" presetSubtype="0" fill="hold" grpId="0" nodeType="afterEffect">
                                  <p:stCondLst>
                                    <p:cond delay="0"/>
                                  </p:stCondLst>
                                  <p:childTnLst>
                                    <p:set>
                                      <p:cBhvr>
                                        <p:cTn id="42" dur="1" fill="hold">
                                          <p:stCondLst>
                                            <p:cond delay="0"/>
                                          </p:stCondLst>
                                        </p:cTn>
                                        <p:tgtEl>
                                          <p:spTgt spid="49"/>
                                        </p:tgtEl>
                                        <p:attrNameLst>
                                          <p:attrName>style.visibility</p:attrName>
                                        </p:attrNameLst>
                                      </p:cBhvr>
                                      <p:to>
                                        <p:strVal val="visible"/>
                                      </p:to>
                                    </p:set>
                                    <p:animEffect transition="in" filter="fade">
                                      <p:cBhvr>
                                        <p:cTn id="43"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156007" y="1555722"/>
            <a:ext cx="11198552" cy="3004220"/>
            <a:chOff x="605631" y="1539082"/>
            <a:chExt cx="8459780" cy="2253165"/>
          </a:xfrm>
        </p:grpSpPr>
        <p:sp>
          <p:nvSpPr>
            <p:cNvPr id="9" name="文本框 16385"/>
            <p:cNvSpPr txBox="1">
              <a:spLocks noChangeArrowheads="1"/>
            </p:cNvSpPr>
            <p:nvPr/>
          </p:nvSpPr>
          <p:spPr bwMode="auto">
            <a:xfrm>
              <a:off x="605631" y="1539082"/>
              <a:ext cx="8459780" cy="225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4377">
                <a:lnSpc>
                  <a:spcPct val="250000"/>
                </a:lnSpc>
              </a:pPr>
              <a:r>
                <a:rPr lang="en-US" altLang="zh-CN" sz="2667" b="1" dirty="0">
                  <a:cs typeface="+mn-ea"/>
                  <a:sym typeface="+mn-lt"/>
                </a:rPr>
                <a:t>1.</a:t>
              </a:r>
              <a:r>
                <a:rPr lang="zh-CN" altLang="en-US" sz="2667" b="1" dirty="0">
                  <a:cs typeface="+mn-ea"/>
                  <a:sym typeface="+mn-lt"/>
                </a:rPr>
                <a:t>填空：</a:t>
              </a:r>
            </a:p>
            <a:p>
              <a:pPr defTabSz="914377">
                <a:lnSpc>
                  <a:spcPct val="250000"/>
                </a:lnSpc>
              </a:pPr>
              <a:r>
                <a:rPr lang="zh-CN" altLang="en-US" sz="2667" b="1" dirty="0">
                  <a:cs typeface="+mn-ea"/>
                  <a:sym typeface="+mn-lt"/>
                </a:rPr>
                <a:t>在数轴上，表示数</a:t>
              </a:r>
              <a:r>
                <a:rPr lang="en-US" altLang="zh-CN" sz="2667" b="1" dirty="0">
                  <a:cs typeface="+mn-ea"/>
                  <a:sym typeface="+mn-lt"/>
                </a:rPr>
                <a:t>-2, 2.6,     ,0,    </a:t>
              </a:r>
              <a:r>
                <a:rPr lang="zh-CN" altLang="en-US" sz="2667" b="1" dirty="0">
                  <a:cs typeface="+mn-ea"/>
                  <a:sym typeface="+mn-lt"/>
                </a:rPr>
                <a:t>，</a:t>
              </a:r>
              <a:r>
                <a:rPr lang="en-US" altLang="zh-CN" sz="2667" b="1" dirty="0">
                  <a:cs typeface="+mn-ea"/>
                  <a:sym typeface="+mn-lt"/>
                </a:rPr>
                <a:t>-1,0.01</a:t>
              </a:r>
              <a:r>
                <a:rPr lang="zh-CN" altLang="en-US" sz="2667" b="1" dirty="0">
                  <a:cs typeface="+mn-ea"/>
                  <a:sym typeface="+mn-lt"/>
                </a:rPr>
                <a:t>，</a:t>
              </a:r>
              <a:endParaRPr lang="en-US" altLang="zh-CN" sz="2667" b="1" dirty="0">
                <a:cs typeface="+mn-ea"/>
                <a:sym typeface="+mn-lt"/>
              </a:endParaRPr>
            </a:p>
            <a:p>
              <a:pPr defTabSz="914377">
                <a:lnSpc>
                  <a:spcPct val="250000"/>
                </a:lnSpc>
              </a:pPr>
              <a:r>
                <a:rPr lang="zh-CN" altLang="en-US" sz="2667" b="1" dirty="0">
                  <a:cs typeface="+mn-ea"/>
                  <a:sym typeface="+mn-lt"/>
                </a:rPr>
                <a:t>的点中，在原点左边的点有</a:t>
              </a:r>
              <a:r>
                <a:rPr lang="zh-CN" altLang="en-US" sz="2667" b="1" u="sng" dirty="0">
                  <a:cs typeface="+mn-ea"/>
                  <a:sym typeface="+mn-lt"/>
                </a:rPr>
                <a:t>        </a:t>
              </a:r>
              <a:r>
                <a:rPr lang="zh-CN" altLang="en-US" sz="2667" b="1" dirty="0">
                  <a:cs typeface="+mn-ea"/>
                  <a:sym typeface="+mn-lt"/>
                </a:rPr>
                <a:t>个。</a:t>
              </a:r>
              <a:endParaRPr lang="en-US" altLang="zh-CN" sz="2667" b="1" dirty="0">
                <a:cs typeface="+mn-ea"/>
                <a:sym typeface="+mn-lt"/>
              </a:endParaRPr>
            </a:p>
          </p:txBody>
        </p:sp>
        <p:graphicFrame>
          <p:nvGraphicFramePr>
            <p:cNvPr id="10" name="内容占位符 16388"/>
            <p:cNvGraphicFramePr>
              <a:graphicFrameLocks noGrp="1"/>
            </p:cNvGraphicFramePr>
            <p:nvPr>
              <p:ph sz="half" idx="4294967295"/>
              <p:extLst>
                <p:ext uri="{D42A27DB-BD31-4B8C-83A1-F6EECF244321}">
                  <p14:modId xmlns:p14="http://schemas.microsoft.com/office/powerpoint/2010/main" val="1387266620"/>
                </p:ext>
              </p:extLst>
            </p:nvPr>
          </p:nvGraphicFramePr>
          <p:xfrm>
            <a:off x="4167750" y="2477551"/>
            <a:ext cx="377825" cy="647700"/>
          </p:xfrm>
          <a:graphic>
            <a:graphicData uri="http://schemas.openxmlformats.org/presentationml/2006/ole">
              <mc:AlternateContent xmlns:mc="http://schemas.openxmlformats.org/markup-compatibility/2006">
                <mc:Choice xmlns:v="urn:schemas-microsoft-com:vml" Requires="v">
                  <p:oleObj r:id="rId4" imgW="355600" imgH="608965" progId="Equation.DSMT4">
                    <p:embed/>
                  </p:oleObj>
                </mc:Choice>
                <mc:Fallback>
                  <p:oleObj r:id="rId4" imgW="355600" imgH="608965" progId="Equation.DSMT4">
                    <p:embed/>
                    <p:pic>
                      <p:nvPicPr>
                        <p:cNvPr id="10" name="内容占位符 1638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67750" y="2477551"/>
                          <a:ext cx="3778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1" name="对象 16389"/>
            <p:cNvGraphicFramePr/>
            <p:nvPr>
              <p:extLst>
                <p:ext uri="{D42A27DB-BD31-4B8C-83A1-F6EECF244321}">
                  <p14:modId xmlns:p14="http://schemas.microsoft.com/office/powerpoint/2010/main" val="172848858"/>
                </p:ext>
              </p:extLst>
            </p:nvPr>
          </p:nvGraphicFramePr>
          <p:xfrm>
            <a:off x="3543533" y="2479932"/>
            <a:ext cx="388558" cy="645319"/>
          </p:xfrm>
          <a:graphic>
            <a:graphicData uri="http://schemas.openxmlformats.org/presentationml/2006/ole">
              <mc:AlternateContent xmlns:mc="http://schemas.openxmlformats.org/markup-compatibility/2006">
                <mc:Choice xmlns:v="urn:schemas-microsoft-com:vml" Requires="v">
                  <p:oleObj r:id="rId6" imgW="368300" imgH="609600" progId="Equation.DSMT4">
                    <p:embed/>
                  </p:oleObj>
                </mc:Choice>
                <mc:Fallback>
                  <p:oleObj r:id="rId6" imgW="368300" imgH="609600" progId="Equation.DSMT4">
                    <p:embed/>
                    <p:pic>
                      <p:nvPicPr>
                        <p:cNvPr id="11" name="对象 16389"/>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43533" y="2479932"/>
                          <a:ext cx="388558" cy="645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12" name="对象 16390"/>
            <p:cNvGraphicFramePr/>
            <p:nvPr>
              <p:extLst>
                <p:ext uri="{D42A27DB-BD31-4B8C-83A1-F6EECF244321}">
                  <p14:modId xmlns:p14="http://schemas.microsoft.com/office/powerpoint/2010/main" val="757523657"/>
                </p:ext>
              </p:extLst>
            </p:nvPr>
          </p:nvGraphicFramePr>
          <p:xfrm>
            <a:off x="5544947" y="2447673"/>
            <a:ext cx="507284" cy="625078"/>
          </p:xfrm>
          <a:graphic>
            <a:graphicData uri="http://schemas.openxmlformats.org/presentationml/2006/ole">
              <mc:AlternateContent xmlns:mc="http://schemas.openxmlformats.org/markup-compatibility/2006">
                <mc:Choice xmlns:v="urn:schemas-microsoft-com:vml" Requires="v">
                  <p:oleObj r:id="rId8" imgW="495300" imgH="609600" progId="Equation.DSMT4">
                    <p:embed/>
                  </p:oleObj>
                </mc:Choice>
                <mc:Fallback>
                  <p:oleObj r:id="rId8" imgW="495300" imgH="609600" progId="Equation.DSMT4">
                    <p:embed/>
                    <p:pic>
                      <p:nvPicPr>
                        <p:cNvPr id="12" name="对象 16390"/>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44947" y="2447673"/>
                          <a:ext cx="507284" cy="625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sp>
        <p:nvSpPr>
          <p:cNvPr id="2" name="文本框 1"/>
          <p:cNvSpPr txBox="1"/>
          <p:nvPr/>
        </p:nvSpPr>
        <p:spPr>
          <a:xfrm>
            <a:off x="5439785" y="3576618"/>
            <a:ext cx="863085" cy="951992"/>
          </a:xfrm>
          <a:prstGeom prst="rect">
            <a:avLst/>
          </a:prstGeom>
          <a:noFill/>
        </p:spPr>
        <p:txBody>
          <a:bodyPr wrap="square" rtlCol="0">
            <a:spAutoFit/>
          </a:bodyPr>
          <a:lstStyle/>
          <a:p>
            <a:pPr defTabSz="914377">
              <a:lnSpc>
                <a:spcPct val="250000"/>
              </a:lnSpc>
            </a:pPr>
            <a:r>
              <a:rPr lang="en-US" altLang="zh-CN" sz="2667" b="1" dirty="0">
                <a:solidFill>
                  <a:srgbClr val="FF0000"/>
                </a:solidFill>
                <a:cs typeface="+mn-ea"/>
                <a:sym typeface="+mn-lt"/>
              </a:rPr>
              <a:t>5</a:t>
            </a:r>
            <a:endParaRPr lang="zh-CN" altLang="en-US" sz="2667" b="1" dirty="0">
              <a:solidFill>
                <a:srgbClr val="FF0000"/>
              </a:solidFill>
              <a:cs typeface="+mn-ea"/>
              <a:sym typeface="+mn-lt"/>
            </a:endParaRPr>
          </a:p>
        </p:txBody>
      </p:sp>
      <p:sp>
        <p:nvSpPr>
          <p:cNvPr id="13" name="TextBox 6">
            <a:extLst>
              <a:ext uri="{FF2B5EF4-FFF2-40B4-BE49-F238E27FC236}">
                <a16:creationId xmlns:a16="http://schemas.microsoft.com/office/drawing/2014/main" id="{F7293FB3-FD4B-491C-93D9-032CD1A349A7}"/>
              </a:ext>
            </a:extLst>
          </p:cNvPr>
          <p:cNvSpPr txBox="1"/>
          <p:nvPr/>
        </p:nvSpPr>
        <p:spPr>
          <a:xfrm>
            <a:off x="554787" y="332307"/>
            <a:ext cx="3683384" cy="523220"/>
          </a:xfrm>
          <a:prstGeom prst="rect">
            <a:avLst/>
          </a:prstGeom>
          <a:noFill/>
          <a:effectLst>
            <a:outerShdw blurRad="12700" dist="12700" dir="2700000" algn="tl" rotWithShape="0">
              <a:prstClr val="black">
                <a:alpha val="40000"/>
              </a:prstClr>
            </a:outerShdw>
          </a:effectLst>
        </p:spPr>
        <p:txBody>
          <a:bodyPr wrap="square">
            <a:spAutoFit/>
          </a:bodyPr>
          <a:lstStyle/>
          <a:p>
            <a:pPr>
              <a:defRPr/>
            </a:pPr>
            <a:r>
              <a:rPr lang="zh-CN" altLang="en-US" sz="2800" b="1" dirty="0">
                <a:ln w="6350">
                  <a:noFill/>
                </a:ln>
                <a:cs typeface="+mn-ea"/>
                <a:sym typeface="+mn-lt"/>
              </a:rPr>
              <a:t>课堂小测试</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10" presetClass="entr" presetSubtype="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占位符 16386"/>
          <p:cNvSpPr txBox="1">
            <a:spLocks noChangeArrowheads="1"/>
          </p:cNvSpPr>
          <p:nvPr/>
        </p:nvSpPr>
        <p:spPr bwMode="auto">
          <a:xfrm>
            <a:off x="705395" y="1140844"/>
            <a:ext cx="10537371" cy="224484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189" indent="-457189" defTabSz="1219170">
              <a:lnSpc>
                <a:spcPct val="180000"/>
              </a:lnSpc>
              <a:spcBef>
                <a:spcPct val="0"/>
              </a:spcBef>
              <a:buNone/>
            </a:pPr>
            <a:r>
              <a:rPr lang="en-US" altLang="zh-CN" sz="2667" b="1" dirty="0">
                <a:solidFill>
                  <a:prstClr val="black"/>
                </a:solidFill>
                <a:cs typeface="+mn-ea"/>
                <a:sym typeface="+mn-lt"/>
              </a:rPr>
              <a:t>   2.</a:t>
            </a:r>
            <a:r>
              <a:rPr lang="zh-CN" altLang="en-US" sz="2667" b="1" dirty="0">
                <a:solidFill>
                  <a:prstClr val="black"/>
                </a:solidFill>
                <a:cs typeface="+mn-ea"/>
                <a:sym typeface="+mn-lt"/>
              </a:rPr>
              <a:t>在数轴上点</a:t>
            </a:r>
            <a:r>
              <a:rPr lang="en-US" altLang="zh-CN" sz="2667" b="1" dirty="0">
                <a:solidFill>
                  <a:prstClr val="black"/>
                </a:solidFill>
                <a:cs typeface="+mn-ea"/>
                <a:sym typeface="+mn-lt"/>
              </a:rPr>
              <a:t>A</a:t>
            </a:r>
            <a:r>
              <a:rPr lang="zh-CN" altLang="en-US" sz="2667" b="1" dirty="0">
                <a:solidFill>
                  <a:prstClr val="black"/>
                </a:solidFill>
                <a:cs typeface="+mn-ea"/>
                <a:sym typeface="+mn-lt"/>
              </a:rPr>
              <a:t>表示</a:t>
            </a:r>
            <a:r>
              <a:rPr lang="en-US" altLang="zh-CN" sz="2667" b="1" dirty="0">
                <a:solidFill>
                  <a:prstClr val="black"/>
                </a:solidFill>
                <a:cs typeface="+mn-ea"/>
                <a:sym typeface="+mn-lt"/>
              </a:rPr>
              <a:t>-4</a:t>
            </a:r>
            <a:r>
              <a:rPr lang="zh-CN" altLang="en-US" sz="2667" b="1" dirty="0">
                <a:solidFill>
                  <a:prstClr val="black"/>
                </a:solidFill>
                <a:cs typeface="+mn-ea"/>
                <a:sym typeface="+mn-lt"/>
              </a:rPr>
              <a:t>，如果把原点</a:t>
            </a:r>
            <a:r>
              <a:rPr lang="en-US" altLang="zh-CN" sz="2667" b="1" dirty="0">
                <a:solidFill>
                  <a:prstClr val="black"/>
                </a:solidFill>
                <a:cs typeface="+mn-ea"/>
                <a:sym typeface="+mn-lt"/>
              </a:rPr>
              <a:t>O</a:t>
            </a:r>
            <a:r>
              <a:rPr lang="zh-CN" altLang="en-US" sz="2667" b="1" dirty="0">
                <a:solidFill>
                  <a:prstClr val="black"/>
                </a:solidFill>
                <a:cs typeface="+mn-ea"/>
                <a:sym typeface="+mn-lt"/>
              </a:rPr>
              <a:t>向负方向移动</a:t>
            </a:r>
            <a:r>
              <a:rPr lang="en-US" altLang="zh-CN" sz="2667" b="1" dirty="0">
                <a:solidFill>
                  <a:prstClr val="black"/>
                </a:solidFill>
                <a:cs typeface="+mn-ea"/>
                <a:sym typeface="+mn-lt"/>
              </a:rPr>
              <a:t>1.5</a:t>
            </a:r>
            <a:r>
              <a:rPr lang="zh-CN" altLang="en-US" sz="2667" b="1" dirty="0">
                <a:solidFill>
                  <a:prstClr val="black"/>
                </a:solidFill>
                <a:cs typeface="+mn-ea"/>
                <a:sym typeface="+mn-lt"/>
              </a:rPr>
              <a:t>个单位，那么在新数轴上点</a:t>
            </a:r>
            <a:r>
              <a:rPr lang="en-US" altLang="zh-CN" sz="2667" b="1" dirty="0">
                <a:solidFill>
                  <a:prstClr val="black"/>
                </a:solidFill>
                <a:cs typeface="+mn-ea"/>
                <a:sym typeface="+mn-lt"/>
              </a:rPr>
              <a:t>A</a:t>
            </a:r>
            <a:r>
              <a:rPr lang="zh-CN" altLang="en-US" sz="2667" b="1" dirty="0">
                <a:solidFill>
                  <a:prstClr val="black"/>
                </a:solidFill>
                <a:cs typeface="+mn-ea"/>
                <a:sym typeface="+mn-lt"/>
              </a:rPr>
              <a:t>表示的数是（    ）</a:t>
            </a:r>
          </a:p>
          <a:p>
            <a:pPr marL="457189" indent="-457189" defTabSz="1219170">
              <a:lnSpc>
                <a:spcPct val="180000"/>
              </a:lnSpc>
              <a:spcBef>
                <a:spcPct val="0"/>
              </a:spcBef>
              <a:buNone/>
            </a:pPr>
            <a:r>
              <a:rPr lang="en-US" altLang="zh-CN" sz="2667" b="1" dirty="0">
                <a:solidFill>
                  <a:prstClr val="black"/>
                </a:solidFill>
                <a:cs typeface="+mn-ea"/>
                <a:sym typeface="+mn-lt"/>
              </a:rPr>
              <a:t>    A. -2.5       B.-5.5       C.-1.5       D.-3.5</a:t>
            </a:r>
          </a:p>
        </p:txBody>
      </p:sp>
      <p:grpSp>
        <p:nvGrpSpPr>
          <p:cNvPr id="9" name="组合 8"/>
          <p:cNvGrpSpPr/>
          <p:nvPr/>
        </p:nvGrpSpPr>
        <p:grpSpPr>
          <a:xfrm>
            <a:off x="1185037" y="4067515"/>
            <a:ext cx="10189028" cy="697350"/>
            <a:chOff x="781710" y="2247268"/>
            <a:chExt cx="7641771" cy="523012"/>
          </a:xfrm>
        </p:grpSpPr>
        <p:grpSp>
          <p:nvGrpSpPr>
            <p:cNvPr id="10" name="组合 9"/>
            <p:cNvGrpSpPr/>
            <p:nvPr/>
          </p:nvGrpSpPr>
          <p:grpSpPr>
            <a:xfrm>
              <a:off x="781710" y="2247268"/>
              <a:ext cx="7641771" cy="228600"/>
              <a:chOff x="781710" y="2166801"/>
              <a:chExt cx="7641771" cy="228600"/>
            </a:xfrm>
          </p:grpSpPr>
          <p:sp>
            <p:nvSpPr>
              <p:cNvPr id="19" name="右箭头 119810"/>
              <p:cNvSpPr>
                <a:spLocks noChangeArrowheads="1"/>
              </p:cNvSpPr>
              <p:nvPr/>
            </p:nvSpPr>
            <p:spPr bwMode="auto">
              <a:xfrm>
                <a:off x="781710" y="2166801"/>
                <a:ext cx="7641771" cy="228600"/>
              </a:xfrm>
              <a:prstGeom prst="rightArrow">
                <a:avLst>
                  <a:gd name="adj1" fmla="val 22583"/>
                  <a:gd name="adj2" fmla="val 162355"/>
                </a:avLst>
              </a:prstGeom>
              <a:solidFill>
                <a:srgbClr val="0000FF"/>
              </a:solidFill>
              <a:ln w="9525">
                <a:solidFill>
                  <a:srgbClr val="0000FF"/>
                </a:solidFill>
                <a:miter lim="800000"/>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a:endParaRPr lang="zh-CN" altLang="en-US" dirty="0">
                  <a:solidFill>
                    <a:prstClr val="black"/>
                  </a:solidFill>
                  <a:latin typeface="+mn-lt"/>
                  <a:ea typeface="+mn-ea"/>
                  <a:cs typeface="+mn-ea"/>
                  <a:sym typeface="+mn-lt"/>
                </a:endParaRPr>
              </a:p>
            </p:txBody>
          </p:sp>
          <p:cxnSp>
            <p:nvCxnSpPr>
              <p:cNvPr id="20" name="直接连接符 19"/>
              <p:cNvCxnSpPr/>
              <p:nvPr/>
            </p:nvCxnSpPr>
            <p:spPr>
              <a:xfrm>
                <a:off x="3853543"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21" name="直接连接符 20"/>
              <p:cNvCxnSpPr/>
              <p:nvPr/>
            </p:nvCxnSpPr>
            <p:spPr>
              <a:xfrm>
                <a:off x="4572000"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22" name="直接连接符 21"/>
              <p:cNvCxnSpPr/>
              <p:nvPr/>
            </p:nvCxnSpPr>
            <p:spPr>
              <a:xfrm>
                <a:off x="5288280"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23" name="直接连接符 22"/>
              <p:cNvCxnSpPr/>
              <p:nvPr/>
            </p:nvCxnSpPr>
            <p:spPr>
              <a:xfrm>
                <a:off x="6015446" y="2170066"/>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24" name="直接连接符 23"/>
              <p:cNvCxnSpPr/>
              <p:nvPr/>
            </p:nvCxnSpPr>
            <p:spPr>
              <a:xfrm>
                <a:off x="6749143"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25" name="直接连接符 24"/>
              <p:cNvCxnSpPr/>
              <p:nvPr/>
            </p:nvCxnSpPr>
            <p:spPr>
              <a:xfrm>
                <a:off x="3139441" y="217442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26" name="直接连接符 25"/>
              <p:cNvCxnSpPr/>
              <p:nvPr/>
            </p:nvCxnSpPr>
            <p:spPr>
              <a:xfrm>
                <a:off x="2416628"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27" name="直接连接符 26"/>
              <p:cNvCxnSpPr/>
              <p:nvPr/>
            </p:nvCxnSpPr>
            <p:spPr>
              <a:xfrm>
                <a:off x="1700349"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28" name="直接连接符 27"/>
              <p:cNvCxnSpPr/>
              <p:nvPr/>
            </p:nvCxnSpPr>
            <p:spPr>
              <a:xfrm>
                <a:off x="984772"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grpSp>
        <p:sp>
          <p:nvSpPr>
            <p:cNvPr id="11" name="文本框 10"/>
            <p:cNvSpPr txBox="1"/>
            <p:nvPr/>
          </p:nvSpPr>
          <p:spPr>
            <a:xfrm>
              <a:off x="4433631" y="2412601"/>
              <a:ext cx="276737" cy="346249"/>
            </a:xfrm>
            <a:prstGeom prst="rect">
              <a:avLst/>
            </a:prstGeom>
            <a:noFill/>
          </p:spPr>
          <p:txBody>
            <a:bodyPr wrap="square" rtlCol="0">
              <a:spAutoFit/>
            </a:bodyPr>
            <a:lstStyle/>
            <a:p>
              <a:pPr defTabSz="914377"/>
              <a:r>
                <a:rPr lang="en-US" altLang="zh-CN" sz="2400" dirty="0">
                  <a:solidFill>
                    <a:prstClr val="black"/>
                  </a:solidFill>
                  <a:cs typeface="+mn-ea"/>
                  <a:sym typeface="+mn-lt"/>
                </a:rPr>
                <a:t>0</a:t>
              </a:r>
              <a:endParaRPr lang="zh-CN" altLang="en-US" sz="2400" dirty="0">
                <a:solidFill>
                  <a:prstClr val="black"/>
                </a:solidFill>
                <a:cs typeface="+mn-ea"/>
                <a:sym typeface="+mn-lt"/>
              </a:endParaRPr>
            </a:p>
          </p:txBody>
        </p:sp>
        <p:sp>
          <p:nvSpPr>
            <p:cNvPr id="12" name="文本框 11"/>
            <p:cNvSpPr txBox="1"/>
            <p:nvPr/>
          </p:nvSpPr>
          <p:spPr>
            <a:xfrm>
              <a:off x="5851876" y="2412601"/>
              <a:ext cx="276737" cy="346249"/>
            </a:xfrm>
            <a:prstGeom prst="rect">
              <a:avLst/>
            </a:prstGeom>
            <a:noFill/>
          </p:spPr>
          <p:txBody>
            <a:bodyPr wrap="square" rtlCol="0">
              <a:spAutoFit/>
            </a:bodyPr>
            <a:lstStyle/>
            <a:p>
              <a:pPr defTabSz="914377"/>
              <a:r>
                <a:rPr lang="en-US" altLang="zh-CN" sz="2400" dirty="0">
                  <a:solidFill>
                    <a:prstClr val="black"/>
                  </a:solidFill>
                  <a:cs typeface="+mn-ea"/>
                  <a:sym typeface="+mn-lt"/>
                </a:rPr>
                <a:t>2</a:t>
              </a:r>
              <a:endParaRPr lang="zh-CN" altLang="en-US" sz="2400" dirty="0">
                <a:solidFill>
                  <a:prstClr val="black"/>
                </a:solidFill>
                <a:cs typeface="+mn-ea"/>
                <a:sym typeface="+mn-lt"/>
              </a:endParaRPr>
            </a:p>
          </p:txBody>
        </p:sp>
        <p:sp>
          <p:nvSpPr>
            <p:cNvPr id="13" name="文本框 12"/>
            <p:cNvSpPr txBox="1"/>
            <p:nvPr/>
          </p:nvSpPr>
          <p:spPr>
            <a:xfrm>
              <a:off x="5149911" y="2412601"/>
              <a:ext cx="276737" cy="346249"/>
            </a:xfrm>
            <a:prstGeom prst="rect">
              <a:avLst/>
            </a:prstGeom>
            <a:noFill/>
          </p:spPr>
          <p:txBody>
            <a:bodyPr wrap="square" rtlCol="0">
              <a:spAutoFit/>
            </a:bodyPr>
            <a:lstStyle/>
            <a:p>
              <a:pPr defTabSz="914377"/>
              <a:r>
                <a:rPr lang="en-US" altLang="zh-CN" sz="2400" dirty="0">
                  <a:solidFill>
                    <a:prstClr val="black"/>
                  </a:solidFill>
                  <a:cs typeface="+mn-ea"/>
                  <a:sym typeface="+mn-lt"/>
                </a:rPr>
                <a:t>1</a:t>
              </a:r>
              <a:endParaRPr lang="zh-CN" altLang="en-US" sz="2400" dirty="0">
                <a:solidFill>
                  <a:prstClr val="black"/>
                </a:solidFill>
                <a:cs typeface="+mn-ea"/>
                <a:sym typeface="+mn-lt"/>
              </a:endParaRPr>
            </a:p>
          </p:txBody>
        </p:sp>
        <p:sp>
          <p:nvSpPr>
            <p:cNvPr id="14" name="文本框 13"/>
            <p:cNvSpPr txBox="1"/>
            <p:nvPr/>
          </p:nvSpPr>
          <p:spPr>
            <a:xfrm>
              <a:off x="6610774" y="2402085"/>
              <a:ext cx="276737" cy="346249"/>
            </a:xfrm>
            <a:prstGeom prst="rect">
              <a:avLst/>
            </a:prstGeom>
            <a:noFill/>
          </p:spPr>
          <p:txBody>
            <a:bodyPr wrap="square" rtlCol="0">
              <a:spAutoFit/>
            </a:bodyPr>
            <a:lstStyle/>
            <a:p>
              <a:pPr defTabSz="914377"/>
              <a:r>
                <a:rPr lang="en-US" altLang="zh-CN" sz="2400" dirty="0">
                  <a:solidFill>
                    <a:prstClr val="black"/>
                  </a:solidFill>
                  <a:cs typeface="+mn-ea"/>
                  <a:sym typeface="+mn-lt"/>
                </a:rPr>
                <a:t>3</a:t>
              </a:r>
              <a:endParaRPr lang="zh-CN" altLang="en-US" sz="2400" dirty="0">
                <a:solidFill>
                  <a:prstClr val="black"/>
                </a:solidFill>
                <a:cs typeface="+mn-ea"/>
                <a:sym typeface="+mn-lt"/>
              </a:endParaRPr>
            </a:p>
          </p:txBody>
        </p:sp>
        <p:sp>
          <p:nvSpPr>
            <p:cNvPr id="15" name="文本框 14"/>
            <p:cNvSpPr txBox="1"/>
            <p:nvPr/>
          </p:nvSpPr>
          <p:spPr>
            <a:xfrm>
              <a:off x="3703199" y="2402085"/>
              <a:ext cx="459143" cy="346249"/>
            </a:xfrm>
            <a:prstGeom prst="rect">
              <a:avLst/>
            </a:prstGeom>
            <a:noFill/>
          </p:spPr>
          <p:txBody>
            <a:bodyPr wrap="square" rtlCol="0">
              <a:spAutoFit/>
            </a:bodyPr>
            <a:lstStyle/>
            <a:p>
              <a:pPr defTabSz="914377"/>
              <a:r>
                <a:rPr lang="en-US" altLang="zh-CN" sz="2400" dirty="0">
                  <a:solidFill>
                    <a:prstClr val="black"/>
                  </a:solidFill>
                  <a:cs typeface="+mn-ea"/>
                  <a:sym typeface="+mn-lt"/>
                </a:rPr>
                <a:t>-1</a:t>
              </a:r>
              <a:endParaRPr lang="zh-CN" altLang="en-US" sz="2400" dirty="0">
                <a:solidFill>
                  <a:prstClr val="black"/>
                </a:solidFill>
                <a:cs typeface="+mn-ea"/>
                <a:sym typeface="+mn-lt"/>
              </a:endParaRPr>
            </a:p>
          </p:txBody>
        </p:sp>
        <p:sp>
          <p:nvSpPr>
            <p:cNvPr id="16" name="文本框 15"/>
            <p:cNvSpPr txBox="1"/>
            <p:nvPr/>
          </p:nvSpPr>
          <p:spPr>
            <a:xfrm>
              <a:off x="2995796" y="2412601"/>
              <a:ext cx="459138" cy="346249"/>
            </a:xfrm>
            <a:prstGeom prst="rect">
              <a:avLst/>
            </a:prstGeom>
            <a:noFill/>
          </p:spPr>
          <p:txBody>
            <a:bodyPr wrap="square" rtlCol="0">
              <a:spAutoFit/>
            </a:bodyPr>
            <a:lstStyle/>
            <a:p>
              <a:pPr defTabSz="914377"/>
              <a:r>
                <a:rPr lang="en-US" altLang="zh-CN" sz="2400" dirty="0">
                  <a:solidFill>
                    <a:prstClr val="black"/>
                  </a:solidFill>
                  <a:cs typeface="+mn-ea"/>
                  <a:sym typeface="+mn-lt"/>
                </a:rPr>
                <a:t>-2</a:t>
              </a:r>
              <a:endParaRPr lang="zh-CN" altLang="en-US" sz="2400" dirty="0">
                <a:solidFill>
                  <a:prstClr val="black"/>
                </a:solidFill>
                <a:cs typeface="+mn-ea"/>
                <a:sym typeface="+mn-lt"/>
              </a:endParaRPr>
            </a:p>
          </p:txBody>
        </p:sp>
        <p:sp>
          <p:nvSpPr>
            <p:cNvPr id="17" name="文本框 16"/>
            <p:cNvSpPr txBox="1"/>
            <p:nvPr/>
          </p:nvSpPr>
          <p:spPr>
            <a:xfrm>
              <a:off x="2261384" y="2424031"/>
              <a:ext cx="454245" cy="346249"/>
            </a:xfrm>
            <a:prstGeom prst="rect">
              <a:avLst/>
            </a:prstGeom>
            <a:noFill/>
          </p:spPr>
          <p:txBody>
            <a:bodyPr wrap="square" rtlCol="0">
              <a:spAutoFit/>
            </a:bodyPr>
            <a:lstStyle/>
            <a:p>
              <a:pPr defTabSz="914377"/>
              <a:r>
                <a:rPr lang="en-US" altLang="zh-CN" sz="2400" dirty="0">
                  <a:solidFill>
                    <a:prstClr val="black"/>
                  </a:solidFill>
                  <a:cs typeface="+mn-ea"/>
                  <a:sym typeface="+mn-lt"/>
                </a:rPr>
                <a:t>-3</a:t>
              </a:r>
              <a:endParaRPr lang="zh-CN" altLang="en-US" sz="2400" dirty="0">
                <a:solidFill>
                  <a:prstClr val="black"/>
                </a:solidFill>
                <a:cs typeface="+mn-ea"/>
                <a:sym typeface="+mn-lt"/>
              </a:endParaRPr>
            </a:p>
          </p:txBody>
        </p:sp>
        <p:sp>
          <p:nvSpPr>
            <p:cNvPr id="18" name="文本框 17"/>
            <p:cNvSpPr txBox="1"/>
            <p:nvPr/>
          </p:nvSpPr>
          <p:spPr>
            <a:xfrm>
              <a:off x="1371574" y="2406570"/>
              <a:ext cx="459143" cy="346249"/>
            </a:xfrm>
            <a:prstGeom prst="rect">
              <a:avLst/>
            </a:prstGeom>
            <a:noFill/>
          </p:spPr>
          <p:txBody>
            <a:bodyPr wrap="square" rtlCol="0">
              <a:spAutoFit/>
            </a:bodyPr>
            <a:lstStyle/>
            <a:p>
              <a:pPr defTabSz="914377"/>
              <a:r>
                <a:rPr lang="en-US" altLang="zh-CN" sz="2400" dirty="0">
                  <a:solidFill>
                    <a:prstClr val="black"/>
                  </a:solidFill>
                  <a:cs typeface="+mn-ea"/>
                  <a:sym typeface="+mn-lt"/>
                </a:rPr>
                <a:t>-4</a:t>
              </a:r>
            </a:p>
          </p:txBody>
        </p:sp>
      </p:grpSp>
      <p:sp>
        <p:nvSpPr>
          <p:cNvPr id="2" name="椭圆 1"/>
          <p:cNvSpPr/>
          <p:nvPr/>
        </p:nvSpPr>
        <p:spPr>
          <a:xfrm>
            <a:off x="4737462" y="4132217"/>
            <a:ext cx="158180" cy="1524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dirty="0">
              <a:solidFill>
                <a:prstClr val="white"/>
              </a:solidFill>
              <a:cs typeface="+mn-ea"/>
              <a:sym typeface="+mn-lt"/>
            </a:endParaRPr>
          </a:p>
        </p:txBody>
      </p:sp>
      <p:sp>
        <p:nvSpPr>
          <p:cNvPr id="3" name="文本框 2"/>
          <p:cNvSpPr txBox="1"/>
          <p:nvPr/>
        </p:nvSpPr>
        <p:spPr>
          <a:xfrm>
            <a:off x="4637643" y="3640183"/>
            <a:ext cx="452845" cy="369332"/>
          </a:xfrm>
          <a:prstGeom prst="rect">
            <a:avLst/>
          </a:prstGeom>
          <a:noFill/>
        </p:spPr>
        <p:txBody>
          <a:bodyPr wrap="square" rtlCol="0">
            <a:spAutoFit/>
          </a:bodyPr>
          <a:lstStyle/>
          <a:p>
            <a:pPr defTabSz="914377"/>
            <a:r>
              <a:rPr lang="en-US" altLang="zh-CN" dirty="0">
                <a:solidFill>
                  <a:prstClr val="black"/>
                </a:solidFill>
                <a:cs typeface="+mn-ea"/>
                <a:sym typeface="+mn-lt"/>
              </a:rPr>
              <a:t>0</a:t>
            </a:r>
            <a:endParaRPr lang="zh-CN" altLang="en-US" dirty="0">
              <a:solidFill>
                <a:prstClr val="black"/>
              </a:solidFill>
              <a:cs typeface="+mn-ea"/>
              <a:sym typeface="+mn-lt"/>
            </a:endParaRPr>
          </a:p>
        </p:txBody>
      </p:sp>
      <p:sp>
        <p:nvSpPr>
          <p:cNvPr id="4" name="文本框 3"/>
          <p:cNvSpPr txBox="1"/>
          <p:nvPr/>
        </p:nvSpPr>
        <p:spPr>
          <a:xfrm>
            <a:off x="1138075" y="4934437"/>
            <a:ext cx="9997440" cy="913199"/>
          </a:xfrm>
          <a:prstGeom prst="rect">
            <a:avLst/>
          </a:prstGeom>
          <a:noFill/>
        </p:spPr>
        <p:txBody>
          <a:bodyPr wrap="square" rtlCol="0">
            <a:spAutoFit/>
          </a:bodyPr>
          <a:lstStyle/>
          <a:p>
            <a:pPr defTabSz="914377"/>
            <a:r>
              <a:rPr lang="zh-CN" altLang="en-US" sz="2667" dirty="0">
                <a:solidFill>
                  <a:prstClr val="black"/>
                </a:solidFill>
                <a:cs typeface="+mn-ea"/>
                <a:sym typeface="+mn-lt"/>
              </a:rPr>
              <a:t>分析：原点向负方向移动</a:t>
            </a:r>
            <a:r>
              <a:rPr lang="en-US" altLang="zh-CN" sz="2667" dirty="0">
                <a:solidFill>
                  <a:prstClr val="black"/>
                </a:solidFill>
                <a:cs typeface="+mn-ea"/>
                <a:sym typeface="+mn-lt"/>
              </a:rPr>
              <a:t>1.5</a:t>
            </a:r>
            <a:r>
              <a:rPr lang="zh-CN" altLang="en-US" sz="2667" dirty="0">
                <a:solidFill>
                  <a:prstClr val="black"/>
                </a:solidFill>
                <a:cs typeface="+mn-ea"/>
                <a:sym typeface="+mn-lt"/>
              </a:rPr>
              <a:t>个单位，说明</a:t>
            </a:r>
            <a:r>
              <a:rPr lang="en-US" altLang="zh-CN" sz="2667" dirty="0">
                <a:solidFill>
                  <a:prstClr val="black"/>
                </a:solidFill>
                <a:cs typeface="+mn-ea"/>
                <a:sym typeface="+mn-lt"/>
              </a:rPr>
              <a:t>a</a:t>
            </a:r>
            <a:r>
              <a:rPr lang="zh-CN" altLang="en-US" sz="2667" dirty="0">
                <a:solidFill>
                  <a:prstClr val="black"/>
                </a:solidFill>
                <a:cs typeface="+mn-ea"/>
                <a:sym typeface="+mn-lt"/>
              </a:rPr>
              <a:t>点也向左移动</a:t>
            </a:r>
            <a:r>
              <a:rPr lang="en-US" altLang="zh-CN" sz="2667" dirty="0">
                <a:solidFill>
                  <a:prstClr val="black"/>
                </a:solidFill>
                <a:cs typeface="+mn-ea"/>
                <a:sym typeface="+mn-lt"/>
              </a:rPr>
              <a:t>1.5</a:t>
            </a:r>
            <a:r>
              <a:rPr lang="zh-CN" altLang="en-US" sz="2667" dirty="0">
                <a:solidFill>
                  <a:prstClr val="black"/>
                </a:solidFill>
                <a:cs typeface="+mn-ea"/>
                <a:sym typeface="+mn-lt"/>
              </a:rPr>
              <a:t>个单位，即</a:t>
            </a:r>
            <a:r>
              <a:rPr lang="en-US" altLang="zh-CN" sz="2667" dirty="0">
                <a:solidFill>
                  <a:prstClr val="black"/>
                </a:solidFill>
                <a:cs typeface="+mn-ea"/>
                <a:sym typeface="+mn-lt"/>
              </a:rPr>
              <a:t>-5.5</a:t>
            </a:r>
            <a:r>
              <a:rPr lang="zh-CN" altLang="en-US" sz="2667" dirty="0">
                <a:solidFill>
                  <a:prstClr val="black"/>
                </a:solidFill>
                <a:cs typeface="+mn-ea"/>
                <a:sym typeface="+mn-lt"/>
              </a:rPr>
              <a:t>的位置，所以选</a:t>
            </a:r>
            <a:r>
              <a:rPr lang="en-US" altLang="zh-CN" sz="2667" dirty="0">
                <a:solidFill>
                  <a:prstClr val="black"/>
                </a:solidFill>
                <a:cs typeface="+mn-ea"/>
                <a:sym typeface="+mn-lt"/>
              </a:rPr>
              <a:t>B</a:t>
            </a:r>
            <a:r>
              <a:rPr lang="zh-CN" altLang="en-US" sz="2667" dirty="0">
                <a:solidFill>
                  <a:prstClr val="black"/>
                </a:solidFill>
                <a:cs typeface="+mn-ea"/>
                <a:sym typeface="+mn-lt"/>
              </a:rPr>
              <a:t>。</a:t>
            </a:r>
          </a:p>
        </p:txBody>
      </p:sp>
      <p:sp>
        <p:nvSpPr>
          <p:cNvPr id="29" name="笑脸 28"/>
          <p:cNvSpPr/>
          <p:nvPr/>
        </p:nvSpPr>
        <p:spPr>
          <a:xfrm>
            <a:off x="2676642" y="2819347"/>
            <a:ext cx="481294" cy="473794"/>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dirty="0">
              <a:sym typeface="+mn-lt"/>
            </a:endParaRPr>
          </a:p>
        </p:txBody>
      </p:sp>
      <p:sp>
        <p:nvSpPr>
          <p:cNvPr id="30" name="TextBox 6">
            <a:extLst>
              <a:ext uri="{FF2B5EF4-FFF2-40B4-BE49-F238E27FC236}">
                <a16:creationId xmlns:a16="http://schemas.microsoft.com/office/drawing/2014/main" id="{436E269A-8252-49E0-9A0A-F3AEDFB17323}"/>
              </a:ext>
            </a:extLst>
          </p:cNvPr>
          <p:cNvSpPr txBox="1"/>
          <p:nvPr/>
        </p:nvSpPr>
        <p:spPr>
          <a:xfrm>
            <a:off x="554787" y="332307"/>
            <a:ext cx="3683384" cy="523220"/>
          </a:xfrm>
          <a:prstGeom prst="rect">
            <a:avLst/>
          </a:prstGeom>
          <a:noFill/>
          <a:effectLst>
            <a:outerShdw blurRad="12700" dist="12700" dir="2700000" algn="tl" rotWithShape="0">
              <a:prstClr val="black">
                <a:alpha val="40000"/>
              </a:prstClr>
            </a:outerShdw>
          </a:effectLst>
        </p:spPr>
        <p:txBody>
          <a:bodyPr wrap="square">
            <a:spAutoFit/>
          </a:bodyPr>
          <a:lstStyle/>
          <a:p>
            <a:pPr>
              <a:defRPr/>
            </a:pPr>
            <a:r>
              <a:rPr lang="zh-CN" altLang="en-US" sz="2800" b="1" dirty="0">
                <a:ln w="6350">
                  <a:noFill/>
                </a:ln>
                <a:cs typeface="+mn-ea"/>
                <a:sym typeface="+mn-lt"/>
              </a:rPr>
              <a:t>课堂测试</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Effect transition="in" filter="fade">
                                      <p:cBhvr>
                                        <p:cTn id="28" dur="500"/>
                                        <p:tgtEl>
                                          <p:spTgt spid="4">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fade">
                                      <p:cBhvr>
                                        <p:cTn id="33" dur="500"/>
                                        <p:tgtEl>
                                          <p:spTgt spid="29"/>
                                        </p:tgtEl>
                                      </p:cBhvr>
                                    </p:animEffect>
                                  </p:childTnLst>
                                </p:cTn>
                              </p:par>
                            </p:childTnLst>
                          </p:cTn>
                        </p:par>
                        <p:par>
                          <p:cTn id="34" fill="hold">
                            <p:stCondLst>
                              <p:cond delay="500"/>
                            </p:stCondLst>
                            <p:childTnLst>
                              <p:par>
                                <p:cTn id="35" presetID="10" presetClass="entr" presetSubtype="0" fill="hold" grpId="0" nodeType="after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3" grpId="0"/>
      <p:bldP spid="29" grpId="0" animBg="1"/>
      <p:bldP spid="3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文本框 17409"/>
          <p:cNvSpPr txBox="1">
            <a:spLocks noChangeArrowheads="1"/>
          </p:cNvSpPr>
          <p:nvPr/>
        </p:nvSpPr>
        <p:spPr bwMode="auto">
          <a:xfrm>
            <a:off x="1000670" y="1289835"/>
            <a:ext cx="10486753" cy="3606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914377">
              <a:lnSpc>
                <a:spcPct val="250000"/>
              </a:lnSpc>
            </a:pPr>
            <a:r>
              <a:rPr lang="en-US" altLang="zh-CN" sz="2400" b="1" dirty="0">
                <a:solidFill>
                  <a:prstClr val="black"/>
                </a:solidFill>
                <a:cs typeface="+mn-ea"/>
                <a:sym typeface="+mn-lt"/>
              </a:rPr>
              <a:t>3.</a:t>
            </a:r>
            <a:r>
              <a:rPr lang="zh-CN" altLang="en-US" sz="2400" b="1" dirty="0">
                <a:solidFill>
                  <a:prstClr val="black"/>
                </a:solidFill>
                <a:cs typeface="+mn-ea"/>
                <a:sym typeface="+mn-lt"/>
              </a:rPr>
              <a:t>填空</a:t>
            </a:r>
            <a:endParaRPr lang="en-US" altLang="zh-CN" sz="2400" b="1" dirty="0">
              <a:solidFill>
                <a:prstClr val="black"/>
              </a:solidFill>
              <a:cs typeface="+mn-ea"/>
              <a:sym typeface="+mn-lt"/>
            </a:endParaRPr>
          </a:p>
          <a:p>
            <a:pPr defTabSz="914377">
              <a:lnSpc>
                <a:spcPct val="250000"/>
              </a:lnSpc>
            </a:pPr>
            <a:r>
              <a:rPr lang="zh-CN" altLang="en-US" sz="2400" b="1" dirty="0">
                <a:solidFill>
                  <a:prstClr val="black"/>
                </a:solidFill>
                <a:cs typeface="+mn-ea"/>
                <a:sym typeface="+mn-lt"/>
              </a:rPr>
              <a:t>数轴上表示－</a:t>
            </a:r>
            <a:r>
              <a:rPr lang="en-US" altLang="zh-CN" sz="2400" b="1" dirty="0">
                <a:solidFill>
                  <a:prstClr val="black"/>
                </a:solidFill>
                <a:cs typeface="+mn-ea"/>
                <a:sym typeface="+mn-lt"/>
              </a:rPr>
              <a:t>5</a:t>
            </a:r>
            <a:r>
              <a:rPr lang="zh-CN" altLang="en-US" sz="2400" b="1" dirty="0">
                <a:solidFill>
                  <a:prstClr val="black"/>
                </a:solidFill>
                <a:cs typeface="+mn-ea"/>
                <a:sym typeface="+mn-lt"/>
              </a:rPr>
              <a:t>的点在原点的</a:t>
            </a:r>
            <a:r>
              <a:rPr lang="zh-CN" altLang="en-US" sz="2400" b="1" u="sng" dirty="0">
                <a:solidFill>
                  <a:prstClr val="black"/>
                </a:solidFill>
                <a:cs typeface="+mn-ea"/>
                <a:sym typeface="+mn-lt"/>
              </a:rPr>
              <a:t>      </a:t>
            </a:r>
            <a:r>
              <a:rPr lang="zh-CN" altLang="en-US" sz="2400" b="1" dirty="0">
                <a:solidFill>
                  <a:prstClr val="black"/>
                </a:solidFill>
                <a:cs typeface="+mn-ea"/>
                <a:sym typeface="+mn-lt"/>
              </a:rPr>
              <a:t>侧，距原点的距离是</a:t>
            </a:r>
            <a:r>
              <a:rPr lang="zh-CN" altLang="en-US" sz="2400" b="1" u="sng" dirty="0">
                <a:solidFill>
                  <a:prstClr val="black"/>
                </a:solidFill>
                <a:cs typeface="+mn-ea"/>
                <a:sym typeface="+mn-lt"/>
              </a:rPr>
              <a:t>                  </a:t>
            </a:r>
            <a:r>
              <a:rPr lang="zh-CN" altLang="en-US" sz="2400" b="1" dirty="0">
                <a:solidFill>
                  <a:prstClr val="black"/>
                </a:solidFill>
                <a:cs typeface="+mn-ea"/>
                <a:sym typeface="+mn-lt"/>
              </a:rPr>
              <a:t>，表示</a:t>
            </a:r>
            <a:r>
              <a:rPr lang="en-US" altLang="zh-CN" sz="2400" b="1" dirty="0">
                <a:solidFill>
                  <a:prstClr val="black"/>
                </a:solidFill>
                <a:cs typeface="+mn-ea"/>
                <a:sym typeface="+mn-lt"/>
              </a:rPr>
              <a:t>7</a:t>
            </a:r>
            <a:r>
              <a:rPr lang="zh-CN" altLang="en-US" sz="2400" b="1" dirty="0">
                <a:solidFill>
                  <a:prstClr val="black"/>
                </a:solidFill>
                <a:cs typeface="+mn-ea"/>
                <a:sym typeface="+mn-lt"/>
              </a:rPr>
              <a:t>的点在原点的</a:t>
            </a:r>
            <a:r>
              <a:rPr lang="zh-CN" altLang="en-US" sz="2400" b="1" u="sng" dirty="0">
                <a:solidFill>
                  <a:prstClr val="black"/>
                </a:solidFill>
                <a:cs typeface="+mn-ea"/>
                <a:sym typeface="+mn-lt"/>
              </a:rPr>
              <a:t>        </a:t>
            </a:r>
            <a:r>
              <a:rPr lang="zh-CN" altLang="en-US" sz="2400" b="1" dirty="0">
                <a:solidFill>
                  <a:prstClr val="black"/>
                </a:solidFill>
                <a:cs typeface="+mn-ea"/>
                <a:sym typeface="+mn-lt"/>
              </a:rPr>
              <a:t>侧，距原点的距离是</a:t>
            </a:r>
            <a:r>
              <a:rPr lang="zh-CN" altLang="en-US" sz="2400" b="1" u="sng" dirty="0">
                <a:solidFill>
                  <a:prstClr val="black"/>
                </a:solidFill>
                <a:cs typeface="+mn-ea"/>
                <a:sym typeface="+mn-lt"/>
              </a:rPr>
              <a:t>                  </a:t>
            </a:r>
            <a:r>
              <a:rPr lang="zh-CN" altLang="en-US" sz="2400" b="1" dirty="0">
                <a:solidFill>
                  <a:prstClr val="black"/>
                </a:solidFill>
                <a:cs typeface="+mn-ea"/>
                <a:sym typeface="+mn-lt"/>
              </a:rPr>
              <a:t>。</a:t>
            </a:r>
            <a:endParaRPr lang="en-US" altLang="zh-CN" sz="2400" b="1" dirty="0">
              <a:solidFill>
                <a:prstClr val="black"/>
              </a:solidFill>
              <a:cs typeface="+mn-ea"/>
              <a:sym typeface="+mn-lt"/>
            </a:endParaRPr>
          </a:p>
          <a:p>
            <a:pPr defTabSz="914377">
              <a:lnSpc>
                <a:spcPct val="250000"/>
              </a:lnSpc>
            </a:pPr>
            <a:endParaRPr lang="en-US" altLang="zh-CN" sz="2400" b="1" dirty="0">
              <a:solidFill>
                <a:prstClr val="black"/>
              </a:solidFill>
              <a:cs typeface="+mn-ea"/>
              <a:sym typeface="+mn-lt"/>
            </a:endParaRPr>
          </a:p>
        </p:txBody>
      </p:sp>
      <p:sp>
        <p:nvSpPr>
          <p:cNvPr id="49" name="文本框 48"/>
          <p:cNvSpPr txBox="1">
            <a:spLocks noChangeArrowheads="1"/>
          </p:cNvSpPr>
          <p:nvPr/>
        </p:nvSpPr>
        <p:spPr bwMode="auto">
          <a:xfrm>
            <a:off x="5772983" y="3604606"/>
            <a:ext cx="32067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4377">
              <a:spcBef>
                <a:spcPct val="50000"/>
              </a:spcBef>
            </a:pPr>
            <a:r>
              <a:rPr lang="en-US" altLang="zh-CN" b="1" dirty="0">
                <a:solidFill>
                  <a:srgbClr val="7030A0"/>
                </a:solidFill>
                <a:cs typeface="+mn-ea"/>
                <a:sym typeface="+mn-lt"/>
              </a:rPr>
              <a:t>7</a:t>
            </a:r>
            <a:r>
              <a:rPr lang="zh-CN" altLang="en-US" b="1" dirty="0">
                <a:solidFill>
                  <a:srgbClr val="7030A0"/>
                </a:solidFill>
                <a:cs typeface="+mn-ea"/>
                <a:sym typeface="+mn-lt"/>
              </a:rPr>
              <a:t>个单位长度</a:t>
            </a:r>
          </a:p>
        </p:txBody>
      </p:sp>
      <p:sp>
        <p:nvSpPr>
          <p:cNvPr id="50" name="文本框 49"/>
          <p:cNvSpPr txBox="1">
            <a:spLocks noChangeArrowheads="1"/>
          </p:cNvSpPr>
          <p:nvPr/>
        </p:nvSpPr>
        <p:spPr bwMode="auto">
          <a:xfrm>
            <a:off x="4972083" y="2681952"/>
            <a:ext cx="863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4377">
              <a:spcBef>
                <a:spcPct val="50000"/>
              </a:spcBef>
            </a:pPr>
            <a:r>
              <a:rPr lang="zh-CN" altLang="en-US" b="1" dirty="0">
                <a:solidFill>
                  <a:srgbClr val="7030A0"/>
                </a:solidFill>
                <a:cs typeface="+mn-ea"/>
                <a:sym typeface="+mn-lt"/>
              </a:rPr>
              <a:t>左</a:t>
            </a:r>
          </a:p>
        </p:txBody>
      </p:sp>
      <p:sp>
        <p:nvSpPr>
          <p:cNvPr id="51" name="文本框 50"/>
          <p:cNvSpPr txBox="1">
            <a:spLocks noChangeArrowheads="1"/>
          </p:cNvSpPr>
          <p:nvPr/>
        </p:nvSpPr>
        <p:spPr bwMode="auto">
          <a:xfrm>
            <a:off x="2401694" y="3556764"/>
            <a:ext cx="863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4377">
              <a:spcBef>
                <a:spcPct val="50000"/>
              </a:spcBef>
            </a:pPr>
            <a:r>
              <a:rPr lang="zh-CN" altLang="en-US" b="1" dirty="0">
                <a:solidFill>
                  <a:srgbClr val="7030A0"/>
                </a:solidFill>
                <a:cs typeface="+mn-ea"/>
                <a:sym typeface="+mn-lt"/>
              </a:rPr>
              <a:t>右   </a:t>
            </a:r>
          </a:p>
        </p:txBody>
      </p:sp>
      <p:sp>
        <p:nvSpPr>
          <p:cNvPr id="52" name="文本框 51"/>
          <p:cNvSpPr txBox="1">
            <a:spLocks noChangeArrowheads="1"/>
          </p:cNvSpPr>
          <p:nvPr/>
        </p:nvSpPr>
        <p:spPr bwMode="auto">
          <a:xfrm>
            <a:off x="8195427" y="2615953"/>
            <a:ext cx="28365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914377">
              <a:spcBef>
                <a:spcPct val="50000"/>
              </a:spcBef>
            </a:pPr>
            <a:r>
              <a:rPr lang="en-US" altLang="zh-CN" b="1" dirty="0">
                <a:solidFill>
                  <a:srgbClr val="7030A0"/>
                </a:solidFill>
                <a:cs typeface="+mn-ea"/>
                <a:sym typeface="+mn-lt"/>
              </a:rPr>
              <a:t>5</a:t>
            </a:r>
            <a:r>
              <a:rPr lang="zh-CN" altLang="en-US" b="1" dirty="0">
                <a:solidFill>
                  <a:srgbClr val="7030A0"/>
                </a:solidFill>
                <a:cs typeface="+mn-ea"/>
                <a:sym typeface="+mn-lt"/>
              </a:rPr>
              <a:t>个单位长度</a:t>
            </a:r>
          </a:p>
        </p:txBody>
      </p:sp>
      <p:sp>
        <p:nvSpPr>
          <p:cNvPr id="10" name="TextBox 6">
            <a:extLst>
              <a:ext uri="{FF2B5EF4-FFF2-40B4-BE49-F238E27FC236}">
                <a16:creationId xmlns:a16="http://schemas.microsoft.com/office/drawing/2014/main" id="{0D70AA8D-8E46-4E0F-B9D9-FD389269C0A0}"/>
              </a:ext>
            </a:extLst>
          </p:cNvPr>
          <p:cNvSpPr txBox="1"/>
          <p:nvPr/>
        </p:nvSpPr>
        <p:spPr>
          <a:xfrm>
            <a:off x="554787" y="332307"/>
            <a:ext cx="3683384" cy="523220"/>
          </a:xfrm>
          <a:prstGeom prst="rect">
            <a:avLst/>
          </a:prstGeom>
          <a:noFill/>
          <a:effectLst>
            <a:outerShdw blurRad="12700" dist="12700" dir="2700000" algn="tl" rotWithShape="0">
              <a:prstClr val="black">
                <a:alpha val="40000"/>
              </a:prstClr>
            </a:outerShdw>
          </a:effectLst>
        </p:spPr>
        <p:txBody>
          <a:bodyPr wrap="square">
            <a:spAutoFit/>
          </a:bodyPr>
          <a:lstStyle/>
          <a:p>
            <a:pPr>
              <a:defRPr/>
            </a:pPr>
            <a:r>
              <a:rPr lang="zh-CN" altLang="en-US" sz="2800" b="1" dirty="0">
                <a:ln w="6350">
                  <a:noFill/>
                </a:ln>
                <a:cs typeface="+mn-ea"/>
                <a:sym typeface="+mn-lt"/>
              </a:rPr>
              <a:t>课堂测试</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5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49"/>
                                        </p:tgtEl>
                                        <p:attrNameLst>
                                          <p:attrName>style.visibility</p:attrName>
                                        </p:attrNameLst>
                                      </p:cBhvr>
                                      <p:to>
                                        <p:strVal val="visible"/>
                                      </p:to>
                                    </p:set>
                                  </p:childTnLst>
                                </p:cTn>
                              </p:par>
                            </p:childTnLst>
                          </p:cTn>
                        </p:par>
                        <p:par>
                          <p:cTn id="24" fill="hold">
                            <p:stCondLst>
                              <p:cond delay="0"/>
                            </p:stCondLst>
                            <p:childTnLst>
                              <p:par>
                                <p:cTn id="25" presetID="10" presetClass="entr" presetSubtype="0"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9" grpId="0"/>
      <p:bldP spid="50" grpId="0"/>
      <p:bldP spid="51" grpId="0"/>
      <p:bldP spid="52"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5036" y="1986111"/>
            <a:ext cx="9570049" cy="913199"/>
          </a:xfrm>
          <a:prstGeom prst="rect">
            <a:avLst/>
          </a:prstGeom>
        </p:spPr>
        <p:txBody>
          <a:bodyPr wrap="square">
            <a:spAutoFit/>
          </a:bodyPr>
          <a:lstStyle/>
          <a:p>
            <a:pPr defTabSz="914377"/>
            <a:r>
              <a:rPr lang="en-US" altLang="zh-CN" sz="2667" b="1" dirty="0">
                <a:solidFill>
                  <a:prstClr val="black"/>
                </a:solidFill>
                <a:cs typeface="+mn-ea"/>
                <a:sym typeface="+mn-lt"/>
              </a:rPr>
              <a:t>4.</a:t>
            </a:r>
            <a:r>
              <a:rPr lang="zh-CN" altLang="en-US" sz="2667" b="1" dirty="0">
                <a:solidFill>
                  <a:prstClr val="black"/>
                </a:solidFill>
                <a:cs typeface="+mn-ea"/>
                <a:sym typeface="+mn-lt"/>
              </a:rPr>
              <a:t>数轴上的点</a:t>
            </a:r>
            <a:r>
              <a:rPr lang="en-US" altLang="zh-CN" sz="2667" b="1" dirty="0">
                <a:solidFill>
                  <a:prstClr val="black"/>
                </a:solidFill>
                <a:cs typeface="+mn-ea"/>
                <a:sym typeface="+mn-lt"/>
              </a:rPr>
              <a:t>A</a:t>
            </a:r>
            <a:r>
              <a:rPr lang="zh-CN" altLang="en-US" sz="2667" b="1" dirty="0">
                <a:solidFill>
                  <a:prstClr val="black"/>
                </a:solidFill>
                <a:cs typeface="+mn-ea"/>
                <a:sym typeface="+mn-lt"/>
              </a:rPr>
              <a:t>到原点的距离是</a:t>
            </a:r>
            <a:r>
              <a:rPr lang="en-US" altLang="zh-CN" sz="2667" b="1" dirty="0">
                <a:solidFill>
                  <a:prstClr val="black"/>
                </a:solidFill>
                <a:cs typeface="+mn-ea"/>
                <a:sym typeface="+mn-lt"/>
              </a:rPr>
              <a:t>6</a:t>
            </a:r>
            <a:r>
              <a:rPr lang="zh-CN" altLang="en-US" sz="2667" b="1" dirty="0">
                <a:solidFill>
                  <a:prstClr val="black"/>
                </a:solidFill>
                <a:cs typeface="+mn-ea"/>
                <a:sym typeface="+mn-lt"/>
              </a:rPr>
              <a:t>，则点</a:t>
            </a:r>
            <a:r>
              <a:rPr lang="en-US" altLang="zh-CN" sz="2667" b="1" dirty="0">
                <a:solidFill>
                  <a:prstClr val="black"/>
                </a:solidFill>
                <a:cs typeface="+mn-ea"/>
                <a:sym typeface="+mn-lt"/>
              </a:rPr>
              <a:t>A</a:t>
            </a:r>
            <a:r>
              <a:rPr lang="zh-CN" altLang="en-US" sz="2667" b="1" dirty="0">
                <a:solidFill>
                  <a:prstClr val="black"/>
                </a:solidFill>
                <a:cs typeface="+mn-ea"/>
                <a:sym typeface="+mn-lt"/>
              </a:rPr>
              <a:t>表示的数为（    ）　　　</a:t>
            </a:r>
          </a:p>
          <a:p>
            <a:pPr defTabSz="914377"/>
            <a:r>
              <a:rPr lang="en-US" altLang="zh-CN" sz="2667" b="1" dirty="0">
                <a:solidFill>
                  <a:prstClr val="black"/>
                </a:solidFill>
                <a:cs typeface="+mn-ea"/>
                <a:sym typeface="+mn-lt"/>
              </a:rPr>
              <a:t>A. 6</a:t>
            </a:r>
            <a:r>
              <a:rPr lang="zh-CN" altLang="en-US" sz="2667" b="1" dirty="0">
                <a:solidFill>
                  <a:prstClr val="black"/>
                </a:solidFill>
                <a:cs typeface="+mn-ea"/>
                <a:sym typeface="+mn-lt"/>
              </a:rPr>
              <a:t>或</a:t>
            </a:r>
            <a:r>
              <a:rPr lang="en-US" altLang="zh-CN" sz="2667" b="1" dirty="0">
                <a:solidFill>
                  <a:prstClr val="black"/>
                </a:solidFill>
                <a:cs typeface="+mn-ea"/>
                <a:sym typeface="+mn-lt"/>
              </a:rPr>
              <a:t>-6       B. 6        C.-6       D. 3</a:t>
            </a:r>
            <a:r>
              <a:rPr lang="zh-CN" altLang="en-US" sz="2667" b="1" dirty="0">
                <a:solidFill>
                  <a:prstClr val="black"/>
                </a:solidFill>
                <a:cs typeface="+mn-ea"/>
                <a:sym typeface="+mn-lt"/>
              </a:rPr>
              <a:t>或</a:t>
            </a:r>
            <a:r>
              <a:rPr lang="en-US" altLang="zh-CN" sz="2667" b="1" dirty="0">
                <a:solidFill>
                  <a:prstClr val="black"/>
                </a:solidFill>
                <a:cs typeface="+mn-ea"/>
                <a:sym typeface="+mn-lt"/>
              </a:rPr>
              <a:t>-3 </a:t>
            </a:r>
          </a:p>
        </p:txBody>
      </p:sp>
      <p:sp>
        <p:nvSpPr>
          <p:cNvPr id="8" name="文本框 7"/>
          <p:cNvSpPr txBox="1">
            <a:spLocks noChangeArrowheads="1"/>
          </p:cNvSpPr>
          <p:nvPr/>
        </p:nvSpPr>
        <p:spPr bwMode="auto">
          <a:xfrm>
            <a:off x="1185035" y="3198167"/>
            <a:ext cx="9550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914377"/>
            <a:r>
              <a:rPr lang="zh-CN" altLang="en-US" sz="2400" dirty="0">
                <a:solidFill>
                  <a:srgbClr val="7030A0"/>
                </a:solidFill>
                <a:cs typeface="+mn-ea"/>
                <a:sym typeface="+mn-lt"/>
              </a:rPr>
              <a:t>解析：选</a:t>
            </a:r>
            <a:r>
              <a:rPr lang="en-US" altLang="zh-CN" sz="2400" dirty="0">
                <a:solidFill>
                  <a:srgbClr val="7030A0"/>
                </a:solidFill>
                <a:cs typeface="+mn-ea"/>
                <a:sym typeface="+mn-lt"/>
              </a:rPr>
              <a:t>A.</a:t>
            </a:r>
            <a:r>
              <a:rPr lang="zh-CN" altLang="en-US" sz="2400" dirty="0">
                <a:solidFill>
                  <a:srgbClr val="7030A0"/>
                </a:solidFill>
                <a:cs typeface="+mn-ea"/>
                <a:sym typeface="+mn-lt"/>
              </a:rPr>
              <a:t>数轴上距离原点</a:t>
            </a:r>
            <a:r>
              <a:rPr lang="en-US" altLang="zh-CN" sz="2400" dirty="0">
                <a:solidFill>
                  <a:srgbClr val="7030A0"/>
                </a:solidFill>
                <a:cs typeface="+mn-ea"/>
                <a:sym typeface="+mn-lt"/>
              </a:rPr>
              <a:t>6</a:t>
            </a:r>
            <a:r>
              <a:rPr lang="zh-CN" altLang="en-US" sz="2400" dirty="0">
                <a:solidFill>
                  <a:srgbClr val="7030A0"/>
                </a:solidFill>
                <a:cs typeface="+mn-ea"/>
                <a:sym typeface="+mn-lt"/>
              </a:rPr>
              <a:t>个单位长度的数有两个，</a:t>
            </a:r>
            <a:r>
              <a:rPr lang="en-US" altLang="zh-CN" sz="2400" dirty="0">
                <a:solidFill>
                  <a:srgbClr val="7030A0"/>
                </a:solidFill>
                <a:cs typeface="+mn-ea"/>
                <a:sym typeface="+mn-lt"/>
              </a:rPr>
              <a:t>6</a:t>
            </a:r>
            <a:r>
              <a:rPr lang="zh-CN" altLang="en-US" sz="2400" dirty="0">
                <a:solidFill>
                  <a:srgbClr val="7030A0"/>
                </a:solidFill>
                <a:cs typeface="+mn-ea"/>
                <a:sym typeface="+mn-lt"/>
              </a:rPr>
              <a:t>和</a:t>
            </a:r>
            <a:r>
              <a:rPr lang="en-US" altLang="zh-CN" sz="2400" dirty="0">
                <a:solidFill>
                  <a:srgbClr val="7030A0"/>
                </a:solidFill>
                <a:cs typeface="+mn-ea"/>
                <a:sym typeface="+mn-lt"/>
              </a:rPr>
              <a:t>-6</a:t>
            </a:r>
            <a:r>
              <a:rPr lang="zh-CN" altLang="en-US" sz="2400" dirty="0">
                <a:solidFill>
                  <a:srgbClr val="7030A0"/>
                </a:solidFill>
                <a:cs typeface="+mn-ea"/>
                <a:sym typeface="+mn-lt"/>
              </a:rPr>
              <a:t>。</a:t>
            </a:r>
            <a:endParaRPr lang="en-US" altLang="zh-CN" sz="2400" dirty="0">
              <a:solidFill>
                <a:srgbClr val="7030A0"/>
              </a:solidFill>
              <a:cs typeface="+mn-ea"/>
              <a:sym typeface="+mn-lt"/>
            </a:endParaRPr>
          </a:p>
        </p:txBody>
      </p:sp>
      <p:sp>
        <p:nvSpPr>
          <p:cNvPr id="3" name="笑脸 2"/>
          <p:cNvSpPr/>
          <p:nvPr/>
        </p:nvSpPr>
        <p:spPr>
          <a:xfrm>
            <a:off x="1185035" y="2466146"/>
            <a:ext cx="372260" cy="388395"/>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a:solidFill>
                <a:prstClr val="white"/>
              </a:solidFill>
              <a:cs typeface="+mn-ea"/>
              <a:sym typeface="+mn-lt"/>
            </a:endParaRPr>
          </a:p>
        </p:txBody>
      </p:sp>
      <p:sp>
        <p:nvSpPr>
          <p:cNvPr id="9" name="TextBox 6">
            <a:extLst>
              <a:ext uri="{FF2B5EF4-FFF2-40B4-BE49-F238E27FC236}">
                <a16:creationId xmlns:a16="http://schemas.microsoft.com/office/drawing/2014/main" id="{BE9CD3DA-1802-48DF-A04A-CA103364BCC5}"/>
              </a:ext>
            </a:extLst>
          </p:cNvPr>
          <p:cNvSpPr txBox="1"/>
          <p:nvPr/>
        </p:nvSpPr>
        <p:spPr>
          <a:xfrm>
            <a:off x="554787" y="332307"/>
            <a:ext cx="3683384" cy="523220"/>
          </a:xfrm>
          <a:prstGeom prst="rect">
            <a:avLst/>
          </a:prstGeom>
          <a:noFill/>
          <a:effectLst>
            <a:outerShdw blurRad="12700" dist="12700" dir="2700000" algn="tl" rotWithShape="0">
              <a:prstClr val="black">
                <a:alpha val="40000"/>
              </a:prstClr>
            </a:outerShdw>
          </a:effectLst>
        </p:spPr>
        <p:txBody>
          <a:bodyPr wrap="square">
            <a:spAutoFit/>
          </a:bodyPr>
          <a:lstStyle/>
          <a:p>
            <a:pPr>
              <a:defRPr/>
            </a:pPr>
            <a:r>
              <a:rPr lang="zh-CN" altLang="en-US" sz="2800" b="1" dirty="0">
                <a:ln w="6350">
                  <a:noFill/>
                </a:ln>
                <a:cs typeface="+mn-ea"/>
                <a:sym typeface="+mn-lt"/>
              </a:rPr>
              <a:t>课堂测试</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par>
                          <p:cTn id="19" fill="hold">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3" grpId="0" animBg="1"/>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FFDF8912-3067-43D1-8B6A-A2EC6CA25512}"/>
              </a:ext>
            </a:extLst>
          </p:cNvPr>
          <p:cNvSpPr/>
          <p:nvPr/>
        </p:nvSpPr>
        <p:spPr>
          <a:xfrm>
            <a:off x="431800" y="349250"/>
            <a:ext cx="11328400" cy="6159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阿里巴巴普惠体 R" panose="00020600040101010101" pitchFamily="18" charset="-122"/>
              <a:ea typeface="阿里巴巴普惠体 R" panose="00020600040101010101" pitchFamily="18" charset="-122"/>
              <a:cs typeface="+mn-ea"/>
              <a:sym typeface="+mn-lt"/>
            </a:endParaRPr>
          </a:p>
        </p:txBody>
      </p:sp>
      <p:sp>
        <p:nvSpPr>
          <p:cNvPr id="3" name="矩形 2">
            <a:extLst>
              <a:ext uri="{FF2B5EF4-FFF2-40B4-BE49-F238E27FC236}">
                <a16:creationId xmlns:a16="http://schemas.microsoft.com/office/drawing/2014/main" id="{CFAD7A5F-FAC1-414B-896C-2780965A5606}"/>
              </a:ext>
            </a:extLst>
          </p:cNvPr>
          <p:cNvSpPr/>
          <p:nvPr/>
        </p:nvSpPr>
        <p:spPr>
          <a:xfrm>
            <a:off x="1422400" y="2078962"/>
            <a:ext cx="9347200" cy="3371500"/>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感谢您下载</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平台上提供的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作品，为了您和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以及原创作者的利益，请勿复制、传播、销售，否则将承担法律责任！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将对作品进行维权，按照传播下载次数进行十倍的索取赔偿！</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1.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在</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出售的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模板是免版税类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(RF:</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Royalty-Free)</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正版受</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中国人民共和国著作法</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世界版权公约</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的保护，作品的所有权、版权和著作权归</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所有</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您下载的是</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模板素材的使用权。</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2.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不得将</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素材，本身用于再出售</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或者出租、出借、转让、分销、发布或者作为礼物供他人使用，不得转授权、出卖、转让本协议或者本协议中的权利。</a:t>
            </a: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sp>
        <p:nvSpPr>
          <p:cNvPr id="4" name="矩形 3">
            <a:extLst>
              <a:ext uri="{FF2B5EF4-FFF2-40B4-BE49-F238E27FC236}">
                <a16:creationId xmlns:a16="http://schemas.microsoft.com/office/drawing/2014/main" id="{AE58FB28-7959-4C0B-B09F-EDEE9BEC0C87}"/>
              </a:ext>
            </a:extLst>
          </p:cNvPr>
          <p:cNvSpPr/>
          <p:nvPr/>
        </p:nvSpPr>
        <p:spPr>
          <a:xfrm>
            <a:off x="5182930" y="1025730"/>
            <a:ext cx="1871025" cy="677365"/>
          </a:xfrm>
          <a:prstGeom prst="rect">
            <a:avLst/>
          </a:prstGeom>
        </p:spPr>
        <p:txBody>
          <a:bodyPr wrap="none">
            <a:sp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zh-CN" altLang="en-US" sz="3200" b="1"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版权声明</a:t>
            </a:r>
            <a:endParaRPr kumimoji="0" lang="zh-CN" altLang="en-US" sz="3200" b="1"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cxnSp>
        <p:nvCxnSpPr>
          <p:cNvPr id="5" name="直接连接符 4">
            <a:extLst>
              <a:ext uri="{FF2B5EF4-FFF2-40B4-BE49-F238E27FC236}">
                <a16:creationId xmlns:a16="http://schemas.microsoft.com/office/drawing/2014/main" id="{1FCC2A86-F5F5-4D1B-83F4-E930D552D3A1}"/>
              </a:ext>
            </a:extLst>
          </p:cNvPr>
          <p:cNvCxnSpPr/>
          <p:nvPr/>
        </p:nvCxnSpPr>
        <p:spPr>
          <a:xfrm>
            <a:off x="5816600" y="1852612"/>
            <a:ext cx="55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3061809"/>
      </p:ext>
    </p:extLst>
  </p:cSld>
  <p:clrMapOvr>
    <a:masterClrMapping/>
  </p:clrMapOvr>
  <p:transition spd="slow" advClick="0" advTm="3000">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9C43FD77-442A-43F4-9628-8F6145223AF1}"/>
              </a:ext>
            </a:extLst>
          </p:cNvPr>
          <p:cNvSpPr txBox="1"/>
          <p:nvPr/>
        </p:nvSpPr>
        <p:spPr>
          <a:xfrm>
            <a:off x="554787" y="332307"/>
            <a:ext cx="3240360" cy="523220"/>
          </a:xfrm>
          <a:prstGeom prst="rect">
            <a:avLst/>
          </a:prstGeom>
          <a:noFill/>
          <a:effectLst>
            <a:outerShdw blurRad="12700" dist="12700" dir="2700000" algn="tl" rotWithShape="0">
              <a:prstClr val="black">
                <a:alpha val="40000"/>
              </a:prstClr>
            </a:outerShdw>
          </a:effectLst>
        </p:spPr>
        <p:txBody>
          <a:bodyPr wrap="square">
            <a:spAutoFit/>
          </a:bodyPr>
          <a:lstStyle/>
          <a:p>
            <a:pPr defTabSz="914400">
              <a:defRPr/>
            </a:pPr>
            <a:r>
              <a:rPr lang="zh-CN" altLang="en-US" sz="2800" b="1" dirty="0">
                <a:ln w="6350">
                  <a:noFill/>
                </a:ln>
                <a:cs typeface="+mn-ea"/>
                <a:sym typeface="+mn-lt"/>
              </a:rPr>
              <a:t>前 言</a:t>
            </a:r>
          </a:p>
        </p:txBody>
      </p:sp>
      <p:sp>
        <p:nvSpPr>
          <p:cNvPr id="6" name="Text Box 4">
            <a:extLst>
              <a:ext uri="{FF2B5EF4-FFF2-40B4-BE49-F238E27FC236}">
                <a16:creationId xmlns:a16="http://schemas.microsoft.com/office/drawing/2014/main" id="{49B1B1DA-E794-48DB-96FA-14B22E7D5576}"/>
              </a:ext>
            </a:extLst>
          </p:cNvPr>
          <p:cNvSpPr txBox="1">
            <a:spLocks noChangeArrowheads="1"/>
          </p:cNvSpPr>
          <p:nvPr/>
        </p:nvSpPr>
        <p:spPr bwMode="auto">
          <a:xfrm>
            <a:off x="783885" y="1541073"/>
            <a:ext cx="4663881" cy="381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75000"/>
              </a:lnSpc>
              <a:spcBef>
                <a:spcPct val="50000"/>
              </a:spcBef>
            </a:pPr>
            <a:r>
              <a:rPr lang="zh-CN" altLang="en-US" sz="2400" b="1" dirty="0">
                <a:solidFill>
                  <a:srgbClr val="7030A0"/>
                </a:solidFill>
                <a:cs typeface="+mn-ea"/>
                <a:sym typeface="+mn-lt"/>
              </a:rPr>
              <a:t>学习目标</a:t>
            </a:r>
          </a:p>
        </p:txBody>
      </p:sp>
      <p:sp>
        <p:nvSpPr>
          <p:cNvPr id="7" name="Text Box 6">
            <a:extLst>
              <a:ext uri="{FF2B5EF4-FFF2-40B4-BE49-F238E27FC236}">
                <a16:creationId xmlns:a16="http://schemas.microsoft.com/office/drawing/2014/main" id="{633FA03E-1DF9-45F6-A3A5-EF79A7F5CF8E}"/>
              </a:ext>
            </a:extLst>
          </p:cNvPr>
          <p:cNvSpPr txBox="1">
            <a:spLocks noChangeArrowheads="1"/>
          </p:cNvSpPr>
          <p:nvPr/>
        </p:nvSpPr>
        <p:spPr bwMode="auto">
          <a:xfrm>
            <a:off x="783885" y="1922139"/>
            <a:ext cx="10348517" cy="2540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spcBef>
                <a:spcPct val="50000"/>
              </a:spcBef>
            </a:pPr>
            <a:r>
              <a:rPr lang="en-US" altLang="zh-CN" dirty="0">
                <a:cs typeface="+mn-ea"/>
                <a:sym typeface="+mn-lt"/>
              </a:rPr>
              <a:t>1.</a:t>
            </a:r>
            <a:r>
              <a:rPr lang="zh-CN" altLang="en-US" dirty="0">
                <a:cs typeface="+mn-ea"/>
                <a:sym typeface="+mn-lt"/>
              </a:rPr>
              <a:t>掌握数轴的三要素，能正确画出数轴；</a:t>
            </a:r>
          </a:p>
          <a:p>
            <a:pPr>
              <a:lnSpc>
                <a:spcPct val="150000"/>
              </a:lnSpc>
              <a:spcBef>
                <a:spcPct val="50000"/>
              </a:spcBef>
            </a:pPr>
            <a:r>
              <a:rPr lang="en-US" altLang="zh-CN" dirty="0">
                <a:cs typeface="+mn-ea"/>
                <a:sym typeface="+mn-lt"/>
              </a:rPr>
              <a:t>2.</a:t>
            </a:r>
            <a:r>
              <a:rPr lang="zh-CN" altLang="en-US" dirty="0">
                <a:cs typeface="+mn-ea"/>
                <a:sym typeface="+mn-lt"/>
              </a:rPr>
              <a:t>能将已知数在数轴上表示出来，能说出数轴上已知点所表示的数；</a:t>
            </a:r>
          </a:p>
          <a:p>
            <a:pPr>
              <a:lnSpc>
                <a:spcPct val="150000"/>
              </a:lnSpc>
              <a:spcBef>
                <a:spcPct val="50000"/>
              </a:spcBef>
            </a:pPr>
            <a:r>
              <a:rPr lang="en-US" altLang="zh-CN" dirty="0">
                <a:cs typeface="+mn-ea"/>
                <a:sym typeface="+mn-lt"/>
              </a:rPr>
              <a:t>3.</a:t>
            </a:r>
            <a:r>
              <a:rPr lang="zh-CN" altLang="en-US" dirty="0">
                <a:cs typeface="+mn-ea"/>
                <a:sym typeface="+mn-lt"/>
              </a:rPr>
              <a:t>运用数形结合的思想方法解决问题，能够准确画出数轴，并在数轴上表示出相应的有理数以及在数轴上读出点所表示的有理数；</a:t>
            </a:r>
          </a:p>
          <a:p>
            <a:pPr>
              <a:lnSpc>
                <a:spcPct val="150000"/>
              </a:lnSpc>
              <a:spcBef>
                <a:spcPct val="50000"/>
              </a:spcBef>
            </a:pPr>
            <a:r>
              <a:rPr lang="en-US" altLang="zh-CN" dirty="0">
                <a:cs typeface="+mn-ea"/>
                <a:sym typeface="+mn-lt"/>
              </a:rPr>
              <a:t>4.</a:t>
            </a:r>
            <a:r>
              <a:rPr lang="zh-CN" altLang="en-US" dirty="0">
                <a:cs typeface="+mn-ea"/>
                <a:sym typeface="+mn-lt"/>
              </a:rPr>
              <a:t>比较数轴上有理数的大小。</a:t>
            </a:r>
          </a:p>
        </p:txBody>
      </p:sp>
      <p:sp>
        <p:nvSpPr>
          <p:cNvPr id="8" name="Text Box 7">
            <a:extLst>
              <a:ext uri="{FF2B5EF4-FFF2-40B4-BE49-F238E27FC236}">
                <a16:creationId xmlns:a16="http://schemas.microsoft.com/office/drawing/2014/main" id="{8BDEB3CE-3F50-4D82-B8B7-2B0836478365}"/>
              </a:ext>
            </a:extLst>
          </p:cNvPr>
          <p:cNvSpPr txBox="1">
            <a:spLocks noChangeArrowheads="1"/>
          </p:cNvSpPr>
          <p:nvPr/>
        </p:nvSpPr>
        <p:spPr bwMode="auto">
          <a:xfrm>
            <a:off x="783885" y="4917220"/>
            <a:ext cx="4663881" cy="381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5000"/>
              </a:lnSpc>
              <a:spcBef>
                <a:spcPct val="50000"/>
              </a:spcBef>
            </a:pPr>
            <a:r>
              <a:rPr lang="zh-CN" altLang="en-US" sz="2400" b="1" dirty="0">
                <a:solidFill>
                  <a:srgbClr val="7030A0"/>
                </a:solidFill>
                <a:cs typeface="+mn-ea"/>
                <a:sym typeface="+mn-lt"/>
              </a:rPr>
              <a:t>重点难点</a:t>
            </a:r>
          </a:p>
        </p:txBody>
      </p:sp>
      <p:sp>
        <p:nvSpPr>
          <p:cNvPr id="9" name="Text Box 8">
            <a:extLst>
              <a:ext uri="{FF2B5EF4-FFF2-40B4-BE49-F238E27FC236}">
                <a16:creationId xmlns:a16="http://schemas.microsoft.com/office/drawing/2014/main" id="{62B37629-2DFC-4D97-8FED-A5C150332016}"/>
              </a:ext>
            </a:extLst>
          </p:cNvPr>
          <p:cNvSpPr txBox="1">
            <a:spLocks noChangeArrowheads="1"/>
          </p:cNvSpPr>
          <p:nvPr/>
        </p:nvSpPr>
        <p:spPr bwMode="auto">
          <a:xfrm>
            <a:off x="783885" y="5350462"/>
            <a:ext cx="1004528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zh-CN" altLang="en-US" sz="2000" dirty="0">
                <a:cs typeface="+mn-ea"/>
                <a:sym typeface="+mn-lt"/>
              </a:rPr>
              <a:t>数轴的概念和用数轴上的点表示有理数。</a:t>
            </a:r>
          </a:p>
        </p:txBody>
      </p:sp>
    </p:spTree>
    <p:extLst>
      <p:ext uri="{BB962C8B-B14F-4D97-AF65-F5344CB8AC3E}">
        <p14:creationId xmlns:p14="http://schemas.microsoft.com/office/powerpoint/2010/main" val="1305594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a:extLst>
              <a:ext uri="{FF2B5EF4-FFF2-40B4-BE49-F238E27FC236}">
                <a16:creationId xmlns:a16="http://schemas.microsoft.com/office/drawing/2014/main" id="{7211008D-C789-44F2-A019-7788D07E38D5}"/>
              </a:ext>
            </a:extLst>
          </p:cNvPr>
          <p:cNvPicPr>
            <a:picLocks noChangeAspect="1"/>
          </p:cNvPicPr>
          <p:nvPr/>
        </p:nvPicPr>
        <p:blipFill rotWithShape="1">
          <a:blip r:embed="rId3">
            <a:extLst>
              <a:ext uri="{28A0092B-C50C-407E-A947-70E740481C1C}">
                <a14:useLocalDpi xmlns:a14="http://schemas.microsoft.com/office/drawing/2010/main" val="0"/>
              </a:ext>
            </a:extLst>
          </a:blip>
          <a:srcRect l="10754" r="39917"/>
          <a:stretch/>
        </p:blipFill>
        <p:spPr>
          <a:xfrm>
            <a:off x="0" y="-129129"/>
            <a:ext cx="4067092" cy="5496560"/>
          </a:xfrm>
          <a:prstGeom prst="rect">
            <a:avLst/>
          </a:prstGeom>
        </p:spPr>
      </p:pic>
      <p:sp>
        <p:nvSpPr>
          <p:cNvPr id="20" name="矩形: 圆角 19">
            <a:extLst>
              <a:ext uri="{FF2B5EF4-FFF2-40B4-BE49-F238E27FC236}">
                <a16:creationId xmlns:a16="http://schemas.microsoft.com/office/drawing/2014/main" id="{E087BEC8-C26A-40D6-9473-467C869E3479}"/>
              </a:ext>
            </a:extLst>
          </p:cNvPr>
          <p:cNvSpPr/>
          <p:nvPr/>
        </p:nvSpPr>
        <p:spPr>
          <a:xfrm>
            <a:off x="5793204" y="5094239"/>
            <a:ext cx="1496595" cy="329300"/>
          </a:xfrm>
          <a:prstGeom prst="roundRect">
            <a:avLst>
              <a:gd name="adj" fmla="val 26269"/>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200" b="0" i="0" u="none" strike="noStrike" kern="1200" cap="none" spc="0" normalizeH="0" baseline="0" noProof="0">
                <a:ln>
                  <a:noFill/>
                </a:ln>
                <a:solidFill>
                  <a:prstClr val="white"/>
                </a:solidFill>
                <a:effectLst/>
                <a:uLnTx/>
                <a:uFillTx/>
                <a:cs typeface="+mn-ea"/>
                <a:sym typeface="+mn-lt"/>
              </a:rPr>
              <a:t>老师：</a:t>
            </a:r>
            <a:r>
              <a:rPr kumimoji="0" lang="en-US" altLang="zh-CN" sz="1200" b="0" i="0" u="none" strike="noStrike" kern="1200" cap="none" spc="0" normalizeH="0" baseline="0" noProof="0">
                <a:ln>
                  <a:noFill/>
                </a:ln>
                <a:solidFill>
                  <a:prstClr val="white"/>
                </a:solidFill>
                <a:effectLst/>
                <a:uLnTx/>
                <a:uFillTx/>
                <a:cs typeface="+mn-ea"/>
                <a:sym typeface="+mn-lt"/>
              </a:rPr>
              <a:t>xippt</a:t>
            </a:r>
            <a:endParaRPr kumimoji="0" lang="zh-CN" altLang="en-US" sz="1200" b="0" i="0" u="none" strike="noStrike" kern="1200" cap="none" spc="0" normalizeH="0" baseline="0" noProof="0" dirty="0">
              <a:ln>
                <a:noFill/>
              </a:ln>
              <a:solidFill>
                <a:prstClr val="white"/>
              </a:solidFill>
              <a:effectLst/>
              <a:uLnTx/>
              <a:uFillTx/>
              <a:cs typeface="+mn-ea"/>
              <a:sym typeface="+mn-lt"/>
            </a:endParaRPr>
          </a:p>
        </p:txBody>
      </p:sp>
      <p:sp>
        <p:nvSpPr>
          <p:cNvPr id="22" name="矩形: 圆角 21">
            <a:extLst>
              <a:ext uri="{FF2B5EF4-FFF2-40B4-BE49-F238E27FC236}">
                <a16:creationId xmlns:a16="http://schemas.microsoft.com/office/drawing/2014/main" id="{5C29B3A6-C0DF-4CB2-B884-C983D6478B4A}"/>
              </a:ext>
            </a:extLst>
          </p:cNvPr>
          <p:cNvSpPr/>
          <p:nvPr/>
        </p:nvSpPr>
        <p:spPr>
          <a:xfrm>
            <a:off x="7634732" y="5098982"/>
            <a:ext cx="1944165" cy="329300"/>
          </a:xfrm>
          <a:prstGeom prst="roundRect">
            <a:avLst>
              <a:gd name="adj" fmla="val 26269"/>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1200" b="0" i="0" u="none" strike="noStrike" kern="1200" cap="none" spc="0" normalizeH="0" baseline="0" noProof="0" dirty="0">
                <a:ln>
                  <a:noFill/>
                </a:ln>
                <a:solidFill>
                  <a:schemeClr val="tx1"/>
                </a:solidFill>
                <a:effectLst/>
                <a:uLnTx/>
                <a:uFillTx/>
                <a:cs typeface="+mn-ea"/>
                <a:sym typeface="+mn-lt"/>
              </a:rPr>
              <a:t>时间：</a:t>
            </a:r>
            <a:r>
              <a:rPr kumimoji="0" lang="en-US" altLang="zh-CN" sz="1200" b="0" i="0" u="none" strike="noStrike" kern="1200" cap="none" spc="0" normalizeH="0" baseline="0" noProof="0" dirty="0">
                <a:ln>
                  <a:noFill/>
                </a:ln>
                <a:solidFill>
                  <a:schemeClr val="tx1"/>
                </a:solidFill>
                <a:effectLst/>
                <a:uLnTx/>
                <a:uFillTx/>
                <a:cs typeface="+mn-ea"/>
                <a:sym typeface="+mn-lt"/>
              </a:rPr>
              <a:t>20XX.04.11</a:t>
            </a:r>
            <a:endParaRPr kumimoji="0" lang="zh-CN" altLang="en-US" sz="1200" b="0" i="0" u="none" strike="noStrike" kern="1200" cap="none" spc="0" normalizeH="0" baseline="0" noProof="0" dirty="0">
              <a:ln>
                <a:noFill/>
              </a:ln>
              <a:solidFill>
                <a:schemeClr val="tx1"/>
              </a:solidFill>
              <a:effectLst/>
              <a:uLnTx/>
              <a:uFillTx/>
              <a:cs typeface="+mn-ea"/>
              <a:sym typeface="+mn-lt"/>
            </a:endParaRPr>
          </a:p>
        </p:txBody>
      </p:sp>
      <p:sp>
        <p:nvSpPr>
          <p:cNvPr id="2" name="矩形 1">
            <a:extLst>
              <a:ext uri="{FF2B5EF4-FFF2-40B4-BE49-F238E27FC236}">
                <a16:creationId xmlns:a16="http://schemas.microsoft.com/office/drawing/2014/main" id="{EC6BC2E2-B119-4691-A566-0ABB802AED12}"/>
              </a:ext>
            </a:extLst>
          </p:cNvPr>
          <p:cNvSpPr/>
          <p:nvPr/>
        </p:nvSpPr>
        <p:spPr>
          <a:xfrm>
            <a:off x="2926080" y="1682868"/>
            <a:ext cx="2123440" cy="517513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14" name="矩形 13">
            <a:extLst>
              <a:ext uri="{FF2B5EF4-FFF2-40B4-BE49-F238E27FC236}">
                <a16:creationId xmlns:a16="http://schemas.microsoft.com/office/drawing/2014/main" id="{7AC1B7FF-54DB-43D2-9AC4-12DB29190D63}"/>
              </a:ext>
            </a:extLst>
          </p:cNvPr>
          <p:cNvSpPr/>
          <p:nvPr/>
        </p:nvSpPr>
        <p:spPr>
          <a:xfrm>
            <a:off x="11684000" y="0"/>
            <a:ext cx="508000" cy="235712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grpSp>
        <p:nvGrpSpPr>
          <p:cNvPr id="17" name="组合 16">
            <a:extLst>
              <a:ext uri="{FF2B5EF4-FFF2-40B4-BE49-F238E27FC236}">
                <a16:creationId xmlns:a16="http://schemas.microsoft.com/office/drawing/2014/main" id="{C6E0E1E7-5DA2-40AE-BC76-D87913BCC780}"/>
              </a:ext>
            </a:extLst>
          </p:cNvPr>
          <p:cNvGrpSpPr/>
          <p:nvPr/>
        </p:nvGrpSpPr>
        <p:grpSpPr>
          <a:xfrm>
            <a:off x="5664293" y="2218542"/>
            <a:ext cx="5716630" cy="1532590"/>
            <a:chOff x="1442450" y="2536042"/>
            <a:chExt cx="5716630" cy="1532590"/>
          </a:xfrm>
        </p:grpSpPr>
        <p:sp>
          <p:nvSpPr>
            <p:cNvPr id="18" name="矩形 17">
              <a:extLst>
                <a:ext uri="{FF2B5EF4-FFF2-40B4-BE49-F238E27FC236}">
                  <a16:creationId xmlns:a16="http://schemas.microsoft.com/office/drawing/2014/main" id="{80596D37-F973-4A19-8197-389A4D1E7F7B}"/>
                </a:ext>
              </a:extLst>
            </p:cNvPr>
            <p:cNvSpPr/>
            <p:nvPr/>
          </p:nvSpPr>
          <p:spPr bwMode="auto">
            <a:xfrm>
              <a:off x="1442450" y="2536042"/>
              <a:ext cx="5716630" cy="1015663"/>
            </a:xfrm>
            <a:prstGeom prst="rect">
              <a:avLst/>
            </a:prstGeom>
          </p:spPr>
          <p:txBody>
            <a:bodyPr wrap="none">
              <a:spAutoFit/>
            </a:bodyPr>
            <a:lstStyle/>
            <a:p>
              <a:pPr defTabSz="457200">
                <a:defRPr/>
              </a:pPr>
              <a:r>
                <a:rPr lang="zh-CN" altLang="en-US" sz="6000" b="1" kern="100" dirty="0">
                  <a:cs typeface="+mn-ea"/>
                  <a:sym typeface="+mn-lt"/>
                </a:rPr>
                <a:t>感谢各位的聆听</a:t>
              </a:r>
            </a:p>
          </p:txBody>
        </p:sp>
        <p:sp>
          <p:nvSpPr>
            <p:cNvPr id="19" name="矩形 18">
              <a:extLst>
                <a:ext uri="{FF2B5EF4-FFF2-40B4-BE49-F238E27FC236}">
                  <a16:creationId xmlns:a16="http://schemas.microsoft.com/office/drawing/2014/main" id="{F8E398C7-43E0-4F53-A944-4959F2B32BA2}"/>
                </a:ext>
              </a:extLst>
            </p:cNvPr>
            <p:cNvSpPr/>
            <p:nvPr/>
          </p:nvSpPr>
          <p:spPr>
            <a:xfrm>
              <a:off x="1571361" y="3730078"/>
              <a:ext cx="3472716" cy="338554"/>
            </a:xfrm>
            <a:prstGeom prst="rect">
              <a:avLst/>
            </a:prstGeom>
          </p:spPr>
          <p:txBody>
            <a:bodyPr wrap="square">
              <a:spAutoFit/>
            </a:bodyPr>
            <a:lstStyle/>
            <a:p>
              <a:pPr algn="dist" defTabSz="457200"/>
              <a:r>
                <a:rPr lang="zh-CN" altLang="en-US" sz="1600" dirty="0">
                  <a:cs typeface="+mn-ea"/>
                  <a:sym typeface="+mn-lt"/>
                </a:rPr>
                <a:t>人教版  数学（初中）  （七年级 上）</a:t>
              </a:r>
            </a:p>
          </p:txBody>
        </p:sp>
        <p:cxnSp>
          <p:nvCxnSpPr>
            <p:cNvPr id="28" name="直接连接符 27">
              <a:extLst>
                <a:ext uri="{FF2B5EF4-FFF2-40B4-BE49-F238E27FC236}">
                  <a16:creationId xmlns:a16="http://schemas.microsoft.com/office/drawing/2014/main" id="{370CE865-A223-4E8E-B3A9-D22528719288}"/>
                </a:ext>
              </a:extLst>
            </p:cNvPr>
            <p:cNvCxnSpPr>
              <a:cxnSpLocks/>
            </p:cNvCxnSpPr>
            <p:nvPr/>
          </p:nvCxnSpPr>
          <p:spPr>
            <a:xfrm>
              <a:off x="1634862" y="3577843"/>
              <a:ext cx="5439945" cy="0"/>
            </a:xfrm>
            <a:prstGeom prst="line">
              <a:avLst/>
            </a:prstGeom>
            <a:noFill/>
            <a:ln w="6350" cap="flat" cmpd="sng" algn="ctr">
              <a:solidFill>
                <a:schemeClr val="tx1"/>
              </a:solidFill>
              <a:prstDash val="solid"/>
              <a:miter lim="800000"/>
            </a:ln>
            <a:effectLst/>
          </p:spPr>
        </p:cxnSp>
      </p:grpSp>
      <p:sp>
        <p:nvSpPr>
          <p:cNvPr id="29" name="矩形 28">
            <a:extLst>
              <a:ext uri="{FF2B5EF4-FFF2-40B4-BE49-F238E27FC236}">
                <a16:creationId xmlns:a16="http://schemas.microsoft.com/office/drawing/2014/main" id="{7B288DC5-9210-408A-8C4C-627EDEBC7D01}"/>
              </a:ext>
            </a:extLst>
          </p:cNvPr>
          <p:cNvSpPr/>
          <p:nvPr/>
        </p:nvSpPr>
        <p:spPr bwMode="auto">
          <a:xfrm>
            <a:off x="5755105" y="1542863"/>
            <a:ext cx="2576346" cy="523220"/>
          </a:xfrm>
          <a:prstGeom prst="rect">
            <a:avLst/>
          </a:prstGeom>
        </p:spPr>
        <p:txBody>
          <a:bodyPr wrap="none">
            <a:spAutoFit/>
          </a:bodyPr>
          <a:lstStyle/>
          <a:p>
            <a:pPr defTabSz="457200">
              <a:defRPr/>
            </a:pPr>
            <a:r>
              <a:rPr lang="zh-CN" altLang="en-US" sz="2800" b="1" kern="100" dirty="0">
                <a:cs typeface="+mn-ea"/>
                <a:sym typeface="+mn-lt"/>
              </a:rPr>
              <a:t>第一章  有理数</a:t>
            </a:r>
          </a:p>
        </p:txBody>
      </p:sp>
      <p:sp>
        <p:nvSpPr>
          <p:cNvPr id="12" name="文本框 11">
            <a:extLst>
              <a:ext uri="{FF2B5EF4-FFF2-40B4-BE49-F238E27FC236}">
                <a16:creationId xmlns:a16="http://schemas.microsoft.com/office/drawing/2014/main" id="{C91FC39D-293A-42E5-99B5-0EE32A35CB9F}"/>
              </a:ext>
            </a:extLst>
          </p:cNvPr>
          <p:cNvSpPr txBox="1"/>
          <p:nvPr/>
        </p:nvSpPr>
        <p:spPr>
          <a:xfrm>
            <a:off x="5801376" y="3790082"/>
            <a:ext cx="4958080" cy="483337"/>
          </a:xfrm>
          <a:prstGeom prst="rect">
            <a:avLst/>
          </a:prstGeom>
          <a:noFill/>
        </p:spPr>
        <p:txBody>
          <a:bodyPr wrap="square" rtlCol="0">
            <a:spAutoFit/>
          </a:bodyPr>
          <a:lstStyle/>
          <a:p>
            <a:pPr>
              <a:lnSpc>
                <a:spcPct val="150000"/>
              </a:lnSpc>
            </a:pPr>
            <a:r>
              <a:rPr lang="en-US" altLang="zh-CN" sz="900" dirty="0">
                <a:solidFill>
                  <a:schemeClr val="tx1">
                    <a:lumMod val="85000"/>
                    <a:lumOff val="15000"/>
                  </a:schemeClr>
                </a:solidFill>
                <a:cs typeface="+mn-ea"/>
                <a:sym typeface="+mn-lt"/>
              </a:rPr>
              <a:t>Please Enter Your Detailed Text Here, The Content Should Be Concise And Clear, Concise And Concise Do Not Need Too Much Text</a:t>
            </a:r>
            <a:endParaRPr lang="zh-CN" altLang="en-US" sz="2000" dirty="0">
              <a:solidFill>
                <a:schemeClr val="tx1">
                  <a:lumMod val="85000"/>
                  <a:lumOff val="15000"/>
                </a:schemeClr>
              </a:solidFill>
              <a:cs typeface="+mn-ea"/>
              <a:sym typeface="+mn-lt"/>
            </a:endParaRPr>
          </a:p>
        </p:txBody>
      </p:sp>
    </p:spTree>
    <p:extLst>
      <p:ext uri="{BB962C8B-B14F-4D97-AF65-F5344CB8AC3E}">
        <p14:creationId xmlns:p14="http://schemas.microsoft.com/office/powerpoint/2010/main" val="34426329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anim calcmode="lin" valueType="num">
                                      <p:cBhvr>
                                        <p:cTn id="8" dur="500" fill="hold"/>
                                        <p:tgtEl>
                                          <p:spTgt spid="29"/>
                                        </p:tgtEl>
                                        <p:attrNameLst>
                                          <p:attrName>ppt_x</p:attrName>
                                        </p:attrNameLst>
                                      </p:cBhvr>
                                      <p:tavLst>
                                        <p:tav tm="0">
                                          <p:val>
                                            <p:strVal val="#ppt_x"/>
                                          </p:val>
                                        </p:tav>
                                        <p:tav tm="100000">
                                          <p:val>
                                            <p:strVal val="#ppt_x"/>
                                          </p:val>
                                        </p:tav>
                                      </p:tavLst>
                                    </p:anim>
                                    <p:anim calcmode="lin" valueType="num">
                                      <p:cBhvr>
                                        <p:cTn id="9" dur="500" fill="hold"/>
                                        <p:tgtEl>
                                          <p:spTgt spid="29"/>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anim calcmode="lin" valueType="num">
                                      <p:cBhvr>
                                        <p:cTn id="14" dur="500" fill="hold"/>
                                        <p:tgtEl>
                                          <p:spTgt spid="17"/>
                                        </p:tgtEl>
                                        <p:attrNameLst>
                                          <p:attrName>ppt_x</p:attrName>
                                        </p:attrNameLst>
                                      </p:cBhvr>
                                      <p:tavLst>
                                        <p:tav tm="0">
                                          <p:val>
                                            <p:strVal val="#ppt_x"/>
                                          </p:val>
                                        </p:tav>
                                        <p:tav tm="100000">
                                          <p:val>
                                            <p:strVal val="#ppt_x"/>
                                          </p:val>
                                        </p:tav>
                                      </p:tavLst>
                                    </p:anim>
                                    <p:anim calcmode="lin" valueType="num">
                                      <p:cBhvr>
                                        <p:cTn id="15" dur="500" fill="hold"/>
                                        <p:tgtEl>
                                          <p:spTgt spid="17"/>
                                        </p:tgtEl>
                                        <p:attrNameLst>
                                          <p:attrName>ppt_y</p:attrName>
                                        </p:attrNameLst>
                                      </p:cBhvr>
                                      <p:tavLst>
                                        <p:tav tm="0">
                                          <p:val>
                                            <p:strVal val="#ppt_y+.1"/>
                                          </p:val>
                                        </p:tav>
                                        <p:tav tm="100000">
                                          <p:val>
                                            <p:strVal val="#ppt_y"/>
                                          </p:val>
                                        </p:tav>
                                      </p:tavLst>
                                    </p:anim>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19908" y="1437098"/>
            <a:ext cx="10241280" cy="1696811"/>
          </a:xfrm>
          <a:prstGeom prst="rect">
            <a:avLst/>
          </a:prstGeom>
        </p:spPr>
        <p:txBody>
          <a:bodyPr wrap="square">
            <a:spAutoFit/>
          </a:bodyPr>
          <a:lstStyle/>
          <a:p>
            <a:pPr defTabSz="914377">
              <a:lnSpc>
                <a:spcPct val="150000"/>
              </a:lnSpc>
            </a:pPr>
            <a:r>
              <a:rPr lang="zh-CN" altLang="en-US" sz="2400" b="1" dirty="0">
                <a:solidFill>
                  <a:prstClr val="black"/>
                </a:solidFill>
                <a:cs typeface="+mn-ea"/>
                <a:sym typeface="+mn-lt"/>
              </a:rPr>
              <a:t>   在一条东西向的马路上</a:t>
            </a:r>
            <a:r>
              <a:rPr lang="en-US" altLang="zh-CN" sz="2400" b="1" dirty="0">
                <a:solidFill>
                  <a:prstClr val="black"/>
                </a:solidFill>
                <a:cs typeface="+mn-ea"/>
                <a:sym typeface="+mn-lt"/>
              </a:rPr>
              <a:t>,</a:t>
            </a:r>
            <a:r>
              <a:rPr lang="zh-CN" altLang="en-US" sz="2400" b="1" dirty="0">
                <a:solidFill>
                  <a:prstClr val="black"/>
                </a:solidFill>
                <a:cs typeface="+mn-ea"/>
                <a:sym typeface="+mn-lt"/>
              </a:rPr>
              <a:t>有一个汽车站牌</a:t>
            </a:r>
            <a:r>
              <a:rPr lang="en-US" altLang="zh-CN" sz="2400" b="1" dirty="0">
                <a:solidFill>
                  <a:prstClr val="black"/>
                </a:solidFill>
                <a:cs typeface="+mn-ea"/>
                <a:sym typeface="+mn-lt"/>
              </a:rPr>
              <a:t>,</a:t>
            </a:r>
            <a:r>
              <a:rPr lang="zh-CN" altLang="en-US" sz="2400" b="1" dirty="0">
                <a:solidFill>
                  <a:prstClr val="black"/>
                </a:solidFill>
                <a:cs typeface="+mn-ea"/>
                <a:sym typeface="+mn-lt"/>
              </a:rPr>
              <a:t>汽车站牌东</a:t>
            </a:r>
            <a:r>
              <a:rPr lang="en-US" altLang="zh-CN" sz="2400" b="1" dirty="0">
                <a:solidFill>
                  <a:prstClr val="black"/>
                </a:solidFill>
                <a:cs typeface="+mn-ea"/>
                <a:sym typeface="+mn-lt"/>
              </a:rPr>
              <a:t>3m</a:t>
            </a:r>
            <a:r>
              <a:rPr lang="zh-CN" altLang="en-US" sz="2400" b="1" dirty="0">
                <a:solidFill>
                  <a:prstClr val="black"/>
                </a:solidFill>
                <a:cs typeface="+mn-ea"/>
                <a:sym typeface="+mn-lt"/>
              </a:rPr>
              <a:t>和</a:t>
            </a:r>
            <a:r>
              <a:rPr lang="en-US" altLang="zh-CN" sz="2400" b="1" dirty="0">
                <a:solidFill>
                  <a:prstClr val="black"/>
                </a:solidFill>
                <a:cs typeface="+mn-ea"/>
                <a:sym typeface="+mn-lt"/>
              </a:rPr>
              <a:t>7.5m</a:t>
            </a:r>
            <a:r>
              <a:rPr lang="zh-CN" altLang="en-US" sz="2400" b="1" dirty="0">
                <a:solidFill>
                  <a:prstClr val="black"/>
                </a:solidFill>
                <a:cs typeface="+mn-ea"/>
                <a:sym typeface="+mn-lt"/>
              </a:rPr>
              <a:t>处分别有一棵柳树和一棵杨树</a:t>
            </a:r>
            <a:r>
              <a:rPr lang="en-US" altLang="zh-CN" sz="2400" b="1" dirty="0">
                <a:solidFill>
                  <a:prstClr val="black"/>
                </a:solidFill>
                <a:cs typeface="+mn-ea"/>
                <a:sym typeface="+mn-lt"/>
              </a:rPr>
              <a:t>,</a:t>
            </a:r>
            <a:r>
              <a:rPr lang="zh-CN" altLang="en-US" sz="2400" b="1" dirty="0">
                <a:solidFill>
                  <a:prstClr val="black"/>
                </a:solidFill>
                <a:cs typeface="+mn-ea"/>
                <a:sym typeface="+mn-lt"/>
              </a:rPr>
              <a:t>汽车站牌西</a:t>
            </a:r>
            <a:r>
              <a:rPr lang="en-US" altLang="zh-CN" sz="2400" b="1" dirty="0">
                <a:solidFill>
                  <a:prstClr val="black"/>
                </a:solidFill>
                <a:cs typeface="+mn-ea"/>
                <a:sym typeface="+mn-lt"/>
              </a:rPr>
              <a:t>3m</a:t>
            </a:r>
            <a:r>
              <a:rPr lang="zh-CN" altLang="en-US" sz="2400" b="1" dirty="0">
                <a:solidFill>
                  <a:prstClr val="black"/>
                </a:solidFill>
                <a:cs typeface="+mn-ea"/>
                <a:sym typeface="+mn-lt"/>
              </a:rPr>
              <a:t>和</a:t>
            </a:r>
            <a:r>
              <a:rPr lang="en-US" altLang="zh-CN" sz="2400" b="1" dirty="0">
                <a:solidFill>
                  <a:prstClr val="black"/>
                </a:solidFill>
                <a:cs typeface="+mn-ea"/>
                <a:sym typeface="+mn-lt"/>
              </a:rPr>
              <a:t>4.8m</a:t>
            </a:r>
            <a:r>
              <a:rPr lang="zh-CN" altLang="en-US" sz="2400" b="1" dirty="0">
                <a:solidFill>
                  <a:prstClr val="black"/>
                </a:solidFill>
                <a:cs typeface="+mn-ea"/>
                <a:sym typeface="+mn-lt"/>
              </a:rPr>
              <a:t>处分别有一棵槐树和一根电线杆</a:t>
            </a:r>
            <a:r>
              <a:rPr lang="en-US" altLang="zh-CN" sz="2400" b="1" dirty="0">
                <a:solidFill>
                  <a:prstClr val="black"/>
                </a:solidFill>
                <a:cs typeface="+mn-ea"/>
                <a:sym typeface="+mn-lt"/>
              </a:rPr>
              <a:t>,</a:t>
            </a:r>
            <a:r>
              <a:rPr lang="zh-CN" altLang="en-US" sz="2400" b="1" dirty="0">
                <a:solidFill>
                  <a:prstClr val="black"/>
                </a:solidFill>
                <a:cs typeface="+mn-ea"/>
                <a:sym typeface="+mn-lt"/>
              </a:rPr>
              <a:t>试画图表示这一情境。</a:t>
            </a:r>
            <a:r>
              <a:rPr lang="en-US" altLang="zh-CN" sz="2400" b="1" dirty="0">
                <a:solidFill>
                  <a:prstClr val="black"/>
                </a:solidFill>
                <a:cs typeface="+mn-ea"/>
                <a:sym typeface="+mn-lt"/>
              </a:rPr>
              <a:t> </a:t>
            </a:r>
            <a:endParaRPr lang="zh-CN" altLang="en-US" sz="2400" dirty="0">
              <a:solidFill>
                <a:prstClr val="black"/>
              </a:solidFill>
              <a:cs typeface="+mn-ea"/>
              <a:sym typeface="+mn-lt"/>
            </a:endParaRPr>
          </a:p>
        </p:txBody>
      </p:sp>
      <p:sp>
        <p:nvSpPr>
          <p:cNvPr id="3" name="文本框 2"/>
          <p:cNvSpPr txBox="1"/>
          <p:nvPr/>
        </p:nvSpPr>
        <p:spPr>
          <a:xfrm>
            <a:off x="719908" y="3280033"/>
            <a:ext cx="10509120" cy="2804807"/>
          </a:xfrm>
          <a:prstGeom prst="rect">
            <a:avLst/>
          </a:prstGeom>
          <a:noFill/>
        </p:spPr>
        <p:txBody>
          <a:bodyPr wrap="square" rtlCol="0">
            <a:spAutoFit/>
          </a:bodyPr>
          <a:lstStyle/>
          <a:p>
            <a:pPr defTabSz="914377">
              <a:lnSpc>
                <a:spcPct val="150000"/>
              </a:lnSpc>
            </a:pPr>
            <a:r>
              <a:rPr lang="zh-CN" altLang="en-US" sz="2400" dirty="0">
                <a:solidFill>
                  <a:prstClr val="black"/>
                </a:solidFill>
                <a:cs typeface="+mn-ea"/>
                <a:sym typeface="+mn-lt"/>
              </a:rPr>
              <a:t>步骤：</a:t>
            </a:r>
            <a:endParaRPr lang="en-US" altLang="zh-CN" sz="2400" dirty="0">
              <a:solidFill>
                <a:prstClr val="black"/>
              </a:solidFill>
              <a:cs typeface="+mn-ea"/>
              <a:sym typeface="+mn-lt"/>
            </a:endParaRPr>
          </a:p>
          <a:p>
            <a:pPr defTabSz="914377">
              <a:lnSpc>
                <a:spcPct val="150000"/>
              </a:lnSpc>
            </a:pPr>
            <a:r>
              <a:rPr lang="en-US" altLang="zh-CN" sz="2400" dirty="0">
                <a:solidFill>
                  <a:prstClr val="black"/>
                </a:solidFill>
                <a:cs typeface="+mn-ea"/>
                <a:sym typeface="+mn-lt"/>
              </a:rPr>
              <a:t>1.</a:t>
            </a:r>
            <a:r>
              <a:rPr lang="zh-CN" altLang="en-US" sz="2400" dirty="0">
                <a:solidFill>
                  <a:prstClr val="black"/>
                </a:solidFill>
                <a:cs typeface="+mn-ea"/>
                <a:sym typeface="+mn-lt"/>
              </a:rPr>
              <a:t>画一条直线表示马路，规定从左到右方向为从西向东方向；</a:t>
            </a:r>
            <a:endParaRPr lang="en-US" altLang="zh-CN" sz="2400" dirty="0">
              <a:solidFill>
                <a:prstClr val="black"/>
              </a:solidFill>
              <a:cs typeface="+mn-ea"/>
              <a:sym typeface="+mn-lt"/>
            </a:endParaRPr>
          </a:p>
          <a:p>
            <a:pPr defTabSz="914377">
              <a:lnSpc>
                <a:spcPct val="150000"/>
              </a:lnSpc>
            </a:pPr>
            <a:r>
              <a:rPr lang="en-US" altLang="zh-CN" sz="2400" dirty="0">
                <a:solidFill>
                  <a:prstClr val="black"/>
                </a:solidFill>
                <a:cs typeface="+mn-ea"/>
                <a:sym typeface="+mn-lt"/>
              </a:rPr>
              <a:t>2.</a:t>
            </a:r>
            <a:r>
              <a:rPr lang="zh-CN" altLang="en-US" sz="2400" dirty="0">
                <a:solidFill>
                  <a:prstClr val="black"/>
                </a:solidFill>
                <a:cs typeface="+mn-ea"/>
                <a:sym typeface="+mn-lt"/>
              </a:rPr>
              <a:t>直线上任取一点</a:t>
            </a:r>
            <a:r>
              <a:rPr lang="en-US" altLang="zh-CN" sz="2400" dirty="0">
                <a:solidFill>
                  <a:prstClr val="black"/>
                </a:solidFill>
                <a:cs typeface="+mn-ea"/>
                <a:sym typeface="+mn-lt"/>
              </a:rPr>
              <a:t>O</a:t>
            </a:r>
            <a:r>
              <a:rPr lang="zh-CN" altLang="en-US" sz="2400" dirty="0">
                <a:solidFill>
                  <a:prstClr val="black"/>
                </a:solidFill>
                <a:cs typeface="+mn-ea"/>
                <a:sym typeface="+mn-lt"/>
              </a:rPr>
              <a:t>表示汽车站牌，规定一个单位长度（线段</a:t>
            </a:r>
            <a:r>
              <a:rPr lang="en-US" altLang="zh-CN" sz="2400" dirty="0">
                <a:solidFill>
                  <a:prstClr val="black"/>
                </a:solidFill>
                <a:cs typeface="+mn-ea"/>
                <a:sym typeface="+mn-lt"/>
              </a:rPr>
              <a:t>OA</a:t>
            </a:r>
            <a:r>
              <a:rPr lang="zh-CN" altLang="en-US" sz="2400" dirty="0">
                <a:solidFill>
                  <a:prstClr val="black"/>
                </a:solidFill>
                <a:cs typeface="+mn-ea"/>
                <a:sym typeface="+mn-lt"/>
              </a:rPr>
              <a:t>长）代表一米长；</a:t>
            </a:r>
            <a:endParaRPr lang="en-US" altLang="zh-CN" sz="2400" dirty="0">
              <a:solidFill>
                <a:prstClr val="black"/>
              </a:solidFill>
              <a:cs typeface="+mn-ea"/>
              <a:sym typeface="+mn-lt"/>
            </a:endParaRPr>
          </a:p>
          <a:p>
            <a:pPr defTabSz="914377">
              <a:lnSpc>
                <a:spcPct val="150000"/>
              </a:lnSpc>
            </a:pPr>
            <a:r>
              <a:rPr lang="en-US" altLang="zh-CN" sz="2400" dirty="0">
                <a:solidFill>
                  <a:prstClr val="black"/>
                </a:solidFill>
                <a:cs typeface="+mn-ea"/>
                <a:sym typeface="+mn-lt"/>
              </a:rPr>
              <a:t>3.</a:t>
            </a:r>
            <a:r>
              <a:rPr lang="zh-CN" altLang="en-US" sz="2400" dirty="0">
                <a:solidFill>
                  <a:prstClr val="black"/>
                </a:solidFill>
                <a:cs typeface="+mn-ea"/>
                <a:sym typeface="+mn-lt"/>
              </a:rPr>
              <a:t>在直线上画出其他参照物。</a:t>
            </a:r>
          </a:p>
        </p:txBody>
      </p:sp>
      <p:sp>
        <p:nvSpPr>
          <p:cNvPr id="8" name="TextBox 6">
            <a:extLst>
              <a:ext uri="{FF2B5EF4-FFF2-40B4-BE49-F238E27FC236}">
                <a16:creationId xmlns:a16="http://schemas.microsoft.com/office/drawing/2014/main" id="{380E5ED9-E778-41FB-81B5-DABA88EE654E}"/>
              </a:ext>
            </a:extLst>
          </p:cNvPr>
          <p:cNvSpPr txBox="1"/>
          <p:nvPr/>
        </p:nvSpPr>
        <p:spPr>
          <a:xfrm>
            <a:off x="554787" y="332307"/>
            <a:ext cx="3240360" cy="523220"/>
          </a:xfrm>
          <a:prstGeom prst="rect">
            <a:avLst/>
          </a:prstGeom>
          <a:noFill/>
          <a:effectLst>
            <a:outerShdw blurRad="12700" dist="12700" dir="2700000" algn="tl" rotWithShape="0">
              <a:prstClr val="black">
                <a:alpha val="40000"/>
              </a:prstClr>
            </a:outerShdw>
          </a:effectLst>
        </p:spPr>
        <p:txBody>
          <a:bodyPr wrap="square">
            <a:spAutoFit/>
          </a:bodyPr>
          <a:lstStyle/>
          <a:p>
            <a:pPr>
              <a:defRPr/>
            </a:pPr>
            <a:r>
              <a:rPr lang="zh-CN" altLang="en-US" sz="2800" b="1" dirty="0">
                <a:ln w="6350">
                  <a:noFill/>
                </a:ln>
                <a:cs typeface="+mn-ea"/>
                <a:sym typeface="+mn-lt"/>
              </a:rPr>
              <a:t>问 题</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1793966" y="3553213"/>
            <a:ext cx="8604068" cy="156755"/>
            <a:chOff x="1188720" y="3755571"/>
            <a:chExt cx="6453051" cy="117566"/>
          </a:xfrm>
        </p:grpSpPr>
        <p:cxnSp>
          <p:nvCxnSpPr>
            <p:cNvPr id="9" name="直接连接符 8"/>
            <p:cNvCxnSpPr/>
            <p:nvPr/>
          </p:nvCxnSpPr>
          <p:spPr>
            <a:xfrm>
              <a:off x="1188720" y="3873137"/>
              <a:ext cx="6453051"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3847011"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4225132"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952297"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6567738"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2790395"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2145961"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16" name="文本框 15"/>
          <p:cNvSpPr txBox="1"/>
          <p:nvPr/>
        </p:nvSpPr>
        <p:spPr>
          <a:xfrm>
            <a:off x="4998252" y="1966730"/>
            <a:ext cx="680203" cy="923330"/>
          </a:xfrm>
          <a:prstGeom prst="rect">
            <a:avLst/>
          </a:prstGeom>
          <a:noFill/>
        </p:spPr>
        <p:txBody>
          <a:bodyPr wrap="square" rtlCol="0">
            <a:spAutoFit/>
          </a:bodyPr>
          <a:lstStyle/>
          <a:p>
            <a:pPr algn="ctr" defTabSz="914377"/>
            <a:r>
              <a:rPr lang="en-US" altLang="zh-CN" dirty="0">
                <a:solidFill>
                  <a:prstClr val="black"/>
                </a:solidFill>
                <a:cs typeface="+mn-ea"/>
                <a:sym typeface="+mn-lt"/>
              </a:rPr>
              <a:t>O</a:t>
            </a:r>
          </a:p>
          <a:p>
            <a:pPr algn="ctr" defTabSz="914377"/>
            <a:r>
              <a:rPr lang="zh-CN" altLang="en-US" dirty="0">
                <a:solidFill>
                  <a:prstClr val="black"/>
                </a:solidFill>
                <a:cs typeface="+mn-ea"/>
                <a:sym typeface="+mn-lt"/>
              </a:rPr>
              <a:t>汽车站牌</a:t>
            </a:r>
          </a:p>
        </p:txBody>
      </p:sp>
      <p:sp>
        <p:nvSpPr>
          <p:cNvPr id="17" name="文本框 16"/>
          <p:cNvSpPr txBox="1"/>
          <p:nvPr/>
        </p:nvSpPr>
        <p:spPr>
          <a:xfrm>
            <a:off x="5502413" y="3049103"/>
            <a:ext cx="680203" cy="369332"/>
          </a:xfrm>
          <a:prstGeom prst="rect">
            <a:avLst/>
          </a:prstGeom>
          <a:noFill/>
        </p:spPr>
        <p:txBody>
          <a:bodyPr wrap="square" rtlCol="0">
            <a:spAutoFit/>
          </a:bodyPr>
          <a:lstStyle/>
          <a:p>
            <a:pPr algn="ctr" defTabSz="914377"/>
            <a:r>
              <a:rPr lang="en-US" altLang="zh-CN" dirty="0">
                <a:solidFill>
                  <a:prstClr val="black"/>
                </a:solidFill>
                <a:cs typeface="+mn-ea"/>
                <a:sym typeface="+mn-lt"/>
              </a:rPr>
              <a:t>A</a:t>
            </a:r>
            <a:endParaRPr lang="zh-CN" altLang="en-US" dirty="0">
              <a:solidFill>
                <a:prstClr val="black"/>
              </a:solidFill>
              <a:cs typeface="+mn-ea"/>
              <a:sym typeface="+mn-lt"/>
            </a:endParaRPr>
          </a:p>
        </p:txBody>
      </p:sp>
      <p:sp>
        <p:nvSpPr>
          <p:cNvPr id="18" name="文本框 17"/>
          <p:cNvSpPr txBox="1"/>
          <p:nvPr/>
        </p:nvSpPr>
        <p:spPr>
          <a:xfrm>
            <a:off x="6471967" y="2520727"/>
            <a:ext cx="680203" cy="646331"/>
          </a:xfrm>
          <a:prstGeom prst="rect">
            <a:avLst/>
          </a:prstGeom>
          <a:noFill/>
        </p:spPr>
        <p:txBody>
          <a:bodyPr wrap="square" rtlCol="0">
            <a:spAutoFit/>
          </a:bodyPr>
          <a:lstStyle/>
          <a:p>
            <a:pPr algn="ctr" defTabSz="914377"/>
            <a:r>
              <a:rPr lang="en-US" altLang="zh-CN" dirty="0">
                <a:solidFill>
                  <a:prstClr val="black"/>
                </a:solidFill>
                <a:cs typeface="+mn-ea"/>
                <a:sym typeface="+mn-lt"/>
              </a:rPr>
              <a:t>B</a:t>
            </a:r>
          </a:p>
          <a:p>
            <a:pPr algn="ctr" defTabSz="914377"/>
            <a:r>
              <a:rPr lang="zh-CN" altLang="en-US" dirty="0">
                <a:solidFill>
                  <a:prstClr val="black"/>
                </a:solidFill>
                <a:cs typeface="+mn-ea"/>
                <a:sym typeface="+mn-lt"/>
              </a:rPr>
              <a:t>柳树</a:t>
            </a:r>
          </a:p>
        </p:txBody>
      </p:sp>
      <p:sp>
        <p:nvSpPr>
          <p:cNvPr id="19" name="文本框 18"/>
          <p:cNvSpPr txBox="1"/>
          <p:nvPr/>
        </p:nvSpPr>
        <p:spPr>
          <a:xfrm>
            <a:off x="8625888" y="2520727"/>
            <a:ext cx="680203" cy="646331"/>
          </a:xfrm>
          <a:prstGeom prst="rect">
            <a:avLst/>
          </a:prstGeom>
          <a:noFill/>
        </p:spPr>
        <p:txBody>
          <a:bodyPr wrap="square" rtlCol="0">
            <a:spAutoFit/>
          </a:bodyPr>
          <a:lstStyle/>
          <a:p>
            <a:pPr algn="ctr" defTabSz="914377"/>
            <a:r>
              <a:rPr lang="en-US" altLang="zh-CN" dirty="0">
                <a:solidFill>
                  <a:prstClr val="black"/>
                </a:solidFill>
                <a:cs typeface="+mn-ea"/>
                <a:sym typeface="+mn-lt"/>
              </a:rPr>
              <a:t>C</a:t>
            </a:r>
          </a:p>
          <a:p>
            <a:pPr algn="ctr" defTabSz="914377"/>
            <a:r>
              <a:rPr lang="zh-CN" altLang="en-US" dirty="0">
                <a:solidFill>
                  <a:prstClr val="black"/>
                </a:solidFill>
                <a:cs typeface="+mn-ea"/>
                <a:sym typeface="+mn-lt"/>
              </a:rPr>
              <a:t>杨树</a:t>
            </a:r>
          </a:p>
        </p:txBody>
      </p:sp>
      <p:sp>
        <p:nvSpPr>
          <p:cNvPr id="20" name="文本框 19"/>
          <p:cNvSpPr txBox="1"/>
          <p:nvPr/>
        </p:nvSpPr>
        <p:spPr>
          <a:xfrm>
            <a:off x="3581192" y="2553461"/>
            <a:ext cx="680203" cy="646331"/>
          </a:xfrm>
          <a:prstGeom prst="rect">
            <a:avLst/>
          </a:prstGeom>
          <a:noFill/>
        </p:spPr>
        <p:txBody>
          <a:bodyPr wrap="square" rtlCol="0">
            <a:spAutoFit/>
          </a:bodyPr>
          <a:lstStyle/>
          <a:p>
            <a:pPr algn="ctr" defTabSz="914377"/>
            <a:r>
              <a:rPr lang="en-US" altLang="zh-CN" dirty="0">
                <a:solidFill>
                  <a:prstClr val="black"/>
                </a:solidFill>
                <a:cs typeface="+mn-ea"/>
                <a:sym typeface="+mn-lt"/>
              </a:rPr>
              <a:t>D</a:t>
            </a:r>
          </a:p>
          <a:p>
            <a:pPr algn="ctr" defTabSz="914377"/>
            <a:r>
              <a:rPr lang="zh-CN" altLang="en-US" dirty="0">
                <a:solidFill>
                  <a:prstClr val="black"/>
                </a:solidFill>
                <a:cs typeface="+mn-ea"/>
                <a:sym typeface="+mn-lt"/>
              </a:rPr>
              <a:t>槐树</a:t>
            </a:r>
          </a:p>
        </p:txBody>
      </p:sp>
      <p:sp>
        <p:nvSpPr>
          <p:cNvPr id="21" name="文本框 20"/>
          <p:cNvSpPr txBox="1"/>
          <p:nvPr/>
        </p:nvSpPr>
        <p:spPr>
          <a:xfrm>
            <a:off x="2745168" y="2322105"/>
            <a:ext cx="680203" cy="923330"/>
          </a:xfrm>
          <a:prstGeom prst="rect">
            <a:avLst/>
          </a:prstGeom>
          <a:noFill/>
        </p:spPr>
        <p:txBody>
          <a:bodyPr wrap="square" rtlCol="0">
            <a:spAutoFit/>
          </a:bodyPr>
          <a:lstStyle/>
          <a:p>
            <a:pPr algn="ctr" defTabSz="914377"/>
            <a:r>
              <a:rPr lang="en-US" altLang="zh-CN" dirty="0">
                <a:solidFill>
                  <a:prstClr val="black"/>
                </a:solidFill>
                <a:cs typeface="+mn-ea"/>
                <a:sym typeface="+mn-lt"/>
              </a:rPr>
              <a:t>E</a:t>
            </a:r>
          </a:p>
          <a:p>
            <a:pPr algn="ctr" defTabSz="914377"/>
            <a:r>
              <a:rPr lang="zh-CN" altLang="en-US" dirty="0">
                <a:solidFill>
                  <a:prstClr val="black"/>
                </a:solidFill>
                <a:cs typeface="+mn-ea"/>
                <a:sym typeface="+mn-lt"/>
              </a:rPr>
              <a:t>电线杆</a:t>
            </a:r>
          </a:p>
        </p:txBody>
      </p:sp>
      <p:sp>
        <p:nvSpPr>
          <p:cNvPr id="22" name="左大括号 21"/>
          <p:cNvSpPr/>
          <p:nvPr/>
        </p:nvSpPr>
        <p:spPr>
          <a:xfrm rot="16200000">
            <a:off x="5555624" y="3574395"/>
            <a:ext cx="69624" cy="504163"/>
          </a:xfrm>
          <a:prstGeom prst="leftBrace">
            <a:avLst/>
          </a:prstGeom>
          <a:ln w="4127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defTabSz="914377" fontAlgn="ctr">
              <a:defRPr/>
            </a:pPr>
            <a:endParaRPr lang="zh-CN" altLang="en-US">
              <a:solidFill>
                <a:prstClr val="black"/>
              </a:solidFill>
              <a:cs typeface="+mn-ea"/>
              <a:sym typeface="+mn-lt"/>
            </a:endParaRPr>
          </a:p>
        </p:txBody>
      </p:sp>
      <p:sp>
        <p:nvSpPr>
          <p:cNvPr id="23" name="TextBox 33"/>
          <p:cNvSpPr txBox="1">
            <a:spLocks noChangeArrowheads="1"/>
          </p:cNvSpPr>
          <p:nvPr/>
        </p:nvSpPr>
        <p:spPr bwMode="auto">
          <a:xfrm>
            <a:off x="5420384" y="3939043"/>
            <a:ext cx="340103"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fontAlgn="ctr"/>
            <a:r>
              <a:rPr lang="en-US" altLang="zh-CN" sz="2133" b="1" dirty="0">
                <a:solidFill>
                  <a:srgbClr val="2519C3"/>
                </a:solidFill>
                <a:latin typeface="+mn-lt"/>
                <a:ea typeface="+mn-ea"/>
                <a:cs typeface="+mn-ea"/>
                <a:sym typeface="+mn-lt"/>
              </a:rPr>
              <a:t>1</a:t>
            </a:r>
          </a:p>
        </p:txBody>
      </p:sp>
      <p:sp>
        <p:nvSpPr>
          <p:cNvPr id="24" name="左大括号 23"/>
          <p:cNvSpPr/>
          <p:nvPr/>
        </p:nvSpPr>
        <p:spPr>
          <a:xfrm rot="16200000">
            <a:off x="6044731" y="3532845"/>
            <a:ext cx="60959" cy="1473715"/>
          </a:xfrm>
          <a:prstGeom prst="leftBrace">
            <a:avLst/>
          </a:prstGeom>
          <a:ln w="4127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defTabSz="914377" fontAlgn="ctr">
              <a:defRPr/>
            </a:pPr>
            <a:endParaRPr lang="zh-CN" altLang="en-US">
              <a:solidFill>
                <a:prstClr val="black"/>
              </a:solidFill>
              <a:cs typeface="+mn-ea"/>
              <a:sym typeface="+mn-lt"/>
            </a:endParaRPr>
          </a:p>
        </p:txBody>
      </p:sp>
      <p:sp>
        <p:nvSpPr>
          <p:cNvPr id="25" name="左大括号 24"/>
          <p:cNvSpPr/>
          <p:nvPr/>
        </p:nvSpPr>
        <p:spPr>
          <a:xfrm rot="16200000">
            <a:off x="7121670" y="3181575"/>
            <a:ext cx="61004" cy="3627639"/>
          </a:xfrm>
          <a:prstGeom prst="leftBrace">
            <a:avLst/>
          </a:prstGeom>
          <a:ln w="4127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defTabSz="914377" fontAlgn="ctr">
              <a:defRPr/>
            </a:pPr>
            <a:endParaRPr lang="zh-CN" altLang="en-US">
              <a:solidFill>
                <a:prstClr val="black"/>
              </a:solidFill>
              <a:cs typeface="+mn-ea"/>
              <a:sym typeface="+mn-lt"/>
            </a:endParaRPr>
          </a:p>
        </p:txBody>
      </p:sp>
      <p:sp>
        <p:nvSpPr>
          <p:cNvPr id="26" name="左大括号 25"/>
          <p:cNvSpPr/>
          <p:nvPr/>
        </p:nvSpPr>
        <p:spPr>
          <a:xfrm rot="16200000">
            <a:off x="4559687" y="3609070"/>
            <a:ext cx="60959" cy="1321265"/>
          </a:xfrm>
          <a:prstGeom prst="leftBrace">
            <a:avLst/>
          </a:prstGeom>
          <a:ln w="4127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defTabSz="914377" fontAlgn="ctr">
              <a:defRPr/>
            </a:pPr>
            <a:endParaRPr lang="zh-CN" altLang="en-US">
              <a:solidFill>
                <a:prstClr val="black"/>
              </a:solidFill>
              <a:cs typeface="+mn-ea"/>
              <a:sym typeface="+mn-lt"/>
            </a:endParaRPr>
          </a:p>
        </p:txBody>
      </p:sp>
      <p:sp>
        <p:nvSpPr>
          <p:cNvPr id="27" name="左大括号 26"/>
          <p:cNvSpPr/>
          <p:nvPr/>
        </p:nvSpPr>
        <p:spPr>
          <a:xfrm rot="16200000">
            <a:off x="4145047" y="3896027"/>
            <a:ext cx="60959" cy="2180512"/>
          </a:xfrm>
          <a:prstGeom prst="leftBrace">
            <a:avLst/>
          </a:prstGeom>
          <a:ln w="4127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defTabSz="914377" fontAlgn="ctr">
              <a:defRPr/>
            </a:pPr>
            <a:endParaRPr lang="zh-CN" altLang="en-US">
              <a:solidFill>
                <a:prstClr val="black"/>
              </a:solidFill>
              <a:cs typeface="+mn-ea"/>
              <a:sym typeface="+mn-lt"/>
            </a:endParaRPr>
          </a:p>
        </p:txBody>
      </p:sp>
      <p:sp>
        <p:nvSpPr>
          <p:cNvPr id="28" name="TextBox 33"/>
          <p:cNvSpPr txBox="1">
            <a:spLocks noChangeArrowheads="1"/>
          </p:cNvSpPr>
          <p:nvPr/>
        </p:nvSpPr>
        <p:spPr bwMode="auto">
          <a:xfrm>
            <a:off x="5886526" y="4406833"/>
            <a:ext cx="340103"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fontAlgn="ctr"/>
            <a:r>
              <a:rPr lang="en-US" altLang="zh-CN" sz="2133" b="1" dirty="0">
                <a:solidFill>
                  <a:prstClr val="black"/>
                </a:solidFill>
                <a:latin typeface="+mn-lt"/>
                <a:ea typeface="+mn-ea"/>
                <a:cs typeface="+mn-ea"/>
                <a:sym typeface="+mn-lt"/>
              </a:rPr>
              <a:t>3</a:t>
            </a:r>
          </a:p>
        </p:txBody>
      </p:sp>
      <p:sp>
        <p:nvSpPr>
          <p:cNvPr id="29" name="TextBox 33"/>
          <p:cNvSpPr txBox="1">
            <a:spLocks noChangeArrowheads="1"/>
          </p:cNvSpPr>
          <p:nvPr/>
        </p:nvSpPr>
        <p:spPr bwMode="auto">
          <a:xfrm>
            <a:off x="4420114" y="4413911"/>
            <a:ext cx="340103"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fontAlgn="ctr"/>
            <a:r>
              <a:rPr lang="en-US" altLang="zh-CN" sz="2133" b="1" dirty="0">
                <a:solidFill>
                  <a:prstClr val="black"/>
                </a:solidFill>
                <a:latin typeface="+mn-lt"/>
                <a:ea typeface="+mn-ea"/>
                <a:cs typeface="+mn-ea"/>
                <a:sym typeface="+mn-lt"/>
              </a:rPr>
              <a:t>3</a:t>
            </a:r>
          </a:p>
        </p:txBody>
      </p:sp>
      <p:sp>
        <p:nvSpPr>
          <p:cNvPr id="30" name="TextBox 33"/>
          <p:cNvSpPr txBox="1">
            <a:spLocks noChangeArrowheads="1"/>
          </p:cNvSpPr>
          <p:nvPr/>
        </p:nvSpPr>
        <p:spPr bwMode="auto">
          <a:xfrm>
            <a:off x="6886323" y="5207928"/>
            <a:ext cx="768511"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fontAlgn="ctr"/>
            <a:r>
              <a:rPr lang="en-US" altLang="zh-CN" sz="2133" b="1" dirty="0">
                <a:solidFill>
                  <a:prstClr val="black"/>
                </a:solidFill>
                <a:latin typeface="+mn-lt"/>
                <a:ea typeface="+mn-ea"/>
                <a:cs typeface="+mn-ea"/>
                <a:sym typeface="+mn-lt"/>
              </a:rPr>
              <a:t>7.5</a:t>
            </a:r>
          </a:p>
        </p:txBody>
      </p:sp>
      <p:sp>
        <p:nvSpPr>
          <p:cNvPr id="31" name="TextBox 33"/>
          <p:cNvSpPr txBox="1">
            <a:spLocks noChangeArrowheads="1"/>
          </p:cNvSpPr>
          <p:nvPr/>
        </p:nvSpPr>
        <p:spPr bwMode="auto">
          <a:xfrm>
            <a:off x="3821654" y="5203046"/>
            <a:ext cx="768511"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fontAlgn="ctr"/>
            <a:r>
              <a:rPr lang="en-US" altLang="zh-CN" sz="2133" b="1" dirty="0">
                <a:solidFill>
                  <a:prstClr val="black"/>
                </a:solidFill>
                <a:latin typeface="+mn-lt"/>
                <a:ea typeface="+mn-ea"/>
                <a:cs typeface="+mn-ea"/>
                <a:sym typeface="+mn-lt"/>
              </a:rPr>
              <a:t>4.8</a:t>
            </a:r>
          </a:p>
        </p:txBody>
      </p:sp>
      <p:sp>
        <p:nvSpPr>
          <p:cNvPr id="32" name="TextBox 6">
            <a:extLst>
              <a:ext uri="{FF2B5EF4-FFF2-40B4-BE49-F238E27FC236}">
                <a16:creationId xmlns:a16="http://schemas.microsoft.com/office/drawing/2014/main" id="{3A377A8A-BCC8-4AC9-8EB9-915C533C7EDC}"/>
              </a:ext>
            </a:extLst>
          </p:cNvPr>
          <p:cNvSpPr txBox="1"/>
          <p:nvPr/>
        </p:nvSpPr>
        <p:spPr>
          <a:xfrm>
            <a:off x="554787" y="332307"/>
            <a:ext cx="3240360" cy="523220"/>
          </a:xfrm>
          <a:prstGeom prst="rect">
            <a:avLst/>
          </a:prstGeom>
          <a:noFill/>
          <a:effectLst>
            <a:outerShdw blurRad="12700" dist="12700" dir="2700000" algn="tl" rotWithShape="0">
              <a:prstClr val="black">
                <a:alpha val="40000"/>
              </a:prstClr>
            </a:outerShdw>
          </a:effectLst>
        </p:spPr>
        <p:txBody>
          <a:bodyPr wrap="square">
            <a:spAutoFit/>
          </a:bodyPr>
          <a:lstStyle/>
          <a:p>
            <a:pPr>
              <a:defRPr/>
            </a:pPr>
            <a:r>
              <a:rPr lang="zh-CN" altLang="en-US" sz="2800" b="1" dirty="0">
                <a:ln w="6350">
                  <a:noFill/>
                </a:ln>
                <a:cs typeface="+mn-ea"/>
                <a:sym typeface="+mn-lt"/>
              </a:rPr>
              <a:t>画 图</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5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500"/>
                                        <p:tgtEl>
                                          <p:spTgt spid="1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500"/>
                                        <p:tgtEl>
                                          <p:spTgt spid="2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500"/>
                                        <p:tgtEl>
                                          <p:spTgt spid="21"/>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wipe(left)">
                                      <p:cBhvr>
                                        <p:cTn id="41" dur="500"/>
                                        <p:tgtEl>
                                          <p:spTgt spid="22"/>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box(in)">
                                      <p:cBhvr>
                                        <p:cTn id="44" dur="500"/>
                                        <p:tgtEl>
                                          <p:spTgt spid="2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wipe(left)">
                                      <p:cBhvr>
                                        <p:cTn id="49" dur="500"/>
                                        <p:tgtEl>
                                          <p:spTgt spid="24"/>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wipe(left)">
                                      <p:cBhvr>
                                        <p:cTn id="54" dur="500"/>
                                        <p:tgtEl>
                                          <p:spTgt spid="25"/>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wipe(left)">
                                      <p:cBhvr>
                                        <p:cTn id="59" dur="500"/>
                                        <p:tgtEl>
                                          <p:spTgt spid="26"/>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wipe(left)">
                                      <p:cBhvr>
                                        <p:cTn id="64" dur="500"/>
                                        <p:tgtEl>
                                          <p:spTgt spid="27"/>
                                        </p:tgtEl>
                                      </p:cBhvr>
                                    </p:animEffect>
                                  </p:childTnLst>
                                </p:cTn>
                              </p:par>
                              <p:par>
                                <p:cTn id="65" presetID="4" presetClass="entr" presetSubtype="16" fill="hold" grpId="0" nodeType="with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box(in)">
                                      <p:cBhvr>
                                        <p:cTn id="67" dur="500"/>
                                        <p:tgtEl>
                                          <p:spTgt spid="28"/>
                                        </p:tgtEl>
                                      </p:cBhvr>
                                    </p:animEffect>
                                  </p:childTnLst>
                                </p:cTn>
                              </p:par>
                              <p:par>
                                <p:cTn id="68" presetID="4" presetClass="entr" presetSubtype="16" fill="hold" grpId="0" nodeType="withEffect">
                                  <p:stCondLst>
                                    <p:cond delay="0"/>
                                  </p:stCondLst>
                                  <p:childTnLst>
                                    <p:set>
                                      <p:cBhvr>
                                        <p:cTn id="69" dur="1" fill="hold">
                                          <p:stCondLst>
                                            <p:cond delay="0"/>
                                          </p:stCondLst>
                                        </p:cTn>
                                        <p:tgtEl>
                                          <p:spTgt spid="29"/>
                                        </p:tgtEl>
                                        <p:attrNameLst>
                                          <p:attrName>style.visibility</p:attrName>
                                        </p:attrNameLst>
                                      </p:cBhvr>
                                      <p:to>
                                        <p:strVal val="visible"/>
                                      </p:to>
                                    </p:set>
                                    <p:animEffect transition="in" filter="box(in)">
                                      <p:cBhvr>
                                        <p:cTn id="70" dur="500"/>
                                        <p:tgtEl>
                                          <p:spTgt spid="29"/>
                                        </p:tgtEl>
                                      </p:cBhvr>
                                    </p:animEffect>
                                  </p:childTnLst>
                                </p:cTn>
                              </p:par>
                              <p:par>
                                <p:cTn id="71" presetID="4" presetClass="entr" presetSubtype="16" fill="hold" grpId="0" nodeType="with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box(in)">
                                      <p:cBhvr>
                                        <p:cTn id="73" dur="500"/>
                                        <p:tgtEl>
                                          <p:spTgt spid="30"/>
                                        </p:tgtEl>
                                      </p:cBhvr>
                                    </p:animEffect>
                                  </p:childTnLst>
                                </p:cTn>
                              </p:par>
                              <p:par>
                                <p:cTn id="74" presetID="4" presetClass="entr" presetSubtype="16" fill="hold" grpId="0" nodeType="withEffect">
                                  <p:stCondLst>
                                    <p:cond delay="0"/>
                                  </p:stCondLst>
                                  <p:childTnLst>
                                    <p:set>
                                      <p:cBhvr>
                                        <p:cTn id="75" dur="1" fill="hold">
                                          <p:stCondLst>
                                            <p:cond delay="0"/>
                                          </p:stCondLst>
                                        </p:cTn>
                                        <p:tgtEl>
                                          <p:spTgt spid="31"/>
                                        </p:tgtEl>
                                        <p:attrNameLst>
                                          <p:attrName>style.visibility</p:attrName>
                                        </p:attrNameLst>
                                      </p:cBhvr>
                                      <p:to>
                                        <p:strVal val="visible"/>
                                      </p:to>
                                    </p:set>
                                    <p:animEffect transition="in" filter="box(in)">
                                      <p:cBhvr>
                                        <p:cTn id="76" dur="500"/>
                                        <p:tgtEl>
                                          <p:spTgt spid="31"/>
                                        </p:tgtEl>
                                      </p:cBhvr>
                                    </p:animEffect>
                                  </p:childTnLst>
                                </p:cTn>
                              </p:par>
                            </p:childTnLst>
                          </p:cTn>
                        </p:par>
                        <p:par>
                          <p:cTn id="77" fill="hold">
                            <p:stCondLst>
                              <p:cond delay="500"/>
                            </p:stCondLst>
                            <p:childTnLst>
                              <p:par>
                                <p:cTn id="78" presetID="10" presetClass="entr" presetSubtype="0" fill="hold" grpId="0" nodeType="afterEffect">
                                  <p:stCondLst>
                                    <p:cond delay="0"/>
                                  </p:stCondLst>
                                  <p:childTnLst>
                                    <p:set>
                                      <p:cBhvr>
                                        <p:cTn id="79" dur="1" fill="hold">
                                          <p:stCondLst>
                                            <p:cond delay="0"/>
                                          </p:stCondLst>
                                        </p:cTn>
                                        <p:tgtEl>
                                          <p:spTgt spid="32"/>
                                        </p:tgtEl>
                                        <p:attrNameLst>
                                          <p:attrName>style.visibility</p:attrName>
                                        </p:attrNameLst>
                                      </p:cBhvr>
                                      <p:to>
                                        <p:strVal val="visible"/>
                                      </p:to>
                                    </p:set>
                                    <p:animEffect transition="in" filter="fade">
                                      <p:cBhvr>
                                        <p:cTn id="80"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2" grpId="0" animBg="1"/>
      <p:bldP spid="23" grpId="0"/>
      <p:bldP spid="24" grpId="0" animBg="1"/>
      <p:bldP spid="25" grpId="0" animBg="1"/>
      <p:bldP spid="26" grpId="0" animBg="1"/>
      <p:bldP spid="27" grpId="0" animBg="1"/>
      <p:bldP spid="28" grpId="0"/>
      <p:bldP spid="29" grpId="0"/>
      <p:bldP spid="30" grpId="0"/>
      <p:bldP spid="31" grpId="0"/>
      <p:bldP spid="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39200" y="1168809"/>
            <a:ext cx="10349713" cy="830997"/>
          </a:xfrm>
          <a:prstGeom prst="rect">
            <a:avLst/>
          </a:prstGeom>
        </p:spPr>
        <p:txBody>
          <a:bodyPr wrap="square">
            <a:spAutoFit/>
          </a:bodyPr>
          <a:lstStyle/>
          <a:p>
            <a:pPr defTabSz="914377"/>
            <a:r>
              <a:rPr lang="zh-CN" altLang="en-US" sz="2400" b="1" dirty="0">
                <a:solidFill>
                  <a:prstClr val="black"/>
                </a:solidFill>
                <a:cs typeface="+mn-ea"/>
                <a:sym typeface="+mn-lt"/>
              </a:rPr>
              <a:t>   怎样</a:t>
            </a:r>
            <a:r>
              <a:rPr lang="zh-CN" altLang="en-US" sz="2400" b="1" dirty="0">
                <a:solidFill>
                  <a:srgbClr val="FF0000"/>
                </a:solidFill>
                <a:cs typeface="+mn-ea"/>
                <a:sym typeface="+mn-lt"/>
              </a:rPr>
              <a:t>用数</a:t>
            </a:r>
            <a:r>
              <a:rPr lang="zh-CN" altLang="en-US" sz="2400" b="1" dirty="0">
                <a:solidFill>
                  <a:prstClr val="black"/>
                </a:solidFill>
                <a:cs typeface="+mn-ea"/>
                <a:sym typeface="+mn-lt"/>
              </a:rPr>
              <a:t>简明地表示这些树、电线杆与汽车站牌的相对位置关系（</a:t>
            </a:r>
            <a:r>
              <a:rPr lang="zh-CN" altLang="en-US" sz="2400" b="1" dirty="0">
                <a:solidFill>
                  <a:srgbClr val="FF0000"/>
                </a:solidFill>
                <a:cs typeface="+mn-ea"/>
                <a:sym typeface="+mn-lt"/>
              </a:rPr>
              <a:t>方向、距离</a:t>
            </a:r>
            <a:r>
              <a:rPr lang="zh-CN" altLang="en-US" sz="2400" b="1" dirty="0">
                <a:solidFill>
                  <a:prstClr val="black"/>
                </a:solidFill>
                <a:cs typeface="+mn-ea"/>
                <a:sym typeface="+mn-lt"/>
              </a:rPr>
              <a:t>）</a:t>
            </a:r>
            <a:r>
              <a:rPr lang="zh-CN" altLang="en-US" b="1" dirty="0">
                <a:solidFill>
                  <a:prstClr val="black"/>
                </a:solidFill>
                <a:cs typeface="+mn-ea"/>
                <a:sym typeface="+mn-lt"/>
              </a:rPr>
              <a:t>？ </a:t>
            </a:r>
            <a:endParaRPr lang="zh-CN" altLang="en-US" sz="1600" dirty="0">
              <a:solidFill>
                <a:prstClr val="black"/>
              </a:solidFill>
              <a:cs typeface="+mn-ea"/>
              <a:sym typeface="+mn-lt"/>
            </a:endParaRPr>
          </a:p>
        </p:txBody>
      </p:sp>
      <p:sp>
        <p:nvSpPr>
          <p:cNvPr id="8" name="文本占位符 9217"/>
          <p:cNvSpPr txBox="1">
            <a:spLocks noChangeArrowheads="1"/>
          </p:cNvSpPr>
          <p:nvPr/>
        </p:nvSpPr>
        <p:spPr bwMode="auto">
          <a:xfrm>
            <a:off x="791343" y="2277655"/>
            <a:ext cx="10183933" cy="140754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1219170">
              <a:lnSpc>
                <a:spcPct val="150000"/>
              </a:lnSpc>
              <a:buNone/>
            </a:pPr>
            <a:r>
              <a:rPr lang="zh-CN" altLang="en-US" sz="1800" dirty="0">
                <a:solidFill>
                  <a:prstClr val="black"/>
                </a:solidFill>
                <a:cs typeface="+mn-ea"/>
                <a:sym typeface="+mn-lt"/>
              </a:rPr>
              <a:t>上面的问题中，“东”与“西”“左”与“右”都具有</a:t>
            </a:r>
            <a:r>
              <a:rPr lang="zh-CN" altLang="en-US" sz="1800" dirty="0">
                <a:solidFill>
                  <a:srgbClr val="FF0000"/>
                </a:solidFill>
                <a:cs typeface="+mn-ea"/>
                <a:sym typeface="+mn-lt"/>
              </a:rPr>
              <a:t>相反意义</a:t>
            </a:r>
            <a:r>
              <a:rPr lang="zh-CN" altLang="en-US" sz="1800" dirty="0">
                <a:solidFill>
                  <a:prstClr val="black"/>
                </a:solidFill>
                <a:cs typeface="+mn-ea"/>
                <a:sym typeface="+mn-lt"/>
              </a:rPr>
              <a:t>。如图所示，在一条直线上取一个点</a:t>
            </a:r>
            <a:r>
              <a:rPr lang="en-US" altLang="zh-CN" sz="1800" dirty="0">
                <a:solidFill>
                  <a:prstClr val="black"/>
                </a:solidFill>
                <a:cs typeface="+mn-ea"/>
                <a:sym typeface="+mn-lt"/>
              </a:rPr>
              <a:t>O</a:t>
            </a:r>
            <a:r>
              <a:rPr lang="zh-CN" altLang="en-US" sz="1800" dirty="0">
                <a:solidFill>
                  <a:prstClr val="black"/>
                </a:solidFill>
                <a:cs typeface="+mn-ea"/>
                <a:sym typeface="+mn-lt"/>
              </a:rPr>
              <a:t>为</a:t>
            </a:r>
            <a:r>
              <a:rPr lang="zh-CN" altLang="en-US" sz="1800" dirty="0">
                <a:solidFill>
                  <a:srgbClr val="FF0000"/>
                </a:solidFill>
                <a:cs typeface="+mn-ea"/>
                <a:sym typeface="+mn-lt"/>
              </a:rPr>
              <a:t>基准点</a:t>
            </a:r>
            <a:r>
              <a:rPr lang="zh-CN" altLang="en-US" sz="1800" dirty="0">
                <a:solidFill>
                  <a:prstClr val="black"/>
                </a:solidFill>
                <a:cs typeface="+mn-ea"/>
                <a:sym typeface="+mn-lt"/>
              </a:rPr>
              <a:t>，用</a:t>
            </a:r>
            <a:r>
              <a:rPr lang="en-US" altLang="zh-CN" sz="1800" dirty="0">
                <a:solidFill>
                  <a:prstClr val="black"/>
                </a:solidFill>
                <a:cs typeface="+mn-ea"/>
                <a:sym typeface="+mn-lt"/>
              </a:rPr>
              <a:t>O</a:t>
            </a:r>
            <a:r>
              <a:rPr lang="zh-CN" altLang="en-US" sz="1800" dirty="0">
                <a:solidFill>
                  <a:prstClr val="black"/>
                </a:solidFill>
                <a:cs typeface="+mn-ea"/>
                <a:sym typeface="+mn-lt"/>
              </a:rPr>
              <a:t>表示它，</a:t>
            </a:r>
            <a:r>
              <a:rPr lang="zh-CN" altLang="en-US" sz="1800" b="1" dirty="0">
                <a:solidFill>
                  <a:srgbClr val="FF0000"/>
                </a:solidFill>
                <a:cs typeface="+mn-ea"/>
                <a:sym typeface="+mn-lt"/>
              </a:rPr>
              <a:t>再用负数表示点</a:t>
            </a:r>
            <a:r>
              <a:rPr lang="en-US" altLang="zh-CN" sz="1800" b="1" dirty="0">
                <a:solidFill>
                  <a:srgbClr val="FF0000"/>
                </a:solidFill>
                <a:cs typeface="+mn-ea"/>
                <a:sym typeface="+mn-lt"/>
              </a:rPr>
              <a:t>O</a:t>
            </a:r>
            <a:r>
              <a:rPr lang="zh-CN" altLang="en-US" sz="1800" b="1" dirty="0">
                <a:solidFill>
                  <a:srgbClr val="FF0000"/>
                </a:solidFill>
                <a:cs typeface="+mn-ea"/>
                <a:sym typeface="+mn-lt"/>
              </a:rPr>
              <a:t>左边的点，用正数表示点</a:t>
            </a:r>
            <a:r>
              <a:rPr lang="en-US" altLang="zh-CN" sz="1800" b="1" dirty="0">
                <a:solidFill>
                  <a:srgbClr val="FF0000"/>
                </a:solidFill>
                <a:cs typeface="+mn-ea"/>
                <a:sym typeface="+mn-lt"/>
              </a:rPr>
              <a:t>O</a:t>
            </a:r>
            <a:r>
              <a:rPr lang="zh-CN" altLang="en-US" sz="1800" b="1" dirty="0">
                <a:solidFill>
                  <a:srgbClr val="FF0000"/>
                </a:solidFill>
                <a:cs typeface="+mn-ea"/>
                <a:sym typeface="+mn-lt"/>
              </a:rPr>
              <a:t>右边的点</a:t>
            </a:r>
            <a:r>
              <a:rPr lang="zh-CN" altLang="en-US" sz="1800" dirty="0">
                <a:solidFill>
                  <a:prstClr val="black"/>
                </a:solidFill>
                <a:cs typeface="+mn-ea"/>
                <a:sym typeface="+mn-lt"/>
              </a:rPr>
              <a:t>。这样，我们就用负数、</a:t>
            </a:r>
            <a:r>
              <a:rPr lang="en-US" altLang="zh-CN" sz="1800" dirty="0">
                <a:solidFill>
                  <a:prstClr val="black"/>
                </a:solidFill>
                <a:cs typeface="+mn-ea"/>
                <a:sym typeface="+mn-lt"/>
              </a:rPr>
              <a:t>0</a:t>
            </a:r>
            <a:r>
              <a:rPr lang="zh-CN" altLang="en-US" sz="1800" dirty="0">
                <a:solidFill>
                  <a:prstClr val="black"/>
                </a:solidFill>
                <a:cs typeface="+mn-ea"/>
                <a:sym typeface="+mn-lt"/>
              </a:rPr>
              <a:t>、正数表示了这条直线上的点。</a:t>
            </a:r>
            <a:endParaRPr lang="en-US" altLang="zh-CN" sz="1800" dirty="0">
              <a:solidFill>
                <a:prstClr val="black"/>
              </a:solidFill>
              <a:cs typeface="+mn-ea"/>
              <a:sym typeface="+mn-lt"/>
            </a:endParaRPr>
          </a:p>
        </p:txBody>
      </p:sp>
      <p:grpSp>
        <p:nvGrpSpPr>
          <p:cNvPr id="3" name="组合 2"/>
          <p:cNvGrpSpPr/>
          <p:nvPr/>
        </p:nvGrpSpPr>
        <p:grpSpPr>
          <a:xfrm>
            <a:off x="1834761" y="4001612"/>
            <a:ext cx="8604068" cy="639183"/>
            <a:chOff x="1376070" y="3142723"/>
            <a:chExt cx="6453051" cy="479387"/>
          </a:xfrm>
        </p:grpSpPr>
        <p:grpSp>
          <p:nvGrpSpPr>
            <p:cNvPr id="9" name="组合 8"/>
            <p:cNvGrpSpPr/>
            <p:nvPr/>
          </p:nvGrpSpPr>
          <p:grpSpPr>
            <a:xfrm>
              <a:off x="1376070" y="3504544"/>
              <a:ext cx="6453051" cy="117566"/>
              <a:chOff x="1188720" y="3755571"/>
              <a:chExt cx="6453051" cy="117566"/>
            </a:xfrm>
          </p:grpSpPr>
          <p:cxnSp>
            <p:nvCxnSpPr>
              <p:cNvPr id="10" name="直接连接符 9"/>
              <p:cNvCxnSpPr/>
              <p:nvPr/>
            </p:nvCxnSpPr>
            <p:spPr>
              <a:xfrm>
                <a:off x="1188720" y="3873137"/>
                <a:ext cx="6453051"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3847011"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225132"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4952297"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6567738"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2790395"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2145961"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17" name="文本框 16"/>
            <p:cNvSpPr txBox="1"/>
            <p:nvPr/>
          </p:nvSpPr>
          <p:spPr>
            <a:xfrm>
              <a:off x="3794067" y="3156359"/>
              <a:ext cx="510152" cy="276999"/>
            </a:xfrm>
            <a:prstGeom prst="rect">
              <a:avLst/>
            </a:prstGeom>
            <a:noFill/>
          </p:spPr>
          <p:txBody>
            <a:bodyPr wrap="square" rtlCol="0">
              <a:spAutoFit/>
            </a:bodyPr>
            <a:lstStyle/>
            <a:p>
              <a:pPr algn="ctr" defTabSz="914377"/>
              <a:r>
                <a:rPr lang="en-US" altLang="zh-CN" dirty="0">
                  <a:solidFill>
                    <a:prstClr val="black"/>
                  </a:solidFill>
                  <a:cs typeface="+mn-ea"/>
                  <a:sym typeface="+mn-lt"/>
                </a:rPr>
                <a:t>O</a:t>
              </a:r>
            </a:p>
          </p:txBody>
        </p:sp>
        <p:sp>
          <p:nvSpPr>
            <p:cNvPr id="18" name="文本框 17"/>
            <p:cNvSpPr txBox="1"/>
            <p:nvPr/>
          </p:nvSpPr>
          <p:spPr>
            <a:xfrm>
              <a:off x="4180039" y="3150742"/>
              <a:ext cx="510152" cy="276999"/>
            </a:xfrm>
            <a:prstGeom prst="rect">
              <a:avLst/>
            </a:prstGeom>
            <a:noFill/>
          </p:spPr>
          <p:txBody>
            <a:bodyPr wrap="square" rtlCol="0">
              <a:spAutoFit/>
            </a:bodyPr>
            <a:lstStyle/>
            <a:p>
              <a:pPr algn="ctr" defTabSz="914377"/>
              <a:r>
                <a:rPr lang="en-US" altLang="zh-CN" dirty="0">
                  <a:solidFill>
                    <a:prstClr val="black"/>
                  </a:solidFill>
                  <a:cs typeface="+mn-ea"/>
                  <a:sym typeface="+mn-lt"/>
                </a:rPr>
                <a:t>A</a:t>
              </a:r>
              <a:endParaRPr lang="zh-CN" altLang="en-US" dirty="0">
                <a:solidFill>
                  <a:prstClr val="black"/>
                </a:solidFill>
                <a:cs typeface="+mn-ea"/>
                <a:sym typeface="+mn-lt"/>
              </a:endParaRPr>
            </a:p>
          </p:txBody>
        </p:sp>
        <p:sp>
          <p:nvSpPr>
            <p:cNvPr id="19" name="文本框 18"/>
            <p:cNvSpPr txBox="1"/>
            <p:nvPr/>
          </p:nvSpPr>
          <p:spPr>
            <a:xfrm>
              <a:off x="4903280" y="3150742"/>
              <a:ext cx="510152" cy="276999"/>
            </a:xfrm>
            <a:prstGeom prst="rect">
              <a:avLst/>
            </a:prstGeom>
            <a:noFill/>
          </p:spPr>
          <p:txBody>
            <a:bodyPr wrap="square" rtlCol="0">
              <a:spAutoFit/>
            </a:bodyPr>
            <a:lstStyle/>
            <a:p>
              <a:pPr algn="ctr" defTabSz="914377"/>
              <a:r>
                <a:rPr lang="en-US" altLang="zh-CN" dirty="0">
                  <a:solidFill>
                    <a:prstClr val="black"/>
                  </a:solidFill>
                  <a:cs typeface="+mn-ea"/>
                  <a:sym typeface="+mn-lt"/>
                </a:rPr>
                <a:t>B</a:t>
              </a:r>
            </a:p>
          </p:txBody>
        </p:sp>
        <p:sp>
          <p:nvSpPr>
            <p:cNvPr id="20" name="文本框 19"/>
            <p:cNvSpPr txBox="1"/>
            <p:nvPr/>
          </p:nvSpPr>
          <p:spPr>
            <a:xfrm>
              <a:off x="6521743" y="3150742"/>
              <a:ext cx="510152" cy="276999"/>
            </a:xfrm>
            <a:prstGeom prst="rect">
              <a:avLst/>
            </a:prstGeom>
            <a:noFill/>
          </p:spPr>
          <p:txBody>
            <a:bodyPr wrap="square" rtlCol="0">
              <a:spAutoFit/>
            </a:bodyPr>
            <a:lstStyle/>
            <a:p>
              <a:pPr algn="ctr" defTabSz="914377"/>
              <a:r>
                <a:rPr lang="en-US" altLang="zh-CN" dirty="0">
                  <a:solidFill>
                    <a:prstClr val="black"/>
                  </a:solidFill>
                  <a:cs typeface="+mn-ea"/>
                  <a:sym typeface="+mn-lt"/>
                </a:rPr>
                <a:t>C</a:t>
              </a:r>
            </a:p>
          </p:txBody>
        </p:sp>
        <p:sp>
          <p:nvSpPr>
            <p:cNvPr id="21" name="文本框 20"/>
            <p:cNvSpPr txBox="1"/>
            <p:nvPr/>
          </p:nvSpPr>
          <p:spPr>
            <a:xfrm>
              <a:off x="2770330" y="3169959"/>
              <a:ext cx="510152" cy="276999"/>
            </a:xfrm>
            <a:prstGeom prst="rect">
              <a:avLst/>
            </a:prstGeom>
            <a:noFill/>
          </p:spPr>
          <p:txBody>
            <a:bodyPr wrap="square" rtlCol="0">
              <a:spAutoFit/>
            </a:bodyPr>
            <a:lstStyle/>
            <a:p>
              <a:pPr algn="ctr" defTabSz="914377"/>
              <a:r>
                <a:rPr lang="en-US" altLang="zh-CN" dirty="0">
                  <a:solidFill>
                    <a:prstClr val="black"/>
                  </a:solidFill>
                  <a:cs typeface="+mn-ea"/>
                  <a:sym typeface="+mn-lt"/>
                </a:rPr>
                <a:t>D</a:t>
              </a:r>
            </a:p>
          </p:txBody>
        </p:sp>
        <p:sp>
          <p:nvSpPr>
            <p:cNvPr id="22" name="文本框 21"/>
            <p:cNvSpPr txBox="1"/>
            <p:nvPr/>
          </p:nvSpPr>
          <p:spPr>
            <a:xfrm>
              <a:off x="2094800" y="3142723"/>
              <a:ext cx="510152" cy="276999"/>
            </a:xfrm>
            <a:prstGeom prst="rect">
              <a:avLst/>
            </a:prstGeom>
            <a:noFill/>
          </p:spPr>
          <p:txBody>
            <a:bodyPr wrap="square" rtlCol="0">
              <a:spAutoFit/>
            </a:bodyPr>
            <a:lstStyle/>
            <a:p>
              <a:pPr algn="ctr" defTabSz="914377"/>
              <a:r>
                <a:rPr lang="en-US" altLang="zh-CN" dirty="0">
                  <a:solidFill>
                    <a:prstClr val="black"/>
                  </a:solidFill>
                  <a:cs typeface="+mn-ea"/>
                  <a:sym typeface="+mn-lt"/>
                </a:rPr>
                <a:t>E</a:t>
              </a:r>
            </a:p>
          </p:txBody>
        </p:sp>
      </p:grpSp>
      <p:sp>
        <p:nvSpPr>
          <p:cNvPr id="23" name="TextBox 33"/>
          <p:cNvSpPr txBox="1">
            <a:spLocks noChangeArrowheads="1"/>
          </p:cNvSpPr>
          <p:nvPr/>
        </p:nvSpPr>
        <p:spPr bwMode="auto">
          <a:xfrm>
            <a:off x="5722937" y="4713562"/>
            <a:ext cx="340103"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fontAlgn="ctr"/>
            <a:r>
              <a:rPr lang="en-US" altLang="zh-CN" sz="2133" b="1" dirty="0">
                <a:solidFill>
                  <a:srgbClr val="2519C3"/>
                </a:solidFill>
                <a:latin typeface="+mn-lt"/>
                <a:ea typeface="+mn-ea"/>
                <a:cs typeface="+mn-ea"/>
                <a:sym typeface="+mn-lt"/>
              </a:rPr>
              <a:t>1</a:t>
            </a:r>
          </a:p>
        </p:txBody>
      </p:sp>
      <p:sp>
        <p:nvSpPr>
          <p:cNvPr id="24" name="TextBox 33"/>
          <p:cNvSpPr txBox="1">
            <a:spLocks noChangeArrowheads="1"/>
          </p:cNvSpPr>
          <p:nvPr/>
        </p:nvSpPr>
        <p:spPr bwMode="auto">
          <a:xfrm>
            <a:off x="6670177" y="4712915"/>
            <a:ext cx="280224"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fontAlgn="ctr"/>
            <a:r>
              <a:rPr lang="en-US" altLang="zh-CN" sz="2133" b="1" dirty="0">
                <a:solidFill>
                  <a:prstClr val="black"/>
                </a:solidFill>
                <a:latin typeface="+mn-lt"/>
                <a:ea typeface="+mn-ea"/>
                <a:cs typeface="+mn-ea"/>
                <a:sym typeface="+mn-lt"/>
              </a:rPr>
              <a:t>3</a:t>
            </a:r>
          </a:p>
        </p:txBody>
      </p:sp>
      <p:sp>
        <p:nvSpPr>
          <p:cNvPr id="25" name="TextBox 33"/>
          <p:cNvSpPr txBox="1">
            <a:spLocks noChangeArrowheads="1"/>
          </p:cNvSpPr>
          <p:nvPr/>
        </p:nvSpPr>
        <p:spPr bwMode="auto">
          <a:xfrm>
            <a:off x="3750701" y="4712916"/>
            <a:ext cx="566348"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fontAlgn="ctr"/>
            <a:r>
              <a:rPr lang="en-US" altLang="zh-CN" sz="2133" b="1" dirty="0">
                <a:solidFill>
                  <a:prstClr val="black"/>
                </a:solidFill>
                <a:latin typeface="+mn-lt"/>
                <a:ea typeface="+mn-ea"/>
                <a:cs typeface="+mn-ea"/>
                <a:sym typeface="+mn-lt"/>
              </a:rPr>
              <a:t>-3</a:t>
            </a:r>
          </a:p>
        </p:txBody>
      </p:sp>
      <p:sp>
        <p:nvSpPr>
          <p:cNvPr id="26" name="TextBox 33"/>
          <p:cNvSpPr txBox="1">
            <a:spLocks noChangeArrowheads="1"/>
          </p:cNvSpPr>
          <p:nvPr/>
        </p:nvSpPr>
        <p:spPr bwMode="auto">
          <a:xfrm>
            <a:off x="8695658" y="4712916"/>
            <a:ext cx="768511"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fontAlgn="ctr"/>
            <a:r>
              <a:rPr lang="en-US" altLang="zh-CN" sz="2133" b="1" dirty="0">
                <a:solidFill>
                  <a:prstClr val="black"/>
                </a:solidFill>
                <a:latin typeface="+mn-lt"/>
                <a:ea typeface="+mn-ea"/>
                <a:cs typeface="+mn-ea"/>
                <a:sym typeface="+mn-lt"/>
              </a:rPr>
              <a:t>7.5</a:t>
            </a:r>
          </a:p>
        </p:txBody>
      </p:sp>
      <p:sp>
        <p:nvSpPr>
          <p:cNvPr id="27" name="TextBox 33"/>
          <p:cNvSpPr txBox="1">
            <a:spLocks noChangeArrowheads="1"/>
          </p:cNvSpPr>
          <p:nvPr/>
        </p:nvSpPr>
        <p:spPr bwMode="auto">
          <a:xfrm>
            <a:off x="2604042" y="4721679"/>
            <a:ext cx="1058252"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fontAlgn="ctr"/>
            <a:r>
              <a:rPr lang="en-US" altLang="zh-CN" sz="2133" b="1" dirty="0">
                <a:solidFill>
                  <a:prstClr val="black"/>
                </a:solidFill>
                <a:latin typeface="+mn-lt"/>
                <a:ea typeface="+mn-ea"/>
                <a:cs typeface="+mn-ea"/>
                <a:sym typeface="+mn-lt"/>
              </a:rPr>
              <a:t>-4.8</a:t>
            </a:r>
          </a:p>
        </p:txBody>
      </p:sp>
      <p:sp>
        <p:nvSpPr>
          <p:cNvPr id="28" name="TextBox 33"/>
          <p:cNvSpPr txBox="1">
            <a:spLocks noChangeArrowheads="1"/>
          </p:cNvSpPr>
          <p:nvPr/>
        </p:nvSpPr>
        <p:spPr bwMode="auto">
          <a:xfrm>
            <a:off x="5181266" y="4721679"/>
            <a:ext cx="566348" cy="420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fontAlgn="ctr"/>
            <a:r>
              <a:rPr lang="en-US" altLang="zh-CN" sz="2133" b="1" dirty="0">
                <a:solidFill>
                  <a:srgbClr val="FF0000"/>
                </a:solidFill>
                <a:latin typeface="+mn-lt"/>
                <a:ea typeface="+mn-ea"/>
                <a:cs typeface="+mn-ea"/>
                <a:sym typeface="+mn-lt"/>
              </a:rPr>
              <a:t>0</a:t>
            </a:r>
          </a:p>
        </p:txBody>
      </p:sp>
      <p:sp>
        <p:nvSpPr>
          <p:cNvPr id="4" name="文本框 3"/>
          <p:cNvSpPr txBox="1"/>
          <p:nvPr/>
        </p:nvSpPr>
        <p:spPr>
          <a:xfrm>
            <a:off x="2604042" y="5689191"/>
            <a:ext cx="6758400" cy="502766"/>
          </a:xfrm>
          <a:prstGeom prst="rect">
            <a:avLst/>
          </a:prstGeom>
          <a:noFill/>
        </p:spPr>
        <p:txBody>
          <a:bodyPr wrap="square" rtlCol="0">
            <a:spAutoFit/>
          </a:bodyPr>
          <a:lstStyle/>
          <a:p>
            <a:pPr defTabSz="914377"/>
            <a:r>
              <a:rPr lang="zh-CN" altLang="en-US" sz="2667" b="1" dirty="0">
                <a:solidFill>
                  <a:srgbClr val="FF0000"/>
                </a:solidFill>
                <a:cs typeface="+mn-ea"/>
                <a:sym typeface="+mn-lt"/>
              </a:rPr>
              <a:t>提问：你知道</a:t>
            </a:r>
            <a:r>
              <a:rPr lang="en-US" altLang="zh-CN" sz="2667" b="1" dirty="0">
                <a:solidFill>
                  <a:srgbClr val="FF0000"/>
                </a:solidFill>
                <a:cs typeface="+mn-ea"/>
                <a:sym typeface="+mn-lt"/>
              </a:rPr>
              <a:t>-4.8</a:t>
            </a:r>
            <a:r>
              <a:rPr lang="zh-CN" altLang="en-US" sz="2667" b="1" dirty="0">
                <a:solidFill>
                  <a:srgbClr val="FF0000"/>
                </a:solidFill>
                <a:cs typeface="+mn-ea"/>
                <a:sym typeface="+mn-lt"/>
              </a:rPr>
              <a:t>和</a:t>
            </a:r>
            <a:r>
              <a:rPr lang="en-US" altLang="zh-CN" sz="2667" b="1" dirty="0">
                <a:solidFill>
                  <a:srgbClr val="FF0000"/>
                </a:solidFill>
                <a:cs typeface="+mn-ea"/>
                <a:sym typeface="+mn-lt"/>
              </a:rPr>
              <a:t>-3</a:t>
            </a:r>
            <a:r>
              <a:rPr lang="zh-CN" altLang="en-US" sz="2667" b="1" dirty="0">
                <a:solidFill>
                  <a:srgbClr val="FF0000"/>
                </a:solidFill>
                <a:cs typeface="+mn-ea"/>
                <a:sym typeface="+mn-lt"/>
              </a:rPr>
              <a:t>表示什么呢？</a:t>
            </a:r>
          </a:p>
        </p:txBody>
      </p:sp>
      <p:sp>
        <p:nvSpPr>
          <p:cNvPr id="29" name="TextBox 6">
            <a:extLst>
              <a:ext uri="{FF2B5EF4-FFF2-40B4-BE49-F238E27FC236}">
                <a16:creationId xmlns:a16="http://schemas.microsoft.com/office/drawing/2014/main" id="{623DEB1A-45CB-4A16-9E26-494DA6A67429}"/>
              </a:ext>
            </a:extLst>
          </p:cNvPr>
          <p:cNvSpPr txBox="1"/>
          <p:nvPr/>
        </p:nvSpPr>
        <p:spPr>
          <a:xfrm>
            <a:off x="554787" y="332307"/>
            <a:ext cx="3240360" cy="523220"/>
          </a:xfrm>
          <a:prstGeom prst="rect">
            <a:avLst/>
          </a:prstGeom>
          <a:noFill/>
          <a:effectLst>
            <a:outerShdw blurRad="12700" dist="12700" dir="2700000" algn="tl" rotWithShape="0">
              <a:prstClr val="black">
                <a:alpha val="40000"/>
              </a:prstClr>
            </a:outerShdw>
          </a:effectLst>
        </p:spPr>
        <p:txBody>
          <a:bodyPr wrap="square">
            <a:spAutoFit/>
          </a:bodyPr>
          <a:lstStyle/>
          <a:p>
            <a:pPr>
              <a:defRPr/>
            </a:pPr>
            <a:r>
              <a:rPr lang="zh-CN" altLang="en-US" sz="2800" b="1" dirty="0">
                <a:ln w="6350">
                  <a:noFill/>
                </a:ln>
                <a:cs typeface="+mn-ea"/>
                <a:sym typeface="+mn-lt"/>
              </a:rPr>
              <a:t>问 题</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box(in)">
                                      <p:cBhvr>
                                        <p:cTn id="20" dur="500"/>
                                        <p:tgtEl>
                                          <p:spTgt spid="23"/>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box(in)">
                                      <p:cBhvr>
                                        <p:cTn id="23" dur="500"/>
                                        <p:tgtEl>
                                          <p:spTgt spid="24"/>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box(in)">
                                      <p:cBhvr>
                                        <p:cTn id="26" dur="500"/>
                                        <p:tgtEl>
                                          <p:spTgt spid="25"/>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box(in)">
                                      <p:cBhvr>
                                        <p:cTn id="29" dur="500"/>
                                        <p:tgtEl>
                                          <p:spTgt spid="26"/>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box(in)">
                                      <p:cBhvr>
                                        <p:cTn id="32" dur="500"/>
                                        <p:tgtEl>
                                          <p:spTgt spid="27"/>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box(in)">
                                      <p:cBhvr>
                                        <p:cTn id="35" dur="500"/>
                                        <p:tgtEl>
                                          <p:spTgt spid="2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500"/>
                                        <p:tgtEl>
                                          <p:spTgt spid="4"/>
                                        </p:tgtEl>
                                      </p:cBhvr>
                                    </p:animEffect>
                                  </p:childTnLst>
                                </p:cTn>
                              </p:par>
                            </p:childTnLst>
                          </p:cTn>
                        </p:par>
                        <p:par>
                          <p:cTn id="41" fill="hold">
                            <p:stCondLst>
                              <p:cond delay="500"/>
                            </p:stCondLst>
                            <p:childTnLst>
                              <p:par>
                                <p:cTn id="42" presetID="10" presetClass="entr" presetSubtype="0" fill="hold" grpId="0" nodeType="after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fade">
                                      <p:cBhvr>
                                        <p:cTn id="4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3" grpId="0"/>
      <p:bldP spid="24" grpId="0"/>
      <p:bldP spid="25" grpId="0"/>
      <p:bldP spid="26" grpId="0"/>
      <p:bldP spid="27" grpId="0"/>
      <p:bldP spid="28" grpId="0"/>
      <p:bldP spid="4" grpId="0"/>
      <p:bldP spid="2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4"/>
          <a:stretch>
            <a:fillRect/>
          </a:stretch>
        </p:blipFill>
        <p:spPr>
          <a:xfrm>
            <a:off x="1484264" y="2726426"/>
            <a:ext cx="3589296" cy="3582059"/>
          </a:xfrm>
          <a:prstGeom prst="rect">
            <a:avLst/>
          </a:prstGeom>
        </p:spPr>
      </p:pic>
      <p:sp>
        <p:nvSpPr>
          <p:cNvPr id="3" name="文本框 2"/>
          <p:cNvSpPr txBox="1"/>
          <p:nvPr/>
        </p:nvSpPr>
        <p:spPr>
          <a:xfrm>
            <a:off x="809989" y="1994835"/>
            <a:ext cx="5828557" cy="502766"/>
          </a:xfrm>
          <a:prstGeom prst="rect">
            <a:avLst/>
          </a:prstGeom>
          <a:noFill/>
        </p:spPr>
        <p:txBody>
          <a:bodyPr wrap="square" rtlCol="0">
            <a:spAutoFit/>
          </a:bodyPr>
          <a:lstStyle/>
          <a:p>
            <a:pPr defTabSz="914377"/>
            <a:r>
              <a:rPr lang="zh-CN" altLang="en-US" sz="2667" b="1" dirty="0">
                <a:solidFill>
                  <a:prstClr val="black"/>
                </a:solidFill>
                <a:cs typeface="+mn-ea"/>
                <a:sym typeface="+mn-lt"/>
              </a:rPr>
              <a:t>你能读出下面温度计显示的温度吗？</a:t>
            </a:r>
          </a:p>
        </p:txBody>
      </p:sp>
      <p:sp>
        <p:nvSpPr>
          <p:cNvPr id="4" name="矩形 3"/>
          <p:cNvSpPr/>
          <p:nvPr/>
        </p:nvSpPr>
        <p:spPr>
          <a:xfrm>
            <a:off x="2778770" y="5766912"/>
            <a:ext cx="1000284" cy="379656"/>
          </a:xfrm>
          <a:prstGeom prst="rect">
            <a:avLst/>
          </a:prstGeom>
        </p:spPr>
        <p:txBody>
          <a:bodyPr wrap="square">
            <a:spAutoFit/>
          </a:bodyPr>
          <a:lstStyle/>
          <a:p>
            <a:pPr defTabSz="914377">
              <a:spcBef>
                <a:spcPct val="50000"/>
              </a:spcBef>
            </a:pPr>
            <a:r>
              <a:rPr lang="en-US" altLang="zh-CN" sz="1867" dirty="0">
                <a:solidFill>
                  <a:srgbClr val="004646"/>
                </a:solidFill>
                <a:cs typeface="+mn-ea"/>
                <a:sym typeface="+mn-lt"/>
              </a:rPr>
              <a:t>32.5℃</a:t>
            </a:r>
          </a:p>
        </p:txBody>
      </p:sp>
      <p:sp>
        <p:nvSpPr>
          <p:cNvPr id="8" name="矩形 7"/>
          <p:cNvSpPr/>
          <p:nvPr/>
        </p:nvSpPr>
        <p:spPr>
          <a:xfrm>
            <a:off x="4700443" y="5734930"/>
            <a:ext cx="1148072" cy="379656"/>
          </a:xfrm>
          <a:prstGeom prst="rect">
            <a:avLst/>
          </a:prstGeom>
        </p:spPr>
        <p:txBody>
          <a:bodyPr wrap="square">
            <a:spAutoFit/>
          </a:bodyPr>
          <a:lstStyle/>
          <a:p>
            <a:pPr defTabSz="914377">
              <a:spcBef>
                <a:spcPct val="50000"/>
              </a:spcBef>
            </a:pPr>
            <a:r>
              <a:rPr lang="en-US" altLang="zh-CN" sz="1867" dirty="0">
                <a:solidFill>
                  <a:srgbClr val="004646"/>
                </a:solidFill>
                <a:cs typeface="+mn-ea"/>
                <a:sym typeface="+mn-lt"/>
              </a:rPr>
              <a:t>-7.5℃</a:t>
            </a:r>
          </a:p>
        </p:txBody>
      </p:sp>
      <p:sp>
        <p:nvSpPr>
          <p:cNvPr id="24" name="文本框 23"/>
          <p:cNvSpPr txBox="1"/>
          <p:nvPr/>
        </p:nvSpPr>
        <p:spPr>
          <a:xfrm>
            <a:off x="5989958" y="2726426"/>
            <a:ext cx="5380072" cy="1875513"/>
          </a:xfrm>
          <a:prstGeom prst="rect">
            <a:avLst/>
          </a:prstGeom>
          <a:noFill/>
        </p:spPr>
        <p:txBody>
          <a:bodyPr wrap="square" rtlCol="0">
            <a:spAutoFit/>
          </a:bodyPr>
          <a:lstStyle/>
          <a:p>
            <a:pPr defTabSz="914377">
              <a:lnSpc>
                <a:spcPct val="150000"/>
              </a:lnSpc>
            </a:pPr>
            <a:r>
              <a:rPr lang="zh-CN" altLang="en-US" sz="2667" b="1" dirty="0">
                <a:solidFill>
                  <a:srgbClr val="50742F">
                    <a:lumMod val="50000"/>
                  </a:srgbClr>
                </a:solidFill>
                <a:cs typeface="+mn-ea"/>
                <a:sym typeface="+mn-lt"/>
              </a:rPr>
              <a:t>问题：</a:t>
            </a:r>
            <a:endParaRPr lang="en-US" altLang="zh-CN" sz="2667" b="1" dirty="0">
              <a:solidFill>
                <a:srgbClr val="50742F">
                  <a:lumMod val="50000"/>
                </a:srgbClr>
              </a:solidFill>
              <a:cs typeface="+mn-ea"/>
              <a:sym typeface="+mn-lt"/>
            </a:endParaRPr>
          </a:p>
          <a:p>
            <a:pPr defTabSz="914377">
              <a:lnSpc>
                <a:spcPct val="150000"/>
              </a:lnSpc>
            </a:pPr>
            <a:r>
              <a:rPr lang="zh-CN" altLang="en-US" sz="2667" b="1" dirty="0">
                <a:solidFill>
                  <a:srgbClr val="50742F">
                    <a:lumMod val="50000"/>
                  </a:srgbClr>
                </a:solidFill>
                <a:cs typeface="+mn-ea"/>
                <a:sym typeface="+mn-lt"/>
              </a:rPr>
              <a:t>对比上页图片，你能发现什么共同点？什么不同点吗？</a:t>
            </a:r>
          </a:p>
        </p:txBody>
      </p:sp>
      <p:grpSp>
        <p:nvGrpSpPr>
          <p:cNvPr id="45" name="组合 44"/>
          <p:cNvGrpSpPr/>
          <p:nvPr/>
        </p:nvGrpSpPr>
        <p:grpSpPr>
          <a:xfrm>
            <a:off x="2778770" y="625378"/>
            <a:ext cx="8604068" cy="1140632"/>
            <a:chOff x="2074470" y="26035"/>
            <a:chExt cx="6453051" cy="855474"/>
          </a:xfrm>
        </p:grpSpPr>
        <p:grpSp>
          <p:nvGrpSpPr>
            <p:cNvPr id="25" name="组合 24"/>
            <p:cNvGrpSpPr/>
            <p:nvPr/>
          </p:nvGrpSpPr>
          <p:grpSpPr>
            <a:xfrm>
              <a:off x="2074470" y="412136"/>
              <a:ext cx="6453051" cy="117566"/>
              <a:chOff x="1188720" y="3755571"/>
              <a:chExt cx="6453051" cy="117566"/>
            </a:xfrm>
          </p:grpSpPr>
          <p:cxnSp>
            <p:nvCxnSpPr>
              <p:cNvPr id="26" name="直接连接符 25"/>
              <p:cNvCxnSpPr/>
              <p:nvPr/>
            </p:nvCxnSpPr>
            <p:spPr>
              <a:xfrm>
                <a:off x="1188720" y="3873137"/>
                <a:ext cx="6453051"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3847011"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225132"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4952297"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6567738"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2790395"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2145961" y="3755571"/>
                <a:ext cx="0" cy="117566"/>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33" name="文本框 32"/>
            <p:cNvSpPr txBox="1"/>
            <p:nvPr/>
          </p:nvSpPr>
          <p:spPr>
            <a:xfrm>
              <a:off x="4492467" y="39671"/>
              <a:ext cx="510152" cy="276999"/>
            </a:xfrm>
            <a:prstGeom prst="rect">
              <a:avLst/>
            </a:prstGeom>
            <a:noFill/>
          </p:spPr>
          <p:txBody>
            <a:bodyPr wrap="square" rtlCol="0">
              <a:spAutoFit/>
            </a:bodyPr>
            <a:lstStyle/>
            <a:p>
              <a:pPr algn="ctr" defTabSz="914377"/>
              <a:r>
                <a:rPr lang="en-US" altLang="zh-CN" dirty="0">
                  <a:solidFill>
                    <a:prstClr val="black"/>
                  </a:solidFill>
                  <a:cs typeface="+mn-ea"/>
                  <a:sym typeface="+mn-lt"/>
                </a:rPr>
                <a:t>O</a:t>
              </a:r>
            </a:p>
          </p:txBody>
        </p:sp>
        <p:sp>
          <p:nvSpPr>
            <p:cNvPr id="34" name="文本框 33"/>
            <p:cNvSpPr txBox="1"/>
            <p:nvPr/>
          </p:nvSpPr>
          <p:spPr>
            <a:xfrm>
              <a:off x="4878439" y="34054"/>
              <a:ext cx="510152" cy="276999"/>
            </a:xfrm>
            <a:prstGeom prst="rect">
              <a:avLst/>
            </a:prstGeom>
            <a:noFill/>
          </p:spPr>
          <p:txBody>
            <a:bodyPr wrap="square" rtlCol="0">
              <a:spAutoFit/>
            </a:bodyPr>
            <a:lstStyle/>
            <a:p>
              <a:pPr algn="ctr" defTabSz="914377"/>
              <a:r>
                <a:rPr lang="en-US" altLang="zh-CN" dirty="0">
                  <a:solidFill>
                    <a:prstClr val="black"/>
                  </a:solidFill>
                  <a:cs typeface="+mn-ea"/>
                  <a:sym typeface="+mn-lt"/>
                </a:rPr>
                <a:t>A</a:t>
              </a:r>
              <a:endParaRPr lang="zh-CN" altLang="en-US" dirty="0">
                <a:solidFill>
                  <a:prstClr val="black"/>
                </a:solidFill>
                <a:cs typeface="+mn-ea"/>
                <a:sym typeface="+mn-lt"/>
              </a:endParaRPr>
            </a:p>
          </p:txBody>
        </p:sp>
        <p:sp>
          <p:nvSpPr>
            <p:cNvPr id="35" name="文本框 34"/>
            <p:cNvSpPr txBox="1"/>
            <p:nvPr/>
          </p:nvSpPr>
          <p:spPr>
            <a:xfrm>
              <a:off x="5601680" y="34054"/>
              <a:ext cx="510152" cy="276999"/>
            </a:xfrm>
            <a:prstGeom prst="rect">
              <a:avLst/>
            </a:prstGeom>
            <a:noFill/>
          </p:spPr>
          <p:txBody>
            <a:bodyPr wrap="square" rtlCol="0">
              <a:spAutoFit/>
            </a:bodyPr>
            <a:lstStyle/>
            <a:p>
              <a:pPr algn="ctr" defTabSz="914377"/>
              <a:r>
                <a:rPr lang="en-US" altLang="zh-CN" dirty="0">
                  <a:solidFill>
                    <a:prstClr val="black"/>
                  </a:solidFill>
                  <a:cs typeface="+mn-ea"/>
                  <a:sym typeface="+mn-lt"/>
                </a:rPr>
                <a:t>B</a:t>
              </a:r>
            </a:p>
          </p:txBody>
        </p:sp>
        <p:sp>
          <p:nvSpPr>
            <p:cNvPr id="36" name="文本框 35"/>
            <p:cNvSpPr txBox="1"/>
            <p:nvPr/>
          </p:nvSpPr>
          <p:spPr>
            <a:xfrm>
              <a:off x="7220143" y="34054"/>
              <a:ext cx="510152" cy="276999"/>
            </a:xfrm>
            <a:prstGeom prst="rect">
              <a:avLst/>
            </a:prstGeom>
            <a:noFill/>
          </p:spPr>
          <p:txBody>
            <a:bodyPr wrap="square" rtlCol="0">
              <a:spAutoFit/>
            </a:bodyPr>
            <a:lstStyle/>
            <a:p>
              <a:pPr algn="ctr" defTabSz="914377"/>
              <a:r>
                <a:rPr lang="en-US" altLang="zh-CN" dirty="0">
                  <a:solidFill>
                    <a:prstClr val="black"/>
                  </a:solidFill>
                  <a:cs typeface="+mn-ea"/>
                  <a:sym typeface="+mn-lt"/>
                </a:rPr>
                <a:t>C</a:t>
              </a:r>
            </a:p>
          </p:txBody>
        </p:sp>
        <p:sp>
          <p:nvSpPr>
            <p:cNvPr id="37" name="文本框 36"/>
            <p:cNvSpPr txBox="1"/>
            <p:nvPr/>
          </p:nvSpPr>
          <p:spPr>
            <a:xfrm>
              <a:off x="3468730" y="53271"/>
              <a:ext cx="510152" cy="276999"/>
            </a:xfrm>
            <a:prstGeom prst="rect">
              <a:avLst/>
            </a:prstGeom>
            <a:noFill/>
          </p:spPr>
          <p:txBody>
            <a:bodyPr wrap="square" rtlCol="0">
              <a:spAutoFit/>
            </a:bodyPr>
            <a:lstStyle/>
            <a:p>
              <a:pPr algn="ctr" defTabSz="914377"/>
              <a:r>
                <a:rPr lang="en-US" altLang="zh-CN" dirty="0">
                  <a:solidFill>
                    <a:prstClr val="black"/>
                  </a:solidFill>
                  <a:cs typeface="+mn-ea"/>
                  <a:sym typeface="+mn-lt"/>
                </a:rPr>
                <a:t>D</a:t>
              </a:r>
            </a:p>
          </p:txBody>
        </p:sp>
        <p:sp>
          <p:nvSpPr>
            <p:cNvPr id="38" name="文本框 37"/>
            <p:cNvSpPr txBox="1"/>
            <p:nvPr/>
          </p:nvSpPr>
          <p:spPr>
            <a:xfrm>
              <a:off x="2793200" y="26035"/>
              <a:ext cx="510152" cy="276999"/>
            </a:xfrm>
            <a:prstGeom prst="rect">
              <a:avLst/>
            </a:prstGeom>
            <a:noFill/>
          </p:spPr>
          <p:txBody>
            <a:bodyPr wrap="square" rtlCol="0">
              <a:spAutoFit/>
            </a:bodyPr>
            <a:lstStyle/>
            <a:p>
              <a:pPr algn="ctr" defTabSz="914377"/>
              <a:r>
                <a:rPr lang="en-US" altLang="zh-CN" dirty="0">
                  <a:solidFill>
                    <a:prstClr val="black"/>
                  </a:solidFill>
                  <a:cs typeface="+mn-ea"/>
                  <a:sym typeface="+mn-lt"/>
                </a:rPr>
                <a:t>E</a:t>
              </a:r>
            </a:p>
          </p:txBody>
        </p:sp>
        <p:sp>
          <p:nvSpPr>
            <p:cNvPr id="39" name="TextBox 33"/>
            <p:cNvSpPr txBox="1">
              <a:spLocks noChangeArrowheads="1"/>
            </p:cNvSpPr>
            <p:nvPr/>
          </p:nvSpPr>
          <p:spPr bwMode="auto">
            <a:xfrm>
              <a:off x="4990602" y="559998"/>
              <a:ext cx="255077" cy="315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fontAlgn="ctr"/>
              <a:r>
                <a:rPr lang="en-US" altLang="zh-CN" sz="2133" b="1" dirty="0">
                  <a:solidFill>
                    <a:srgbClr val="2519C3"/>
                  </a:solidFill>
                  <a:latin typeface="+mn-lt"/>
                  <a:ea typeface="+mn-ea"/>
                  <a:cs typeface="+mn-ea"/>
                  <a:sym typeface="+mn-lt"/>
                </a:rPr>
                <a:t>1</a:t>
              </a:r>
            </a:p>
          </p:txBody>
        </p:sp>
        <p:sp>
          <p:nvSpPr>
            <p:cNvPr id="40" name="TextBox 33"/>
            <p:cNvSpPr txBox="1">
              <a:spLocks noChangeArrowheads="1"/>
            </p:cNvSpPr>
            <p:nvPr/>
          </p:nvSpPr>
          <p:spPr bwMode="auto">
            <a:xfrm>
              <a:off x="5701033" y="559513"/>
              <a:ext cx="210168" cy="315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fontAlgn="ctr"/>
              <a:r>
                <a:rPr lang="en-US" altLang="zh-CN" sz="2133" b="1" dirty="0">
                  <a:solidFill>
                    <a:prstClr val="black"/>
                  </a:solidFill>
                  <a:latin typeface="+mn-lt"/>
                  <a:ea typeface="+mn-ea"/>
                  <a:cs typeface="+mn-ea"/>
                  <a:sym typeface="+mn-lt"/>
                </a:rPr>
                <a:t>3</a:t>
              </a:r>
            </a:p>
          </p:txBody>
        </p:sp>
        <p:sp>
          <p:nvSpPr>
            <p:cNvPr id="41" name="TextBox 33"/>
            <p:cNvSpPr txBox="1">
              <a:spLocks noChangeArrowheads="1"/>
            </p:cNvSpPr>
            <p:nvPr/>
          </p:nvSpPr>
          <p:spPr bwMode="auto">
            <a:xfrm>
              <a:off x="3511425" y="559513"/>
              <a:ext cx="424761" cy="315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fontAlgn="ctr"/>
              <a:r>
                <a:rPr lang="en-US" altLang="zh-CN" sz="2133" b="1" dirty="0">
                  <a:solidFill>
                    <a:prstClr val="black"/>
                  </a:solidFill>
                  <a:latin typeface="+mn-lt"/>
                  <a:ea typeface="+mn-ea"/>
                  <a:cs typeface="+mn-ea"/>
                  <a:sym typeface="+mn-lt"/>
                </a:rPr>
                <a:t>-3</a:t>
              </a:r>
            </a:p>
          </p:txBody>
        </p:sp>
        <p:sp>
          <p:nvSpPr>
            <p:cNvPr id="42" name="TextBox 33"/>
            <p:cNvSpPr txBox="1">
              <a:spLocks noChangeArrowheads="1"/>
            </p:cNvSpPr>
            <p:nvPr/>
          </p:nvSpPr>
          <p:spPr bwMode="auto">
            <a:xfrm>
              <a:off x="7220143" y="559513"/>
              <a:ext cx="576383" cy="315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fontAlgn="ctr"/>
              <a:r>
                <a:rPr lang="en-US" altLang="zh-CN" sz="2133" b="1" dirty="0">
                  <a:solidFill>
                    <a:prstClr val="black"/>
                  </a:solidFill>
                  <a:latin typeface="+mn-lt"/>
                  <a:ea typeface="+mn-ea"/>
                  <a:cs typeface="+mn-ea"/>
                  <a:sym typeface="+mn-lt"/>
                </a:rPr>
                <a:t>7.5</a:t>
              </a:r>
            </a:p>
          </p:txBody>
        </p:sp>
        <p:sp>
          <p:nvSpPr>
            <p:cNvPr id="43" name="TextBox 33"/>
            <p:cNvSpPr txBox="1">
              <a:spLocks noChangeArrowheads="1"/>
            </p:cNvSpPr>
            <p:nvPr/>
          </p:nvSpPr>
          <p:spPr bwMode="auto">
            <a:xfrm>
              <a:off x="2651431" y="566086"/>
              <a:ext cx="793689" cy="315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fontAlgn="ctr"/>
              <a:r>
                <a:rPr lang="en-US" altLang="zh-CN" sz="2133" b="1" dirty="0">
                  <a:solidFill>
                    <a:prstClr val="black"/>
                  </a:solidFill>
                  <a:latin typeface="+mn-lt"/>
                  <a:ea typeface="+mn-ea"/>
                  <a:cs typeface="+mn-ea"/>
                  <a:sym typeface="+mn-lt"/>
                </a:rPr>
                <a:t>-4.8</a:t>
              </a:r>
            </a:p>
          </p:txBody>
        </p:sp>
        <p:sp>
          <p:nvSpPr>
            <p:cNvPr id="44" name="TextBox 33"/>
            <p:cNvSpPr txBox="1">
              <a:spLocks noChangeArrowheads="1"/>
            </p:cNvSpPr>
            <p:nvPr/>
          </p:nvSpPr>
          <p:spPr bwMode="auto">
            <a:xfrm>
              <a:off x="4584349" y="566086"/>
              <a:ext cx="424761" cy="315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fontAlgn="ctr"/>
              <a:r>
                <a:rPr lang="en-US" altLang="zh-CN" sz="2133" b="1" dirty="0">
                  <a:solidFill>
                    <a:srgbClr val="FF0000"/>
                  </a:solidFill>
                  <a:latin typeface="+mn-lt"/>
                  <a:ea typeface="+mn-ea"/>
                  <a:cs typeface="+mn-ea"/>
                  <a:sym typeface="+mn-lt"/>
                </a:rPr>
                <a:t>0</a:t>
              </a:r>
            </a:p>
          </p:txBody>
        </p:sp>
      </p:grpSp>
      <p:sp>
        <p:nvSpPr>
          <p:cNvPr id="46" name="文本框 45"/>
          <p:cNvSpPr txBox="1"/>
          <p:nvPr/>
        </p:nvSpPr>
        <p:spPr>
          <a:xfrm>
            <a:off x="5989957" y="4610032"/>
            <a:ext cx="4845961" cy="1026050"/>
          </a:xfrm>
          <a:prstGeom prst="rect">
            <a:avLst/>
          </a:prstGeom>
          <a:noFill/>
        </p:spPr>
        <p:txBody>
          <a:bodyPr wrap="square" rtlCol="0">
            <a:spAutoFit/>
          </a:bodyPr>
          <a:lstStyle/>
          <a:p>
            <a:pPr defTabSz="914377">
              <a:lnSpc>
                <a:spcPct val="150000"/>
              </a:lnSpc>
            </a:pPr>
            <a:r>
              <a:rPr lang="zh-CN" altLang="en-US" sz="2133" b="1" dirty="0">
                <a:solidFill>
                  <a:srgbClr val="FF0000"/>
                </a:solidFill>
                <a:cs typeface="+mn-ea"/>
                <a:sym typeface="+mn-lt"/>
              </a:rPr>
              <a:t>相同点：都有一个</a:t>
            </a:r>
            <a:r>
              <a:rPr lang="en-US" altLang="zh-CN" sz="2133" b="1" dirty="0">
                <a:solidFill>
                  <a:srgbClr val="FF0000"/>
                </a:solidFill>
                <a:cs typeface="+mn-ea"/>
                <a:sym typeface="+mn-lt"/>
              </a:rPr>
              <a:t>0</a:t>
            </a:r>
            <a:r>
              <a:rPr lang="zh-CN" altLang="en-US" sz="2133" b="1" dirty="0">
                <a:solidFill>
                  <a:srgbClr val="FF0000"/>
                </a:solidFill>
                <a:cs typeface="+mn-ea"/>
                <a:sym typeface="+mn-lt"/>
              </a:rPr>
              <a:t>点，都有单位长度。</a:t>
            </a:r>
            <a:endParaRPr lang="en-US" altLang="zh-CN" sz="2133" b="1" dirty="0">
              <a:solidFill>
                <a:srgbClr val="FF0000"/>
              </a:solidFill>
              <a:cs typeface="+mn-ea"/>
              <a:sym typeface="+mn-lt"/>
            </a:endParaRPr>
          </a:p>
          <a:p>
            <a:pPr defTabSz="914377">
              <a:lnSpc>
                <a:spcPct val="150000"/>
              </a:lnSpc>
            </a:pPr>
            <a:r>
              <a:rPr lang="zh-CN" altLang="en-US" sz="2133" b="1" dirty="0">
                <a:solidFill>
                  <a:srgbClr val="FF0000"/>
                </a:solidFill>
                <a:cs typeface="+mn-ea"/>
                <a:sym typeface="+mn-lt"/>
              </a:rPr>
              <a:t>不同点：正方向不同。</a:t>
            </a:r>
          </a:p>
        </p:txBody>
      </p:sp>
      <p:sp>
        <p:nvSpPr>
          <p:cNvPr id="47" name="TextBox 6">
            <a:extLst>
              <a:ext uri="{FF2B5EF4-FFF2-40B4-BE49-F238E27FC236}">
                <a16:creationId xmlns:a16="http://schemas.microsoft.com/office/drawing/2014/main" id="{DBEB6EC9-D585-4123-9AAE-9936E2C4DD69}"/>
              </a:ext>
            </a:extLst>
          </p:cNvPr>
          <p:cNvSpPr txBox="1"/>
          <p:nvPr/>
        </p:nvSpPr>
        <p:spPr>
          <a:xfrm>
            <a:off x="554787" y="332307"/>
            <a:ext cx="3240360" cy="523220"/>
          </a:xfrm>
          <a:prstGeom prst="rect">
            <a:avLst/>
          </a:prstGeom>
          <a:noFill/>
          <a:effectLst>
            <a:outerShdw blurRad="12700" dist="12700" dir="2700000" algn="tl" rotWithShape="0">
              <a:prstClr val="black">
                <a:alpha val="40000"/>
              </a:prstClr>
            </a:outerShdw>
          </a:effectLst>
        </p:spPr>
        <p:txBody>
          <a:bodyPr wrap="square">
            <a:spAutoFit/>
          </a:bodyPr>
          <a:lstStyle/>
          <a:p>
            <a:pPr>
              <a:defRPr/>
            </a:pPr>
            <a:r>
              <a:rPr lang="zh-CN" altLang="en-US" sz="2800" b="1" dirty="0">
                <a:ln w="6350">
                  <a:noFill/>
                </a:ln>
                <a:cs typeface="+mn-ea"/>
                <a:sym typeface="+mn-lt"/>
              </a:rPr>
              <a:t>问 题</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wipe(left)">
                                      <p:cBhvr>
                                        <p:cTn id="29" dur="500"/>
                                        <p:tgtEl>
                                          <p:spTgt spid="4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500"/>
                                        <p:tgtEl>
                                          <p:spTgt spid="2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6"/>
                                        </p:tgtEl>
                                        <p:attrNameLst>
                                          <p:attrName>style.visibility</p:attrName>
                                        </p:attrNameLst>
                                      </p:cBhvr>
                                      <p:to>
                                        <p:strVal val="visible"/>
                                      </p:to>
                                    </p:set>
                                    <p:animEffect transition="in" filter="fade">
                                      <p:cBhvr>
                                        <p:cTn id="39" dur="500"/>
                                        <p:tgtEl>
                                          <p:spTgt spid="46"/>
                                        </p:tgtEl>
                                      </p:cBhvr>
                                    </p:animEffect>
                                  </p:childTnLst>
                                </p:cTn>
                              </p:par>
                            </p:childTnLst>
                          </p:cTn>
                        </p:par>
                        <p:par>
                          <p:cTn id="40" fill="hold">
                            <p:stCondLst>
                              <p:cond delay="500"/>
                            </p:stCondLst>
                            <p:childTnLst>
                              <p:par>
                                <p:cTn id="41" presetID="10" presetClass="entr" presetSubtype="0" fill="hold" grpId="0" nodeType="afterEffect">
                                  <p:stCondLst>
                                    <p:cond delay="0"/>
                                  </p:stCondLst>
                                  <p:childTnLst>
                                    <p:set>
                                      <p:cBhvr>
                                        <p:cTn id="42" dur="1" fill="hold">
                                          <p:stCondLst>
                                            <p:cond delay="0"/>
                                          </p:stCondLst>
                                        </p:cTn>
                                        <p:tgtEl>
                                          <p:spTgt spid="47"/>
                                        </p:tgtEl>
                                        <p:attrNameLst>
                                          <p:attrName>style.visibility</p:attrName>
                                        </p:attrNameLst>
                                      </p:cBhvr>
                                      <p:to>
                                        <p:strVal val="visible"/>
                                      </p:to>
                                    </p:set>
                                    <p:animEffect transition="in" filter="fade">
                                      <p:cBhvr>
                                        <p:cTn id="43"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24" grpId="0"/>
      <p:bldP spid="46" grpId="0"/>
      <p:bldP spid="4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a:spLocks noChangeArrowheads="1"/>
          </p:cNvSpPr>
          <p:nvPr/>
        </p:nvSpPr>
        <p:spPr bwMode="auto">
          <a:xfrm>
            <a:off x="1185036" y="1379162"/>
            <a:ext cx="10176933" cy="830997"/>
          </a:xfrm>
          <a:prstGeom prst="rect">
            <a:avLst/>
          </a:prstGeom>
          <a:solidFill>
            <a:schemeClr val="bg1">
              <a:lumMod val="95000"/>
            </a:schemeClr>
          </a:solidFill>
          <a:ln>
            <a:noFill/>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a:spcBef>
                <a:spcPct val="50000"/>
              </a:spcBef>
            </a:pPr>
            <a:r>
              <a:rPr lang="zh-CN" altLang="en-US" sz="2400" b="1" dirty="0">
                <a:solidFill>
                  <a:prstClr val="black"/>
                </a:solidFill>
                <a:latin typeface="+mn-lt"/>
                <a:ea typeface="+mn-ea"/>
                <a:cs typeface="+mn-ea"/>
                <a:sym typeface="+mn-lt"/>
              </a:rPr>
              <a:t>      一般地，在数学中人们用画图把数“直观化”。通常用一条直线上的点表示数，这条直线叫做</a:t>
            </a:r>
            <a:r>
              <a:rPr lang="zh-CN" altLang="en-US" sz="2400" b="1" dirty="0">
                <a:solidFill>
                  <a:srgbClr val="FF0000"/>
                </a:solidFill>
                <a:latin typeface="+mn-lt"/>
                <a:ea typeface="+mn-ea"/>
                <a:cs typeface="+mn-ea"/>
                <a:sym typeface="+mn-lt"/>
              </a:rPr>
              <a:t>数轴</a:t>
            </a:r>
            <a:r>
              <a:rPr lang="en-US" altLang="zh-CN" sz="2400" b="1" dirty="0">
                <a:solidFill>
                  <a:prstClr val="black"/>
                </a:solidFill>
                <a:latin typeface="+mn-lt"/>
                <a:ea typeface="+mn-ea"/>
                <a:cs typeface="+mn-ea"/>
                <a:sym typeface="+mn-lt"/>
              </a:rPr>
              <a:t>.</a:t>
            </a:r>
          </a:p>
        </p:txBody>
      </p:sp>
      <p:sp>
        <p:nvSpPr>
          <p:cNvPr id="9" name="文本框 8"/>
          <p:cNvSpPr txBox="1">
            <a:spLocks noChangeArrowheads="1"/>
          </p:cNvSpPr>
          <p:nvPr/>
        </p:nvSpPr>
        <p:spPr bwMode="auto">
          <a:xfrm>
            <a:off x="929984" y="2985776"/>
            <a:ext cx="864234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a:spcBef>
                <a:spcPct val="50000"/>
              </a:spcBef>
            </a:pPr>
            <a:r>
              <a:rPr lang="zh-CN" altLang="en-US" sz="2000" b="1" dirty="0">
                <a:solidFill>
                  <a:prstClr val="black"/>
                </a:solidFill>
                <a:latin typeface="+mn-lt"/>
                <a:ea typeface="+mn-ea"/>
                <a:cs typeface="+mn-ea"/>
                <a:sym typeface="+mn-lt"/>
              </a:rPr>
              <a:t>（</a:t>
            </a:r>
            <a:r>
              <a:rPr lang="en-US" altLang="zh-CN" sz="2000" b="1" dirty="0">
                <a:solidFill>
                  <a:prstClr val="black"/>
                </a:solidFill>
                <a:latin typeface="+mn-lt"/>
                <a:ea typeface="+mn-ea"/>
                <a:cs typeface="+mn-ea"/>
                <a:sym typeface="+mn-lt"/>
              </a:rPr>
              <a:t>1</a:t>
            </a:r>
            <a:r>
              <a:rPr lang="zh-CN" altLang="en-US" sz="2000" b="1" dirty="0">
                <a:solidFill>
                  <a:prstClr val="black"/>
                </a:solidFill>
                <a:latin typeface="+mn-lt"/>
                <a:ea typeface="+mn-ea"/>
                <a:cs typeface="+mn-ea"/>
                <a:sym typeface="+mn-lt"/>
              </a:rPr>
              <a:t>）在直线上任取一个点表示数</a:t>
            </a:r>
            <a:r>
              <a:rPr lang="en-US" altLang="zh-CN" sz="2000" b="1" dirty="0">
                <a:solidFill>
                  <a:prstClr val="black"/>
                </a:solidFill>
                <a:latin typeface="+mn-lt"/>
                <a:ea typeface="+mn-ea"/>
                <a:cs typeface="+mn-ea"/>
                <a:sym typeface="+mn-lt"/>
              </a:rPr>
              <a:t>0</a:t>
            </a:r>
            <a:r>
              <a:rPr lang="zh-CN" altLang="en-US" sz="2000" b="1" dirty="0">
                <a:solidFill>
                  <a:prstClr val="black"/>
                </a:solidFill>
                <a:latin typeface="+mn-lt"/>
                <a:ea typeface="+mn-ea"/>
                <a:cs typeface="+mn-ea"/>
                <a:sym typeface="+mn-lt"/>
              </a:rPr>
              <a:t>，这个点叫做原点；</a:t>
            </a:r>
          </a:p>
        </p:txBody>
      </p:sp>
      <p:sp>
        <p:nvSpPr>
          <p:cNvPr id="10" name="文本框 9"/>
          <p:cNvSpPr txBox="1">
            <a:spLocks noChangeArrowheads="1"/>
          </p:cNvSpPr>
          <p:nvPr/>
        </p:nvSpPr>
        <p:spPr bwMode="auto">
          <a:xfrm>
            <a:off x="929984" y="3414855"/>
            <a:ext cx="102721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a:spcBef>
                <a:spcPct val="50000"/>
              </a:spcBef>
            </a:pPr>
            <a:r>
              <a:rPr lang="zh-CN" altLang="en-US" sz="2000" b="1" dirty="0">
                <a:solidFill>
                  <a:prstClr val="black"/>
                </a:solidFill>
                <a:latin typeface="+mn-lt"/>
                <a:ea typeface="+mn-ea"/>
                <a:cs typeface="+mn-ea"/>
                <a:sym typeface="+mn-lt"/>
              </a:rPr>
              <a:t>（</a:t>
            </a:r>
            <a:r>
              <a:rPr lang="en-US" altLang="zh-CN" sz="2000" b="1" dirty="0">
                <a:solidFill>
                  <a:prstClr val="black"/>
                </a:solidFill>
                <a:latin typeface="+mn-lt"/>
                <a:ea typeface="+mn-ea"/>
                <a:cs typeface="+mn-ea"/>
                <a:sym typeface="+mn-lt"/>
              </a:rPr>
              <a:t>2</a:t>
            </a:r>
            <a:r>
              <a:rPr lang="zh-CN" altLang="en-US" sz="2000" b="1" dirty="0">
                <a:solidFill>
                  <a:prstClr val="black"/>
                </a:solidFill>
                <a:latin typeface="+mn-lt"/>
                <a:ea typeface="+mn-ea"/>
                <a:cs typeface="+mn-ea"/>
                <a:sym typeface="+mn-lt"/>
              </a:rPr>
              <a:t>）通常规定直线上从原点向右（或上）为正方向，从原点向左（或下）为负方向；</a:t>
            </a:r>
          </a:p>
        </p:txBody>
      </p:sp>
      <p:sp>
        <p:nvSpPr>
          <p:cNvPr id="11" name="文本框 10"/>
          <p:cNvSpPr txBox="1">
            <a:spLocks noChangeArrowheads="1"/>
          </p:cNvSpPr>
          <p:nvPr/>
        </p:nvSpPr>
        <p:spPr bwMode="auto">
          <a:xfrm>
            <a:off x="929984" y="3888062"/>
            <a:ext cx="1060873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a:spcBef>
                <a:spcPct val="50000"/>
              </a:spcBef>
            </a:pPr>
            <a:r>
              <a:rPr lang="zh-CN" altLang="en-US" sz="2000" b="1" dirty="0">
                <a:solidFill>
                  <a:prstClr val="black"/>
                </a:solidFill>
                <a:latin typeface="+mn-lt"/>
                <a:ea typeface="+mn-ea"/>
                <a:cs typeface="+mn-ea"/>
                <a:sym typeface="+mn-lt"/>
              </a:rPr>
              <a:t>（</a:t>
            </a:r>
            <a:r>
              <a:rPr lang="en-US" altLang="zh-CN" sz="2000" b="1" dirty="0">
                <a:solidFill>
                  <a:prstClr val="black"/>
                </a:solidFill>
                <a:latin typeface="+mn-lt"/>
                <a:ea typeface="+mn-ea"/>
                <a:cs typeface="+mn-ea"/>
                <a:sym typeface="+mn-lt"/>
              </a:rPr>
              <a:t>3</a:t>
            </a:r>
            <a:r>
              <a:rPr lang="zh-CN" altLang="en-US" sz="2000" b="1" dirty="0">
                <a:solidFill>
                  <a:prstClr val="black"/>
                </a:solidFill>
                <a:latin typeface="+mn-lt"/>
                <a:ea typeface="+mn-ea"/>
                <a:cs typeface="+mn-ea"/>
                <a:sym typeface="+mn-lt"/>
              </a:rPr>
              <a:t>）选取适当的长度为单位长度，直线上从原点向右，每隔一个单位长度取一个点，依次表示</a:t>
            </a:r>
            <a:r>
              <a:rPr lang="en-US" altLang="zh-CN" sz="2000" b="1" dirty="0">
                <a:solidFill>
                  <a:prstClr val="black"/>
                </a:solidFill>
                <a:latin typeface="+mn-lt"/>
                <a:ea typeface="+mn-ea"/>
                <a:cs typeface="+mn-ea"/>
                <a:sym typeface="+mn-lt"/>
              </a:rPr>
              <a:t>1</a:t>
            </a:r>
            <a:r>
              <a:rPr lang="zh-CN" altLang="en-US" sz="2000" b="1" dirty="0">
                <a:solidFill>
                  <a:prstClr val="black"/>
                </a:solidFill>
                <a:latin typeface="+mn-lt"/>
                <a:ea typeface="+mn-ea"/>
                <a:cs typeface="+mn-ea"/>
                <a:sym typeface="+mn-lt"/>
              </a:rPr>
              <a:t>，</a:t>
            </a:r>
            <a:r>
              <a:rPr lang="en-US" altLang="zh-CN" sz="2000" b="1" dirty="0">
                <a:solidFill>
                  <a:prstClr val="black"/>
                </a:solidFill>
                <a:latin typeface="+mn-lt"/>
                <a:ea typeface="+mn-ea"/>
                <a:cs typeface="+mn-ea"/>
                <a:sym typeface="+mn-lt"/>
              </a:rPr>
              <a:t>2</a:t>
            </a:r>
            <a:r>
              <a:rPr lang="zh-CN" altLang="en-US" sz="2000" b="1" dirty="0">
                <a:solidFill>
                  <a:prstClr val="black"/>
                </a:solidFill>
                <a:latin typeface="+mn-lt"/>
                <a:ea typeface="+mn-ea"/>
                <a:cs typeface="+mn-ea"/>
                <a:sym typeface="+mn-lt"/>
              </a:rPr>
              <a:t>，</a:t>
            </a:r>
            <a:r>
              <a:rPr lang="en-US" altLang="zh-CN" sz="2000" b="1" dirty="0">
                <a:solidFill>
                  <a:prstClr val="black"/>
                </a:solidFill>
                <a:latin typeface="+mn-lt"/>
                <a:ea typeface="+mn-ea"/>
                <a:cs typeface="+mn-ea"/>
                <a:sym typeface="+mn-lt"/>
              </a:rPr>
              <a:t>3</a:t>
            </a:r>
            <a:r>
              <a:rPr lang="zh-CN" altLang="en-US" sz="2000" b="1" dirty="0">
                <a:solidFill>
                  <a:prstClr val="black"/>
                </a:solidFill>
                <a:latin typeface="+mn-lt"/>
                <a:ea typeface="+mn-ea"/>
                <a:cs typeface="+mn-ea"/>
                <a:sym typeface="+mn-lt"/>
              </a:rPr>
              <a:t>，</a:t>
            </a:r>
            <a:r>
              <a:rPr lang="en-US" altLang="zh-CN" sz="2000" b="1" dirty="0">
                <a:solidFill>
                  <a:prstClr val="black"/>
                </a:solidFill>
                <a:latin typeface="+mn-lt"/>
                <a:ea typeface="+mn-ea"/>
                <a:cs typeface="+mn-ea"/>
                <a:sym typeface="+mn-lt"/>
              </a:rPr>
              <a:t>…</a:t>
            </a:r>
            <a:r>
              <a:rPr lang="zh-CN" altLang="en-US" sz="2000" b="1" dirty="0">
                <a:solidFill>
                  <a:prstClr val="black"/>
                </a:solidFill>
                <a:latin typeface="+mn-lt"/>
                <a:ea typeface="+mn-ea"/>
                <a:cs typeface="+mn-ea"/>
                <a:sym typeface="+mn-lt"/>
              </a:rPr>
              <a:t>；从原点向左，用类似方法表示－</a:t>
            </a:r>
            <a:r>
              <a:rPr lang="en-US" altLang="zh-CN" sz="2000" b="1" dirty="0">
                <a:solidFill>
                  <a:prstClr val="black"/>
                </a:solidFill>
                <a:latin typeface="+mn-lt"/>
                <a:ea typeface="+mn-ea"/>
                <a:cs typeface="+mn-ea"/>
                <a:sym typeface="+mn-lt"/>
              </a:rPr>
              <a:t>1</a:t>
            </a:r>
            <a:r>
              <a:rPr lang="zh-CN" altLang="en-US" sz="2000" b="1" dirty="0">
                <a:solidFill>
                  <a:prstClr val="black"/>
                </a:solidFill>
                <a:latin typeface="+mn-lt"/>
                <a:ea typeface="+mn-ea"/>
                <a:cs typeface="+mn-ea"/>
                <a:sym typeface="+mn-lt"/>
              </a:rPr>
              <a:t>，－</a:t>
            </a:r>
            <a:r>
              <a:rPr lang="en-US" altLang="zh-CN" sz="2000" b="1" dirty="0">
                <a:solidFill>
                  <a:prstClr val="black"/>
                </a:solidFill>
                <a:latin typeface="+mn-lt"/>
                <a:ea typeface="+mn-ea"/>
                <a:cs typeface="+mn-ea"/>
                <a:sym typeface="+mn-lt"/>
              </a:rPr>
              <a:t>2</a:t>
            </a:r>
            <a:r>
              <a:rPr lang="zh-CN" altLang="en-US" sz="2000" b="1" dirty="0">
                <a:solidFill>
                  <a:prstClr val="black"/>
                </a:solidFill>
                <a:latin typeface="+mn-lt"/>
                <a:ea typeface="+mn-ea"/>
                <a:cs typeface="+mn-ea"/>
                <a:sym typeface="+mn-lt"/>
              </a:rPr>
              <a:t>，－</a:t>
            </a:r>
            <a:r>
              <a:rPr lang="en-US" altLang="zh-CN" sz="2000" b="1" dirty="0">
                <a:solidFill>
                  <a:prstClr val="black"/>
                </a:solidFill>
                <a:latin typeface="+mn-lt"/>
                <a:ea typeface="+mn-ea"/>
                <a:cs typeface="+mn-ea"/>
                <a:sym typeface="+mn-lt"/>
              </a:rPr>
              <a:t>3</a:t>
            </a:r>
            <a:r>
              <a:rPr lang="zh-CN" altLang="en-US" sz="2000" b="1" dirty="0">
                <a:solidFill>
                  <a:prstClr val="black"/>
                </a:solidFill>
                <a:latin typeface="+mn-lt"/>
                <a:ea typeface="+mn-ea"/>
                <a:cs typeface="+mn-ea"/>
                <a:sym typeface="+mn-lt"/>
              </a:rPr>
              <a:t>，</a:t>
            </a:r>
            <a:r>
              <a:rPr lang="en-US" altLang="zh-CN" sz="2000" b="1" dirty="0">
                <a:solidFill>
                  <a:prstClr val="black"/>
                </a:solidFill>
                <a:latin typeface="+mn-lt"/>
                <a:ea typeface="+mn-ea"/>
                <a:cs typeface="+mn-ea"/>
                <a:sym typeface="+mn-lt"/>
              </a:rPr>
              <a:t>…</a:t>
            </a:r>
          </a:p>
        </p:txBody>
      </p:sp>
      <p:sp>
        <p:nvSpPr>
          <p:cNvPr id="2" name="文本框 1"/>
          <p:cNvSpPr txBox="1"/>
          <p:nvPr/>
        </p:nvSpPr>
        <p:spPr>
          <a:xfrm>
            <a:off x="929984" y="2362641"/>
            <a:ext cx="4377267" cy="461665"/>
          </a:xfrm>
          <a:prstGeom prst="rect">
            <a:avLst/>
          </a:prstGeom>
          <a:noFill/>
        </p:spPr>
        <p:txBody>
          <a:bodyPr wrap="square" rtlCol="0">
            <a:spAutoFit/>
          </a:bodyPr>
          <a:lstStyle/>
          <a:p>
            <a:pPr defTabSz="914377"/>
            <a:r>
              <a:rPr lang="zh-CN" altLang="en-US" sz="2400" b="1" dirty="0">
                <a:solidFill>
                  <a:srgbClr val="7030A0"/>
                </a:solidFill>
                <a:cs typeface="+mn-ea"/>
                <a:sym typeface="+mn-lt"/>
              </a:rPr>
              <a:t>它需要满足以下要求：</a:t>
            </a:r>
          </a:p>
        </p:txBody>
      </p:sp>
      <p:sp>
        <p:nvSpPr>
          <p:cNvPr id="3" name="文本框 2"/>
          <p:cNvSpPr txBox="1"/>
          <p:nvPr/>
        </p:nvSpPr>
        <p:spPr>
          <a:xfrm>
            <a:off x="2167103" y="5626463"/>
            <a:ext cx="8212800" cy="461665"/>
          </a:xfrm>
          <a:prstGeom prst="rect">
            <a:avLst/>
          </a:prstGeom>
          <a:solidFill>
            <a:schemeClr val="bg1">
              <a:lumMod val="95000"/>
            </a:schemeClr>
          </a:solidFill>
        </p:spPr>
        <p:txBody>
          <a:bodyPr wrap="square" rtlCol="0">
            <a:spAutoFit/>
          </a:bodyPr>
          <a:lstStyle/>
          <a:p>
            <a:pPr algn="ctr" defTabSz="914377"/>
            <a:r>
              <a:rPr lang="zh-CN" altLang="en-US" sz="2400" dirty="0">
                <a:solidFill>
                  <a:srgbClr val="7030A0"/>
                </a:solidFill>
                <a:cs typeface="+mn-ea"/>
                <a:sym typeface="+mn-lt"/>
              </a:rPr>
              <a:t>画数轴步骤：画直线</a:t>
            </a:r>
            <a:r>
              <a:rPr lang="en-US" altLang="zh-CN" sz="2400" dirty="0">
                <a:solidFill>
                  <a:srgbClr val="7030A0"/>
                </a:solidFill>
                <a:cs typeface="+mn-ea"/>
                <a:sym typeface="+mn-lt"/>
              </a:rPr>
              <a:t>-</a:t>
            </a:r>
            <a:r>
              <a:rPr lang="zh-CN" altLang="en-US" sz="2400" dirty="0">
                <a:solidFill>
                  <a:srgbClr val="7030A0"/>
                </a:solidFill>
                <a:cs typeface="+mn-ea"/>
                <a:sym typeface="+mn-lt"/>
              </a:rPr>
              <a:t>取原点</a:t>
            </a:r>
            <a:r>
              <a:rPr lang="en-US" altLang="zh-CN" sz="2400" dirty="0">
                <a:solidFill>
                  <a:srgbClr val="7030A0"/>
                </a:solidFill>
                <a:cs typeface="+mn-ea"/>
                <a:sym typeface="+mn-lt"/>
              </a:rPr>
              <a:t>-</a:t>
            </a:r>
            <a:r>
              <a:rPr lang="zh-CN" altLang="en-US" sz="2400" dirty="0">
                <a:solidFill>
                  <a:srgbClr val="7030A0"/>
                </a:solidFill>
                <a:cs typeface="+mn-ea"/>
                <a:sym typeface="+mn-lt"/>
              </a:rPr>
              <a:t>规定正方向</a:t>
            </a:r>
            <a:r>
              <a:rPr lang="en-US" altLang="zh-CN" sz="2400" dirty="0">
                <a:solidFill>
                  <a:srgbClr val="7030A0"/>
                </a:solidFill>
                <a:cs typeface="+mn-ea"/>
                <a:sym typeface="+mn-lt"/>
              </a:rPr>
              <a:t>-</a:t>
            </a:r>
            <a:r>
              <a:rPr lang="zh-CN" altLang="en-US" sz="2400" dirty="0">
                <a:solidFill>
                  <a:srgbClr val="7030A0"/>
                </a:solidFill>
                <a:cs typeface="+mn-ea"/>
                <a:sym typeface="+mn-lt"/>
              </a:rPr>
              <a:t>单位长度</a:t>
            </a:r>
          </a:p>
        </p:txBody>
      </p:sp>
      <p:sp>
        <p:nvSpPr>
          <p:cNvPr id="18" name="文本框 17"/>
          <p:cNvSpPr txBox="1"/>
          <p:nvPr/>
        </p:nvSpPr>
        <p:spPr>
          <a:xfrm>
            <a:off x="2167103" y="4976072"/>
            <a:ext cx="8212800" cy="461665"/>
          </a:xfrm>
          <a:prstGeom prst="rect">
            <a:avLst/>
          </a:prstGeom>
          <a:solidFill>
            <a:schemeClr val="bg1">
              <a:lumMod val="95000"/>
            </a:schemeClr>
          </a:solidFill>
        </p:spPr>
        <p:txBody>
          <a:bodyPr wrap="square" rtlCol="0">
            <a:spAutoFit/>
          </a:bodyPr>
          <a:lstStyle/>
          <a:p>
            <a:pPr algn="ctr" defTabSz="914377"/>
            <a:r>
              <a:rPr lang="zh-CN" altLang="en-US" sz="2400" dirty="0">
                <a:solidFill>
                  <a:srgbClr val="7030A0"/>
                </a:solidFill>
                <a:cs typeface="+mn-ea"/>
                <a:sym typeface="+mn-lt"/>
              </a:rPr>
              <a:t>数轴的三要素：原点</a:t>
            </a:r>
            <a:r>
              <a:rPr lang="en-US" altLang="zh-CN" sz="2400" dirty="0">
                <a:solidFill>
                  <a:srgbClr val="7030A0"/>
                </a:solidFill>
                <a:cs typeface="+mn-ea"/>
                <a:sym typeface="+mn-lt"/>
              </a:rPr>
              <a:t>-</a:t>
            </a:r>
            <a:r>
              <a:rPr lang="zh-CN" altLang="en-US" sz="2400" dirty="0">
                <a:solidFill>
                  <a:srgbClr val="7030A0"/>
                </a:solidFill>
                <a:cs typeface="+mn-ea"/>
                <a:sym typeface="+mn-lt"/>
              </a:rPr>
              <a:t>正方向</a:t>
            </a:r>
            <a:r>
              <a:rPr lang="en-US" altLang="zh-CN" sz="2400" dirty="0">
                <a:solidFill>
                  <a:srgbClr val="7030A0"/>
                </a:solidFill>
                <a:cs typeface="+mn-ea"/>
                <a:sym typeface="+mn-lt"/>
              </a:rPr>
              <a:t>-</a:t>
            </a:r>
            <a:r>
              <a:rPr lang="zh-CN" altLang="en-US" sz="2400" dirty="0">
                <a:solidFill>
                  <a:srgbClr val="7030A0"/>
                </a:solidFill>
                <a:cs typeface="+mn-ea"/>
                <a:sym typeface="+mn-lt"/>
              </a:rPr>
              <a:t>单位长度</a:t>
            </a:r>
          </a:p>
        </p:txBody>
      </p:sp>
      <p:sp>
        <p:nvSpPr>
          <p:cNvPr id="12" name="TextBox 6">
            <a:extLst>
              <a:ext uri="{FF2B5EF4-FFF2-40B4-BE49-F238E27FC236}">
                <a16:creationId xmlns:a16="http://schemas.microsoft.com/office/drawing/2014/main" id="{7EDD61AB-49BC-4CE7-B322-8F05463307FA}"/>
              </a:ext>
            </a:extLst>
          </p:cNvPr>
          <p:cNvSpPr txBox="1"/>
          <p:nvPr/>
        </p:nvSpPr>
        <p:spPr>
          <a:xfrm>
            <a:off x="554787" y="332307"/>
            <a:ext cx="3683384" cy="523220"/>
          </a:xfrm>
          <a:prstGeom prst="rect">
            <a:avLst/>
          </a:prstGeom>
          <a:noFill/>
          <a:effectLst>
            <a:outerShdw blurRad="12700" dist="12700" dir="2700000" algn="tl" rotWithShape="0">
              <a:prstClr val="black">
                <a:alpha val="40000"/>
              </a:prstClr>
            </a:outerShdw>
          </a:effectLst>
        </p:spPr>
        <p:txBody>
          <a:bodyPr wrap="square">
            <a:spAutoFit/>
          </a:bodyPr>
          <a:lstStyle/>
          <a:p>
            <a:pPr>
              <a:defRPr/>
            </a:pPr>
            <a:r>
              <a:rPr lang="zh-CN" altLang="en-US" sz="2800" b="1" dirty="0">
                <a:ln w="6350">
                  <a:noFill/>
                </a:ln>
                <a:cs typeface="+mn-ea"/>
                <a:sym typeface="+mn-lt"/>
              </a:rPr>
              <a:t>数轴的概念及三要素</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fltVal val="0"/>
                                          </p:val>
                                        </p:tav>
                                        <p:tav tm="100000">
                                          <p:val>
                                            <p:strVal val="#ppt_w"/>
                                          </p:val>
                                        </p:tav>
                                      </p:tavLst>
                                    </p:anim>
                                    <p:anim calcmode="lin" valueType="num">
                                      <p:cBhvr>
                                        <p:cTn id="31"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500"/>
                                        <p:tgtEl>
                                          <p:spTgt spid="1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fade">
                                      <p:cBhvr>
                                        <p:cTn id="41" dur="500"/>
                                        <p:tgtEl>
                                          <p:spTgt spid="3"/>
                                        </p:tgtEl>
                                      </p:cBhvr>
                                    </p:animEffect>
                                  </p:childTnLst>
                                </p:cTn>
                              </p:par>
                            </p:childTnLst>
                          </p:cTn>
                        </p:par>
                        <p:par>
                          <p:cTn id="42" fill="hold">
                            <p:stCondLst>
                              <p:cond delay="500"/>
                            </p:stCondLst>
                            <p:childTnLst>
                              <p:par>
                                <p:cTn id="43" presetID="10" presetClass="entr" presetSubtype="0" fill="hold" grpId="0" nodeType="after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1" grpId="0"/>
      <p:bldP spid="2" grpId="0"/>
      <p:bldP spid="3" grpId="0" animBg="1"/>
      <p:bldP spid="18" grpId="0" animBg="1"/>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968963" y="1692846"/>
            <a:ext cx="10496552" cy="838199"/>
            <a:chOff x="699293" y="5516563"/>
            <a:chExt cx="7872414" cy="628650"/>
          </a:xfrm>
        </p:grpSpPr>
        <p:sp>
          <p:nvSpPr>
            <p:cNvPr id="9" name="直接连接符 8"/>
            <p:cNvSpPr>
              <a:spLocks noChangeShapeType="1"/>
            </p:cNvSpPr>
            <p:nvPr/>
          </p:nvSpPr>
          <p:spPr bwMode="auto">
            <a:xfrm>
              <a:off x="699293" y="5653088"/>
              <a:ext cx="7345363"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914377"/>
              <a:endParaRPr lang="zh-CN" altLang="en-US">
                <a:solidFill>
                  <a:prstClr val="black"/>
                </a:solidFill>
                <a:cs typeface="+mn-ea"/>
                <a:sym typeface="+mn-lt"/>
              </a:endParaRPr>
            </a:p>
          </p:txBody>
        </p:sp>
        <p:grpSp>
          <p:nvGrpSpPr>
            <p:cNvPr id="10" name="组合 9"/>
            <p:cNvGrpSpPr/>
            <p:nvPr/>
          </p:nvGrpSpPr>
          <p:grpSpPr bwMode="auto">
            <a:xfrm>
              <a:off x="4284663" y="5516563"/>
              <a:ext cx="792162" cy="590550"/>
              <a:chOff x="2699" y="3475"/>
              <a:chExt cx="499" cy="372"/>
            </a:xfrm>
          </p:grpSpPr>
          <p:sp>
            <p:nvSpPr>
              <p:cNvPr id="27" name="直接连接符 80905"/>
              <p:cNvSpPr>
                <a:spLocks noChangeShapeType="1"/>
              </p:cNvSpPr>
              <p:nvPr/>
            </p:nvSpPr>
            <p:spPr bwMode="auto">
              <a:xfrm>
                <a:off x="2789" y="3475"/>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914377"/>
                <a:endParaRPr lang="zh-CN" altLang="en-US">
                  <a:solidFill>
                    <a:prstClr val="black"/>
                  </a:solidFill>
                  <a:cs typeface="+mn-ea"/>
                  <a:sym typeface="+mn-lt"/>
                </a:endParaRPr>
              </a:p>
            </p:txBody>
          </p:sp>
          <p:sp>
            <p:nvSpPr>
              <p:cNvPr id="28" name="文本框 80906"/>
              <p:cNvSpPr txBox="1">
                <a:spLocks noChangeArrowheads="1"/>
              </p:cNvSpPr>
              <p:nvPr/>
            </p:nvSpPr>
            <p:spPr bwMode="auto">
              <a:xfrm>
                <a:off x="2699" y="3609"/>
                <a:ext cx="499"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a:spcBef>
                    <a:spcPct val="50000"/>
                  </a:spcBef>
                </a:pPr>
                <a:r>
                  <a:rPr lang="en-US" altLang="zh-CN" sz="2667" b="1">
                    <a:solidFill>
                      <a:srgbClr val="FF0000"/>
                    </a:solidFill>
                    <a:latin typeface="+mn-lt"/>
                    <a:ea typeface="+mn-ea"/>
                    <a:cs typeface="+mn-ea"/>
                    <a:sym typeface="+mn-lt"/>
                  </a:rPr>
                  <a:t>0</a:t>
                </a:r>
              </a:p>
            </p:txBody>
          </p:sp>
        </p:grpSp>
        <p:grpSp>
          <p:nvGrpSpPr>
            <p:cNvPr id="11" name="组合 10"/>
            <p:cNvGrpSpPr/>
            <p:nvPr/>
          </p:nvGrpSpPr>
          <p:grpSpPr bwMode="auto">
            <a:xfrm>
              <a:off x="7900194" y="5653095"/>
              <a:ext cx="671513" cy="420688"/>
              <a:chOff x="5012" y="3566"/>
              <a:chExt cx="423" cy="265"/>
            </a:xfrm>
          </p:grpSpPr>
          <p:sp>
            <p:nvSpPr>
              <p:cNvPr id="25" name="直接连接符 80908"/>
              <p:cNvSpPr>
                <a:spLocks noChangeShapeType="1"/>
              </p:cNvSpPr>
              <p:nvPr/>
            </p:nvSpPr>
            <p:spPr bwMode="auto">
              <a:xfrm>
                <a:off x="5081" y="3566"/>
                <a:ext cx="91" cy="0"/>
              </a:xfrm>
              <a:prstGeom prst="line">
                <a:avLst/>
              </a:prstGeom>
              <a:noFill/>
              <a:ln w="28575">
                <a:solidFill>
                  <a:srgbClr val="FF3300"/>
                </a:solidFill>
                <a:round/>
                <a:tailEnd type="triangle" w="med" len="med"/>
              </a:ln>
              <a:extLst>
                <a:ext uri="{909E8E84-426E-40DD-AFC4-6F175D3DCCD1}">
                  <a14:hiddenFill xmlns:a14="http://schemas.microsoft.com/office/drawing/2010/main">
                    <a:noFill/>
                  </a14:hiddenFill>
                </a:ext>
              </a:extLst>
            </p:spPr>
            <p:txBody>
              <a:bodyPr/>
              <a:lstStyle/>
              <a:p>
                <a:pPr defTabSz="914377"/>
                <a:endParaRPr lang="zh-CN" altLang="en-US">
                  <a:solidFill>
                    <a:prstClr val="black"/>
                  </a:solidFill>
                  <a:cs typeface="+mn-ea"/>
                  <a:sym typeface="+mn-lt"/>
                </a:endParaRPr>
              </a:p>
            </p:txBody>
          </p:sp>
          <p:sp>
            <p:nvSpPr>
              <p:cNvPr id="26" name="矩形 80909"/>
              <p:cNvSpPr>
                <a:spLocks noChangeArrowheads="1"/>
              </p:cNvSpPr>
              <p:nvPr/>
            </p:nvSpPr>
            <p:spPr bwMode="auto">
              <a:xfrm>
                <a:off x="5012" y="3657"/>
                <a:ext cx="423"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a:r>
                  <a:rPr lang="zh-CN" altLang="en-US" b="1">
                    <a:solidFill>
                      <a:prstClr val="black"/>
                    </a:solidFill>
                    <a:latin typeface="+mn-lt"/>
                    <a:ea typeface="+mn-ea"/>
                    <a:cs typeface="+mn-ea"/>
                    <a:sym typeface="+mn-lt"/>
                  </a:rPr>
                  <a:t>正方向</a:t>
                </a:r>
              </a:p>
            </p:txBody>
          </p:sp>
        </p:grpSp>
        <p:grpSp>
          <p:nvGrpSpPr>
            <p:cNvPr id="12" name="组合 11"/>
            <p:cNvGrpSpPr/>
            <p:nvPr/>
          </p:nvGrpSpPr>
          <p:grpSpPr bwMode="auto">
            <a:xfrm>
              <a:off x="2223294" y="5516563"/>
              <a:ext cx="4122737" cy="628650"/>
              <a:chOff x="1429" y="3475"/>
              <a:chExt cx="2597" cy="396"/>
            </a:xfrm>
          </p:grpSpPr>
          <p:sp>
            <p:nvSpPr>
              <p:cNvPr id="13" name="直接连接符 80911"/>
              <p:cNvSpPr>
                <a:spLocks noChangeShapeType="1"/>
              </p:cNvSpPr>
              <p:nvPr/>
            </p:nvSpPr>
            <p:spPr bwMode="auto">
              <a:xfrm>
                <a:off x="3152" y="3475"/>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914377"/>
                <a:endParaRPr lang="zh-CN" altLang="en-US">
                  <a:solidFill>
                    <a:prstClr val="black"/>
                  </a:solidFill>
                  <a:cs typeface="+mn-ea"/>
                  <a:sym typeface="+mn-lt"/>
                </a:endParaRPr>
              </a:p>
            </p:txBody>
          </p:sp>
          <p:sp>
            <p:nvSpPr>
              <p:cNvPr id="14" name="直接连接符 80912"/>
              <p:cNvSpPr>
                <a:spLocks noChangeShapeType="1"/>
              </p:cNvSpPr>
              <p:nvPr/>
            </p:nvSpPr>
            <p:spPr bwMode="auto">
              <a:xfrm>
                <a:off x="3515" y="3475"/>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914377"/>
                <a:endParaRPr lang="zh-CN" altLang="en-US">
                  <a:solidFill>
                    <a:prstClr val="black"/>
                  </a:solidFill>
                  <a:cs typeface="+mn-ea"/>
                  <a:sym typeface="+mn-lt"/>
                </a:endParaRPr>
              </a:p>
            </p:txBody>
          </p:sp>
          <p:sp>
            <p:nvSpPr>
              <p:cNvPr id="15" name="直接连接符 80913"/>
              <p:cNvSpPr>
                <a:spLocks noChangeShapeType="1"/>
              </p:cNvSpPr>
              <p:nvPr/>
            </p:nvSpPr>
            <p:spPr bwMode="auto">
              <a:xfrm>
                <a:off x="2426" y="3475"/>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914377"/>
                <a:endParaRPr lang="zh-CN" altLang="en-US">
                  <a:solidFill>
                    <a:prstClr val="black"/>
                  </a:solidFill>
                  <a:cs typeface="+mn-ea"/>
                  <a:sym typeface="+mn-lt"/>
                </a:endParaRPr>
              </a:p>
            </p:txBody>
          </p:sp>
          <p:sp>
            <p:nvSpPr>
              <p:cNvPr id="16" name="直接连接符 80914"/>
              <p:cNvSpPr>
                <a:spLocks noChangeShapeType="1"/>
              </p:cNvSpPr>
              <p:nvPr/>
            </p:nvSpPr>
            <p:spPr bwMode="auto">
              <a:xfrm>
                <a:off x="3878" y="3475"/>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914377"/>
                <a:endParaRPr lang="zh-CN" altLang="en-US">
                  <a:solidFill>
                    <a:prstClr val="black"/>
                  </a:solidFill>
                  <a:cs typeface="+mn-ea"/>
                  <a:sym typeface="+mn-lt"/>
                </a:endParaRPr>
              </a:p>
            </p:txBody>
          </p:sp>
          <p:sp>
            <p:nvSpPr>
              <p:cNvPr id="17" name="直接连接符 80915"/>
              <p:cNvSpPr>
                <a:spLocks noChangeShapeType="1"/>
              </p:cNvSpPr>
              <p:nvPr/>
            </p:nvSpPr>
            <p:spPr bwMode="auto">
              <a:xfrm>
                <a:off x="2018" y="3475"/>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914377"/>
                <a:endParaRPr lang="zh-CN" altLang="en-US">
                  <a:solidFill>
                    <a:prstClr val="black"/>
                  </a:solidFill>
                  <a:cs typeface="+mn-ea"/>
                  <a:sym typeface="+mn-lt"/>
                </a:endParaRPr>
              </a:p>
            </p:txBody>
          </p:sp>
          <p:sp>
            <p:nvSpPr>
              <p:cNvPr id="18" name="直接连接符 80916"/>
              <p:cNvSpPr>
                <a:spLocks noChangeShapeType="1"/>
              </p:cNvSpPr>
              <p:nvPr/>
            </p:nvSpPr>
            <p:spPr bwMode="auto">
              <a:xfrm>
                <a:off x="1655" y="3475"/>
                <a:ext cx="0" cy="91"/>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defTabSz="914377"/>
                <a:endParaRPr lang="zh-CN" altLang="en-US">
                  <a:solidFill>
                    <a:prstClr val="black"/>
                  </a:solidFill>
                  <a:cs typeface="+mn-ea"/>
                  <a:sym typeface="+mn-lt"/>
                </a:endParaRPr>
              </a:p>
            </p:txBody>
          </p:sp>
          <p:sp>
            <p:nvSpPr>
              <p:cNvPr id="19" name="文本框 80917"/>
              <p:cNvSpPr txBox="1">
                <a:spLocks noChangeArrowheads="1"/>
              </p:cNvSpPr>
              <p:nvPr/>
            </p:nvSpPr>
            <p:spPr bwMode="auto">
              <a:xfrm>
                <a:off x="3061" y="3621"/>
                <a:ext cx="227"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a:spcBef>
                    <a:spcPct val="50000"/>
                  </a:spcBef>
                </a:pPr>
                <a:r>
                  <a:rPr lang="en-US" altLang="zh-CN" sz="2667" b="1">
                    <a:solidFill>
                      <a:prstClr val="black"/>
                    </a:solidFill>
                    <a:latin typeface="+mn-lt"/>
                    <a:ea typeface="+mn-ea"/>
                    <a:cs typeface="+mn-ea"/>
                    <a:sym typeface="+mn-lt"/>
                  </a:rPr>
                  <a:t>1</a:t>
                </a:r>
              </a:p>
            </p:txBody>
          </p:sp>
          <p:sp>
            <p:nvSpPr>
              <p:cNvPr id="20" name="文本框 80918"/>
              <p:cNvSpPr txBox="1">
                <a:spLocks noChangeArrowheads="1"/>
              </p:cNvSpPr>
              <p:nvPr/>
            </p:nvSpPr>
            <p:spPr bwMode="auto">
              <a:xfrm>
                <a:off x="3427" y="3621"/>
                <a:ext cx="272"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a:spcBef>
                    <a:spcPct val="50000"/>
                  </a:spcBef>
                </a:pPr>
                <a:r>
                  <a:rPr lang="en-US" altLang="zh-CN" sz="2667" b="1">
                    <a:solidFill>
                      <a:prstClr val="black"/>
                    </a:solidFill>
                    <a:latin typeface="+mn-lt"/>
                    <a:ea typeface="+mn-ea"/>
                    <a:cs typeface="+mn-ea"/>
                    <a:sym typeface="+mn-lt"/>
                  </a:rPr>
                  <a:t>2</a:t>
                </a:r>
              </a:p>
            </p:txBody>
          </p:sp>
          <p:sp>
            <p:nvSpPr>
              <p:cNvPr id="21" name="文本框 80919"/>
              <p:cNvSpPr txBox="1">
                <a:spLocks noChangeArrowheads="1"/>
              </p:cNvSpPr>
              <p:nvPr/>
            </p:nvSpPr>
            <p:spPr bwMode="auto">
              <a:xfrm>
                <a:off x="3787" y="3633"/>
                <a:ext cx="239"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a:spcBef>
                    <a:spcPct val="50000"/>
                  </a:spcBef>
                </a:pPr>
                <a:r>
                  <a:rPr lang="en-US" altLang="zh-CN" sz="2667" b="1">
                    <a:solidFill>
                      <a:prstClr val="black"/>
                    </a:solidFill>
                    <a:latin typeface="+mn-lt"/>
                    <a:ea typeface="+mn-ea"/>
                    <a:cs typeface="+mn-ea"/>
                    <a:sym typeface="+mn-lt"/>
                  </a:rPr>
                  <a:t>3</a:t>
                </a:r>
              </a:p>
            </p:txBody>
          </p:sp>
          <p:sp>
            <p:nvSpPr>
              <p:cNvPr id="22" name="文本框 80920"/>
              <p:cNvSpPr txBox="1">
                <a:spLocks noChangeArrowheads="1"/>
              </p:cNvSpPr>
              <p:nvPr/>
            </p:nvSpPr>
            <p:spPr bwMode="auto">
              <a:xfrm>
                <a:off x="2236" y="3612"/>
                <a:ext cx="408"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a:spcBef>
                    <a:spcPct val="50000"/>
                  </a:spcBef>
                </a:pPr>
                <a:r>
                  <a:rPr lang="zh-CN" altLang="en-US" sz="2667" b="1">
                    <a:solidFill>
                      <a:prstClr val="black"/>
                    </a:solidFill>
                    <a:latin typeface="+mn-lt"/>
                    <a:ea typeface="+mn-ea"/>
                    <a:cs typeface="+mn-ea"/>
                    <a:sym typeface="+mn-lt"/>
                  </a:rPr>
                  <a:t>－</a:t>
                </a:r>
                <a:r>
                  <a:rPr lang="en-US" altLang="zh-CN" sz="2667" b="1">
                    <a:solidFill>
                      <a:prstClr val="black"/>
                    </a:solidFill>
                    <a:latin typeface="+mn-lt"/>
                    <a:ea typeface="+mn-ea"/>
                    <a:cs typeface="+mn-ea"/>
                    <a:sym typeface="+mn-lt"/>
                  </a:rPr>
                  <a:t>1</a:t>
                </a:r>
              </a:p>
            </p:txBody>
          </p:sp>
          <p:sp>
            <p:nvSpPr>
              <p:cNvPr id="23" name="文本框 80921"/>
              <p:cNvSpPr txBox="1">
                <a:spLocks noChangeArrowheads="1"/>
              </p:cNvSpPr>
              <p:nvPr/>
            </p:nvSpPr>
            <p:spPr bwMode="auto">
              <a:xfrm>
                <a:off x="1815" y="3612"/>
                <a:ext cx="454"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a:spcBef>
                    <a:spcPct val="50000"/>
                  </a:spcBef>
                </a:pPr>
                <a:r>
                  <a:rPr lang="zh-CN" altLang="en-US" sz="2667" b="1">
                    <a:solidFill>
                      <a:prstClr val="black"/>
                    </a:solidFill>
                    <a:latin typeface="+mn-lt"/>
                    <a:ea typeface="+mn-ea"/>
                    <a:cs typeface="+mn-ea"/>
                    <a:sym typeface="+mn-lt"/>
                  </a:rPr>
                  <a:t>－</a:t>
                </a:r>
                <a:r>
                  <a:rPr lang="en-US" altLang="zh-CN" sz="2667" b="1">
                    <a:solidFill>
                      <a:prstClr val="black"/>
                    </a:solidFill>
                    <a:latin typeface="+mn-lt"/>
                    <a:ea typeface="+mn-ea"/>
                    <a:cs typeface="+mn-ea"/>
                    <a:sym typeface="+mn-lt"/>
                  </a:rPr>
                  <a:t>2</a:t>
                </a:r>
              </a:p>
            </p:txBody>
          </p:sp>
          <p:sp>
            <p:nvSpPr>
              <p:cNvPr id="24" name="文本框 80922"/>
              <p:cNvSpPr txBox="1">
                <a:spLocks noChangeArrowheads="1"/>
              </p:cNvSpPr>
              <p:nvPr/>
            </p:nvSpPr>
            <p:spPr bwMode="auto">
              <a:xfrm>
                <a:off x="1429" y="3609"/>
                <a:ext cx="498" cy="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a:spcBef>
                    <a:spcPct val="50000"/>
                  </a:spcBef>
                </a:pPr>
                <a:r>
                  <a:rPr lang="zh-CN" altLang="en-US" sz="2667" b="1">
                    <a:solidFill>
                      <a:prstClr val="black"/>
                    </a:solidFill>
                    <a:latin typeface="+mn-lt"/>
                    <a:ea typeface="+mn-ea"/>
                    <a:cs typeface="+mn-ea"/>
                    <a:sym typeface="+mn-lt"/>
                  </a:rPr>
                  <a:t>－</a:t>
                </a:r>
                <a:r>
                  <a:rPr lang="en-US" altLang="zh-CN" sz="2667" b="1">
                    <a:solidFill>
                      <a:prstClr val="black"/>
                    </a:solidFill>
                    <a:latin typeface="+mn-lt"/>
                    <a:ea typeface="+mn-ea"/>
                    <a:cs typeface="+mn-ea"/>
                    <a:sym typeface="+mn-lt"/>
                  </a:rPr>
                  <a:t>3</a:t>
                </a:r>
              </a:p>
            </p:txBody>
          </p:sp>
        </p:grpSp>
      </p:grpSp>
      <mc:AlternateContent xmlns:mc="http://schemas.openxmlformats.org/markup-compatibility/2006" xmlns:a14="http://schemas.microsoft.com/office/drawing/2010/main">
        <mc:Choice Requires="a14">
          <p:sp>
            <p:nvSpPr>
              <p:cNvPr id="2" name="文本框 1"/>
              <p:cNvSpPr txBox="1"/>
              <p:nvPr/>
            </p:nvSpPr>
            <p:spPr>
              <a:xfrm>
                <a:off x="854299" y="2715043"/>
                <a:ext cx="6412057" cy="682944"/>
              </a:xfrm>
              <a:prstGeom prst="rect">
                <a:avLst/>
              </a:prstGeom>
              <a:noFill/>
            </p:spPr>
            <p:txBody>
              <a:bodyPr wrap="square" rtlCol="0">
                <a:spAutoFit/>
              </a:bodyPr>
              <a:lstStyle/>
              <a:p>
                <a:pPr defTabSz="914377"/>
                <a:r>
                  <a:rPr lang="zh-CN" altLang="en-US" sz="2667" dirty="0">
                    <a:solidFill>
                      <a:prstClr val="black"/>
                    </a:solidFill>
                    <a:cs typeface="+mn-ea"/>
                    <a:sym typeface="+mn-lt"/>
                  </a:rPr>
                  <a:t>你能在上述数轴上表示</a:t>
                </a:r>
                <a:r>
                  <a:rPr lang="en-US" altLang="zh-CN" sz="2667" dirty="0">
                    <a:solidFill>
                      <a:prstClr val="black"/>
                    </a:solidFill>
                    <a:cs typeface="+mn-ea"/>
                    <a:sym typeface="+mn-lt"/>
                  </a:rPr>
                  <a:t>2.5</a:t>
                </a:r>
                <a:r>
                  <a:rPr lang="zh-CN" altLang="en-US" sz="2667" dirty="0">
                    <a:solidFill>
                      <a:prstClr val="black"/>
                    </a:solidFill>
                    <a:cs typeface="+mn-ea"/>
                    <a:sym typeface="+mn-lt"/>
                  </a:rPr>
                  <a:t>和</a:t>
                </a:r>
                <a:r>
                  <a:rPr lang="en-US" altLang="zh-CN" sz="2667" dirty="0">
                    <a:solidFill>
                      <a:prstClr val="black"/>
                    </a:solidFill>
                    <a:cs typeface="+mn-ea"/>
                    <a:sym typeface="+mn-lt"/>
                  </a:rPr>
                  <a:t>-</a:t>
                </a:r>
                <a14:m>
                  <m:oMath xmlns:m="http://schemas.openxmlformats.org/officeDocument/2006/math">
                    <m:f>
                      <m:fPr>
                        <m:ctrlPr>
                          <a:rPr lang="zh-CN" altLang="en-US" sz="2667" i="1">
                            <a:solidFill>
                              <a:prstClr val="black"/>
                            </a:solidFill>
                            <a:latin typeface="Cambria Math" panose="02040503050406030204" pitchFamily="18" charset="0"/>
                            <a:cs typeface="+mn-ea"/>
                            <a:sym typeface="+mn-lt"/>
                          </a:rPr>
                        </m:ctrlPr>
                      </m:fPr>
                      <m:num>
                        <m:r>
                          <a:rPr lang="zh-CN" altLang="en-US" sz="2667">
                            <a:solidFill>
                              <a:prstClr val="black"/>
                            </a:solidFill>
                            <a:latin typeface="Cambria Math" panose="02040503050406030204" pitchFamily="18" charset="0"/>
                            <a:cs typeface="+mn-ea"/>
                            <a:sym typeface="+mn-lt"/>
                          </a:rPr>
                          <m:t>3</m:t>
                        </m:r>
                      </m:num>
                      <m:den>
                        <m:r>
                          <a:rPr lang="zh-CN" altLang="en-US" sz="2667">
                            <a:solidFill>
                              <a:prstClr val="black"/>
                            </a:solidFill>
                            <a:latin typeface="Cambria Math" panose="02040503050406030204" pitchFamily="18" charset="0"/>
                            <a:cs typeface="+mn-ea"/>
                            <a:sym typeface="+mn-lt"/>
                          </a:rPr>
                          <m:t>2</m:t>
                        </m:r>
                      </m:den>
                    </m:f>
                  </m:oMath>
                </a14:m>
                <a:r>
                  <a:rPr lang="zh-CN" altLang="en-US" sz="2667" dirty="0">
                    <a:solidFill>
                      <a:prstClr val="black"/>
                    </a:solidFill>
                    <a:cs typeface="+mn-ea"/>
                    <a:sym typeface="+mn-lt"/>
                  </a:rPr>
                  <a:t>吗？</a:t>
                </a:r>
              </a:p>
            </p:txBody>
          </p:sp>
        </mc:Choice>
        <mc:Fallback xmlns="">
          <p:sp>
            <p:nvSpPr>
              <p:cNvPr id="2" name="文本框 1"/>
              <p:cNvSpPr txBox="1">
                <a:spLocks noRot="1" noChangeAspect="1" noMove="1" noResize="1" noEditPoints="1" noAdjustHandles="1" noChangeArrowheads="1" noChangeShapeType="1" noTextEdit="1"/>
              </p:cNvSpPr>
              <p:nvPr/>
            </p:nvSpPr>
            <p:spPr>
              <a:xfrm>
                <a:off x="854299" y="2715043"/>
                <a:ext cx="6412057" cy="682944"/>
              </a:xfrm>
              <a:prstGeom prst="rect">
                <a:avLst/>
              </a:prstGeom>
              <a:blipFill>
                <a:blip r:embed="rId4"/>
                <a:stretch>
                  <a:fillRect l="-1806" b="-9821"/>
                </a:stretch>
              </a:blipFill>
            </p:spPr>
            <p:txBody>
              <a:bodyPr/>
              <a:lstStyle/>
              <a:p>
                <a:r>
                  <a:rPr lang="zh-CN" altLang="en-US">
                    <a:noFill/>
                  </a:rPr>
                  <a:t> </a:t>
                </a:r>
              </a:p>
            </p:txBody>
          </p:sp>
        </mc:Fallback>
      </mc:AlternateContent>
      <p:sp>
        <p:nvSpPr>
          <p:cNvPr id="3" name="椭圆 2"/>
          <p:cNvSpPr/>
          <p:nvPr/>
        </p:nvSpPr>
        <p:spPr>
          <a:xfrm>
            <a:off x="7781477" y="1854237"/>
            <a:ext cx="96000" cy="60959"/>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a:solidFill>
                <a:prstClr val="white"/>
              </a:solidFill>
              <a:cs typeface="+mn-ea"/>
              <a:sym typeface="+mn-lt"/>
            </a:endParaRPr>
          </a:p>
        </p:txBody>
      </p:sp>
      <p:sp>
        <p:nvSpPr>
          <p:cNvPr id="29" name="椭圆 28"/>
          <p:cNvSpPr/>
          <p:nvPr/>
        </p:nvSpPr>
        <p:spPr>
          <a:xfrm>
            <a:off x="3816730" y="1835954"/>
            <a:ext cx="96000" cy="60959"/>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a:solidFill>
                <a:prstClr val="white"/>
              </a:solidFill>
              <a:cs typeface="+mn-ea"/>
              <a:sym typeface="+mn-lt"/>
            </a:endParaRPr>
          </a:p>
        </p:txBody>
      </p:sp>
      <p:sp>
        <p:nvSpPr>
          <p:cNvPr id="4" name="文本框 3"/>
          <p:cNvSpPr txBox="1"/>
          <p:nvPr/>
        </p:nvSpPr>
        <p:spPr>
          <a:xfrm>
            <a:off x="7517930" y="1316637"/>
            <a:ext cx="561147" cy="369332"/>
          </a:xfrm>
          <a:prstGeom prst="rect">
            <a:avLst/>
          </a:prstGeom>
          <a:noFill/>
        </p:spPr>
        <p:txBody>
          <a:bodyPr wrap="square" rtlCol="0">
            <a:spAutoFit/>
          </a:bodyPr>
          <a:lstStyle/>
          <a:p>
            <a:pPr defTabSz="914377"/>
            <a:r>
              <a:rPr lang="en-US" altLang="zh-CN" dirty="0">
                <a:solidFill>
                  <a:prstClr val="black"/>
                </a:solidFill>
                <a:cs typeface="+mn-ea"/>
                <a:sym typeface="+mn-lt"/>
              </a:rPr>
              <a:t>2.5</a:t>
            </a:r>
            <a:endParaRPr lang="zh-CN" altLang="en-US" dirty="0">
              <a:solidFill>
                <a:prstClr val="black"/>
              </a:solidFill>
              <a:cs typeface="+mn-ea"/>
              <a:sym typeface="+mn-lt"/>
            </a:endParaRPr>
          </a:p>
        </p:txBody>
      </p:sp>
      <mc:AlternateContent xmlns:mc="http://schemas.openxmlformats.org/markup-compatibility/2006" xmlns:a14="http://schemas.microsoft.com/office/drawing/2010/main">
        <mc:Choice Requires="a14">
          <p:sp>
            <p:nvSpPr>
              <p:cNvPr id="30" name="文本框 29"/>
              <p:cNvSpPr txBox="1"/>
              <p:nvPr/>
            </p:nvSpPr>
            <p:spPr>
              <a:xfrm>
                <a:off x="3513117" y="1023734"/>
                <a:ext cx="561147" cy="624082"/>
              </a:xfrm>
              <a:prstGeom prst="rect">
                <a:avLst/>
              </a:prstGeom>
              <a:noFill/>
            </p:spPr>
            <p:txBody>
              <a:bodyPr wrap="square" rtlCol="0">
                <a:spAutoFit/>
              </a:bodyPr>
              <a:lstStyle/>
              <a:p>
                <a:pPr defTabSz="914377"/>
                <a:r>
                  <a:rPr lang="en-US" altLang="zh-CN" sz="2400" dirty="0">
                    <a:solidFill>
                      <a:prstClr val="black"/>
                    </a:solidFill>
                    <a:cs typeface="+mn-ea"/>
                    <a:sym typeface="+mn-lt"/>
                  </a:rPr>
                  <a:t>-</a:t>
                </a:r>
                <a14:m>
                  <m:oMath xmlns:m="http://schemas.openxmlformats.org/officeDocument/2006/math">
                    <m:f>
                      <m:fPr>
                        <m:ctrlPr>
                          <a:rPr lang="zh-CN" altLang="en-US" sz="2400" i="1">
                            <a:solidFill>
                              <a:prstClr val="black"/>
                            </a:solidFill>
                            <a:latin typeface="Cambria Math" panose="02040503050406030204" pitchFamily="18" charset="0"/>
                            <a:cs typeface="+mn-ea"/>
                            <a:sym typeface="+mn-lt"/>
                          </a:rPr>
                        </m:ctrlPr>
                      </m:fPr>
                      <m:num>
                        <m:r>
                          <a:rPr lang="zh-CN" altLang="en-US" sz="2400">
                            <a:solidFill>
                              <a:prstClr val="black"/>
                            </a:solidFill>
                            <a:latin typeface="Cambria Math" panose="02040503050406030204" pitchFamily="18" charset="0"/>
                            <a:cs typeface="+mn-ea"/>
                            <a:sym typeface="+mn-lt"/>
                          </a:rPr>
                          <m:t>3</m:t>
                        </m:r>
                      </m:num>
                      <m:den>
                        <m:r>
                          <a:rPr lang="zh-CN" altLang="en-US" sz="2400">
                            <a:solidFill>
                              <a:prstClr val="black"/>
                            </a:solidFill>
                            <a:latin typeface="Cambria Math" panose="02040503050406030204" pitchFamily="18" charset="0"/>
                            <a:cs typeface="+mn-ea"/>
                            <a:sym typeface="+mn-lt"/>
                          </a:rPr>
                          <m:t>2</m:t>
                        </m:r>
                      </m:den>
                    </m:f>
                  </m:oMath>
                </a14:m>
                <a:endParaRPr lang="zh-CN" altLang="en-US" dirty="0">
                  <a:solidFill>
                    <a:prstClr val="black"/>
                  </a:solidFill>
                  <a:cs typeface="+mn-ea"/>
                  <a:sym typeface="+mn-lt"/>
                </a:endParaRPr>
              </a:p>
            </p:txBody>
          </p:sp>
        </mc:Choice>
        <mc:Fallback xmlns="">
          <p:sp>
            <p:nvSpPr>
              <p:cNvPr id="30" name="文本框 29"/>
              <p:cNvSpPr txBox="1">
                <a:spLocks noRot="1" noChangeAspect="1" noMove="1" noResize="1" noEditPoints="1" noAdjustHandles="1" noChangeArrowheads="1" noChangeShapeType="1" noTextEdit="1"/>
              </p:cNvSpPr>
              <p:nvPr/>
            </p:nvSpPr>
            <p:spPr>
              <a:xfrm>
                <a:off x="3513117" y="1023734"/>
                <a:ext cx="561147" cy="624082"/>
              </a:xfrm>
              <a:prstGeom prst="rect">
                <a:avLst/>
              </a:prstGeom>
              <a:blipFill>
                <a:blip r:embed="rId5"/>
                <a:stretch>
                  <a:fillRect l="-16304" b="-7843"/>
                </a:stretch>
              </a:blipFill>
            </p:spPr>
            <p:txBody>
              <a:bodyPr/>
              <a:lstStyle/>
              <a:p>
                <a:r>
                  <a:rPr lang="zh-CN" altLang="en-US">
                    <a:noFill/>
                  </a:rPr>
                  <a:t> </a:t>
                </a:r>
              </a:p>
            </p:txBody>
          </p:sp>
        </mc:Fallback>
      </mc:AlternateContent>
      <p:sp>
        <p:nvSpPr>
          <p:cNvPr id="31" name="Text Box 3"/>
          <p:cNvSpPr txBox="1">
            <a:spLocks noChangeArrowheads="1"/>
          </p:cNvSpPr>
          <p:nvPr/>
        </p:nvSpPr>
        <p:spPr bwMode="auto">
          <a:xfrm>
            <a:off x="940698" y="3298813"/>
            <a:ext cx="10669840" cy="2965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914377">
              <a:spcBef>
                <a:spcPct val="50000"/>
              </a:spcBef>
            </a:pPr>
            <a:r>
              <a:rPr lang="zh-CN" altLang="en-US" sz="2667" b="1" dirty="0">
                <a:solidFill>
                  <a:prstClr val="black"/>
                </a:solidFill>
                <a:latin typeface="+mn-lt"/>
                <a:ea typeface="+mn-ea"/>
                <a:cs typeface="+mn-ea"/>
                <a:sym typeface="+mn-lt"/>
              </a:rPr>
              <a:t>归纳：</a:t>
            </a:r>
            <a:r>
              <a:rPr lang="en-US" altLang="zh-CN" sz="2667" b="1" dirty="0">
                <a:solidFill>
                  <a:prstClr val="black"/>
                </a:solidFill>
                <a:latin typeface="+mn-lt"/>
                <a:ea typeface="+mn-ea"/>
                <a:cs typeface="+mn-ea"/>
                <a:sym typeface="+mn-lt"/>
              </a:rPr>
              <a:t> </a:t>
            </a:r>
          </a:p>
          <a:p>
            <a:pPr defTabSz="914377">
              <a:spcBef>
                <a:spcPct val="50000"/>
              </a:spcBef>
            </a:pPr>
            <a:r>
              <a:rPr lang="en-US" altLang="zh-CN" sz="2667" b="1" dirty="0">
                <a:solidFill>
                  <a:prstClr val="black"/>
                </a:solidFill>
                <a:latin typeface="+mn-lt"/>
                <a:ea typeface="+mn-ea"/>
                <a:cs typeface="+mn-ea"/>
                <a:sym typeface="+mn-lt"/>
              </a:rPr>
              <a:t>     </a:t>
            </a:r>
            <a:r>
              <a:rPr lang="zh-CN" altLang="zh-CN" sz="2667" dirty="0">
                <a:solidFill>
                  <a:prstClr val="black"/>
                </a:solidFill>
                <a:latin typeface="+mn-lt"/>
                <a:ea typeface="+mn-ea"/>
                <a:cs typeface="+mn-ea"/>
                <a:sym typeface="+mn-lt"/>
              </a:rPr>
              <a:t>数轴上表示数</a:t>
            </a:r>
            <a:r>
              <a:rPr lang="en-US" altLang="zh-CN" sz="2667" dirty="0">
                <a:solidFill>
                  <a:prstClr val="black"/>
                </a:solidFill>
                <a:latin typeface="+mn-lt"/>
                <a:ea typeface="+mn-ea"/>
                <a:cs typeface="+mn-ea"/>
                <a:sym typeface="+mn-lt"/>
              </a:rPr>
              <a:t>2.5</a:t>
            </a:r>
            <a:r>
              <a:rPr lang="zh-CN" altLang="zh-CN" sz="2667" dirty="0">
                <a:solidFill>
                  <a:prstClr val="black"/>
                </a:solidFill>
                <a:latin typeface="+mn-lt"/>
                <a:ea typeface="+mn-ea"/>
                <a:cs typeface="+mn-ea"/>
                <a:sym typeface="+mn-lt"/>
              </a:rPr>
              <a:t>的点在原点的＿＿边，与原点的距离是＿＿个单位长度；表示</a:t>
            </a:r>
            <a:r>
              <a:rPr lang="en-US" altLang="zh-CN" sz="2667" dirty="0">
                <a:solidFill>
                  <a:prstClr val="black"/>
                </a:solidFill>
                <a:latin typeface="+mn-lt"/>
                <a:ea typeface="+mn-ea"/>
                <a:cs typeface="+mn-ea"/>
                <a:sym typeface="+mn-lt"/>
              </a:rPr>
              <a:t>-2.5</a:t>
            </a:r>
            <a:r>
              <a:rPr lang="zh-CN" altLang="zh-CN" sz="2667" dirty="0">
                <a:solidFill>
                  <a:prstClr val="black"/>
                </a:solidFill>
                <a:latin typeface="+mn-lt"/>
                <a:ea typeface="+mn-ea"/>
                <a:cs typeface="+mn-ea"/>
                <a:sym typeface="+mn-lt"/>
              </a:rPr>
              <a:t>的点在原点的＿＿边，与原点的距离是＿＿个单位长度</a:t>
            </a:r>
            <a:r>
              <a:rPr lang="zh-CN" altLang="en-US" sz="2667" dirty="0">
                <a:solidFill>
                  <a:prstClr val="black"/>
                </a:solidFill>
                <a:latin typeface="+mn-lt"/>
                <a:ea typeface="+mn-ea"/>
                <a:cs typeface="+mn-ea"/>
                <a:sym typeface="+mn-lt"/>
              </a:rPr>
              <a:t>。</a:t>
            </a:r>
            <a:endParaRPr lang="en-US" altLang="zh-CN" sz="2667" dirty="0">
              <a:solidFill>
                <a:prstClr val="black"/>
              </a:solidFill>
              <a:latin typeface="+mn-lt"/>
              <a:ea typeface="+mn-ea"/>
              <a:cs typeface="+mn-ea"/>
              <a:sym typeface="+mn-lt"/>
            </a:endParaRPr>
          </a:p>
          <a:p>
            <a:pPr defTabSz="914377">
              <a:spcBef>
                <a:spcPct val="50000"/>
              </a:spcBef>
            </a:pPr>
            <a:r>
              <a:rPr lang="en-US" altLang="zh-CN" sz="2667" b="1" dirty="0">
                <a:solidFill>
                  <a:prstClr val="black"/>
                </a:solidFill>
                <a:latin typeface="+mn-lt"/>
                <a:ea typeface="+mn-ea"/>
                <a:cs typeface="+mn-ea"/>
                <a:sym typeface="+mn-lt"/>
              </a:rPr>
              <a:t>      </a:t>
            </a:r>
            <a:r>
              <a:rPr lang="zh-CN" altLang="zh-CN" sz="2667" b="1" dirty="0">
                <a:solidFill>
                  <a:prstClr val="black"/>
                </a:solidFill>
                <a:latin typeface="+mn-lt"/>
                <a:ea typeface="+mn-ea"/>
                <a:cs typeface="+mn-ea"/>
                <a:sym typeface="+mn-lt"/>
              </a:rPr>
              <a:t>一般地，设ａ是一个正数，则数轴上表示数ａ的点在原点的＿＿边，与原点的距离是＿＿个单位长度；表示－ａ的点在原点的＿＿边，与原点的距离是＿＿个单位长度</a:t>
            </a:r>
            <a:r>
              <a:rPr lang="zh-CN" altLang="en-US" sz="2667" b="1" dirty="0">
                <a:solidFill>
                  <a:prstClr val="black"/>
                </a:solidFill>
                <a:latin typeface="+mn-lt"/>
                <a:ea typeface="+mn-ea"/>
                <a:cs typeface="+mn-ea"/>
                <a:sym typeface="+mn-lt"/>
              </a:rPr>
              <a:t>。</a:t>
            </a:r>
            <a:endParaRPr lang="zh-CN" altLang="zh-CN" sz="2667" b="1" dirty="0">
              <a:solidFill>
                <a:prstClr val="black"/>
              </a:solidFill>
              <a:latin typeface="+mn-lt"/>
              <a:ea typeface="+mn-ea"/>
              <a:cs typeface="+mn-ea"/>
              <a:sym typeface="+mn-lt"/>
            </a:endParaRPr>
          </a:p>
        </p:txBody>
      </p:sp>
      <p:sp>
        <p:nvSpPr>
          <p:cNvPr id="32" name="Rectangle 4"/>
          <p:cNvSpPr>
            <a:spLocks noChangeArrowheads="1"/>
          </p:cNvSpPr>
          <p:nvPr/>
        </p:nvSpPr>
        <p:spPr bwMode="auto">
          <a:xfrm>
            <a:off x="940698" y="4760683"/>
            <a:ext cx="10364515"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defTabSz="914377">
              <a:spcBef>
                <a:spcPct val="50000"/>
              </a:spcBef>
            </a:pPr>
            <a:r>
              <a:rPr lang="zh-CN" altLang="zh-CN" sz="2667" b="1" dirty="0">
                <a:solidFill>
                  <a:prstClr val="black"/>
                </a:solidFill>
                <a:latin typeface="+mn-lt"/>
                <a:ea typeface="+mn-ea"/>
                <a:cs typeface="+mn-ea"/>
                <a:sym typeface="+mn-lt"/>
              </a:rPr>
              <a:t>　</a:t>
            </a:r>
          </a:p>
        </p:txBody>
      </p:sp>
      <p:sp>
        <p:nvSpPr>
          <p:cNvPr id="33" name="文本框 32"/>
          <p:cNvSpPr txBox="1"/>
          <p:nvPr/>
        </p:nvSpPr>
        <p:spPr>
          <a:xfrm>
            <a:off x="6108500" y="3835896"/>
            <a:ext cx="668908" cy="502766"/>
          </a:xfrm>
          <a:prstGeom prst="rect">
            <a:avLst/>
          </a:prstGeom>
          <a:noFill/>
        </p:spPr>
        <p:txBody>
          <a:bodyPr wrap="square" rtlCol="0">
            <a:spAutoFit/>
          </a:bodyPr>
          <a:lstStyle/>
          <a:p>
            <a:pPr defTabSz="914377"/>
            <a:r>
              <a:rPr lang="zh-CN" altLang="en-US" sz="2667" b="1" dirty="0">
                <a:solidFill>
                  <a:srgbClr val="FF0000"/>
                </a:solidFill>
                <a:cs typeface="+mn-ea"/>
                <a:sym typeface="+mn-lt"/>
              </a:rPr>
              <a:t>右</a:t>
            </a:r>
          </a:p>
        </p:txBody>
      </p:sp>
      <p:sp>
        <p:nvSpPr>
          <p:cNvPr id="34" name="文本框 33"/>
          <p:cNvSpPr txBox="1"/>
          <p:nvPr/>
        </p:nvSpPr>
        <p:spPr>
          <a:xfrm>
            <a:off x="9759366" y="3835896"/>
            <a:ext cx="1029577" cy="502766"/>
          </a:xfrm>
          <a:prstGeom prst="rect">
            <a:avLst/>
          </a:prstGeom>
          <a:noFill/>
        </p:spPr>
        <p:txBody>
          <a:bodyPr wrap="square" rtlCol="0">
            <a:spAutoFit/>
          </a:bodyPr>
          <a:lstStyle/>
          <a:p>
            <a:pPr defTabSz="914377"/>
            <a:r>
              <a:rPr lang="en-US" altLang="zh-CN" sz="2667" b="1" dirty="0">
                <a:solidFill>
                  <a:srgbClr val="FF0000"/>
                </a:solidFill>
                <a:cs typeface="+mn-ea"/>
                <a:sym typeface="+mn-lt"/>
              </a:rPr>
              <a:t>2.5</a:t>
            </a:r>
            <a:endParaRPr lang="zh-CN" altLang="en-US" sz="2667" b="1" dirty="0">
              <a:solidFill>
                <a:srgbClr val="FF0000"/>
              </a:solidFill>
              <a:cs typeface="+mn-ea"/>
              <a:sym typeface="+mn-lt"/>
            </a:endParaRPr>
          </a:p>
        </p:txBody>
      </p:sp>
      <p:sp>
        <p:nvSpPr>
          <p:cNvPr id="35" name="文本框 34"/>
          <p:cNvSpPr txBox="1"/>
          <p:nvPr/>
        </p:nvSpPr>
        <p:spPr>
          <a:xfrm>
            <a:off x="5377074" y="4269459"/>
            <a:ext cx="668908" cy="502766"/>
          </a:xfrm>
          <a:prstGeom prst="rect">
            <a:avLst/>
          </a:prstGeom>
          <a:noFill/>
        </p:spPr>
        <p:txBody>
          <a:bodyPr wrap="square" rtlCol="0">
            <a:spAutoFit/>
          </a:bodyPr>
          <a:lstStyle/>
          <a:p>
            <a:pPr defTabSz="914377"/>
            <a:r>
              <a:rPr lang="zh-CN" altLang="en-US" sz="2667" b="1" dirty="0">
                <a:solidFill>
                  <a:srgbClr val="FF0000"/>
                </a:solidFill>
                <a:cs typeface="+mn-ea"/>
                <a:sym typeface="+mn-lt"/>
              </a:rPr>
              <a:t>左</a:t>
            </a:r>
          </a:p>
        </p:txBody>
      </p:sp>
      <p:sp>
        <p:nvSpPr>
          <p:cNvPr id="36" name="文本框 35"/>
          <p:cNvSpPr txBox="1"/>
          <p:nvPr/>
        </p:nvSpPr>
        <p:spPr>
          <a:xfrm>
            <a:off x="9030069" y="4269459"/>
            <a:ext cx="1029577" cy="502766"/>
          </a:xfrm>
          <a:prstGeom prst="rect">
            <a:avLst/>
          </a:prstGeom>
          <a:noFill/>
        </p:spPr>
        <p:txBody>
          <a:bodyPr wrap="square" rtlCol="0">
            <a:spAutoFit/>
          </a:bodyPr>
          <a:lstStyle/>
          <a:p>
            <a:pPr defTabSz="914377"/>
            <a:r>
              <a:rPr lang="en-US" altLang="zh-CN" sz="2667" b="1" dirty="0">
                <a:solidFill>
                  <a:srgbClr val="FF0000"/>
                </a:solidFill>
                <a:cs typeface="+mn-ea"/>
                <a:sym typeface="+mn-lt"/>
              </a:rPr>
              <a:t>2.5</a:t>
            </a:r>
            <a:endParaRPr lang="zh-CN" altLang="en-US" sz="2667" b="1" dirty="0">
              <a:solidFill>
                <a:srgbClr val="FF0000"/>
              </a:solidFill>
              <a:cs typeface="+mn-ea"/>
              <a:sym typeface="+mn-lt"/>
            </a:endParaRPr>
          </a:p>
        </p:txBody>
      </p:sp>
      <p:sp>
        <p:nvSpPr>
          <p:cNvPr id="37" name="文本框 36"/>
          <p:cNvSpPr txBox="1"/>
          <p:nvPr/>
        </p:nvSpPr>
        <p:spPr>
          <a:xfrm>
            <a:off x="10526094" y="4831769"/>
            <a:ext cx="668908" cy="502766"/>
          </a:xfrm>
          <a:prstGeom prst="rect">
            <a:avLst/>
          </a:prstGeom>
          <a:noFill/>
        </p:spPr>
        <p:txBody>
          <a:bodyPr wrap="square" rtlCol="0">
            <a:spAutoFit/>
          </a:bodyPr>
          <a:lstStyle/>
          <a:p>
            <a:pPr defTabSz="914377"/>
            <a:r>
              <a:rPr lang="zh-CN" altLang="en-US" sz="2667" b="1" dirty="0">
                <a:solidFill>
                  <a:srgbClr val="FF0000"/>
                </a:solidFill>
                <a:cs typeface="+mn-ea"/>
                <a:sym typeface="+mn-lt"/>
              </a:rPr>
              <a:t>右</a:t>
            </a:r>
          </a:p>
        </p:txBody>
      </p:sp>
      <p:sp>
        <p:nvSpPr>
          <p:cNvPr id="38" name="文本框 37"/>
          <p:cNvSpPr txBox="1"/>
          <p:nvPr/>
        </p:nvSpPr>
        <p:spPr>
          <a:xfrm>
            <a:off x="3529790" y="5307499"/>
            <a:ext cx="562444" cy="502766"/>
          </a:xfrm>
          <a:prstGeom prst="rect">
            <a:avLst/>
          </a:prstGeom>
          <a:noFill/>
        </p:spPr>
        <p:txBody>
          <a:bodyPr wrap="square" rtlCol="0">
            <a:spAutoFit/>
          </a:bodyPr>
          <a:lstStyle/>
          <a:p>
            <a:pPr defTabSz="914377"/>
            <a:r>
              <a:rPr lang="en-US" altLang="zh-CN" sz="2667" b="1" dirty="0">
                <a:solidFill>
                  <a:srgbClr val="FF0000"/>
                </a:solidFill>
                <a:cs typeface="+mn-ea"/>
                <a:sym typeface="+mn-lt"/>
              </a:rPr>
              <a:t>a</a:t>
            </a:r>
            <a:endParaRPr lang="zh-CN" altLang="en-US" sz="2667" b="1" dirty="0">
              <a:solidFill>
                <a:srgbClr val="FF0000"/>
              </a:solidFill>
              <a:cs typeface="+mn-ea"/>
              <a:sym typeface="+mn-lt"/>
            </a:endParaRPr>
          </a:p>
        </p:txBody>
      </p:sp>
      <p:sp>
        <p:nvSpPr>
          <p:cNvPr id="39" name="文本框 38"/>
          <p:cNvSpPr txBox="1"/>
          <p:nvPr/>
        </p:nvSpPr>
        <p:spPr>
          <a:xfrm>
            <a:off x="10353495" y="5318856"/>
            <a:ext cx="668908" cy="502766"/>
          </a:xfrm>
          <a:prstGeom prst="rect">
            <a:avLst/>
          </a:prstGeom>
          <a:noFill/>
        </p:spPr>
        <p:txBody>
          <a:bodyPr wrap="square" rtlCol="0">
            <a:spAutoFit/>
          </a:bodyPr>
          <a:lstStyle/>
          <a:p>
            <a:pPr defTabSz="914377"/>
            <a:r>
              <a:rPr lang="zh-CN" altLang="en-US" sz="2667" b="1" dirty="0">
                <a:solidFill>
                  <a:srgbClr val="FF0000"/>
                </a:solidFill>
                <a:cs typeface="+mn-ea"/>
                <a:sym typeface="+mn-lt"/>
              </a:rPr>
              <a:t>左</a:t>
            </a:r>
          </a:p>
        </p:txBody>
      </p:sp>
      <p:sp>
        <p:nvSpPr>
          <p:cNvPr id="40" name="文本框 39"/>
          <p:cNvSpPr txBox="1"/>
          <p:nvPr/>
        </p:nvSpPr>
        <p:spPr>
          <a:xfrm>
            <a:off x="2916887" y="5685470"/>
            <a:ext cx="562444" cy="502766"/>
          </a:xfrm>
          <a:prstGeom prst="rect">
            <a:avLst/>
          </a:prstGeom>
          <a:noFill/>
        </p:spPr>
        <p:txBody>
          <a:bodyPr wrap="square" rtlCol="0">
            <a:spAutoFit/>
          </a:bodyPr>
          <a:lstStyle/>
          <a:p>
            <a:pPr defTabSz="914377"/>
            <a:r>
              <a:rPr lang="en-US" altLang="zh-CN" sz="2667" b="1" dirty="0">
                <a:solidFill>
                  <a:srgbClr val="FF0000"/>
                </a:solidFill>
                <a:cs typeface="+mn-ea"/>
                <a:sym typeface="+mn-lt"/>
              </a:rPr>
              <a:t>a</a:t>
            </a:r>
            <a:endParaRPr lang="zh-CN" altLang="en-US" sz="2667" b="1" dirty="0">
              <a:solidFill>
                <a:srgbClr val="FF0000"/>
              </a:solidFill>
              <a:cs typeface="+mn-ea"/>
              <a:sym typeface="+mn-lt"/>
            </a:endParaRPr>
          </a:p>
        </p:txBody>
      </p:sp>
      <p:sp>
        <p:nvSpPr>
          <p:cNvPr id="41" name="TextBox 6">
            <a:extLst>
              <a:ext uri="{FF2B5EF4-FFF2-40B4-BE49-F238E27FC236}">
                <a16:creationId xmlns:a16="http://schemas.microsoft.com/office/drawing/2014/main" id="{EFCE5B4F-0EA6-48F6-BE83-B51AAB981249}"/>
              </a:ext>
            </a:extLst>
          </p:cNvPr>
          <p:cNvSpPr txBox="1"/>
          <p:nvPr/>
        </p:nvSpPr>
        <p:spPr>
          <a:xfrm>
            <a:off x="554787" y="332307"/>
            <a:ext cx="3683384" cy="523220"/>
          </a:xfrm>
          <a:prstGeom prst="rect">
            <a:avLst/>
          </a:prstGeom>
          <a:noFill/>
          <a:effectLst>
            <a:outerShdw blurRad="12700" dist="12700" dir="2700000" algn="tl" rotWithShape="0">
              <a:prstClr val="black">
                <a:alpha val="40000"/>
              </a:prstClr>
            </a:outerShdw>
          </a:effectLst>
        </p:spPr>
        <p:txBody>
          <a:bodyPr wrap="square">
            <a:spAutoFit/>
          </a:bodyPr>
          <a:lstStyle/>
          <a:p>
            <a:pPr>
              <a:defRPr/>
            </a:pPr>
            <a:r>
              <a:rPr lang="zh-CN" altLang="en-US" sz="2800" b="1" dirty="0">
                <a:ln w="6350">
                  <a:noFill/>
                </a:ln>
                <a:cs typeface="+mn-ea"/>
                <a:sym typeface="+mn-lt"/>
              </a:rPr>
              <a:t>归纳总结</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fade">
                                      <p:cBhvr>
                                        <p:cTn id="37" dur="500"/>
                                        <p:tgtEl>
                                          <p:spTgt spid="3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fade">
                                      <p:cBhvr>
                                        <p:cTn id="42" dur="500"/>
                                        <p:tgtEl>
                                          <p:spTgt spid="3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fade">
                                      <p:cBhvr>
                                        <p:cTn id="47" dur="500"/>
                                        <p:tgtEl>
                                          <p:spTgt spid="3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fade">
                                      <p:cBhvr>
                                        <p:cTn id="52" dur="500"/>
                                        <p:tgtEl>
                                          <p:spTgt spid="3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fade">
                                      <p:cBhvr>
                                        <p:cTn id="57" dur="500"/>
                                        <p:tgtEl>
                                          <p:spTgt spid="36"/>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7"/>
                                        </p:tgtEl>
                                        <p:attrNameLst>
                                          <p:attrName>style.visibility</p:attrName>
                                        </p:attrNameLst>
                                      </p:cBhvr>
                                      <p:to>
                                        <p:strVal val="visible"/>
                                      </p:to>
                                    </p:set>
                                    <p:animEffect transition="in" filter="fade">
                                      <p:cBhvr>
                                        <p:cTn id="62" dur="500"/>
                                        <p:tgtEl>
                                          <p:spTgt spid="37"/>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8"/>
                                        </p:tgtEl>
                                        <p:attrNameLst>
                                          <p:attrName>style.visibility</p:attrName>
                                        </p:attrNameLst>
                                      </p:cBhvr>
                                      <p:to>
                                        <p:strVal val="visible"/>
                                      </p:to>
                                    </p:set>
                                    <p:animEffect transition="in" filter="fade">
                                      <p:cBhvr>
                                        <p:cTn id="67" dur="500"/>
                                        <p:tgtEl>
                                          <p:spTgt spid="38"/>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fade">
                                      <p:cBhvr>
                                        <p:cTn id="72" dur="500"/>
                                        <p:tgtEl>
                                          <p:spTgt spid="39"/>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0"/>
                                        </p:tgtEl>
                                        <p:attrNameLst>
                                          <p:attrName>style.visibility</p:attrName>
                                        </p:attrNameLst>
                                      </p:cBhvr>
                                      <p:to>
                                        <p:strVal val="visible"/>
                                      </p:to>
                                    </p:set>
                                    <p:animEffect transition="in" filter="fade">
                                      <p:cBhvr>
                                        <p:cTn id="77" dur="500"/>
                                        <p:tgtEl>
                                          <p:spTgt spid="40"/>
                                        </p:tgtEl>
                                      </p:cBhvr>
                                    </p:animEffect>
                                  </p:childTnLst>
                                </p:cTn>
                              </p:par>
                            </p:childTnLst>
                          </p:cTn>
                        </p:par>
                        <p:par>
                          <p:cTn id="78" fill="hold">
                            <p:stCondLst>
                              <p:cond delay="500"/>
                            </p:stCondLst>
                            <p:childTnLst>
                              <p:par>
                                <p:cTn id="79" presetID="10" presetClass="entr" presetSubtype="0" fill="hold" grpId="0" nodeType="afterEffect">
                                  <p:stCondLst>
                                    <p:cond delay="0"/>
                                  </p:stCondLst>
                                  <p:childTnLst>
                                    <p:set>
                                      <p:cBhvr>
                                        <p:cTn id="80" dur="1" fill="hold">
                                          <p:stCondLst>
                                            <p:cond delay="0"/>
                                          </p:stCondLst>
                                        </p:cTn>
                                        <p:tgtEl>
                                          <p:spTgt spid="41"/>
                                        </p:tgtEl>
                                        <p:attrNameLst>
                                          <p:attrName>style.visibility</p:attrName>
                                        </p:attrNameLst>
                                      </p:cBhvr>
                                      <p:to>
                                        <p:strVal val="visible"/>
                                      </p:to>
                                    </p:set>
                                    <p:animEffect transition="in" filter="fade">
                                      <p:cBhvr>
                                        <p:cTn id="81"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29" grpId="0" animBg="1"/>
      <p:bldP spid="4" grpId="0"/>
      <p:bldP spid="30" grpId="0"/>
      <p:bldP spid="31" grpId="0"/>
      <p:bldP spid="33" grpId="0"/>
      <p:bldP spid="34" grpId="0"/>
      <p:bldP spid="35" grpId="0"/>
      <p:bldP spid="36" grpId="0"/>
      <p:bldP spid="37" grpId="0"/>
      <p:bldP spid="38" grpId="0"/>
      <p:bldP spid="39" grpId="0"/>
      <p:bldP spid="40" grpId="0"/>
      <p:bldP spid="4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3"/>
          <p:cNvSpPr txBox="1">
            <a:spLocks noChangeArrowheads="1"/>
          </p:cNvSpPr>
          <p:nvPr/>
        </p:nvSpPr>
        <p:spPr bwMode="auto">
          <a:xfrm>
            <a:off x="1010866" y="1767037"/>
            <a:ext cx="10560049"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fontAlgn="ctr"/>
            <a:r>
              <a:rPr lang="en-US" altLang="zh-CN" sz="2667" b="1" dirty="0">
                <a:solidFill>
                  <a:prstClr val="black"/>
                </a:solidFill>
                <a:latin typeface="+mn-lt"/>
                <a:ea typeface="+mn-ea"/>
                <a:cs typeface="+mn-ea"/>
                <a:sym typeface="+mn-lt"/>
              </a:rPr>
              <a:t> </a:t>
            </a:r>
            <a:r>
              <a:rPr lang="zh-CN" altLang="en-US" sz="2667" b="1" dirty="0">
                <a:solidFill>
                  <a:prstClr val="black"/>
                </a:solidFill>
                <a:latin typeface="+mn-lt"/>
                <a:ea typeface="+mn-ea"/>
                <a:cs typeface="+mn-ea"/>
                <a:sym typeface="+mn-lt"/>
              </a:rPr>
              <a:t>数轴上的两个点，右边点表示的数与左边点表示的数的大小关系？</a:t>
            </a:r>
          </a:p>
        </p:txBody>
      </p:sp>
      <p:sp>
        <p:nvSpPr>
          <p:cNvPr id="27" name="Text Box 24"/>
          <p:cNvSpPr txBox="1">
            <a:spLocks noChangeArrowheads="1"/>
          </p:cNvSpPr>
          <p:nvPr/>
        </p:nvSpPr>
        <p:spPr bwMode="auto">
          <a:xfrm>
            <a:off x="1797351" y="4447507"/>
            <a:ext cx="8696611"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fontAlgn="ctr"/>
            <a:r>
              <a:rPr lang="en-US" altLang="zh-CN" sz="2667" b="1" dirty="0">
                <a:solidFill>
                  <a:srgbClr val="7030A0"/>
                </a:solidFill>
                <a:latin typeface="+mn-lt"/>
                <a:ea typeface="+mn-ea"/>
                <a:cs typeface="+mn-ea"/>
                <a:sym typeface="+mn-lt"/>
              </a:rPr>
              <a:t> </a:t>
            </a:r>
            <a:r>
              <a:rPr lang="zh-CN" altLang="en-US" sz="2667" b="1" dirty="0">
                <a:solidFill>
                  <a:srgbClr val="7030A0"/>
                </a:solidFill>
                <a:latin typeface="+mn-lt"/>
                <a:ea typeface="+mn-ea"/>
                <a:cs typeface="+mn-ea"/>
                <a:sym typeface="+mn-lt"/>
              </a:rPr>
              <a:t>小结：数轴上两个点表示的数，右边的总比左边的大。</a:t>
            </a:r>
          </a:p>
        </p:txBody>
      </p:sp>
      <p:sp>
        <p:nvSpPr>
          <p:cNvPr id="28" name="Text Box 26"/>
          <p:cNvSpPr txBox="1">
            <a:spLocks noChangeArrowheads="1"/>
          </p:cNvSpPr>
          <p:nvPr/>
        </p:nvSpPr>
        <p:spPr bwMode="auto">
          <a:xfrm>
            <a:off x="4810142" y="5111852"/>
            <a:ext cx="2138727"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fontAlgn="ctr"/>
            <a:r>
              <a:rPr lang="zh-CN" altLang="en-US" sz="2667" b="1" dirty="0">
                <a:solidFill>
                  <a:srgbClr val="7030A0"/>
                </a:solidFill>
                <a:latin typeface="+mn-lt"/>
                <a:ea typeface="+mn-ea"/>
                <a:cs typeface="+mn-ea"/>
                <a:sym typeface="+mn-lt"/>
              </a:rPr>
              <a:t>负数小于</a:t>
            </a:r>
            <a:r>
              <a:rPr lang="en-US" altLang="zh-CN" sz="2667" b="1" dirty="0">
                <a:solidFill>
                  <a:srgbClr val="7030A0"/>
                </a:solidFill>
                <a:latin typeface="+mn-lt"/>
                <a:ea typeface="+mn-ea"/>
                <a:cs typeface="+mn-ea"/>
                <a:sym typeface="+mn-lt"/>
              </a:rPr>
              <a:t>0</a:t>
            </a:r>
            <a:r>
              <a:rPr lang="zh-CN" altLang="en-US" sz="2667" b="1" dirty="0">
                <a:solidFill>
                  <a:srgbClr val="7030A0"/>
                </a:solidFill>
                <a:latin typeface="+mn-lt"/>
                <a:ea typeface="+mn-ea"/>
                <a:cs typeface="+mn-ea"/>
                <a:sym typeface="+mn-lt"/>
              </a:rPr>
              <a:t>，</a:t>
            </a:r>
          </a:p>
        </p:txBody>
      </p:sp>
      <p:sp>
        <p:nvSpPr>
          <p:cNvPr id="29" name="Text Box 27"/>
          <p:cNvSpPr txBox="1">
            <a:spLocks noChangeArrowheads="1"/>
          </p:cNvSpPr>
          <p:nvPr/>
        </p:nvSpPr>
        <p:spPr bwMode="auto">
          <a:xfrm>
            <a:off x="6633590" y="5091011"/>
            <a:ext cx="3020379"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fontAlgn="ctr"/>
            <a:r>
              <a:rPr lang="zh-CN" altLang="en-US" sz="2667" b="1" dirty="0">
                <a:solidFill>
                  <a:srgbClr val="7030A0"/>
                </a:solidFill>
                <a:latin typeface="+mn-lt"/>
                <a:ea typeface="+mn-ea"/>
                <a:cs typeface="+mn-ea"/>
                <a:sym typeface="+mn-lt"/>
              </a:rPr>
              <a:t>正数大于负数。    </a:t>
            </a:r>
          </a:p>
        </p:txBody>
      </p:sp>
      <p:sp>
        <p:nvSpPr>
          <p:cNvPr id="30" name="Text Box 28"/>
          <p:cNvSpPr txBox="1">
            <a:spLocks noChangeArrowheads="1"/>
          </p:cNvSpPr>
          <p:nvPr/>
        </p:nvSpPr>
        <p:spPr bwMode="auto">
          <a:xfrm>
            <a:off x="2987003" y="5095323"/>
            <a:ext cx="2138727"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fontAlgn="ctr"/>
            <a:r>
              <a:rPr lang="zh-CN" altLang="en-US" sz="2667" b="1" dirty="0">
                <a:solidFill>
                  <a:srgbClr val="7030A0"/>
                </a:solidFill>
                <a:latin typeface="+mn-lt"/>
                <a:ea typeface="+mn-ea"/>
                <a:cs typeface="+mn-ea"/>
                <a:sym typeface="+mn-lt"/>
              </a:rPr>
              <a:t>正数大于</a:t>
            </a:r>
            <a:r>
              <a:rPr lang="en-US" altLang="zh-CN" sz="2667" b="1" dirty="0">
                <a:solidFill>
                  <a:srgbClr val="7030A0"/>
                </a:solidFill>
                <a:latin typeface="+mn-lt"/>
                <a:ea typeface="+mn-ea"/>
                <a:cs typeface="+mn-ea"/>
                <a:sym typeface="+mn-lt"/>
              </a:rPr>
              <a:t>0</a:t>
            </a:r>
            <a:r>
              <a:rPr lang="zh-CN" altLang="en-US" sz="2667" b="1" dirty="0">
                <a:solidFill>
                  <a:srgbClr val="7030A0"/>
                </a:solidFill>
                <a:latin typeface="+mn-lt"/>
                <a:ea typeface="+mn-ea"/>
                <a:cs typeface="+mn-ea"/>
                <a:sym typeface="+mn-lt"/>
              </a:rPr>
              <a:t>，</a:t>
            </a:r>
          </a:p>
        </p:txBody>
      </p:sp>
      <p:sp>
        <p:nvSpPr>
          <p:cNvPr id="31" name="Line 36"/>
          <p:cNvSpPr>
            <a:spLocks noChangeShapeType="1"/>
          </p:cNvSpPr>
          <p:nvPr/>
        </p:nvSpPr>
        <p:spPr bwMode="auto">
          <a:xfrm>
            <a:off x="1947817" y="2865586"/>
            <a:ext cx="8128000" cy="0"/>
          </a:xfrm>
          <a:prstGeom prst="line">
            <a:avLst/>
          </a:prstGeom>
          <a:noFill/>
          <a:ln w="41275">
            <a:solidFill>
              <a:srgbClr val="FF0066"/>
            </a:solidFill>
            <a:round/>
            <a:tailEnd type="triangle" w="med" len="med"/>
          </a:ln>
          <a:extLst>
            <a:ext uri="{909E8E84-426E-40DD-AFC4-6F175D3DCCD1}">
              <a14:hiddenFill xmlns:a14="http://schemas.microsoft.com/office/drawing/2010/main">
                <a:noFill/>
              </a14:hiddenFill>
            </a:ext>
          </a:extLst>
        </p:spPr>
        <p:txBody>
          <a:bodyPr/>
          <a:lstStyle/>
          <a:p>
            <a:pPr defTabSz="914377"/>
            <a:endParaRPr lang="zh-CN" altLang="en-US" sz="2667">
              <a:solidFill>
                <a:prstClr val="black"/>
              </a:solidFill>
              <a:cs typeface="+mn-ea"/>
              <a:sym typeface="+mn-lt"/>
            </a:endParaRPr>
          </a:p>
        </p:txBody>
      </p:sp>
      <p:sp>
        <p:nvSpPr>
          <p:cNvPr id="32" name="Text Box 37"/>
          <p:cNvSpPr txBox="1">
            <a:spLocks noChangeArrowheads="1"/>
          </p:cNvSpPr>
          <p:nvPr/>
        </p:nvSpPr>
        <p:spPr bwMode="auto">
          <a:xfrm>
            <a:off x="5019473" y="2332106"/>
            <a:ext cx="1550424"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fontAlgn="ctr"/>
            <a:r>
              <a:rPr lang="zh-CN" altLang="en-US" sz="2667" dirty="0">
                <a:solidFill>
                  <a:srgbClr val="FF0000"/>
                </a:solidFill>
                <a:latin typeface="+mn-lt"/>
                <a:ea typeface="+mn-ea"/>
                <a:cs typeface="+mn-ea"/>
                <a:sym typeface="+mn-lt"/>
              </a:rPr>
              <a:t>越来越大</a:t>
            </a:r>
          </a:p>
        </p:txBody>
      </p:sp>
      <p:grpSp>
        <p:nvGrpSpPr>
          <p:cNvPr id="33" name="组合 32"/>
          <p:cNvGrpSpPr/>
          <p:nvPr/>
        </p:nvGrpSpPr>
        <p:grpSpPr>
          <a:xfrm>
            <a:off x="1010866" y="3321778"/>
            <a:ext cx="10189028" cy="697350"/>
            <a:chOff x="781710" y="2247268"/>
            <a:chExt cx="7641771" cy="523012"/>
          </a:xfrm>
        </p:grpSpPr>
        <p:grpSp>
          <p:nvGrpSpPr>
            <p:cNvPr id="34" name="组合 33"/>
            <p:cNvGrpSpPr/>
            <p:nvPr/>
          </p:nvGrpSpPr>
          <p:grpSpPr>
            <a:xfrm>
              <a:off x="781710" y="2247268"/>
              <a:ext cx="7641771" cy="228600"/>
              <a:chOff x="781710" y="2166801"/>
              <a:chExt cx="7641771" cy="228600"/>
            </a:xfrm>
          </p:grpSpPr>
          <p:sp>
            <p:nvSpPr>
              <p:cNvPr id="43" name="右箭头 119810"/>
              <p:cNvSpPr>
                <a:spLocks noChangeArrowheads="1"/>
              </p:cNvSpPr>
              <p:nvPr/>
            </p:nvSpPr>
            <p:spPr bwMode="auto">
              <a:xfrm>
                <a:off x="781710" y="2166801"/>
                <a:ext cx="7641771" cy="228600"/>
              </a:xfrm>
              <a:prstGeom prst="rightArrow">
                <a:avLst>
                  <a:gd name="adj1" fmla="val 22583"/>
                  <a:gd name="adj2" fmla="val 162355"/>
                </a:avLst>
              </a:prstGeom>
              <a:solidFill>
                <a:srgbClr val="0000FF"/>
              </a:solidFill>
              <a:ln w="9525">
                <a:solidFill>
                  <a:srgbClr val="0000FF"/>
                </a:solidFill>
                <a:miter lim="800000"/>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defTabSz="914377"/>
                <a:endParaRPr lang="zh-CN" altLang="en-US" dirty="0">
                  <a:solidFill>
                    <a:prstClr val="black"/>
                  </a:solidFill>
                  <a:latin typeface="+mn-lt"/>
                  <a:ea typeface="+mn-ea"/>
                  <a:cs typeface="+mn-ea"/>
                  <a:sym typeface="+mn-lt"/>
                </a:endParaRPr>
              </a:p>
            </p:txBody>
          </p:sp>
          <p:cxnSp>
            <p:nvCxnSpPr>
              <p:cNvPr id="44" name="直接连接符 43"/>
              <p:cNvCxnSpPr/>
              <p:nvPr/>
            </p:nvCxnSpPr>
            <p:spPr>
              <a:xfrm>
                <a:off x="3853543"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45" name="直接连接符 44"/>
              <p:cNvCxnSpPr/>
              <p:nvPr/>
            </p:nvCxnSpPr>
            <p:spPr>
              <a:xfrm>
                <a:off x="4572000"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46" name="直接连接符 45"/>
              <p:cNvCxnSpPr/>
              <p:nvPr/>
            </p:nvCxnSpPr>
            <p:spPr>
              <a:xfrm>
                <a:off x="5288280"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47" name="直接连接符 46"/>
              <p:cNvCxnSpPr/>
              <p:nvPr/>
            </p:nvCxnSpPr>
            <p:spPr>
              <a:xfrm>
                <a:off x="6015446" y="2170066"/>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48" name="直接连接符 47"/>
              <p:cNvCxnSpPr/>
              <p:nvPr/>
            </p:nvCxnSpPr>
            <p:spPr>
              <a:xfrm>
                <a:off x="6749143"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49" name="直接连接符 48"/>
              <p:cNvCxnSpPr/>
              <p:nvPr/>
            </p:nvCxnSpPr>
            <p:spPr>
              <a:xfrm>
                <a:off x="3139441" y="217442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50" name="直接连接符 49"/>
              <p:cNvCxnSpPr/>
              <p:nvPr/>
            </p:nvCxnSpPr>
            <p:spPr>
              <a:xfrm>
                <a:off x="2416628"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51" name="直接连接符 50"/>
              <p:cNvCxnSpPr/>
              <p:nvPr/>
            </p:nvCxnSpPr>
            <p:spPr>
              <a:xfrm>
                <a:off x="1700349"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cxnSp>
            <p:nvCxnSpPr>
              <p:cNvPr id="52" name="直接连接符 51"/>
              <p:cNvCxnSpPr/>
              <p:nvPr/>
            </p:nvCxnSpPr>
            <p:spPr>
              <a:xfrm>
                <a:off x="984772" y="2166801"/>
                <a:ext cx="0" cy="114300"/>
              </a:xfrm>
              <a:prstGeom prst="line">
                <a:avLst/>
              </a:prstGeom>
              <a:ln w="38100">
                <a:solidFill>
                  <a:schemeClr val="bg2">
                    <a:lumMod val="25000"/>
                  </a:schemeClr>
                </a:solidFill>
              </a:ln>
            </p:spPr>
            <p:style>
              <a:lnRef idx="1">
                <a:schemeClr val="accent6"/>
              </a:lnRef>
              <a:fillRef idx="0">
                <a:schemeClr val="accent6"/>
              </a:fillRef>
              <a:effectRef idx="0">
                <a:schemeClr val="accent6"/>
              </a:effectRef>
              <a:fontRef idx="minor">
                <a:schemeClr val="tx1"/>
              </a:fontRef>
            </p:style>
          </p:cxnSp>
        </p:grpSp>
        <p:sp>
          <p:nvSpPr>
            <p:cNvPr id="35" name="文本框 34"/>
            <p:cNvSpPr txBox="1"/>
            <p:nvPr/>
          </p:nvSpPr>
          <p:spPr>
            <a:xfrm>
              <a:off x="4433631" y="2412601"/>
              <a:ext cx="276737" cy="346249"/>
            </a:xfrm>
            <a:prstGeom prst="rect">
              <a:avLst/>
            </a:prstGeom>
            <a:noFill/>
          </p:spPr>
          <p:txBody>
            <a:bodyPr wrap="square" rtlCol="0">
              <a:spAutoFit/>
            </a:bodyPr>
            <a:lstStyle/>
            <a:p>
              <a:pPr defTabSz="914377"/>
              <a:r>
                <a:rPr lang="en-US" altLang="zh-CN" sz="2400" dirty="0">
                  <a:solidFill>
                    <a:prstClr val="black"/>
                  </a:solidFill>
                  <a:cs typeface="+mn-ea"/>
                  <a:sym typeface="+mn-lt"/>
                </a:rPr>
                <a:t>0</a:t>
              </a:r>
              <a:endParaRPr lang="zh-CN" altLang="en-US" sz="2400" dirty="0">
                <a:solidFill>
                  <a:prstClr val="black"/>
                </a:solidFill>
                <a:cs typeface="+mn-ea"/>
                <a:sym typeface="+mn-lt"/>
              </a:endParaRPr>
            </a:p>
          </p:txBody>
        </p:sp>
        <p:sp>
          <p:nvSpPr>
            <p:cNvPr id="36" name="文本框 35"/>
            <p:cNvSpPr txBox="1"/>
            <p:nvPr/>
          </p:nvSpPr>
          <p:spPr>
            <a:xfrm>
              <a:off x="5851876" y="2412601"/>
              <a:ext cx="276737" cy="346249"/>
            </a:xfrm>
            <a:prstGeom prst="rect">
              <a:avLst/>
            </a:prstGeom>
            <a:noFill/>
          </p:spPr>
          <p:txBody>
            <a:bodyPr wrap="square" rtlCol="0">
              <a:spAutoFit/>
            </a:bodyPr>
            <a:lstStyle/>
            <a:p>
              <a:pPr defTabSz="914377"/>
              <a:r>
                <a:rPr lang="en-US" altLang="zh-CN" sz="2400" dirty="0">
                  <a:solidFill>
                    <a:prstClr val="black"/>
                  </a:solidFill>
                  <a:cs typeface="+mn-ea"/>
                  <a:sym typeface="+mn-lt"/>
                </a:rPr>
                <a:t>2</a:t>
              </a:r>
              <a:endParaRPr lang="zh-CN" altLang="en-US" sz="2400" dirty="0">
                <a:solidFill>
                  <a:prstClr val="black"/>
                </a:solidFill>
                <a:cs typeface="+mn-ea"/>
                <a:sym typeface="+mn-lt"/>
              </a:endParaRPr>
            </a:p>
          </p:txBody>
        </p:sp>
        <p:sp>
          <p:nvSpPr>
            <p:cNvPr id="37" name="文本框 36"/>
            <p:cNvSpPr txBox="1"/>
            <p:nvPr/>
          </p:nvSpPr>
          <p:spPr>
            <a:xfrm>
              <a:off x="5149911" y="2412601"/>
              <a:ext cx="276737" cy="346249"/>
            </a:xfrm>
            <a:prstGeom prst="rect">
              <a:avLst/>
            </a:prstGeom>
            <a:noFill/>
          </p:spPr>
          <p:txBody>
            <a:bodyPr wrap="square" rtlCol="0">
              <a:spAutoFit/>
            </a:bodyPr>
            <a:lstStyle/>
            <a:p>
              <a:pPr defTabSz="914377"/>
              <a:r>
                <a:rPr lang="en-US" altLang="zh-CN" sz="2400" dirty="0">
                  <a:solidFill>
                    <a:prstClr val="black"/>
                  </a:solidFill>
                  <a:cs typeface="+mn-ea"/>
                  <a:sym typeface="+mn-lt"/>
                </a:rPr>
                <a:t>1</a:t>
              </a:r>
              <a:endParaRPr lang="zh-CN" altLang="en-US" sz="2400" dirty="0">
                <a:solidFill>
                  <a:prstClr val="black"/>
                </a:solidFill>
                <a:cs typeface="+mn-ea"/>
                <a:sym typeface="+mn-lt"/>
              </a:endParaRPr>
            </a:p>
          </p:txBody>
        </p:sp>
        <p:sp>
          <p:nvSpPr>
            <p:cNvPr id="38" name="文本框 37"/>
            <p:cNvSpPr txBox="1"/>
            <p:nvPr/>
          </p:nvSpPr>
          <p:spPr>
            <a:xfrm>
              <a:off x="6610774" y="2402085"/>
              <a:ext cx="276737" cy="346249"/>
            </a:xfrm>
            <a:prstGeom prst="rect">
              <a:avLst/>
            </a:prstGeom>
            <a:noFill/>
          </p:spPr>
          <p:txBody>
            <a:bodyPr wrap="square" rtlCol="0">
              <a:spAutoFit/>
            </a:bodyPr>
            <a:lstStyle/>
            <a:p>
              <a:pPr defTabSz="914377"/>
              <a:r>
                <a:rPr lang="en-US" altLang="zh-CN" sz="2400" dirty="0">
                  <a:solidFill>
                    <a:prstClr val="black"/>
                  </a:solidFill>
                  <a:cs typeface="+mn-ea"/>
                  <a:sym typeface="+mn-lt"/>
                </a:rPr>
                <a:t>3</a:t>
              </a:r>
              <a:endParaRPr lang="zh-CN" altLang="en-US" sz="2400" dirty="0">
                <a:solidFill>
                  <a:prstClr val="black"/>
                </a:solidFill>
                <a:cs typeface="+mn-ea"/>
                <a:sym typeface="+mn-lt"/>
              </a:endParaRPr>
            </a:p>
          </p:txBody>
        </p:sp>
        <p:sp>
          <p:nvSpPr>
            <p:cNvPr id="39" name="文本框 38"/>
            <p:cNvSpPr txBox="1"/>
            <p:nvPr/>
          </p:nvSpPr>
          <p:spPr>
            <a:xfrm>
              <a:off x="3703199" y="2402085"/>
              <a:ext cx="459143" cy="346249"/>
            </a:xfrm>
            <a:prstGeom prst="rect">
              <a:avLst/>
            </a:prstGeom>
            <a:noFill/>
          </p:spPr>
          <p:txBody>
            <a:bodyPr wrap="square" rtlCol="0">
              <a:spAutoFit/>
            </a:bodyPr>
            <a:lstStyle/>
            <a:p>
              <a:pPr defTabSz="914377"/>
              <a:r>
                <a:rPr lang="en-US" altLang="zh-CN" sz="2400" dirty="0">
                  <a:solidFill>
                    <a:prstClr val="black"/>
                  </a:solidFill>
                  <a:cs typeface="+mn-ea"/>
                  <a:sym typeface="+mn-lt"/>
                </a:rPr>
                <a:t>-1</a:t>
              </a:r>
              <a:endParaRPr lang="zh-CN" altLang="en-US" sz="2400" dirty="0">
                <a:solidFill>
                  <a:prstClr val="black"/>
                </a:solidFill>
                <a:cs typeface="+mn-ea"/>
                <a:sym typeface="+mn-lt"/>
              </a:endParaRPr>
            </a:p>
          </p:txBody>
        </p:sp>
        <p:sp>
          <p:nvSpPr>
            <p:cNvPr id="40" name="文本框 39"/>
            <p:cNvSpPr txBox="1"/>
            <p:nvPr/>
          </p:nvSpPr>
          <p:spPr>
            <a:xfrm>
              <a:off x="2995796" y="2412601"/>
              <a:ext cx="459138" cy="346249"/>
            </a:xfrm>
            <a:prstGeom prst="rect">
              <a:avLst/>
            </a:prstGeom>
            <a:noFill/>
          </p:spPr>
          <p:txBody>
            <a:bodyPr wrap="square" rtlCol="0">
              <a:spAutoFit/>
            </a:bodyPr>
            <a:lstStyle/>
            <a:p>
              <a:pPr defTabSz="914377"/>
              <a:r>
                <a:rPr lang="en-US" altLang="zh-CN" sz="2400" dirty="0">
                  <a:solidFill>
                    <a:prstClr val="black"/>
                  </a:solidFill>
                  <a:cs typeface="+mn-ea"/>
                  <a:sym typeface="+mn-lt"/>
                </a:rPr>
                <a:t>-2</a:t>
              </a:r>
              <a:endParaRPr lang="zh-CN" altLang="en-US" sz="2400" dirty="0">
                <a:solidFill>
                  <a:prstClr val="black"/>
                </a:solidFill>
                <a:cs typeface="+mn-ea"/>
                <a:sym typeface="+mn-lt"/>
              </a:endParaRPr>
            </a:p>
          </p:txBody>
        </p:sp>
        <p:sp>
          <p:nvSpPr>
            <p:cNvPr id="41" name="文本框 40"/>
            <p:cNvSpPr txBox="1"/>
            <p:nvPr/>
          </p:nvSpPr>
          <p:spPr>
            <a:xfrm>
              <a:off x="2261384" y="2424031"/>
              <a:ext cx="454245" cy="346249"/>
            </a:xfrm>
            <a:prstGeom prst="rect">
              <a:avLst/>
            </a:prstGeom>
            <a:noFill/>
          </p:spPr>
          <p:txBody>
            <a:bodyPr wrap="square" rtlCol="0">
              <a:spAutoFit/>
            </a:bodyPr>
            <a:lstStyle/>
            <a:p>
              <a:pPr defTabSz="914377"/>
              <a:r>
                <a:rPr lang="en-US" altLang="zh-CN" sz="2400" dirty="0">
                  <a:solidFill>
                    <a:prstClr val="black"/>
                  </a:solidFill>
                  <a:cs typeface="+mn-ea"/>
                  <a:sym typeface="+mn-lt"/>
                </a:rPr>
                <a:t>-3</a:t>
              </a:r>
              <a:endParaRPr lang="zh-CN" altLang="en-US" sz="2400" dirty="0">
                <a:solidFill>
                  <a:prstClr val="black"/>
                </a:solidFill>
                <a:cs typeface="+mn-ea"/>
                <a:sym typeface="+mn-lt"/>
              </a:endParaRPr>
            </a:p>
          </p:txBody>
        </p:sp>
        <p:sp>
          <p:nvSpPr>
            <p:cNvPr id="42" name="文本框 41"/>
            <p:cNvSpPr txBox="1"/>
            <p:nvPr/>
          </p:nvSpPr>
          <p:spPr>
            <a:xfrm>
              <a:off x="1371574" y="2406570"/>
              <a:ext cx="459143" cy="346249"/>
            </a:xfrm>
            <a:prstGeom prst="rect">
              <a:avLst/>
            </a:prstGeom>
            <a:noFill/>
          </p:spPr>
          <p:txBody>
            <a:bodyPr wrap="square" rtlCol="0">
              <a:spAutoFit/>
            </a:bodyPr>
            <a:lstStyle/>
            <a:p>
              <a:pPr defTabSz="914377"/>
              <a:r>
                <a:rPr lang="en-US" altLang="zh-CN" sz="2400" dirty="0">
                  <a:solidFill>
                    <a:prstClr val="black"/>
                  </a:solidFill>
                  <a:cs typeface="+mn-ea"/>
                  <a:sym typeface="+mn-lt"/>
                </a:rPr>
                <a:t>-4</a:t>
              </a:r>
            </a:p>
          </p:txBody>
        </p:sp>
      </p:grpSp>
      <p:sp>
        <p:nvSpPr>
          <p:cNvPr id="53" name="TextBox 6">
            <a:extLst>
              <a:ext uri="{FF2B5EF4-FFF2-40B4-BE49-F238E27FC236}">
                <a16:creationId xmlns:a16="http://schemas.microsoft.com/office/drawing/2014/main" id="{11307184-C212-4D29-832F-B9F43901B268}"/>
              </a:ext>
            </a:extLst>
          </p:cNvPr>
          <p:cNvSpPr txBox="1"/>
          <p:nvPr/>
        </p:nvSpPr>
        <p:spPr>
          <a:xfrm>
            <a:off x="554787" y="332307"/>
            <a:ext cx="3683384" cy="523220"/>
          </a:xfrm>
          <a:prstGeom prst="rect">
            <a:avLst/>
          </a:prstGeom>
          <a:noFill/>
          <a:effectLst>
            <a:outerShdw blurRad="12700" dist="12700" dir="2700000" algn="tl" rotWithShape="0">
              <a:prstClr val="black">
                <a:alpha val="40000"/>
              </a:prstClr>
            </a:outerShdw>
          </a:effectLst>
        </p:spPr>
        <p:txBody>
          <a:bodyPr wrap="square">
            <a:spAutoFit/>
          </a:bodyPr>
          <a:lstStyle/>
          <a:p>
            <a:pPr>
              <a:defRPr/>
            </a:pPr>
            <a:r>
              <a:rPr lang="zh-CN" altLang="en-US" sz="2800" b="1" dirty="0">
                <a:ln w="6350">
                  <a:noFill/>
                </a:ln>
                <a:cs typeface="+mn-ea"/>
                <a:sym typeface="+mn-lt"/>
              </a:rPr>
              <a:t>数轴比较大小</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wipe(left)">
                                      <p:cBhvr>
                                        <p:cTn id="12" dur="500"/>
                                        <p:tgtEl>
                                          <p:spTgt spid="3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additive="base">
                                        <p:cTn id="17" dur="500" fill="hold"/>
                                        <p:tgtEl>
                                          <p:spTgt spid="31"/>
                                        </p:tgtEl>
                                        <p:attrNameLst>
                                          <p:attrName>ppt_x</p:attrName>
                                        </p:attrNameLst>
                                      </p:cBhvr>
                                      <p:tavLst>
                                        <p:tav tm="0">
                                          <p:val>
                                            <p:strVal val="0-#ppt_w/2"/>
                                          </p:val>
                                        </p:tav>
                                        <p:tav tm="100000">
                                          <p:val>
                                            <p:strVal val="#ppt_x"/>
                                          </p:val>
                                        </p:tav>
                                      </p:tavLst>
                                    </p:anim>
                                    <p:anim calcmode="lin" valueType="num">
                                      <p:cBhvr additive="base">
                                        <p:cTn id="18" dur="500" fill="hold"/>
                                        <p:tgtEl>
                                          <p:spTgt spid="31"/>
                                        </p:tgtEl>
                                        <p:attrNameLst>
                                          <p:attrName>ppt_y</p:attrName>
                                        </p:attrNameLst>
                                      </p:cBhvr>
                                      <p:tavLst>
                                        <p:tav tm="0">
                                          <p:val>
                                            <p:strVal val="#ppt_y"/>
                                          </p:val>
                                        </p:tav>
                                        <p:tav tm="100000">
                                          <p:val>
                                            <p:strVal val="#ppt_y"/>
                                          </p:val>
                                        </p:tav>
                                      </p:tavLst>
                                    </p:anim>
                                  </p:childTnLst>
                                </p:cTn>
                              </p:par>
                            </p:childTnLst>
                          </p:cTn>
                        </p:par>
                        <p:par>
                          <p:cTn id="19" fill="hold">
                            <p:stCondLst>
                              <p:cond delay="500"/>
                            </p:stCondLst>
                            <p:childTnLst>
                              <p:par>
                                <p:cTn id="20" presetID="2" presetClass="entr" presetSubtype="8"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additive="base">
                                        <p:cTn id="22" dur="500" fill="hold"/>
                                        <p:tgtEl>
                                          <p:spTgt spid="32"/>
                                        </p:tgtEl>
                                        <p:attrNameLst>
                                          <p:attrName>ppt_x</p:attrName>
                                        </p:attrNameLst>
                                      </p:cBhvr>
                                      <p:tavLst>
                                        <p:tav tm="0">
                                          <p:val>
                                            <p:strVal val="0-#ppt_w/2"/>
                                          </p:val>
                                        </p:tav>
                                        <p:tav tm="100000">
                                          <p:val>
                                            <p:strVal val="#ppt_x"/>
                                          </p:val>
                                        </p:tav>
                                      </p:tavLst>
                                    </p:anim>
                                    <p:anim calcmode="lin" valueType="num">
                                      <p:cBhvr additive="base">
                                        <p:cTn id="23" dur="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27"/>
                                        </p:tgtEl>
                                        <p:attrNameLst>
                                          <p:attrName>style.visibility</p:attrName>
                                        </p:attrNameLst>
                                      </p:cBhvr>
                                      <p:to>
                                        <p:strVal val="visible"/>
                                      </p:to>
                                    </p:set>
                                    <p:anim calcmode="lin" valueType="num">
                                      <p:cBhvr additive="base">
                                        <p:cTn id="28" dur="500" fill="hold"/>
                                        <p:tgtEl>
                                          <p:spTgt spid="27"/>
                                        </p:tgtEl>
                                        <p:attrNameLst>
                                          <p:attrName>ppt_x</p:attrName>
                                        </p:attrNameLst>
                                      </p:cBhvr>
                                      <p:tavLst>
                                        <p:tav tm="0">
                                          <p:val>
                                            <p:strVal val="0-#ppt_w/2"/>
                                          </p:val>
                                        </p:tav>
                                        <p:tav tm="100000">
                                          <p:val>
                                            <p:strVal val="#ppt_x"/>
                                          </p:val>
                                        </p:tav>
                                      </p:tavLst>
                                    </p:anim>
                                    <p:anim calcmode="lin" valueType="num">
                                      <p:cBhvr additive="base">
                                        <p:cTn id="29"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 calcmode="lin" valueType="num">
                                      <p:cBhvr additive="base">
                                        <p:cTn id="34" dur="500" fill="hold"/>
                                        <p:tgtEl>
                                          <p:spTgt spid="30"/>
                                        </p:tgtEl>
                                        <p:attrNameLst>
                                          <p:attrName>ppt_x</p:attrName>
                                        </p:attrNameLst>
                                      </p:cBhvr>
                                      <p:tavLst>
                                        <p:tav tm="0">
                                          <p:val>
                                            <p:strVal val="0-#ppt_w/2"/>
                                          </p:val>
                                        </p:tav>
                                        <p:tav tm="100000">
                                          <p:val>
                                            <p:strVal val="#ppt_x"/>
                                          </p:val>
                                        </p:tav>
                                      </p:tavLst>
                                    </p:anim>
                                    <p:anim calcmode="lin" valueType="num">
                                      <p:cBhvr additive="base">
                                        <p:cTn id="35"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28"/>
                                        </p:tgtEl>
                                        <p:attrNameLst>
                                          <p:attrName>style.visibility</p:attrName>
                                        </p:attrNameLst>
                                      </p:cBhvr>
                                      <p:to>
                                        <p:strVal val="visible"/>
                                      </p:to>
                                    </p:set>
                                    <p:anim calcmode="lin" valueType="num">
                                      <p:cBhvr additive="base">
                                        <p:cTn id="40" dur="500" fill="hold"/>
                                        <p:tgtEl>
                                          <p:spTgt spid="28"/>
                                        </p:tgtEl>
                                        <p:attrNameLst>
                                          <p:attrName>ppt_x</p:attrName>
                                        </p:attrNameLst>
                                      </p:cBhvr>
                                      <p:tavLst>
                                        <p:tav tm="0">
                                          <p:val>
                                            <p:strVal val="0-#ppt_w/2"/>
                                          </p:val>
                                        </p:tav>
                                        <p:tav tm="100000">
                                          <p:val>
                                            <p:strVal val="#ppt_x"/>
                                          </p:val>
                                        </p:tav>
                                      </p:tavLst>
                                    </p:anim>
                                    <p:anim calcmode="lin" valueType="num">
                                      <p:cBhvr additive="base">
                                        <p:cTn id="41" dur="5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grpId="0" nodeType="clickEffect">
                                  <p:stCondLst>
                                    <p:cond delay="0"/>
                                  </p:stCondLst>
                                  <p:childTnLst>
                                    <p:set>
                                      <p:cBhvr>
                                        <p:cTn id="45" dur="1" fill="hold">
                                          <p:stCondLst>
                                            <p:cond delay="0"/>
                                          </p:stCondLst>
                                        </p:cTn>
                                        <p:tgtEl>
                                          <p:spTgt spid="29"/>
                                        </p:tgtEl>
                                        <p:attrNameLst>
                                          <p:attrName>style.visibility</p:attrName>
                                        </p:attrNameLst>
                                      </p:cBhvr>
                                      <p:to>
                                        <p:strVal val="visible"/>
                                      </p:to>
                                    </p:set>
                                    <p:anim calcmode="lin" valueType="num">
                                      <p:cBhvr additive="base">
                                        <p:cTn id="46" dur="500" fill="hold"/>
                                        <p:tgtEl>
                                          <p:spTgt spid="29"/>
                                        </p:tgtEl>
                                        <p:attrNameLst>
                                          <p:attrName>ppt_x</p:attrName>
                                        </p:attrNameLst>
                                      </p:cBhvr>
                                      <p:tavLst>
                                        <p:tav tm="0">
                                          <p:val>
                                            <p:strVal val="0-#ppt_w/2"/>
                                          </p:val>
                                        </p:tav>
                                        <p:tav tm="100000">
                                          <p:val>
                                            <p:strVal val="#ppt_x"/>
                                          </p:val>
                                        </p:tav>
                                      </p:tavLst>
                                    </p:anim>
                                    <p:anim calcmode="lin" valueType="num">
                                      <p:cBhvr additive="base">
                                        <p:cTn id="47" dur="500" fill="hold"/>
                                        <p:tgtEl>
                                          <p:spTgt spid="29"/>
                                        </p:tgtEl>
                                        <p:attrNameLst>
                                          <p:attrName>ppt_y</p:attrName>
                                        </p:attrNameLst>
                                      </p:cBhvr>
                                      <p:tavLst>
                                        <p:tav tm="0">
                                          <p:val>
                                            <p:strVal val="#ppt_y"/>
                                          </p:val>
                                        </p:tav>
                                        <p:tav tm="100000">
                                          <p:val>
                                            <p:strVal val="#ppt_y"/>
                                          </p:val>
                                        </p:tav>
                                      </p:tavLst>
                                    </p:anim>
                                  </p:childTnLst>
                                </p:cTn>
                              </p:par>
                            </p:childTnLst>
                          </p:cTn>
                        </p:par>
                        <p:par>
                          <p:cTn id="48" fill="hold">
                            <p:stCondLst>
                              <p:cond delay="500"/>
                            </p:stCondLst>
                            <p:childTnLst>
                              <p:par>
                                <p:cTn id="49" presetID="10" presetClass="entr" presetSubtype="0" fill="hold" grpId="0" nodeType="afterEffect">
                                  <p:stCondLst>
                                    <p:cond delay="0"/>
                                  </p:stCondLst>
                                  <p:childTnLst>
                                    <p:set>
                                      <p:cBhvr>
                                        <p:cTn id="50" dur="1" fill="hold">
                                          <p:stCondLst>
                                            <p:cond delay="0"/>
                                          </p:stCondLst>
                                        </p:cTn>
                                        <p:tgtEl>
                                          <p:spTgt spid="53"/>
                                        </p:tgtEl>
                                        <p:attrNameLst>
                                          <p:attrName>style.visibility</p:attrName>
                                        </p:attrNameLst>
                                      </p:cBhvr>
                                      <p:to>
                                        <p:strVal val="visible"/>
                                      </p:to>
                                    </p:set>
                                    <p:animEffect transition="in" filter="fade">
                                      <p:cBhvr>
                                        <p:cTn id="51"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7" grpId="0"/>
      <p:bldP spid="28" grpId="0"/>
      <p:bldP spid="29" grpId="0"/>
      <p:bldP spid="30" grpId="0"/>
      <p:bldP spid="32" grpId="0"/>
      <p:bldP spid="53" grpId="0"/>
    </p:bldLst>
  </p:timing>
</p:sld>
</file>

<file path=ppt/tags/tag1.xml><?xml version="1.0" encoding="utf-8"?>
<p:tagLst xmlns:a="http://schemas.openxmlformats.org/drawingml/2006/main" xmlns:r="http://schemas.openxmlformats.org/officeDocument/2006/relationships" xmlns:p="http://schemas.openxmlformats.org/presentationml/2006/main">
  <p:tag name="SELECTED" val="True"/>
</p:tagLst>
</file>

<file path=ppt/tags/tag10.xml><?xml version="1.0" encoding="utf-8"?>
<p:tagLst xmlns:a="http://schemas.openxmlformats.org/drawingml/2006/main" xmlns:r="http://schemas.openxmlformats.org/officeDocument/2006/relationships" xmlns:p="http://schemas.openxmlformats.org/presentationml/2006/main">
  <p:tag name="SELECTED" val="True"/>
</p:tagLst>
</file>

<file path=ppt/tags/tag11.xml><?xml version="1.0" encoding="utf-8"?>
<p:tagLst xmlns:a="http://schemas.openxmlformats.org/drawingml/2006/main" xmlns:r="http://schemas.openxmlformats.org/officeDocument/2006/relationships" xmlns:p="http://schemas.openxmlformats.org/presentationml/2006/main">
  <p:tag name="SELECTED" val="True"/>
</p:tagLst>
</file>

<file path=ppt/tags/tag12.xml><?xml version="1.0" encoding="utf-8"?>
<p:tagLst xmlns:a="http://schemas.openxmlformats.org/drawingml/2006/main" xmlns:r="http://schemas.openxmlformats.org/officeDocument/2006/relationships" xmlns:p="http://schemas.openxmlformats.org/presentationml/2006/main">
  <p:tag name="SELECTED" val="True"/>
</p:tagLst>
</file>

<file path=ppt/tags/tag13.xml><?xml version="1.0" encoding="utf-8"?>
<p:tagLst xmlns:a="http://schemas.openxmlformats.org/drawingml/2006/main" xmlns:r="http://schemas.openxmlformats.org/officeDocument/2006/relationships" xmlns:p="http://schemas.openxmlformats.org/presentationml/2006/main">
  <p:tag name="SELECTED" val="True"/>
</p:tagLst>
</file>

<file path=ppt/tags/tag14.xml><?xml version="1.0" encoding="utf-8"?>
<p:tagLst xmlns:a="http://schemas.openxmlformats.org/drawingml/2006/main" xmlns:r="http://schemas.openxmlformats.org/officeDocument/2006/relationships" xmlns:p="http://schemas.openxmlformats.org/presentationml/2006/main">
  <p:tag name="SELECTED" val="True"/>
</p:tagLst>
</file>

<file path=ppt/tags/tag15.xml><?xml version="1.0" encoding="utf-8"?>
<p:tagLst xmlns:a="http://schemas.openxmlformats.org/drawingml/2006/main" xmlns:r="http://schemas.openxmlformats.org/officeDocument/2006/relationships" xmlns:p="http://schemas.openxmlformats.org/presentationml/2006/main">
  <p:tag name="SELECTED" val="True"/>
</p:tagLst>
</file>

<file path=ppt/tags/tag16.xml><?xml version="1.0" encoding="utf-8"?>
<p:tagLst xmlns:a="http://schemas.openxmlformats.org/drawingml/2006/main" xmlns:r="http://schemas.openxmlformats.org/officeDocument/2006/relationships" xmlns:p="http://schemas.openxmlformats.org/presentationml/2006/main">
  <p:tag name="SELECTED" val="True"/>
</p:tagLst>
</file>

<file path=ppt/tags/tag2.xml><?xml version="1.0" encoding="utf-8"?>
<p:tagLst xmlns:a="http://schemas.openxmlformats.org/drawingml/2006/main" xmlns:r="http://schemas.openxmlformats.org/officeDocument/2006/relationships" xmlns:p="http://schemas.openxmlformats.org/presentationml/2006/main">
  <p:tag name="SELECTED" val="True"/>
</p:tagLst>
</file>

<file path=ppt/tags/tag3.xml><?xml version="1.0" encoding="utf-8"?>
<p:tagLst xmlns:a="http://schemas.openxmlformats.org/drawingml/2006/main" xmlns:r="http://schemas.openxmlformats.org/officeDocument/2006/relationships" xmlns:p="http://schemas.openxmlformats.org/presentationml/2006/main">
  <p:tag name="SELECTED" val="True"/>
</p:tagLst>
</file>

<file path=ppt/tags/tag4.xml><?xml version="1.0" encoding="utf-8"?>
<p:tagLst xmlns:a="http://schemas.openxmlformats.org/drawingml/2006/main" xmlns:r="http://schemas.openxmlformats.org/officeDocument/2006/relationships" xmlns:p="http://schemas.openxmlformats.org/presentationml/2006/main">
  <p:tag name="SELECTED" val="True"/>
</p:tagLst>
</file>

<file path=ppt/tags/tag5.xml><?xml version="1.0" encoding="utf-8"?>
<p:tagLst xmlns:a="http://schemas.openxmlformats.org/drawingml/2006/main" xmlns:r="http://schemas.openxmlformats.org/officeDocument/2006/relationships" xmlns:p="http://schemas.openxmlformats.org/presentationml/2006/main">
  <p:tag name="SELECTED" val="True"/>
</p:tagLst>
</file>

<file path=ppt/tags/tag6.xml><?xml version="1.0" encoding="utf-8"?>
<p:tagLst xmlns:a="http://schemas.openxmlformats.org/drawingml/2006/main" xmlns:r="http://schemas.openxmlformats.org/officeDocument/2006/relationships" xmlns:p="http://schemas.openxmlformats.org/presentationml/2006/main">
  <p:tag name="SELECTED" val="True"/>
</p:tagLst>
</file>

<file path=ppt/tags/tag7.xml><?xml version="1.0" encoding="utf-8"?>
<p:tagLst xmlns:a="http://schemas.openxmlformats.org/drawingml/2006/main" xmlns:r="http://schemas.openxmlformats.org/officeDocument/2006/relationships" xmlns:p="http://schemas.openxmlformats.org/presentationml/2006/main">
  <p:tag name="SELECTED" val="True"/>
</p:tagLst>
</file>

<file path=ppt/tags/tag8.xml><?xml version="1.0" encoding="utf-8"?>
<p:tagLst xmlns:a="http://schemas.openxmlformats.org/drawingml/2006/main" xmlns:r="http://schemas.openxmlformats.org/officeDocument/2006/relationships" xmlns:p="http://schemas.openxmlformats.org/presentationml/2006/main">
  <p:tag name="SELECTED" val="True"/>
</p:tagLst>
</file>

<file path=ppt/tags/tag9.xml><?xml version="1.0" encoding="utf-8"?>
<p:tagLst xmlns:a="http://schemas.openxmlformats.org/drawingml/2006/main" xmlns:r="http://schemas.openxmlformats.org/officeDocument/2006/relationships" xmlns:p="http://schemas.openxmlformats.org/presentationml/2006/main">
  <p:tag name="SELECTED" val="True"/>
</p:tagLst>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ezn4l51">
      <a:majorFont>
        <a:latin typeface="Arial"/>
        <a:ea typeface="思源黑体 CN Regular"/>
        <a:cs typeface=""/>
      </a:majorFont>
      <a:minorFont>
        <a:latin typeface="Arial"/>
        <a:ea typeface="思源黑体 CN Regula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TotalTime>
  <Words>1606</Words>
  <Application>Microsoft Office PowerPoint</Application>
  <PresentationFormat>宽屏</PresentationFormat>
  <Paragraphs>234</Paragraphs>
  <Slides>20</Slides>
  <Notes>19</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2</vt:i4>
      </vt:variant>
      <vt:variant>
        <vt:lpstr>幻灯片标题</vt:lpstr>
      </vt:variant>
      <vt:variant>
        <vt:i4>20</vt:i4>
      </vt:variant>
    </vt:vector>
  </HeadingPairs>
  <TitlesOfParts>
    <vt:vector size="28" baseType="lpstr">
      <vt:lpstr>阿里巴巴普惠体 R</vt:lpstr>
      <vt:lpstr>思源黑体 CN Light</vt:lpstr>
      <vt:lpstr>Arial</vt:lpstr>
      <vt:lpstr>Arial Black</vt:lpstr>
      <vt:lpstr>Cambria Math</vt:lpstr>
      <vt:lpstr>办公资源网：www.bangongziyuan.com</vt:lpstr>
      <vt:lpstr>Equation.DSMT4</vt:lpstr>
      <vt:lpstr>Microsoft 公式 3.0</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dc:description>办公资源网：https://www.bangongziyuan.com/</dc:description>
  <cp:lastModifiedBy>天 下</cp:lastModifiedBy>
  <cp:revision>5</cp:revision>
  <dcterms:created xsi:type="dcterms:W3CDTF">2020-04-03T13:49:38Z</dcterms:created>
  <dcterms:modified xsi:type="dcterms:W3CDTF">2021-01-09T09:38:53Z</dcterms:modified>
</cp:coreProperties>
</file>