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301" r:id="rId4"/>
    <p:sldId id="317" r:id="rId5"/>
    <p:sldId id="319" r:id="rId6"/>
    <p:sldId id="318" r:id="rId7"/>
    <p:sldId id="320" r:id="rId8"/>
    <p:sldId id="321" r:id="rId9"/>
    <p:sldId id="326" r:id="rId10"/>
    <p:sldId id="322" r:id="rId11"/>
    <p:sldId id="323" r:id="rId12"/>
    <p:sldId id="324" r:id="rId13"/>
    <p:sldId id="287" r:id="rId14"/>
    <p:sldId id="325" r:id="rId15"/>
    <p:sldId id="25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85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762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3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E5A2535-4E64-4ACC-B13F-BF9F97C3EE54}"/>
              </a:ext>
            </a:extLst>
          </p:cNvPr>
          <p:cNvSpPr/>
          <p:nvPr userDrawn="1"/>
        </p:nvSpPr>
        <p:spPr>
          <a:xfrm>
            <a:off x="284480" y="-1"/>
            <a:ext cx="198120" cy="78343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325D9-4984-4B13-BA49-68BE747C0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86B100D-D45C-490C-A7EC-E3126881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791295-80E5-49A6-B870-5B7EC8FE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8B6960-3EBC-4F40-9C65-5B82F98A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590F5E-755F-491B-A119-4F7F769D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51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tags" Target="../tags/tag9.x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2" y="5098982"/>
            <a:ext cx="2123439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01585" y="2328092"/>
            <a:ext cx="6701879" cy="1423040"/>
            <a:chOff x="1379742" y="2645592"/>
            <a:chExt cx="6701879" cy="142304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379742" y="2645592"/>
              <a:ext cx="670187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5400" b="1" kern="100" dirty="0">
                  <a:cs typeface="+mn-ea"/>
                  <a:sym typeface="+mn-lt"/>
                </a:rPr>
                <a:t>1.2 </a:t>
              </a:r>
              <a:r>
                <a:rPr lang="zh-CN" altLang="en-US" sz="54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2400" b="1" kern="100" dirty="0">
                  <a:cs typeface="+mn-ea"/>
                  <a:sym typeface="+mn-lt"/>
                </a:rPr>
                <a:t>(1.2.3 </a:t>
              </a:r>
              <a:r>
                <a:rPr lang="zh-CN" altLang="en-US" sz="2400" b="1" kern="100" dirty="0">
                  <a:cs typeface="+mn-ea"/>
                  <a:sym typeface="+mn-lt"/>
                </a:rPr>
                <a:t>相反数</a:t>
              </a:r>
              <a:r>
                <a:rPr lang="en-US" altLang="zh-CN" sz="2400" b="1" kern="100" dirty="0">
                  <a:cs typeface="+mn-ea"/>
                  <a:sym typeface="+mn-lt"/>
                </a:rPr>
                <a:t>)</a:t>
              </a:r>
              <a:endParaRPr lang="zh-CN" altLang="en-US" sz="54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701551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098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3776" y="1029613"/>
            <a:ext cx="12192000" cy="419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377">
              <a:lnSpc>
                <a:spcPct val="250000"/>
              </a:lnSpc>
            </a:pP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判断下列语句是否正确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为什么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(1) 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符号相反的两个数叫做互为相反数；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互为相反数的两个数不一定一个是正数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一个是负数；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相反数和我们以前学过的倒数是一样的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笑脸 1"/>
          <p:cNvSpPr/>
          <p:nvPr/>
        </p:nvSpPr>
        <p:spPr>
          <a:xfrm>
            <a:off x="7062414" y="2502911"/>
            <a:ext cx="662710" cy="6229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7725124" y="4599158"/>
            <a:ext cx="662710" cy="6229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9636991" y="3558494"/>
            <a:ext cx="662710" cy="622949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26456" y="2517830"/>
            <a:ext cx="28210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只有符号不同。。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18991" y="5325621"/>
            <a:ext cx="28210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概念不同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DE61E512-B95B-45AB-9D82-6F404967FA9A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 animBg="1"/>
      <p:bldP spid="10" grpId="0" animBg="1"/>
      <p:bldP spid="3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4"/>
          <p:cNvGrpSpPr/>
          <p:nvPr/>
        </p:nvGrpSpPr>
        <p:grpSpPr bwMode="auto">
          <a:xfrm>
            <a:off x="297879" y="1278911"/>
            <a:ext cx="11294533" cy="5262034"/>
            <a:chOff x="288" y="1392"/>
            <a:chExt cx="5336" cy="2486"/>
          </a:xfrm>
        </p:grpSpPr>
        <p:sp>
          <p:nvSpPr>
            <p:cNvPr id="9" name="Rectangle 33"/>
            <p:cNvSpPr>
              <a:spLocks noChangeArrowheads="1"/>
            </p:cNvSpPr>
            <p:nvPr/>
          </p:nvSpPr>
          <p:spPr bwMode="auto">
            <a:xfrm>
              <a:off x="288" y="1392"/>
              <a:ext cx="5184" cy="2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indent="355591" algn="just" defTabSz="914377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．－1.</a:t>
              </a:r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8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是____的相反数，___的相反数是0.</a:t>
              </a:r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  <a:p>
              <a:pPr indent="355591" algn="just" defTabSz="914377" eaLnBrk="0" hangingPunct="0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．下列几对数中互为相反数的一对为（      ）．</a:t>
              </a:r>
            </a:p>
            <a:p>
              <a:pPr indent="355591" algn="just" defTabSz="914377" eaLnBrk="0" hangingPunct="0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A．        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和         </a:t>
              </a:r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B．        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与             </a:t>
              </a:r>
              <a:endParaRPr lang="en-US" altLang="zh-CN" sz="37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indent="355591" algn="just" defTabSz="914377" eaLnBrk="0" hangingPunct="0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-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5的相反数是____； 的相反数是___；</a:t>
              </a:r>
            </a:p>
            <a:p>
              <a:pPr indent="355591" algn="just" defTabSz="914377" eaLnBrk="0" hangingPunct="0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           ，则                         ；          </a:t>
              </a:r>
            </a:p>
            <a:p>
              <a:pPr indent="355591" algn="just" defTabSz="914377" eaLnBrk="0" hangingPunct="0"/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若             ，则                        ．</a:t>
              </a:r>
            </a:p>
            <a:p>
              <a:pPr indent="355591" algn="just" defTabSz="914377" eaLnBrk="0" hangingPunct="0"/>
              <a:r>
                <a:rPr lang="en-US" altLang="zh-CN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7</a:t>
              </a:r>
              <a:r>
                <a:rPr lang="zh-CN" altLang="en-US" sz="3733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是负数，则   是___数；若    是负数，则 　  是______数．</a:t>
              </a:r>
            </a:p>
            <a:p>
              <a:pPr indent="355591" defTabSz="914377" eaLnBrk="0" hangingPunct="0"/>
              <a:endParaRPr lang="zh-CN" altLang="en-US" sz="37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aphicFrame>
          <p:nvGraphicFramePr>
            <p:cNvPr id="10" name="Object 32"/>
            <p:cNvGraphicFramePr>
              <a:graphicFrameLocks noChangeAspect="1"/>
            </p:cNvGraphicFramePr>
            <p:nvPr/>
          </p:nvGraphicFramePr>
          <p:xfrm>
            <a:off x="791" y="1969"/>
            <a:ext cx="576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419100" imgH="203200" progId="Equations">
                    <p:embed/>
                  </p:oleObj>
                </mc:Choice>
                <mc:Fallback>
                  <p:oleObj name="公式" r:id="rId4" imgW="419100" imgH="203200" progId="Equations">
                    <p:embed/>
                    <p:pic>
                      <p:nvPicPr>
                        <p:cNvPr id="1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" y="1969"/>
                          <a:ext cx="576" cy="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1"/>
            <p:cNvGraphicFramePr>
              <a:graphicFrameLocks noChangeAspect="1"/>
            </p:cNvGraphicFramePr>
            <p:nvPr/>
          </p:nvGraphicFramePr>
          <p:xfrm>
            <a:off x="1584" y="2016"/>
            <a:ext cx="48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419100" imgH="203200" progId="Equation.3">
                    <p:embed/>
                  </p:oleObj>
                </mc:Choice>
                <mc:Fallback>
                  <p:oleObj r:id="rId6" imgW="419100" imgH="203200" progId="Equation.3">
                    <p:embed/>
                    <p:pic>
                      <p:nvPicPr>
                        <p:cNvPr id="11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016"/>
                          <a:ext cx="480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29"/>
            <p:cNvGraphicFramePr>
              <a:graphicFrameLocks noChangeAspect="1"/>
            </p:cNvGraphicFramePr>
            <p:nvPr/>
          </p:nvGraphicFramePr>
          <p:xfrm>
            <a:off x="3120" y="1968"/>
            <a:ext cx="624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19100" imgH="203200" progId="Equation.3">
                    <p:embed/>
                  </p:oleObj>
                </mc:Choice>
                <mc:Fallback>
                  <p:oleObj name="Equation" r:id="rId8" imgW="419100" imgH="203200" progId="Equation.3">
                    <p:embed/>
                    <p:pic>
                      <p:nvPicPr>
                        <p:cNvPr id="13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624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7"/>
            <p:cNvGraphicFramePr>
              <a:graphicFrameLocks noChangeAspect="1"/>
            </p:cNvGraphicFramePr>
            <p:nvPr/>
          </p:nvGraphicFramePr>
          <p:xfrm>
            <a:off x="2352" y="2016"/>
            <a:ext cx="52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419100" imgH="203200" progId="Equation.3">
                    <p:embed/>
                  </p:oleObj>
                </mc:Choice>
                <mc:Fallback>
                  <p:oleObj r:id="rId10" imgW="419100" imgH="203200" progId="Equation.3">
                    <p:embed/>
                    <p:pic>
                      <p:nvPicPr>
                        <p:cNvPr id="15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2016"/>
                          <a:ext cx="528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5416" y="3077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1" imgW="127000" imgH="139700" progId="Equation.3">
                    <p:embed/>
                  </p:oleObj>
                </mc:Choice>
                <mc:Fallback>
                  <p:oleObj r:id="rId11" imgW="127000" imgH="139700" progId="Equation.3">
                    <p:embed/>
                    <p:pic>
                      <p:nvPicPr>
                        <p:cNvPr id="16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6" y="3077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4"/>
            <p:cNvGraphicFramePr>
              <a:graphicFrameLocks noChangeAspect="1"/>
            </p:cNvGraphicFramePr>
            <p:nvPr/>
          </p:nvGraphicFramePr>
          <p:xfrm>
            <a:off x="1079" y="2513"/>
            <a:ext cx="72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3" imgW="508000" imgH="177800" progId="Equation.3">
                    <p:embed/>
                  </p:oleObj>
                </mc:Choice>
                <mc:Fallback>
                  <p:oleObj r:id="rId13" imgW="508000" imgH="177800" progId="Equation.3">
                    <p:embed/>
                    <p:pic>
                      <p:nvPicPr>
                        <p:cNvPr id="1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513"/>
                          <a:ext cx="720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3"/>
            <p:cNvGraphicFramePr>
              <a:graphicFrameLocks noChangeAspect="1"/>
            </p:cNvGraphicFramePr>
            <p:nvPr/>
          </p:nvGraphicFramePr>
          <p:xfrm>
            <a:off x="2243" y="2559"/>
            <a:ext cx="13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5" imgW="1091565" imgH="165100" progId="Equation.3">
                    <p:embed/>
                  </p:oleObj>
                </mc:Choice>
                <mc:Fallback>
                  <p:oleObj r:id="rId15" imgW="1091565" imgH="165100" progId="Equation.3">
                    <p:embed/>
                    <p:pic>
                      <p:nvPicPr>
                        <p:cNvPr id="1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2559"/>
                          <a:ext cx="1392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1079" y="2815"/>
            <a:ext cx="67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7" imgW="545465" imgH="177800" progId="Equation.3">
                    <p:embed/>
                  </p:oleObj>
                </mc:Choice>
                <mc:Fallback>
                  <p:oleObj r:id="rId17" imgW="545465" imgH="177800" progId="Equation.3">
                    <p:embed/>
                    <p:pic>
                      <p:nvPicPr>
                        <p:cNvPr id="2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815"/>
                          <a:ext cx="672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1"/>
            <p:cNvGraphicFramePr>
              <a:graphicFrameLocks noChangeAspect="1"/>
            </p:cNvGraphicFramePr>
            <p:nvPr/>
          </p:nvGraphicFramePr>
          <p:xfrm>
            <a:off x="2291" y="2816"/>
            <a:ext cx="1296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9" imgW="977265" imgH="165100" progId="Equation.3">
                    <p:embed/>
                  </p:oleObj>
                </mc:Choice>
                <mc:Fallback>
                  <p:oleObj r:id="rId19" imgW="977265" imgH="165100" progId="Equation.3">
                    <p:embed/>
                    <p:pic>
                      <p:nvPicPr>
                        <p:cNvPr id="2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1" y="2816"/>
                          <a:ext cx="1296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0"/>
            <p:cNvGraphicFramePr>
              <a:graphicFrameLocks noChangeAspect="1"/>
            </p:cNvGraphicFramePr>
            <p:nvPr/>
          </p:nvGraphicFramePr>
          <p:xfrm>
            <a:off x="1079" y="3078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1" imgW="127000" imgH="139700" progId="Equation.3">
                    <p:embed/>
                  </p:oleObj>
                </mc:Choice>
                <mc:Fallback>
                  <p:oleObj r:id="rId21" imgW="127000" imgH="139700" progId="Equation.3">
                    <p:embed/>
                    <p:pic>
                      <p:nvPicPr>
                        <p:cNvPr id="22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3078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9"/>
            <p:cNvGraphicFramePr>
              <a:graphicFrameLocks noChangeAspect="1"/>
            </p:cNvGraphicFramePr>
            <p:nvPr/>
          </p:nvGraphicFramePr>
          <p:xfrm>
            <a:off x="3948" y="3097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3" imgW="241300" imgH="139700" progId="Equation.3">
                    <p:embed/>
                  </p:oleObj>
                </mc:Choice>
                <mc:Fallback>
                  <p:oleObj r:id="rId23" imgW="241300" imgH="139700" progId="Equation.3">
                    <p:embed/>
                    <p:pic>
                      <p:nvPicPr>
                        <p:cNvPr id="23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8" y="3097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8"/>
            <p:cNvGraphicFramePr>
              <a:graphicFrameLocks noChangeAspect="1"/>
            </p:cNvGraphicFramePr>
            <p:nvPr/>
          </p:nvGraphicFramePr>
          <p:xfrm>
            <a:off x="2304" y="3086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5" imgW="241300" imgH="139700" progId="Equation.3">
                    <p:embed/>
                  </p:oleObj>
                </mc:Choice>
                <mc:Fallback>
                  <p:oleObj r:id="rId25" imgW="241300" imgH="139700" progId="Equation.3">
                    <p:embed/>
                    <p:pic>
                      <p:nvPicPr>
                        <p:cNvPr id="24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086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4295518"/>
                </p:ext>
              </p:extLst>
            </p:nvPr>
          </p:nvGraphicFramePr>
          <p:xfrm>
            <a:off x="2718" y="2258"/>
            <a:ext cx="25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6" imgW="127000" imgH="139700" progId="Equation.3">
                    <p:embed/>
                  </p:oleObj>
                </mc:Choice>
                <mc:Fallback>
                  <p:oleObj r:id="rId26" imgW="127000" imgH="139700" progId="Equation.3">
                    <p:embed/>
                    <p:pic>
                      <p:nvPicPr>
                        <p:cNvPr id="25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2258"/>
                          <a:ext cx="250" cy="2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3244774" y="1314896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1.8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433062" y="1314896"/>
            <a:ext cx="11800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-0.5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笑脸 26"/>
          <p:cNvSpPr/>
          <p:nvPr/>
        </p:nvSpPr>
        <p:spPr>
          <a:xfrm>
            <a:off x="602867" y="2522291"/>
            <a:ext cx="503389" cy="508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516396" y="3030291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388274" y="3030291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834245" y="3522457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841938" y="4176525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313030" y="5318659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834244" y="4754316"/>
            <a:ext cx="8123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TextBox 6">
            <a:extLst>
              <a:ext uri="{FF2B5EF4-FFF2-40B4-BE49-F238E27FC236}">
                <a16:creationId xmlns:a16="http://schemas.microsoft.com/office/drawing/2014/main" id="{CA980F5D-2D3A-4199-871E-27E38491BA99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9026" y="1413381"/>
            <a:ext cx="9903519" cy="370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(8)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什么数的相反数大于本身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914377">
              <a:lnSpc>
                <a:spcPct val="150000"/>
              </a:lnSpc>
            </a:pPr>
            <a:b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(9)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什么数的相反数等于本身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914377">
              <a:lnSpc>
                <a:spcPct val="150000"/>
              </a:lnSpc>
            </a:pPr>
            <a:b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(10)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什么数的相反数小于本身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03694" y="2204191"/>
            <a:ext cx="28210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93044" y="5294107"/>
            <a:ext cx="28210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41531" y="3749149"/>
            <a:ext cx="28210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B07ECC5F-590D-48E4-A60D-7A6AA80F9EEA}"/>
              </a:ext>
            </a:extLst>
          </p:cNvPr>
          <p:cNvSpPr txBox="1"/>
          <p:nvPr/>
        </p:nvSpPr>
        <p:spPr>
          <a:xfrm>
            <a:off x="554786" y="332307"/>
            <a:ext cx="755870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课堂测试（回答下列问题并举例说明）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243" y="2922323"/>
            <a:ext cx="3695700" cy="281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45027" y="1383453"/>
            <a:ext cx="10110652" cy="132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、下面是一个正方体纸盒的展图请把－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分别填入六个正方形，使得按虚线折成正方体后，相对面上的两上数互为相反数。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760029" y="4043868"/>
            <a:ext cx="385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答案不唯一，请同学动手尝试。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0D5E870E-A5FC-4D40-BDAF-8E1D73807104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2" y="5098982"/>
            <a:ext cx="2123439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64293" y="2218542"/>
            <a:ext cx="5716630" cy="1532590"/>
            <a:chOff x="1442450" y="2536042"/>
            <a:chExt cx="5716630" cy="153259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442450" y="2536042"/>
              <a:ext cx="571663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6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5428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63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C43FD77-442A-43F4-9628-8F6145223AF1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B1B1DA-E794-48DB-96FA-14B22E7D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33FA03E-1DF9-45F6-A3A5-EF79A7F5C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235886"/>
            <a:ext cx="10348517" cy="15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知识与技能：借助数轴理解相反数的概念，会求一个数的相反数，会用相反数的定义进行化简。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过程与方法：培养学生分类讨论和数形结合的思想，提高观察、归纳与概括的能力。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情感态度价值观：培养学生严谨的治学态度并初步感受数学文化的教育价值，认识对立统一的规律。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BDEB3CE-3F50-4D82-B8B7-2B08364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120576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2B37629-2DFC-4D97-8FED-A5C15033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815390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重点：了解相反数的意义。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难点：多重符号的化简。</a:t>
            </a:r>
          </a:p>
        </p:txBody>
      </p:sp>
    </p:spTree>
    <p:extLst>
      <p:ext uri="{BB962C8B-B14F-4D97-AF65-F5344CB8AC3E}">
        <p14:creationId xmlns:p14="http://schemas.microsoft.com/office/powerpoint/2010/main" val="13055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81576" y="1351688"/>
            <a:ext cx="100828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问题一：在数轴上，与原点的距离是</a:t>
            </a:r>
            <a:r>
              <a:rPr lang="en-US" altLang="zh-CN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的点有几个？这些点各表示哪个数？</a:t>
            </a:r>
            <a:endParaRPr lang="en-US" altLang="zh-CN" sz="24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问题二：设</a:t>
            </a:r>
            <a:r>
              <a:rPr lang="en-US" altLang="zh-CN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是一个正数，数轴上与原点的距离等于</a:t>
            </a:r>
            <a:r>
              <a:rPr lang="en-US" altLang="zh-CN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的点有几个？这些点表示的数有什么关系？</a:t>
            </a:r>
            <a:endParaRPr lang="zh-CN" altLang="zh-CN" sz="24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86354" y="2526901"/>
            <a:ext cx="100192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分析：你还记得如何画数轴吗？画出数轴解答上述问题。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99457" y="3584530"/>
            <a:ext cx="10496552" cy="838199"/>
            <a:chOff x="699293" y="5516563"/>
            <a:chExt cx="7872414" cy="628650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590550"/>
              <a:chOff x="2699" y="3475"/>
              <a:chExt cx="499" cy="372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4" y="5653095"/>
              <a:ext cx="671513" cy="420688"/>
              <a:chOff x="5012" y="3566"/>
              <a:chExt cx="423" cy="26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2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28650"/>
              <a:chOff x="1429" y="3475"/>
              <a:chExt cx="2597" cy="396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0" name="椭圆 29"/>
          <p:cNvSpPr/>
          <p:nvPr/>
        </p:nvSpPr>
        <p:spPr>
          <a:xfrm>
            <a:off x="4300375" y="3563331"/>
            <a:ext cx="359832" cy="3048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466907" y="3563331"/>
            <a:ext cx="359832" cy="3048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TextBox 6">
            <a:extLst>
              <a:ext uri="{FF2B5EF4-FFF2-40B4-BE49-F238E27FC236}">
                <a16:creationId xmlns:a16="http://schemas.microsoft.com/office/drawing/2014/main" id="{FDDAAD51-0A31-48A4-9D3C-DA313B0EBEAD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探究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6650" y="1325471"/>
            <a:ext cx="10624457" cy="243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    一般地，设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是一个正数，数轴上与原点的距离是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的点有</a:t>
            </a:r>
            <a:r>
              <a:rPr lang="en-US" altLang="zh-CN" sz="2667" b="1" u="sng" dirty="0">
                <a:solidFill>
                  <a:srgbClr val="FF0000"/>
                </a:solidFill>
                <a:cs typeface="+mn-ea"/>
                <a:sym typeface="+mn-lt"/>
              </a:rPr>
              <a:t>__2__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个，它们分别在原点的</a:t>
            </a:r>
            <a:r>
              <a:rPr lang="en-US" altLang="zh-CN" sz="2667" b="1" u="sng" dirty="0">
                <a:solidFill>
                  <a:srgbClr val="FF0000"/>
                </a:solidFill>
                <a:cs typeface="+mn-ea"/>
                <a:sym typeface="+mn-lt"/>
              </a:rPr>
              <a:t>__</a:t>
            </a:r>
            <a:r>
              <a:rPr lang="zh-CN" altLang="en-US" sz="2667" b="1" u="sng" dirty="0">
                <a:solidFill>
                  <a:srgbClr val="FF0000"/>
                </a:solidFill>
                <a:cs typeface="+mn-ea"/>
                <a:sym typeface="+mn-lt"/>
              </a:rPr>
              <a:t>左右</a:t>
            </a:r>
            <a:r>
              <a:rPr lang="en-US" altLang="zh-CN" sz="2667" b="1" u="sng" dirty="0">
                <a:solidFill>
                  <a:srgbClr val="FF0000"/>
                </a:solidFill>
                <a:cs typeface="+mn-ea"/>
                <a:sym typeface="+mn-lt"/>
              </a:rPr>
              <a:t>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，表示</a:t>
            </a:r>
            <a:r>
              <a:rPr lang="en-US" altLang="zh-CN" sz="2667" b="1" u="sng" dirty="0">
                <a:solidFill>
                  <a:srgbClr val="FF0000"/>
                </a:solidFill>
                <a:cs typeface="+mn-ea"/>
                <a:sym typeface="+mn-lt"/>
              </a:rPr>
              <a:t>___a</a:t>
            </a:r>
            <a:r>
              <a:rPr lang="zh-CN" altLang="en-US" sz="2667" b="1" u="sng" dirty="0">
                <a:solidFill>
                  <a:srgbClr val="FF0000"/>
                </a:solidFill>
                <a:cs typeface="+mn-ea"/>
                <a:sym typeface="+mn-lt"/>
              </a:rPr>
              <a:t>和</a:t>
            </a:r>
            <a:r>
              <a:rPr lang="en-US" altLang="zh-CN" sz="2667" b="1" u="sng" dirty="0">
                <a:solidFill>
                  <a:srgbClr val="FF0000"/>
                </a:solidFill>
                <a:cs typeface="+mn-ea"/>
                <a:sym typeface="+mn-lt"/>
              </a:rPr>
              <a:t>-a___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，我们说这两点关于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原点对称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124075" y="4694330"/>
            <a:ext cx="10496552" cy="838199"/>
            <a:chOff x="699293" y="5516563"/>
            <a:chExt cx="7872414" cy="628650"/>
          </a:xfrm>
        </p:grpSpPr>
        <p:sp>
          <p:nvSpPr>
            <p:cNvPr id="9" name="直接连接符 8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 bwMode="auto">
            <a:xfrm>
              <a:off x="4284663" y="5516563"/>
              <a:ext cx="792162" cy="590550"/>
              <a:chOff x="2699" y="3475"/>
              <a:chExt cx="499" cy="372"/>
            </a:xfrm>
          </p:grpSpPr>
          <p:sp>
            <p:nvSpPr>
              <p:cNvPr id="27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 bwMode="auto">
            <a:xfrm>
              <a:off x="7900194" y="5653095"/>
              <a:ext cx="671513" cy="420688"/>
              <a:chOff x="5012" y="3566"/>
              <a:chExt cx="423" cy="265"/>
            </a:xfrm>
          </p:grpSpPr>
          <p:sp>
            <p:nvSpPr>
              <p:cNvPr id="25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2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2223294" y="5516563"/>
              <a:ext cx="4122737" cy="628650"/>
              <a:chOff x="1429" y="3475"/>
              <a:chExt cx="2597" cy="396"/>
            </a:xfrm>
          </p:grpSpPr>
          <p:sp>
            <p:nvSpPr>
              <p:cNvPr id="13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0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1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2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3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4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椭圆 2"/>
          <p:cNvSpPr/>
          <p:nvPr/>
        </p:nvSpPr>
        <p:spPr>
          <a:xfrm>
            <a:off x="9048205" y="4831848"/>
            <a:ext cx="95795" cy="1132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866093" y="4831848"/>
            <a:ext cx="95795" cy="1132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78388" y="4134075"/>
            <a:ext cx="339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8357" y="4147261"/>
            <a:ext cx="651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Box 6">
            <a:extLst>
              <a:ext uri="{FF2B5EF4-FFF2-40B4-BE49-F238E27FC236}">
                <a16:creationId xmlns:a16="http://schemas.microsoft.com/office/drawing/2014/main" id="{B9326820-F534-4074-BB45-DEF78A4267BF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归纳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9" grpId="0" animBg="1"/>
      <p:bldP spid="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7569263" y="3308568"/>
            <a:ext cx="3851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8800" b="1" dirty="0">
                <a:solidFill>
                  <a:prstClr val="black"/>
                </a:solidFill>
                <a:cs typeface="+mn-ea"/>
                <a:sym typeface="+mn-lt"/>
              </a:rPr>
              <a:t>- 2</a:t>
            </a:r>
            <a:endParaRPr lang="zh-CN" altLang="en-US" sz="8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38605" y="2299446"/>
            <a:ext cx="5926843" cy="2155806"/>
            <a:chOff x="1412143" y="1467203"/>
            <a:chExt cx="4445133" cy="1616855"/>
          </a:xfrm>
        </p:grpSpPr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412143" y="2542922"/>
              <a:ext cx="596887" cy="389513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060310" y="2694545"/>
              <a:ext cx="796966" cy="389513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 flipV="1">
              <a:off x="1702761" y="1467203"/>
              <a:ext cx="7783" cy="6519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702761" y="1467203"/>
              <a:ext cx="384678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549547" y="1467203"/>
              <a:ext cx="0" cy="95528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878615" y="4985764"/>
            <a:ext cx="277473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dirty="0">
                <a:solidFill>
                  <a:srgbClr val="FF6600"/>
                </a:solidFill>
                <a:cs typeface="+mn-ea"/>
                <a:sym typeface="+mn-lt"/>
              </a:rPr>
              <a:t>数字相同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878615" y="1655958"/>
            <a:ext cx="2690648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dirty="0">
                <a:solidFill>
                  <a:srgbClr val="50742F"/>
                </a:solidFill>
                <a:cs typeface="+mn-ea"/>
                <a:sym typeface="+mn-lt"/>
              </a:rPr>
              <a:t>符号不同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94316" y="3211389"/>
            <a:ext cx="3851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8800" b="1" dirty="0">
                <a:solidFill>
                  <a:prstClr val="black"/>
                </a:solidFill>
                <a:cs typeface="+mn-ea"/>
                <a:sym typeface="+mn-lt"/>
              </a:rPr>
              <a:t>+ 2</a:t>
            </a:r>
            <a:endParaRPr lang="zh-CN" altLang="en-US" sz="8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50457" y="4638073"/>
            <a:ext cx="5044966" cy="1194105"/>
            <a:chOff x="2648692" y="3138950"/>
            <a:chExt cx="3783724" cy="895579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48692" y="3138950"/>
              <a:ext cx="0" cy="8955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48692" y="4034529"/>
              <a:ext cx="378372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432415" y="3159373"/>
              <a:ext cx="1" cy="86962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TextBox 6">
            <a:extLst>
              <a:ext uri="{FF2B5EF4-FFF2-40B4-BE49-F238E27FC236}">
                <a16:creationId xmlns:a16="http://schemas.microsoft.com/office/drawing/2014/main" id="{3505CF41-9802-44C8-AAD1-553227CD51B8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观察这两个数有什么不同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08BB393-7983-4145-8E31-919B2B13E673}"/>
              </a:ext>
            </a:extLst>
          </p:cNvPr>
          <p:cNvSpPr/>
          <p:nvPr/>
        </p:nvSpPr>
        <p:spPr>
          <a:xfrm>
            <a:off x="3205316" y="3211389"/>
            <a:ext cx="1225165" cy="14539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1A27FFC-C92A-41C7-AF1C-4CBFCF0ED031}"/>
              </a:ext>
            </a:extLst>
          </p:cNvPr>
          <p:cNvSpPr/>
          <p:nvPr/>
        </p:nvSpPr>
        <p:spPr>
          <a:xfrm>
            <a:off x="8321875" y="3211389"/>
            <a:ext cx="1225165" cy="14539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52628" y="1554870"/>
            <a:ext cx="10370971" cy="1493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像-6和6，5和-5这样，</a:t>
            </a:r>
            <a:r>
              <a:rPr lang="zh-CN" altLang="en-US" sz="3200" dirty="0">
                <a:solidFill>
                  <a:srgbClr val="0000CC"/>
                </a:solidFill>
                <a:cs typeface="+mn-ea"/>
                <a:sym typeface="+mn-lt"/>
              </a:rPr>
              <a:t>只有</a:t>
            </a:r>
            <a:r>
              <a:rPr lang="zh-CN" altLang="en-US" sz="3200" dirty="0">
                <a:solidFill>
                  <a:srgbClr val="FF3300"/>
                </a:solidFill>
                <a:cs typeface="+mn-ea"/>
                <a:sym typeface="+mn-lt"/>
              </a:rPr>
              <a:t>符号不同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的两个数叫做</a:t>
            </a:r>
            <a:r>
              <a:rPr lang="zh-CN" altLang="en-US" sz="3200" b="1" dirty="0">
                <a:solidFill>
                  <a:srgbClr val="996633"/>
                </a:solidFill>
                <a:cs typeface="+mn-ea"/>
                <a:sym typeface="+mn-lt"/>
              </a:rPr>
              <a:t>互为</a:t>
            </a:r>
            <a:r>
              <a:rPr lang="zh-CN" altLang="en-US" sz="3200" dirty="0">
                <a:solidFill>
                  <a:srgbClr val="50742F"/>
                </a:solidFill>
                <a:cs typeface="+mn-ea"/>
                <a:sym typeface="+mn-lt"/>
              </a:rPr>
              <a:t>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4786" y="3098800"/>
            <a:ext cx="8874035" cy="3260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、通常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互为相反数；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表示任意一个数，可以是正数、负数，也可以是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、特别注意，</a:t>
            </a:r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的相反数是</a:t>
            </a:r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65DDD45-40ED-4D68-BB7C-42C0725AD30D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相反数的概念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199456" y="1254035"/>
                <a:ext cx="10139104" cy="1961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、分别写出下列各数的相反数：</a:t>
                </a:r>
                <a:endParaRPr lang="en-US" altLang="zh-CN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-10,   0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+12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254035"/>
                <a:ext cx="10139104" cy="1961306"/>
              </a:xfrm>
              <a:prstGeom prst="rect">
                <a:avLst/>
              </a:prstGeom>
              <a:blipFill>
                <a:blip r:embed="rId4"/>
                <a:stretch>
                  <a:fillRect l="-2165" b="-5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199457" y="3930107"/>
                <a:ext cx="7373043" cy="128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 10,   0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 12</a:t>
                </a:r>
                <a:r>
                  <a:rPr lang="zh-CN" altLang="en-US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4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4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7" y="3930107"/>
                <a:ext cx="7373043" cy="1289264"/>
              </a:xfrm>
              <a:prstGeom prst="rect">
                <a:avLst/>
              </a:prstGeom>
              <a:blipFill>
                <a:blip r:embed="rId5"/>
                <a:stretch>
                  <a:fillRect l="-29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932488" y="4017191"/>
            <a:ext cx="50509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43451" y="4017191"/>
            <a:ext cx="50509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90574" y="4102100"/>
            <a:ext cx="50509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790454" y="4102100"/>
            <a:ext cx="50509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箭头: 下 13"/>
          <p:cNvSpPr/>
          <p:nvPr/>
        </p:nvSpPr>
        <p:spPr>
          <a:xfrm>
            <a:off x="4134644" y="3132606"/>
            <a:ext cx="793316" cy="859847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A6C34066-2346-4E2A-8ECD-3BB148871E68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4618" y="1177086"/>
            <a:ext cx="1013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设</a:t>
            </a:r>
            <a:r>
              <a:rPr lang="en-US" altLang="zh-CN" sz="24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表示一个数，</a:t>
            </a:r>
            <a:r>
              <a:rPr lang="en-US" altLang="zh-CN" sz="24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-a</a:t>
            </a:r>
            <a:r>
              <a:rPr lang="zh-CN" altLang="en-US" sz="24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一定是负数吗？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4618" y="1668267"/>
            <a:ext cx="84995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为正数，则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为负数；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a=2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-a=-2</a:t>
            </a:r>
          </a:p>
          <a:p>
            <a:pPr defTabSz="914377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的相反数就是其本身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为负数，则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为正数；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a=-3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-a=-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49905" y="4409457"/>
            <a:ext cx="10496552" cy="838199"/>
            <a:chOff x="699293" y="5516563"/>
            <a:chExt cx="7872414" cy="628650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590550"/>
              <a:chOff x="2699" y="3475"/>
              <a:chExt cx="499" cy="372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4" y="5653095"/>
              <a:ext cx="671513" cy="420688"/>
              <a:chOff x="5012" y="3566"/>
              <a:chExt cx="423" cy="26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2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28650"/>
              <a:chOff x="1429" y="3475"/>
              <a:chExt cx="2597" cy="396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zh-CN" altLang="en-US" sz="2667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667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16729" y="5412764"/>
            <a:ext cx="10817028" cy="96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一般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互为相反数，在数轴上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到原点的距离为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，而原点的右侧也有一个点与原点的距离为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，所以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=3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A33DA569-105D-4AD7-84B2-B72DC19200EC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4A049B46-9689-4387-912B-748E55B8B115}"/>
              </a:ext>
            </a:extLst>
          </p:cNvPr>
          <p:cNvGrpSpPr/>
          <p:nvPr/>
        </p:nvGrpSpPr>
        <p:grpSpPr>
          <a:xfrm>
            <a:off x="1313030" y="1477824"/>
            <a:ext cx="9544206" cy="4526754"/>
            <a:chOff x="1313030" y="2100125"/>
            <a:chExt cx="6865348" cy="3256190"/>
          </a:xfrm>
        </p:grpSpPr>
        <p:sp>
          <p:nvSpPr>
            <p:cNvPr id="2" name="文本框 1"/>
            <p:cNvSpPr txBox="1"/>
            <p:nvPr/>
          </p:nvSpPr>
          <p:spPr>
            <a:xfrm>
              <a:off x="1313030" y="2100125"/>
              <a:ext cx="2544868" cy="3256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-68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733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+75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733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-0.96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733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+0.38</a:t>
              </a:r>
              <a:r>
                <a:rPr lang="zh-CN" altLang="en-US" sz="3733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633510" y="2100126"/>
              <a:ext cx="2544868" cy="3256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68</a:t>
              </a:r>
            </a:p>
            <a:p>
              <a:pPr algn="ctr"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-75</a:t>
              </a:r>
            </a:p>
            <a:p>
              <a:pPr algn="ctr"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0.96</a:t>
              </a:r>
            </a:p>
            <a:p>
              <a:pPr algn="ctr" defTabSz="914377">
                <a:lnSpc>
                  <a:spcPct val="200000"/>
                </a:lnSpc>
              </a:pPr>
              <a:r>
                <a:rPr lang="en-US" altLang="zh-CN" sz="3733" dirty="0">
                  <a:solidFill>
                    <a:prstClr val="black"/>
                  </a:solidFill>
                  <a:cs typeface="+mn-ea"/>
                  <a:sym typeface="+mn-lt"/>
                </a:rPr>
                <a:t>-0.38</a:t>
              </a:r>
              <a:endParaRPr lang="zh-CN" altLang="en-US" sz="37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箭头: 右 7"/>
            <p:cNvSpPr/>
            <p:nvPr/>
          </p:nvSpPr>
          <p:spPr>
            <a:xfrm>
              <a:off x="3873532" y="3339125"/>
              <a:ext cx="1424168" cy="745672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lnSpc>
                  <a:spcPct val="200000"/>
                </a:lnSpc>
              </a:pPr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TextBox 6">
            <a:extLst>
              <a:ext uri="{FF2B5EF4-FFF2-40B4-BE49-F238E27FC236}">
                <a16:creationId xmlns:a16="http://schemas.microsoft.com/office/drawing/2014/main" id="{7CD67C67-2076-4017-9F9C-7B088D52F6D7}"/>
              </a:ext>
            </a:extLst>
          </p:cNvPr>
          <p:cNvSpPr txBox="1"/>
          <p:nvPr/>
        </p:nvSpPr>
        <p:spPr>
          <a:xfrm>
            <a:off x="554786" y="332307"/>
            <a:ext cx="472841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化简下列各数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vdrsnzw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1132</Words>
  <Application>Microsoft Office PowerPoint</Application>
  <PresentationFormat>宽屏</PresentationFormat>
  <Paragraphs>142</Paragraphs>
  <Slides>15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公式</vt:lpstr>
      <vt:lpstr>Microsoft 公式 3.0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2020-04-03T13:49:38Z</dcterms:created>
  <dcterms:modified xsi:type="dcterms:W3CDTF">2021-01-09T09:39:03Z</dcterms:modified>
</cp:coreProperties>
</file>