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56" r:id="rId3"/>
    <p:sldId id="301" r:id="rId4"/>
    <p:sldId id="317" r:id="rId5"/>
    <p:sldId id="319" r:id="rId6"/>
    <p:sldId id="327" r:id="rId7"/>
    <p:sldId id="328" r:id="rId8"/>
    <p:sldId id="338" r:id="rId9"/>
    <p:sldId id="339" r:id="rId10"/>
    <p:sldId id="329" r:id="rId11"/>
    <p:sldId id="341" r:id="rId12"/>
    <p:sldId id="342" r:id="rId13"/>
    <p:sldId id="343" r:id="rId14"/>
    <p:sldId id="344" r:id="rId15"/>
    <p:sldId id="330" r:id="rId16"/>
    <p:sldId id="345" r:id="rId17"/>
    <p:sldId id="287" r:id="rId18"/>
    <p:sldId id="259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3BEC5E90-F5ED-4A69-8958-C15AE1111319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6B6F3BC6-3769-47F8-8628-8D9873CBCA3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8591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1A66B7-14C9-4D72-BBF3-E24049FDF8D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4762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1A66B7-14C9-4D72-BBF3-E24049FDF8D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038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6E5A2535-4E64-4ACC-B13F-BF9F97C3EE54}"/>
              </a:ext>
            </a:extLst>
          </p:cNvPr>
          <p:cNvSpPr/>
          <p:nvPr userDrawn="1"/>
        </p:nvSpPr>
        <p:spPr>
          <a:xfrm>
            <a:off x="284480" y="-1"/>
            <a:ext cx="198120" cy="78343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FandolFang R" panose="00000500000000000000" pitchFamily="50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6325D9-4984-4B13-BA49-68BE747C0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86B100D-D45C-490C-A7EC-E3126881F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791295-80E5-49A6-B870-5B7EC8FE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DB39-588A-4DAB-B1B8-DFFAD3CE8FF9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8B6960-3EBC-4F40-9C65-5B82F98A4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590F5E-755F-491B-A119-4F7F769D9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CC09-05F8-4A11-8655-029B1A7D1D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070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10.emf"/><Relationship Id="rId7" Type="http://schemas.openxmlformats.org/officeDocument/2006/relationships/image" Target="../media/image3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e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tags" Target="../tags/tag9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Relationship Id="rId1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7211008D-C789-44F2-A019-7788D07E38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4" r="39917"/>
          <a:stretch/>
        </p:blipFill>
        <p:spPr>
          <a:xfrm>
            <a:off x="0" y="-129129"/>
            <a:ext cx="4067092" cy="5496560"/>
          </a:xfrm>
          <a:prstGeom prst="rect">
            <a:avLst/>
          </a:prstGeom>
        </p:spPr>
      </p:pic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E087BEC8-C26A-40D6-9473-467C869E3479}"/>
              </a:ext>
            </a:extLst>
          </p:cNvPr>
          <p:cNvSpPr/>
          <p:nvPr/>
        </p:nvSpPr>
        <p:spPr>
          <a:xfrm>
            <a:off x="5793204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5C29B3A6-C0DF-4CB2-B884-C983D6478B4A}"/>
              </a:ext>
            </a:extLst>
          </p:cNvPr>
          <p:cNvSpPr/>
          <p:nvPr/>
        </p:nvSpPr>
        <p:spPr>
          <a:xfrm>
            <a:off x="7634732" y="5098982"/>
            <a:ext cx="1945103" cy="329300"/>
          </a:xfrm>
          <a:prstGeom prst="roundRect">
            <a:avLst>
              <a:gd name="adj" fmla="val 26269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20XX.04.11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C6BC2E2-B119-4691-A566-0ABB802AED12}"/>
              </a:ext>
            </a:extLst>
          </p:cNvPr>
          <p:cNvSpPr/>
          <p:nvPr/>
        </p:nvSpPr>
        <p:spPr>
          <a:xfrm>
            <a:off x="2926080" y="1682868"/>
            <a:ext cx="2123440" cy="517513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AC1B7FF-54DB-43D2-9AC4-12DB29190D63}"/>
              </a:ext>
            </a:extLst>
          </p:cNvPr>
          <p:cNvSpPr/>
          <p:nvPr/>
        </p:nvSpPr>
        <p:spPr>
          <a:xfrm>
            <a:off x="11684000" y="0"/>
            <a:ext cx="508000" cy="23571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C6E0E1E7-5DA2-40AE-BC76-D87913BCC780}"/>
              </a:ext>
            </a:extLst>
          </p:cNvPr>
          <p:cNvGrpSpPr/>
          <p:nvPr/>
        </p:nvGrpSpPr>
        <p:grpSpPr>
          <a:xfrm>
            <a:off x="5601585" y="2328092"/>
            <a:ext cx="7187315" cy="1423040"/>
            <a:chOff x="1379742" y="2645592"/>
            <a:chExt cx="7187315" cy="1423040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80596D37-F973-4A19-8197-389A4D1E7F7B}"/>
                </a:ext>
              </a:extLst>
            </p:cNvPr>
            <p:cNvSpPr/>
            <p:nvPr/>
          </p:nvSpPr>
          <p:spPr bwMode="auto">
            <a:xfrm>
              <a:off x="1379742" y="2645592"/>
              <a:ext cx="718731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n-US" altLang="zh-CN" sz="5400" b="1" kern="100" dirty="0">
                  <a:cs typeface="+mn-ea"/>
                  <a:sym typeface="+mn-lt"/>
                </a:rPr>
                <a:t>1.2 </a:t>
              </a:r>
              <a:r>
                <a:rPr lang="zh-CN" altLang="en-US" sz="5400" b="1" kern="100" dirty="0">
                  <a:cs typeface="+mn-ea"/>
                  <a:sym typeface="+mn-lt"/>
                </a:rPr>
                <a:t>有理数 </a:t>
              </a:r>
              <a:r>
                <a:rPr lang="en-US" altLang="zh-CN" sz="2400" b="1" kern="100" dirty="0">
                  <a:cs typeface="+mn-ea"/>
                  <a:sym typeface="+mn-lt"/>
                </a:rPr>
                <a:t>(1.2.4 </a:t>
              </a:r>
              <a:r>
                <a:rPr lang="zh-CN" altLang="en-US" sz="2400" b="1" kern="100" dirty="0">
                  <a:cs typeface="+mn-ea"/>
                  <a:sym typeface="+mn-lt"/>
                </a:rPr>
                <a:t>绝对值</a:t>
              </a:r>
              <a:r>
                <a:rPr lang="en-US" altLang="zh-CN" sz="2400" b="1" kern="100" dirty="0">
                  <a:cs typeface="+mn-ea"/>
                  <a:sym typeface="+mn-lt"/>
                </a:rPr>
                <a:t>)</a:t>
              </a:r>
              <a:endParaRPr lang="zh-CN" altLang="en-US" sz="5400" b="1" kern="100" dirty="0">
                <a:cs typeface="+mn-ea"/>
                <a:sym typeface="+mn-lt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8E398C7-43E0-4F53-A944-4959F2B32BA2}"/>
                </a:ext>
              </a:extLst>
            </p:cNvPr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 数学（初中）  （七年级 上）</a:t>
              </a:r>
            </a:p>
          </p:txBody>
        </p: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370CE865-A223-4E8E-B3A9-D22528719288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id="{7B288DC5-9210-408A-8C4C-627EDEBC7D01}"/>
              </a:ext>
            </a:extLst>
          </p:cNvPr>
          <p:cNvSpPr/>
          <p:nvPr/>
        </p:nvSpPr>
        <p:spPr bwMode="auto">
          <a:xfrm>
            <a:off x="5755105" y="1701551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91FC39D-293A-42E5-99B5-0EE32A35CB9F}"/>
              </a:ext>
            </a:extLst>
          </p:cNvPr>
          <p:cNvSpPr txBox="1"/>
          <p:nvPr/>
        </p:nvSpPr>
        <p:spPr>
          <a:xfrm>
            <a:off x="5801376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10986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9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5"/>
              <p:cNvSpPr txBox="1">
                <a:spLocks noChangeArrowheads="1"/>
              </p:cNvSpPr>
              <p:nvPr/>
            </p:nvSpPr>
            <p:spPr bwMode="auto">
              <a:xfrm>
                <a:off x="1199456" y="1408828"/>
                <a:ext cx="9144000" cy="45877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457189" indent="-457189" defTabSz="914377">
                  <a:spcBef>
                    <a:spcPct val="50000"/>
                  </a:spcBef>
                </a:pPr>
                <a:r>
                  <a:rPr lang="en-US" altLang="zh-CN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(1)|-0.2|=____</a:t>
                </a:r>
                <a:r>
                  <a:rPr lang="zh-CN" altLang="en-US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；  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(2)|-100|=____</a:t>
                </a:r>
                <a:r>
                  <a:rPr lang="zh-CN" altLang="en-US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；</a:t>
                </a:r>
              </a:p>
              <a:p>
                <a:pPr marL="457189" indent="-457189" defTabSz="914377">
                  <a:spcBef>
                    <a:spcPct val="50000"/>
                  </a:spcBef>
                </a:pPr>
                <a:r>
                  <a:rPr lang="en-US" altLang="zh-CN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(3)|</a:t>
                </a:r>
                <a14:m>
                  <m:oMath xmlns:m="http://schemas.openxmlformats.org/officeDocument/2006/math">
                    <m:r>
                      <a:rPr lang="en-US" altLang="zh-CN" sz="32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32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𝜋</m:t>
                    </m:r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|=______</a:t>
                </a:r>
                <a:r>
                  <a:rPr lang="zh-CN" altLang="en-US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；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(4)|-6.5|=_____</a:t>
                </a:r>
                <a:r>
                  <a:rPr lang="zh-CN" altLang="en-US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；</a:t>
                </a:r>
              </a:p>
              <a:p>
                <a:pPr marL="457189" indent="-457189" defTabSz="914377">
                  <a:spcBef>
                    <a:spcPct val="50000"/>
                  </a:spcBef>
                </a:pPr>
                <a:r>
                  <a:rPr lang="en-US" altLang="zh-CN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(5)|y|=____(y&lt;0);(6)|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32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|=_____;</a:t>
                </a:r>
              </a:p>
              <a:p>
                <a:pPr marL="457189" indent="-457189" defTabSz="914377">
                  <a:spcBef>
                    <a:spcPct val="50000"/>
                  </a:spcBef>
                </a:pPr>
                <a:r>
                  <a:rPr lang="en-US" altLang="zh-CN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(7)-|-7.5|=_____; (8)-|+8|=____;</a:t>
                </a:r>
              </a:p>
              <a:p>
                <a:pPr marL="457189" indent="-457189" defTabSz="914377">
                  <a:spcBef>
                    <a:spcPct val="50000"/>
                  </a:spcBef>
                </a:pPr>
                <a:r>
                  <a:rPr lang="en-US" altLang="zh-CN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(9)</a:t>
                </a:r>
                <a:r>
                  <a:rPr kumimoji="1" lang="zh-CN" altLang="en-US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如果</a:t>
                </a:r>
                <a:r>
                  <a:rPr kumimoji="1" lang="en-US" altLang="zh-CN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|x|=3</a:t>
                </a:r>
                <a:r>
                  <a:rPr kumimoji="1" lang="zh-CN" altLang="en-US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，则</a:t>
                </a:r>
                <a:r>
                  <a:rPr kumimoji="1" lang="en-US" altLang="zh-CN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x=______;</a:t>
                </a:r>
              </a:p>
              <a:p>
                <a:pPr marL="457189" indent="-457189" defTabSz="914377">
                  <a:spcBef>
                    <a:spcPct val="50000"/>
                  </a:spcBef>
                </a:pPr>
                <a:r>
                  <a:rPr kumimoji="1" lang="en-US" altLang="zh-CN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(10)</a:t>
                </a:r>
                <a:r>
                  <a:rPr kumimoji="1" lang="zh-CN" altLang="en-US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如果</a:t>
                </a:r>
                <a:r>
                  <a:rPr kumimoji="1" lang="en-US" altLang="zh-CN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|x-3|=0,</a:t>
                </a:r>
                <a:r>
                  <a:rPr kumimoji="1" lang="zh-CN" altLang="en-US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则</a:t>
                </a:r>
                <a:r>
                  <a:rPr kumimoji="1" lang="en-US" altLang="zh-CN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|x+2|=</a:t>
                </a:r>
                <a:r>
                  <a:rPr kumimoji="1" lang="en-US" altLang="zh-CN" sz="3200" b="1" u="sng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 </a:t>
                </a:r>
                <a:r>
                  <a:rPr kumimoji="1" lang="en-US" altLang="zh-CN" sz="3200" b="1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.</a:t>
                </a:r>
                <a:endParaRPr lang="en-US" altLang="zh-CN" sz="3200" b="1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99456" y="1408828"/>
                <a:ext cx="9144000" cy="4587794"/>
              </a:xfrm>
              <a:prstGeom prst="rect">
                <a:avLst/>
              </a:prstGeom>
              <a:blipFill>
                <a:blip r:embed="rId4"/>
                <a:stretch>
                  <a:fillRect l="-1733" t="-1992" b="-332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/>
          <p:cNvSpPr txBox="1"/>
          <p:nvPr/>
        </p:nvSpPr>
        <p:spPr>
          <a:xfrm>
            <a:off x="3078595" y="1404928"/>
            <a:ext cx="78934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cs typeface="+mn-ea"/>
                <a:sym typeface="+mn-lt"/>
              </a:rPr>
              <a:t>0.2</a:t>
            </a:r>
            <a:endParaRPr lang="zh-CN" altLang="en-US" sz="2667" b="1" dirty="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65877" y="1404928"/>
            <a:ext cx="78934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cs typeface="+mn-ea"/>
                <a:sym typeface="+mn-lt"/>
              </a:rPr>
              <a:t>100</a:t>
            </a:r>
            <a:endParaRPr lang="zh-CN" altLang="en-US" sz="2667" b="1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3078595" y="2133956"/>
                <a:ext cx="789347" cy="502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667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𝜋</m:t>
                      </m:r>
                    </m:oMath>
                  </m:oMathPara>
                </a14:m>
                <a:endParaRPr lang="zh-CN" altLang="en-US" sz="2667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595" y="2133956"/>
                <a:ext cx="789347" cy="5027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6365877" y="2114576"/>
                <a:ext cx="789347" cy="502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667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6.5</m:t>
                      </m:r>
                    </m:oMath>
                  </m:oMathPara>
                </a14:m>
                <a:endParaRPr lang="zh-CN" altLang="en-US" sz="2667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877" y="2114576"/>
                <a:ext cx="789347" cy="5027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2562331" y="3042600"/>
                <a:ext cx="789347" cy="502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667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r>
                        <a:rPr lang="en-US" altLang="zh-CN" sz="2667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</m:oMath>
                  </m:oMathPara>
                </a14:m>
                <a:endParaRPr lang="zh-CN" altLang="en-US" sz="2667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331" y="3042600"/>
                <a:ext cx="789347" cy="5027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5771456" y="2682437"/>
                <a:ext cx="789347" cy="862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667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667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667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667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456" y="2682437"/>
                <a:ext cx="789347" cy="8629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3188657" y="3951244"/>
                <a:ext cx="789347" cy="502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667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−7.5</m:t>
                      </m:r>
                    </m:oMath>
                  </m:oMathPara>
                </a14:m>
                <a:endParaRPr lang="zh-CN" altLang="en-US" sz="2667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657" y="3951244"/>
                <a:ext cx="789347" cy="50276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6096000" y="3919486"/>
                <a:ext cx="789347" cy="502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667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−8</m:t>
                      </m:r>
                    </m:oMath>
                  </m:oMathPara>
                </a14:m>
                <a:endParaRPr lang="zh-CN" altLang="en-US" sz="2667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919486"/>
                <a:ext cx="789347" cy="50276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4808863" y="4654039"/>
                <a:ext cx="1464735" cy="502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667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</m:t>
                      </m:r>
                      <m:r>
                        <a:rPr lang="zh-CN" altLang="en-US" sz="2667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或</m:t>
                      </m:r>
                      <m:r>
                        <a:rPr lang="en-US" altLang="zh-CN" sz="2667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−3</m:t>
                      </m:r>
                    </m:oMath>
                  </m:oMathPara>
                </a14:m>
                <a:endParaRPr lang="zh-CN" altLang="en-US" sz="2667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863" y="4654039"/>
                <a:ext cx="1464735" cy="50276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5295815" y="5382055"/>
                <a:ext cx="1464735" cy="502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667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5</m:t>
                      </m:r>
                    </m:oMath>
                  </m:oMathPara>
                </a14:m>
                <a:endParaRPr lang="zh-CN" altLang="en-US" sz="2667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815" y="5382055"/>
                <a:ext cx="1464735" cy="50276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6">
            <a:extLst>
              <a:ext uri="{FF2B5EF4-FFF2-40B4-BE49-F238E27FC236}">
                <a16:creationId xmlns:a16="http://schemas.microsoft.com/office/drawing/2014/main" id="{8C1FE77B-EC36-4A05-92B9-37A6D074BCA0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313030" y="1326727"/>
            <a:ext cx="9077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你能在数轴上表示出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-4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吗？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1254104" y="2582844"/>
            <a:ext cx="9081912" cy="716005"/>
            <a:chOff x="984772" y="2275686"/>
            <a:chExt cx="6811434" cy="537004"/>
          </a:xfrm>
        </p:grpSpPr>
        <p:grpSp>
          <p:nvGrpSpPr>
            <p:cNvPr id="20" name="组合 19"/>
            <p:cNvGrpSpPr/>
            <p:nvPr/>
          </p:nvGrpSpPr>
          <p:grpSpPr>
            <a:xfrm>
              <a:off x="984772" y="2275686"/>
              <a:ext cx="6811434" cy="142575"/>
              <a:chOff x="1108783" y="1952553"/>
              <a:chExt cx="6811434" cy="145525"/>
            </a:xfrm>
          </p:grpSpPr>
          <p:cxnSp>
            <p:nvCxnSpPr>
              <p:cNvPr id="4" name="直接箭头连接符 3"/>
              <p:cNvCxnSpPr/>
              <p:nvPr/>
            </p:nvCxnSpPr>
            <p:spPr>
              <a:xfrm>
                <a:off x="1108783" y="2076736"/>
                <a:ext cx="6811434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>
                <a:off x="1691296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2414337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6010060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5296186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4572000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3132794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3855835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7475621" y="1974324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6734246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文本框 20"/>
            <p:cNvSpPr txBox="1"/>
            <p:nvPr/>
          </p:nvSpPr>
          <p:spPr>
            <a:xfrm>
              <a:off x="4296669" y="2497267"/>
              <a:ext cx="333300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133" dirty="0">
                  <a:solidFill>
                    <a:prstClr val="black"/>
                  </a:solidFill>
                  <a:cs typeface="+mn-ea"/>
                  <a:sym typeface="+mn-lt"/>
                </a:rPr>
                <a:t>0</a:t>
              </a:r>
              <a:endParaRPr lang="zh-CN" altLang="en-US" sz="2133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5719399" y="2497267"/>
              <a:ext cx="333300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133" dirty="0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endParaRPr lang="zh-CN" altLang="en-US" sz="2133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5005504" y="2497267"/>
              <a:ext cx="333300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133" dirty="0">
                  <a:solidFill>
                    <a:prstClr val="black"/>
                  </a:solidFill>
                  <a:cs typeface="+mn-ea"/>
                  <a:sym typeface="+mn-lt"/>
                </a:rPr>
                <a:t>1</a:t>
              </a:r>
              <a:endParaRPr lang="zh-CN" altLang="en-US" sz="2133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484545" y="2497267"/>
              <a:ext cx="494558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133" dirty="0">
                  <a:solidFill>
                    <a:prstClr val="black"/>
                  </a:solidFill>
                  <a:cs typeface="+mn-ea"/>
                  <a:sym typeface="+mn-lt"/>
                </a:rPr>
                <a:t>-1</a:t>
              </a:r>
              <a:endParaRPr lang="zh-CN" altLang="en-US" sz="2133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769142" y="2497267"/>
              <a:ext cx="494558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133" dirty="0">
                  <a:solidFill>
                    <a:prstClr val="black"/>
                  </a:solidFill>
                  <a:cs typeface="+mn-ea"/>
                  <a:sym typeface="+mn-lt"/>
                </a:rPr>
                <a:t>-2</a:t>
              </a:r>
              <a:endParaRPr lang="zh-CN" altLang="en-US" sz="2133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050910" y="2497267"/>
              <a:ext cx="494558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133" dirty="0">
                  <a:solidFill>
                    <a:prstClr val="black"/>
                  </a:solidFill>
                  <a:cs typeface="+mn-ea"/>
                  <a:sym typeface="+mn-lt"/>
                </a:rPr>
                <a:t>-3</a:t>
              </a:r>
              <a:endParaRPr lang="zh-CN" altLang="en-US" sz="2133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332678" y="2497267"/>
              <a:ext cx="494558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133" dirty="0">
                  <a:solidFill>
                    <a:prstClr val="black"/>
                  </a:solidFill>
                  <a:cs typeface="+mn-ea"/>
                  <a:sym typeface="+mn-lt"/>
                </a:rPr>
                <a:t>-4</a:t>
              </a:r>
              <a:endParaRPr lang="zh-CN" altLang="en-US" sz="2133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444036" y="2489152"/>
              <a:ext cx="333300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133" dirty="0">
                  <a:solidFill>
                    <a:prstClr val="black"/>
                  </a:solidFill>
                  <a:cs typeface="+mn-ea"/>
                  <a:sym typeface="+mn-lt"/>
                </a:rPr>
                <a:t>3</a:t>
              </a:r>
              <a:endParaRPr lang="zh-CN" altLang="en-US" sz="2133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195265" y="2489152"/>
              <a:ext cx="333300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133" dirty="0">
                  <a:solidFill>
                    <a:prstClr val="black"/>
                  </a:solidFill>
                  <a:cs typeface="+mn-ea"/>
                  <a:sym typeface="+mn-lt"/>
                </a:rPr>
                <a:t>4</a:t>
              </a:r>
              <a:endParaRPr lang="zh-CN" altLang="en-US" sz="2133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1012530" y="3674028"/>
            <a:ext cx="9503070" cy="11428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数学中的规定：在数轴上表示有理数，它们从左到右的顺序，就是从小到大的顺序，即左边的数大于右边的数。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069114" y="5223496"/>
            <a:ext cx="10019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-4________-2    -1_________1       2_________4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2251809" y="5241940"/>
            <a:ext cx="84762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FF0000"/>
                </a:solidFill>
                <a:cs typeface="+mn-ea"/>
                <a:sym typeface="+mn-lt"/>
              </a:rPr>
              <a:t>&lt;</a:t>
            </a:r>
            <a:endParaRPr lang="zh-CN" altLang="en-US" sz="2667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335663" y="5246575"/>
            <a:ext cx="84762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FF0000"/>
                </a:solidFill>
                <a:cs typeface="+mn-ea"/>
                <a:sym typeface="+mn-lt"/>
              </a:rPr>
              <a:t>&lt;</a:t>
            </a:r>
            <a:endParaRPr lang="zh-CN" altLang="en-US" sz="2667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561893" y="5241940"/>
            <a:ext cx="84762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FF0000"/>
                </a:solidFill>
                <a:cs typeface="+mn-ea"/>
                <a:sym typeface="+mn-lt"/>
              </a:rPr>
              <a:t>&lt;</a:t>
            </a:r>
            <a:endParaRPr lang="zh-CN" altLang="en-US" sz="2667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6" name="TextBox 6">
            <a:extLst>
              <a:ext uri="{FF2B5EF4-FFF2-40B4-BE49-F238E27FC236}">
                <a16:creationId xmlns:a16="http://schemas.microsoft.com/office/drawing/2014/main" id="{08E45063-AED9-4F6A-8E2C-7D842DC3B2F3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提 问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1" grpId="0" animBg="1"/>
      <p:bldP spid="32" grpId="0"/>
      <p:bldP spid="33" grpId="0"/>
      <p:bldP spid="34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32245" y="1312969"/>
            <a:ext cx="9727509" cy="243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一般的，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）正数</a:t>
            </a:r>
            <a:r>
              <a:rPr lang="zh-CN" altLang="en-US" sz="2667" dirty="0">
                <a:solidFill>
                  <a:srgbClr val="7030A0"/>
                </a:solidFill>
                <a:cs typeface="+mn-ea"/>
                <a:sym typeface="+mn-lt"/>
              </a:rPr>
              <a:t>大于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0,0</a:t>
            </a:r>
            <a:r>
              <a:rPr lang="zh-CN" altLang="en-US" sz="2667" dirty="0">
                <a:solidFill>
                  <a:srgbClr val="7030A0"/>
                </a:solidFill>
                <a:cs typeface="+mn-ea"/>
                <a:sym typeface="+mn-lt"/>
              </a:rPr>
              <a:t>大于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负数，正数</a:t>
            </a:r>
            <a:r>
              <a:rPr lang="zh-CN" altLang="en-US" sz="2667" dirty="0">
                <a:solidFill>
                  <a:srgbClr val="7030A0"/>
                </a:solidFill>
                <a:cs typeface="+mn-ea"/>
                <a:sym typeface="+mn-lt"/>
              </a:rPr>
              <a:t>大于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负数。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）两个负数，绝对值大的反而小。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0C6FFC9B-05AB-44CD-B5ED-99322BE34ABC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总 结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1082917" y="1372008"/>
            <a:ext cx="8893175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zh-CN" altLang="en-US" sz="2667" b="1" dirty="0">
                <a:cs typeface="+mn-ea"/>
                <a:sym typeface="+mn-lt"/>
              </a:rPr>
              <a:t>例如：比较下列各数的大小</a:t>
            </a:r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1046402" y="2007008"/>
            <a:ext cx="5184775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en-US" altLang="zh-CN" sz="2667" b="1" dirty="0">
                <a:cs typeface="+mn-ea"/>
                <a:sym typeface="+mn-lt"/>
              </a:rPr>
              <a:t>(1) –(-1)</a:t>
            </a:r>
            <a:r>
              <a:rPr lang="zh-CN" altLang="en-US" sz="2667" b="1" dirty="0">
                <a:cs typeface="+mn-ea"/>
                <a:sym typeface="+mn-lt"/>
              </a:rPr>
              <a:t>和</a:t>
            </a:r>
            <a:r>
              <a:rPr lang="en-US" altLang="zh-CN" sz="2667" b="1" dirty="0">
                <a:cs typeface="+mn-ea"/>
                <a:sym typeface="+mn-lt"/>
              </a:rPr>
              <a:t>–(+2);</a:t>
            </a:r>
          </a:p>
        </p:txBody>
      </p: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1082915" y="2642008"/>
            <a:ext cx="7152652" cy="1323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/>
            <a:r>
              <a:rPr lang="zh-CN" altLang="en-US" sz="2667" b="1" dirty="0">
                <a:cs typeface="+mn-ea"/>
                <a:sym typeface="+mn-lt"/>
              </a:rPr>
              <a:t>解</a:t>
            </a:r>
            <a:r>
              <a:rPr lang="en-US" altLang="zh-CN" sz="2667" b="1" dirty="0">
                <a:cs typeface="+mn-ea"/>
                <a:sym typeface="+mn-lt"/>
              </a:rPr>
              <a:t>: </a:t>
            </a:r>
            <a:r>
              <a:rPr lang="zh-CN" altLang="en-US" sz="2667" b="1" dirty="0">
                <a:cs typeface="+mn-ea"/>
                <a:sym typeface="+mn-lt"/>
              </a:rPr>
              <a:t>先化简，</a:t>
            </a:r>
            <a:r>
              <a:rPr lang="en-US" altLang="zh-CN" sz="2667" b="1" dirty="0">
                <a:cs typeface="+mn-ea"/>
                <a:sym typeface="+mn-lt"/>
              </a:rPr>
              <a:t>–(-1)</a:t>
            </a:r>
            <a:r>
              <a:rPr lang="zh-CN" altLang="en-US" sz="2667" b="1" dirty="0">
                <a:cs typeface="+mn-ea"/>
                <a:sym typeface="+mn-lt"/>
              </a:rPr>
              <a:t>＝</a:t>
            </a:r>
            <a:r>
              <a:rPr lang="en-US" altLang="zh-CN" sz="2667" b="1" dirty="0">
                <a:cs typeface="+mn-ea"/>
                <a:sym typeface="+mn-lt"/>
              </a:rPr>
              <a:t>1</a:t>
            </a:r>
            <a:r>
              <a:rPr lang="zh-CN" altLang="en-US" sz="2667" b="1" dirty="0">
                <a:cs typeface="+mn-ea"/>
                <a:sym typeface="+mn-lt"/>
              </a:rPr>
              <a:t>，</a:t>
            </a:r>
            <a:r>
              <a:rPr lang="en-US" altLang="zh-CN" sz="2667" b="1" dirty="0">
                <a:cs typeface="+mn-ea"/>
                <a:sym typeface="+mn-lt"/>
              </a:rPr>
              <a:t>–(+2)</a:t>
            </a:r>
            <a:r>
              <a:rPr lang="zh-CN" altLang="en-US" sz="2667" b="1" dirty="0">
                <a:cs typeface="+mn-ea"/>
                <a:sym typeface="+mn-lt"/>
              </a:rPr>
              <a:t>＝</a:t>
            </a:r>
            <a:r>
              <a:rPr lang="en-US" altLang="zh-CN" sz="2667" b="1" dirty="0">
                <a:cs typeface="+mn-ea"/>
                <a:sym typeface="+mn-lt"/>
              </a:rPr>
              <a:t>-2</a:t>
            </a:r>
          </a:p>
          <a:p>
            <a:pPr defTabSz="914377"/>
            <a:r>
              <a:rPr lang="zh-CN" altLang="en-US" sz="2667" b="1" dirty="0">
                <a:cs typeface="+mn-ea"/>
                <a:sym typeface="+mn-lt"/>
              </a:rPr>
              <a:t>    而</a:t>
            </a:r>
            <a:r>
              <a:rPr lang="en-US" altLang="zh-CN" sz="2667" b="1" dirty="0">
                <a:cs typeface="+mn-ea"/>
                <a:sym typeface="+mn-lt"/>
              </a:rPr>
              <a:t>1&gt;-2</a:t>
            </a:r>
            <a:r>
              <a:rPr lang="zh-CN" altLang="en-US" sz="2667" b="1" dirty="0">
                <a:cs typeface="+mn-ea"/>
                <a:sym typeface="+mn-lt"/>
              </a:rPr>
              <a:t>，所以</a:t>
            </a:r>
            <a:r>
              <a:rPr lang="en-US" altLang="zh-CN" sz="2667" b="1" dirty="0">
                <a:cs typeface="+mn-ea"/>
                <a:sym typeface="+mn-lt"/>
              </a:rPr>
              <a:t>–(-1)&gt;–(+2)</a:t>
            </a:r>
            <a:r>
              <a:rPr lang="zh-CN" altLang="en-US" sz="2667" b="1" dirty="0">
                <a:cs typeface="+mn-ea"/>
                <a:sym typeface="+mn-lt"/>
              </a:rPr>
              <a:t>。</a:t>
            </a:r>
          </a:p>
          <a:p>
            <a:pPr defTabSz="914377"/>
            <a:endParaRPr lang="zh-CN" altLang="en-US" sz="2667" b="1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29"/>
              <p:cNvSpPr>
                <a:spLocks noChangeArrowheads="1"/>
              </p:cNvSpPr>
              <p:nvPr/>
            </p:nvSpPr>
            <p:spPr bwMode="auto">
              <a:xfrm>
                <a:off x="1082915" y="3564266"/>
                <a:ext cx="5184775" cy="683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914377"/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(2)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𝟖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zh-CN" altLang="en-US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和</a:t>
                </a:r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𝟕</m:t>
                        </m:r>
                      </m:den>
                    </m:f>
                  </m:oMath>
                </a14:m>
                <a:endParaRPr lang="en-US" altLang="zh-CN" sz="2667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9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82915" y="3564266"/>
                <a:ext cx="5184775" cy="683329"/>
              </a:xfrm>
              <a:prstGeom prst="rect">
                <a:avLst/>
              </a:prstGeom>
              <a:blipFill>
                <a:blip r:embed="rId4"/>
                <a:stretch>
                  <a:fillRect l="-2235" b="-107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31"/>
              <p:cNvSpPr>
                <a:spLocks noChangeArrowheads="1"/>
              </p:cNvSpPr>
              <p:nvPr/>
            </p:nvSpPr>
            <p:spPr bwMode="auto">
              <a:xfrm>
                <a:off x="1082915" y="4301929"/>
                <a:ext cx="7487344" cy="16847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defTabSz="914377"/>
                <a:r>
                  <a:rPr lang="zh-CN" altLang="en-US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解</a:t>
                </a:r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:</a:t>
                </a:r>
                <a:r>
                  <a:rPr lang="zh-CN" altLang="en-US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这是两个负数比较大小，先求它们的绝对值。</a:t>
                </a:r>
                <a:endParaRPr lang="en-US" altLang="zh-CN" sz="2667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/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   |-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𝟖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|=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𝟖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,|-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|=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endParaRPr lang="en-US" altLang="zh-CN" sz="2667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/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   </a:t>
                </a:r>
                <a:r>
                  <a:rPr lang="zh-CN" altLang="en-US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𝟖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,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𝟖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&gt;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𝟕</m:t>
                        </m:r>
                      </m:den>
                    </m:f>
                  </m:oMath>
                </a14:m>
                <a:endParaRPr lang="zh-CN" altLang="en-US" sz="2667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0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82915" y="4301929"/>
                <a:ext cx="7487344" cy="1684757"/>
              </a:xfrm>
              <a:prstGeom prst="rect">
                <a:avLst/>
              </a:prstGeom>
              <a:blipFill>
                <a:blip r:embed="rId5"/>
                <a:stretch>
                  <a:fillRect l="-1547" t="-4348" r="-3013" b="-39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6">
            <a:extLst>
              <a:ext uri="{FF2B5EF4-FFF2-40B4-BE49-F238E27FC236}">
                <a16:creationId xmlns:a16="http://schemas.microsoft.com/office/drawing/2014/main" id="{475C6C38-4844-47CF-8E6A-8A4D32F86EF9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69" grpId="0"/>
      <p:bldP spid="70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29"/>
              <p:cNvSpPr>
                <a:spLocks noChangeArrowheads="1"/>
              </p:cNvSpPr>
              <p:nvPr/>
            </p:nvSpPr>
            <p:spPr bwMode="auto">
              <a:xfrm>
                <a:off x="1082915" y="1272290"/>
                <a:ext cx="5184775" cy="6848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914377"/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(3) -</a:t>
                </a:r>
                <a14:m>
                  <m:oMath xmlns:m="http://schemas.openxmlformats.org/officeDocument/2006/math">
                    <m:r>
                      <a:rPr lang="en-US" altLang="zh-CN" sz="2667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(−</m:t>
                    </m:r>
                    <m:r>
                      <a:rPr lang="en-US" altLang="zh-CN" sz="2667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  <m:r>
                      <a:rPr lang="en-US" altLang="zh-CN" sz="2667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.</m:t>
                    </m:r>
                    <m:r>
                      <a:rPr lang="en-US" altLang="zh-CN" sz="2667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𝟑</m:t>
                    </m:r>
                    <m:r>
                      <a:rPr lang="en-US" altLang="zh-CN" sz="2667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r>
                  <a:rPr lang="zh-CN" altLang="en-US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和</a:t>
                </a:r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|-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  <m:r>
                      <a:rPr lang="en-US" altLang="zh-CN" sz="2667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|</a:t>
                </a:r>
              </a:p>
            </p:txBody>
          </p:sp>
        </mc:Choice>
        <mc:Fallback xmlns="">
          <p:sp>
            <p:nvSpPr>
              <p:cNvPr id="69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82915" y="1272290"/>
                <a:ext cx="5184775" cy="684867"/>
              </a:xfrm>
              <a:prstGeom prst="rect">
                <a:avLst/>
              </a:prstGeom>
              <a:blipFill>
                <a:blip r:embed="rId4"/>
                <a:stretch>
                  <a:fillRect l="-2235" b="-107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31"/>
              <p:cNvSpPr>
                <a:spLocks noChangeArrowheads="1"/>
              </p:cNvSpPr>
              <p:nvPr/>
            </p:nvSpPr>
            <p:spPr bwMode="auto">
              <a:xfrm>
                <a:off x="1256243" y="2159262"/>
                <a:ext cx="7487344" cy="12774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defTabSz="914377"/>
                <a:r>
                  <a:rPr lang="zh-CN" altLang="en-US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解</a:t>
                </a:r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:</a:t>
                </a:r>
                <a:r>
                  <a:rPr lang="zh-CN" altLang="en-US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先化简</a:t>
                </a:r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r>
                      <a:rPr lang="en-US" altLang="zh-CN" sz="2667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(−</m:t>
                    </m:r>
                    <m:r>
                      <a:rPr lang="en-US" altLang="zh-CN" sz="2667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  <m:r>
                      <a:rPr lang="en-US" altLang="zh-CN" sz="2667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.</m:t>
                    </m:r>
                    <m:r>
                      <a:rPr lang="en-US" altLang="zh-CN" sz="2667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𝟑</m:t>
                    </m:r>
                    <m:r>
                      <a:rPr lang="en-US" altLang="zh-CN" sz="2667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=0.3</a:t>
                </a:r>
                <a:r>
                  <a:rPr lang="zh-CN" altLang="en-US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 |-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  <m:r>
                      <a:rPr lang="en-US" altLang="zh-CN" sz="2667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|=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  <m:r>
                      <a:rPr lang="en-US" altLang="zh-CN" sz="2667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2667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/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   </a:t>
                </a:r>
                <a:r>
                  <a:rPr lang="zh-CN" altLang="en-US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而</a:t>
                </a:r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0.3&lt;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,</a:t>
                </a:r>
                <a:r>
                  <a:rPr lang="zh-CN" altLang="en-US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所以</a:t>
                </a:r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r>
                      <a:rPr lang="en-US" altLang="zh-CN" sz="2667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(−</m:t>
                    </m:r>
                    <m:r>
                      <a:rPr lang="en-US" altLang="zh-CN" sz="2667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  <m:r>
                      <a:rPr lang="en-US" altLang="zh-CN" sz="2667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.</m:t>
                    </m:r>
                    <m:r>
                      <a:rPr lang="en-US" altLang="zh-CN" sz="2667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𝟑</m:t>
                    </m:r>
                    <m:r>
                      <a:rPr lang="en-US" altLang="zh-CN" sz="2667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&lt; |-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667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  <m:r>
                      <a:rPr lang="en-US" altLang="zh-CN" sz="2667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rPr>
                  <a:t>|</a:t>
                </a:r>
                <a:endParaRPr lang="zh-CN" altLang="en-US" sz="2667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0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56243" y="2159262"/>
                <a:ext cx="7487344" cy="1277401"/>
              </a:xfrm>
              <a:prstGeom prst="rect">
                <a:avLst/>
              </a:prstGeom>
              <a:blipFill>
                <a:blip r:embed="rId5"/>
                <a:stretch>
                  <a:fillRect l="-1547" b="-52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6">
            <a:extLst>
              <a:ext uri="{FF2B5EF4-FFF2-40B4-BE49-F238E27FC236}">
                <a16:creationId xmlns:a16="http://schemas.microsoft.com/office/drawing/2014/main" id="{E3C89643-5C43-47E7-BFFF-C72E5E93081E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03445" y="1038171"/>
            <a:ext cx="9144000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000000"/>
                </a:solidFill>
                <a:cs typeface="+mn-ea"/>
                <a:sym typeface="+mn-lt"/>
              </a:rPr>
              <a:t>练习</a:t>
            </a:r>
            <a:r>
              <a:rPr lang="en-US" altLang="zh-CN" sz="2667" b="1" dirty="0">
                <a:solidFill>
                  <a:srgbClr val="000000"/>
                </a:solidFill>
                <a:cs typeface="+mn-ea"/>
                <a:sym typeface="+mn-lt"/>
              </a:rPr>
              <a:t>:</a:t>
            </a:r>
            <a:r>
              <a:rPr lang="zh-CN" altLang="en-US" sz="2667" b="1" dirty="0">
                <a:solidFill>
                  <a:srgbClr val="000000"/>
                </a:solidFill>
                <a:cs typeface="+mn-ea"/>
                <a:sym typeface="+mn-lt"/>
              </a:rPr>
              <a:t>判断对错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061509" y="1668708"/>
            <a:ext cx="9144000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kumimoji="1" lang="en-US" altLang="zh-CN" sz="2667" b="1" dirty="0">
                <a:cs typeface="+mn-ea"/>
                <a:sym typeface="+mn-lt"/>
              </a:rPr>
              <a:t>(1)|</a:t>
            </a:r>
            <a:r>
              <a:rPr kumimoji="1" lang="zh-CN" altLang="en-US" sz="2667" b="1" dirty="0">
                <a:cs typeface="+mn-ea"/>
                <a:sym typeface="+mn-lt"/>
              </a:rPr>
              <a:t>－</a:t>
            </a:r>
            <a:r>
              <a:rPr kumimoji="1" lang="en-US" altLang="zh-CN" sz="2667" b="1" dirty="0">
                <a:cs typeface="+mn-ea"/>
                <a:sym typeface="+mn-lt"/>
              </a:rPr>
              <a:t>1.4|</a:t>
            </a:r>
            <a:r>
              <a:rPr kumimoji="1" lang="zh-CN" altLang="en-US" sz="2667" b="1" dirty="0">
                <a:cs typeface="+mn-ea"/>
                <a:sym typeface="+mn-lt"/>
              </a:rPr>
              <a:t>＞</a:t>
            </a:r>
            <a:r>
              <a:rPr kumimoji="1" lang="en-US" altLang="zh-CN" sz="2667" b="1" dirty="0">
                <a:cs typeface="+mn-ea"/>
                <a:sym typeface="+mn-lt"/>
              </a:rPr>
              <a:t>0   (   )</a:t>
            </a:r>
            <a:endParaRPr lang="en-US" altLang="zh-CN" sz="2667" b="1" dirty="0">
              <a:cs typeface="+mn-ea"/>
              <a:sym typeface="+mn-lt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061509" y="2322216"/>
            <a:ext cx="9144000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kumimoji="1" lang="en-US" altLang="zh-CN" sz="2667" b="1" dirty="0">
                <a:cs typeface="+mn-ea"/>
                <a:sym typeface="+mn-lt"/>
              </a:rPr>
              <a:t>(2)|</a:t>
            </a:r>
            <a:r>
              <a:rPr kumimoji="1" lang="zh-CN" altLang="en-US" sz="2667" b="1" dirty="0">
                <a:cs typeface="+mn-ea"/>
                <a:sym typeface="+mn-lt"/>
              </a:rPr>
              <a:t>－</a:t>
            </a:r>
            <a:r>
              <a:rPr kumimoji="1" lang="en-US" altLang="zh-CN" sz="2667" b="1" dirty="0">
                <a:cs typeface="+mn-ea"/>
                <a:sym typeface="+mn-lt"/>
              </a:rPr>
              <a:t>0.3|</a:t>
            </a:r>
            <a:r>
              <a:rPr kumimoji="1" lang="zh-CN" altLang="en-US" sz="2667" b="1" dirty="0">
                <a:cs typeface="+mn-ea"/>
                <a:sym typeface="+mn-lt"/>
              </a:rPr>
              <a:t>＝</a:t>
            </a:r>
            <a:r>
              <a:rPr kumimoji="1" lang="en-US" altLang="zh-CN" sz="2667" b="1" dirty="0">
                <a:cs typeface="+mn-ea"/>
                <a:sym typeface="+mn-lt"/>
              </a:rPr>
              <a:t>|0.3| (   )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096435" y="2982528"/>
            <a:ext cx="9109075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en-US" altLang="zh-CN" sz="2667" b="1" dirty="0">
                <a:cs typeface="+mn-ea"/>
                <a:sym typeface="+mn-lt"/>
              </a:rPr>
              <a:t>(3)</a:t>
            </a:r>
            <a:r>
              <a:rPr lang="zh-CN" altLang="en-US" sz="2667" b="1" dirty="0">
                <a:cs typeface="+mn-ea"/>
                <a:sym typeface="+mn-lt"/>
              </a:rPr>
              <a:t>有理数的绝对值一定是正数</a:t>
            </a:r>
            <a:r>
              <a:rPr lang="en-US" altLang="zh-CN" sz="2667" b="1" dirty="0">
                <a:cs typeface="+mn-ea"/>
                <a:sym typeface="+mn-lt"/>
              </a:rPr>
              <a:t>.(   )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138371" y="3668016"/>
            <a:ext cx="9109075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en-US" altLang="zh-CN" sz="2667" b="1" dirty="0">
                <a:cs typeface="+mn-ea"/>
                <a:sym typeface="+mn-lt"/>
              </a:rPr>
              <a:t>(4)</a:t>
            </a:r>
            <a:r>
              <a:rPr lang="zh-CN" altLang="en-US" sz="2667" b="1" dirty="0">
                <a:cs typeface="+mn-ea"/>
                <a:sym typeface="+mn-lt"/>
              </a:rPr>
              <a:t>绝对值最小的数是</a:t>
            </a:r>
            <a:r>
              <a:rPr lang="en-US" altLang="zh-CN" sz="2667" b="1" dirty="0">
                <a:cs typeface="+mn-ea"/>
                <a:sym typeface="+mn-lt"/>
              </a:rPr>
              <a:t>0</a:t>
            </a:r>
            <a:r>
              <a:rPr lang="zh-CN" altLang="en-US" sz="2667" b="1" dirty="0">
                <a:cs typeface="+mn-ea"/>
                <a:sym typeface="+mn-lt"/>
              </a:rPr>
              <a:t>。</a:t>
            </a:r>
            <a:r>
              <a:rPr lang="en-US" altLang="zh-CN" sz="2667" b="1" dirty="0">
                <a:cs typeface="+mn-ea"/>
                <a:sym typeface="+mn-lt"/>
              </a:rPr>
              <a:t>(  )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38371" y="4388742"/>
            <a:ext cx="9109075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en-US" altLang="zh-CN" sz="2667" b="1" dirty="0">
                <a:cs typeface="+mn-ea"/>
                <a:sym typeface="+mn-lt"/>
              </a:rPr>
              <a:t>(5)</a:t>
            </a:r>
            <a:r>
              <a:rPr lang="zh-CN" altLang="en-US" sz="2667" b="1" dirty="0">
                <a:cs typeface="+mn-ea"/>
                <a:sym typeface="+mn-lt"/>
              </a:rPr>
              <a:t>如果数</a:t>
            </a:r>
            <a:r>
              <a:rPr lang="en-US" altLang="zh-CN" sz="2667" b="1" dirty="0">
                <a:cs typeface="+mn-ea"/>
                <a:sym typeface="+mn-lt"/>
              </a:rPr>
              <a:t>a</a:t>
            </a:r>
            <a:r>
              <a:rPr lang="zh-CN" altLang="en-US" sz="2667" b="1" dirty="0">
                <a:cs typeface="+mn-ea"/>
                <a:sym typeface="+mn-lt"/>
              </a:rPr>
              <a:t>的绝对值等于</a:t>
            </a:r>
            <a:r>
              <a:rPr lang="en-US" altLang="zh-CN" sz="2667" b="1" dirty="0">
                <a:cs typeface="+mn-ea"/>
                <a:sym typeface="+mn-lt"/>
              </a:rPr>
              <a:t>a</a:t>
            </a:r>
            <a:r>
              <a:rPr lang="zh-CN" altLang="en-US" sz="2667" b="1" dirty="0">
                <a:cs typeface="+mn-ea"/>
                <a:sym typeface="+mn-lt"/>
              </a:rPr>
              <a:t>，那么</a:t>
            </a:r>
            <a:r>
              <a:rPr lang="en-US" altLang="zh-CN" sz="2667" b="1" dirty="0">
                <a:cs typeface="+mn-ea"/>
                <a:sym typeface="+mn-lt"/>
              </a:rPr>
              <a:t>a</a:t>
            </a:r>
            <a:r>
              <a:rPr lang="zh-CN" altLang="en-US" sz="2667" b="1" dirty="0">
                <a:cs typeface="+mn-ea"/>
                <a:sym typeface="+mn-lt"/>
              </a:rPr>
              <a:t>一定为正数。</a:t>
            </a:r>
            <a:r>
              <a:rPr lang="en-US" altLang="zh-CN" sz="2667" b="1" dirty="0">
                <a:cs typeface="+mn-ea"/>
                <a:sym typeface="+mn-lt"/>
              </a:rPr>
              <a:t>(  )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886276" y="3037479"/>
            <a:ext cx="1008063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7030A0"/>
                </a:solidFill>
                <a:cs typeface="+mn-ea"/>
                <a:sym typeface="+mn-lt"/>
              </a:rPr>
              <a:t>×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433948" y="1649316"/>
            <a:ext cx="1439863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7030A0"/>
                </a:solidFill>
                <a:cs typeface="+mn-ea"/>
                <a:sym typeface="+mn-lt"/>
              </a:rPr>
              <a:t>√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696446" y="2334427"/>
            <a:ext cx="1439863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7030A0"/>
                </a:solidFill>
                <a:cs typeface="+mn-ea"/>
                <a:sym typeface="+mn-lt"/>
              </a:rPr>
              <a:t>√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4955513" y="3686812"/>
            <a:ext cx="1439863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7030A0"/>
                </a:solidFill>
                <a:cs typeface="+mn-ea"/>
                <a:sym typeface="+mn-lt"/>
              </a:rPr>
              <a:t>√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8434397" y="4423737"/>
            <a:ext cx="1008063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7030A0"/>
                </a:solidFill>
                <a:cs typeface="+mn-ea"/>
                <a:sym typeface="+mn-lt"/>
              </a:rPr>
              <a:t>×</a:t>
            </a:r>
          </a:p>
        </p:txBody>
      </p:sp>
      <p:sp>
        <p:nvSpPr>
          <p:cNvPr id="19" name="TextBox 6">
            <a:extLst>
              <a:ext uri="{FF2B5EF4-FFF2-40B4-BE49-F238E27FC236}">
                <a16:creationId xmlns:a16="http://schemas.microsoft.com/office/drawing/2014/main" id="{292B012E-5404-44EF-BD74-9590835BE821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67362" y="1262438"/>
            <a:ext cx="9903519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/>
            <a:r>
              <a:rPr lang="en-US" altLang="zh-CN" sz="2667" b="1" dirty="0">
                <a:cs typeface="+mn-ea"/>
                <a:sym typeface="+mn-lt"/>
              </a:rPr>
              <a:t>(6)</a:t>
            </a:r>
            <a:r>
              <a:rPr lang="zh-CN" altLang="en-US" sz="2667" b="1" dirty="0">
                <a:cs typeface="+mn-ea"/>
                <a:sym typeface="+mn-lt"/>
              </a:rPr>
              <a:t>符号相反且绝对值相等的数互为相反数。</a:t>
            </a:r>
            <a:r>
              <a:rPr lang="en-US" altLang="zh-CN" sz="2667" b="1" dirty="0">
                <a:cs typeface="+mn-ea"/>
                <a:sym typeface="+mn-lt"/>
              </a:rPr>
              <a:t>(      )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067361" y="2291501"/>
            <a:ext cx="9903519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/>
            <a:r>
              <a:rPr lang="en-US" altLang="zh-CN" sz="2667" b="1" dirty="0">
                <a:cs typeface="+mn-ea"/>
                <a:sym typeface="+mn-lt"/>
              </a:rPr>
              <a:t>(7)</a:t>
            </a:r>
            <a:r>
              <a:rPr lang="zh-CN" altLang="en-US" sz="2667" b="1" dirty="0">
                <a:cs typeface="+mn-ea"/>
                <a:sym typeface="+mn-lt"/>
              </a:rPr>
              <a:t>一个数的绝对值越大，表示它的点在数轴上越靠右。</a:t>
            </a:r>
            <a:r>
              <a:rPr lang="en-US" altLang="zh-CN" sz="2667" b="1" dirty="0">
                <a:cs typeface="+mn-ea"/>
                <a:sym typeface="+mn-lt"/>
              </a:rPr>
              <a:t>(      )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067359" y="3320564"/>
            <a:ext cx="10604688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/>
            <a:r>
              <a:rPr lang="en-US" altLang="zh-CN" sz="2667" b="1" dirty="0">
                <a:cs typeface="+mn-ea"/>
                <a:sym typeface="+mn-lt"/>
              </a:rPr>
              <a:t>(8)</a:t>
            </a:r>
            <a:r>
              <a:rPr lang="zh-CN" altLang="en-US" sz="2667" b="1" dirty="0">
                <a:cs typeface="+mn-ea"/>
                <a:sym typeface="+mn-lt"/>
              </a:rPr>
              <a:t>一个数的绝对值越大，表示它的点在数轴上离原点越远 </a:t>
            </a:r>
            <a:r>
              <a:rPr lang="en-US" altLang="zh-CN" sz="2667" b="1" dirty="0">
                <a:cs typeface="+mn-ea"/>
                <a:sym typeface="+mn-lt"/>
              </a:rPr>
              <a:t>(     )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067359" y="4349627"/>
            <a:ext cx="9903519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/>
            <a:r>
              <a:rPr kumimoji="1" lang="en-US" altLang="zh-CN" sz="2667" b="1" dirty="0">
                <a:cs typeface="+mn-ea"/>
                <a:sym typeface="+mn-lt"/>
              </a:rPr>
              <a:t>(9)</a:t>
            </a:r>
            <a:r>
              <a:rPr kumimoji="1" lang="zh-CN" altLang="en-US" sz="2667" b="1" dirty="0">
                <a:cs typeface="+mn-ea"/>
                <a:sym typeface="+mn-lt"/>
              </a:rPr>
              <a:t>若</a:t>
            </a:r>
            <a:r>
              <a:rPr kumimoji="1" lang="en-US" altLang="zh-CN" sz="2667" b="1" dirty="0">
                <a:cs typeface="+mn-ea"/>
                <a:sym typeface="+mn-lt"/>
              </a:rPr>
              <a:t>a</a:t>
            </a:r>
            <a:r>
              <a:rPr kumimoji="1" lang="zh-CN" altLang="en-US" sz="2667" b="1" dirty="0">
                <a:cs typeface="+mn-ea"/>
                <a:sym typeface="+mn-lt"/>
              </a:rPr>
              <a:t>＝</a:t>
            </a:r>
            <a:r>
              <a:rPr kumimoji="1" lang="en-US" altLang="zh-CN" sz="2667" b="1" dirty="0">
                <a:cs typeface="+mn-ea"/>
                <a:sym typeface="+mn-lt"/>
              </a:rPr>
              <a:t>b</a:t>
            </a:r>
            <a:r>
              <a:rPr kumimoji="1" lang="zh-CN" altLang="en-US" sz="2667" b="1" dirty="0">
                <a:cs typeface="+mn-ea"/>
                <a:sym typeface="+mn-lt"/>
              </a:rPr>
              <a:t>，则</a:t>
            </a:r>
            <a:r>
              <a:rPr kumimoji="1" lang="en-US" altLang="zh-CN" sz="2667" b="1" dirty="0">
                <a:cs typeface="+mn-ea"/>
                <a:sym typeface="+mn-lt"/>
              </a:rPr>
              <a:t>|a|</a:t>
            </a:r>
            <a:r>
              <a:rPr kumimoji="1" lang="zh-CN" altLang="en-US" sz="2667" b="1" dirty="0">
                <a:cs typeface="+mn-ea"/>
                <a:sym typeface="+mn-lt"/>
              </a:rPr>
              <a:t>＝</a:t>
            </a:r>
            <a:r>
              <a:rPr kumimoji="1" lang="en-US" altLang="zh-CN" sz="2667" b="1" dirty="0">
                <a:cs typeface="+mn-ea"/>
                <a:sym typeface="+mn-lt"/>
              </a:rPr>
              <a:t>|b|(      )</a:t>
            </a:r>
            <a:endParaRPr lang="en-US" altLang="zh-CN" sz="2667" b="1" dirty="0">
              <a:cs typeface="+mn-ea"/>
              <a:sym typeface="+mn-lt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067358" y="5378689"/>
            <a:ext cx="9903519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/>
            <a:r>
              <a:rPr kumimoji="1" lang="en-US" altLang="zh-CN" sz="2667" b="1" dirty="0">
                <a:cs typeface="+mn-ea"/>
                <a:sym typeface="+mn-lt"/>
              </a:rPr>
              <a:t>(10)</a:t>
            </a:r>
            <a:r>
              <a:rPr kumimoji="1" lang="zh-CN" altLang="en-US" sz="2667" b="1" dirty="0">
                <a:cs typeface="+mn-ea"/>
                <a:sym typeface="+mn-lt"/>
              </a:rPr>
              <a:t>若</a:t>
            </a:r>
            <a:r>
              <a:rPr kumimoji="1" lang="en-US" altLang="zh-CN" sz="2667" b="1" dirty="0">
                <a:cs typeface="+mn-ea"/>
                <a:sym typeface="+mn-lt"/>
              </a:rPr>
              <a:t>|a|</a:t>
            </a:r>
            <a:r>
              <a:rPr kumimoji="1" lang="zh-CN" altLang="en-US" sz="2667" b="1" dirty="0">
                <a:cs typeface="+mn-ea"/>
                <a:sym typeface="+mn-lt"/>
              </a:rPr>
              <a:t>＝</a:t>
            </a:r>
            <a:r>
              <a:rPr kumimoji="1" lang="en-US" altLang="zh-CN" sz="2667" b="1" dirty="0">
                <a:cs typeface="+mn-ea"/>
                <a:sym typeface="+mn-lt"/>
              </a:rPr>
              <a:t>|b|</a:t>
            </a:r>
            <a:r>
              <a:rPr kumimoji="1" lang="zh-CN" altLang="en-US" sz="2667" b="1" dirty="0">
                <a:cs typeface="+mn-ea"/>
                <a:sym typeface="+mn-lt"/>
              </a:rPr>
              <a:t>，则</a:t>
            </a:r>
            <a:r>
              <a:rPr kumimoji="1" lang="en-US" altLang="zh-CN" sz="2667" b="1" dirty="0">
                <a:cs typeface="+mn-ea"/>
                <a:sym typeface="+mn-lt"/>
              </a:rPr>
              <a:t>a</a:t>
            </a:r>
            <a:r>
              <a:rPr kumimoji="1" lang="zh-CN" altLang="en-US" sz="2667" b="1" dirty="0">
                <a:cs typeface="+mn-ea"/>
                <a:sym typeface="+mn-lt"/>
              </a:rPr>
              <a:t>＝</a:t>
            </a:r>
            <a:r>
              <a:rPr kumimoji="1" lang="en-US" altLang="zh-CN" sz="2667" b="1" dirty="0">
                <a:cs typeface="+mn-ea"/>
                <a:sym typeface="+mn-lt"/>
              </a:rPr>
              <a:t>b.(     )</a:t>
            </a:r>
            <a:endParaRPr lang="en-US" altLang="zh-CN" sz="2667" b="1" dirty="0">
              <a:cs typeface="+mn-ea"/>
              <a:sym typeface="+mn-lt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640915" y="4380323"/>
            <a:ext cx="1728788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FF3300"/>
                </a:solidFill>
                <a:cs typeface="+mn-ea"/>
                <a:sym typeface="+mn-lt"/>
              </a:rPr>
              <a:t>√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4826015" y="5392744"/>
            <a:ext cx="1655763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000000"/>
                </a:solidFill>
                <a:cs typeface="+mn-ea"/>
                <a:sym typeface="+mn-lt"/>
              </a:rPr>
              <a:t>×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9468876" y="2339019"/>
            <a:ext cx="1655763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000000"/>
                </a:solidFill>
                <a:cs typeface="+mn-ea"/>
                <a:sym typeface="+mn-lt"/>
              </a:rPr>
              <a:t>×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9994743" y="3366395"/>
            <a:ext cx="172878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FF3300"/>
                </a:solidFill>
                <a:cs typeface="+mn-ea"/>
                <a:sym typeface="+mn-lt"/>
              </a:rPr>
              <a:t>√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7999134" y="1260008"/>
            <a:ext cx="1728788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FF3300"/>
                </a:solidFill>
                <a:cs typeface="+mn-ea"/>
                <a:sym typeface="+mn-lt"/>
              </a:rPr>
              <a:t>√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10219878" y="2286011"/>
            <a:ext cx="1655763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000000"/>
                </a:solidFill>
                <a:cs typeface="+mn-ea"/>
                <a:sym typeface="+mn-lt"/>
              </a:rPr>
              <a:t>或靠左</a:t>
            </a:r>
            <a:endParaRPr lang="en-US" altLang="zh-CN" sz="2667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6409387" y="5344179"/>
            <a:ext cx="2986704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000000"/>
                </a:solidFill>
                <a:cs typeface="+mn-ea"/>
                <a:sym typeface="+mn-lt"/>
              </a:rPr>
              <a:t>或互为相反数</a:t>
            </a:r>
            <a:endParaRPr lang="en-US" altLang="zh-CN" sz="2667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TextBox 6">
            <a:extLst>
              <a:ext uri="{FF2B5EF4-FFF2-40B4-BE49-F238E27FC236}">
                <a16:creationId xmlns:a16="http://schemas.microsoft.com/office/drawing/2014/main" id="{A470AB4D-6001-4619-8E90-379EDBD6FA3B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7211008D-C789-44F2-A019-7788D07E38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4" r="39917"/>
          <a:stretch/>
        </p:blipFill>
        <p:spPr>
          <a:xfrm>
            <a:off x="0" y="-129129"/>
            <a:ext cx="4067092" cy="5496560"/>
          </a:xfrm>
          <a:prstGeom prst="rect">
            <a:avLst/>
          </a:prstGeom>
        </p:spPr>
      </p:pic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E087BEC8-C26A-40D6-9473-467C869E3479}"/>
              </a:ext>
            </a:extLst>
          </p:cNvPr>
          <p:cNvSpPr/>
          <p:nvPr/>
        </p:nvSpPr>
        <p:spPr>
          <a:xfrm>
            <a:off x="5793204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5C29B3A6-C0DF-4CB2-B884-C983D6478B4A}"/>
              </a:ext>
            </a:extLst>
          </p:cNvPr>
          <p:cNvSpPr/>
          <p:nvPr/>
        </p:nvSpPr>
        <p:spPr>
          <a:xfrm>
            <a:off x="7634733" y="5098982"/>
            <a:ext cx="1979286" cy="329300"/>
          </a:xfrm>
          <a:prstGeom prst="roundRect">
            <a:avLst>
              <a:gd name="adj" fmla="val 26269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20XX.04.11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C6BC2E2-B119-4691-A566-0ABB802AED12}"/>
              </a:ext>
            </a:extLst>
          </p:cNvPr>
          <p:cNvSpPr/>
          <p:nvPr/>
        </p:nvSpPr>
        <p:spPr>
          <a:xfrm>
            <a:off x="2926080" y="1682868"/>
            <a:ext cx="2123440" cy="517513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AC1B7FF-54DB-43D2-9AC4-12DB29190D63}"/>
              </a:ext>
            </a:extLst>
          </p:cNvPr>
          <p:cNvSpPr/>
          <p:nvPr/>
        </p:nvSpPr>
        <p:spPr>
          <a:xfrm>
            <a:off x="11684000" y="0"/>
            <a:ext cx="508000" cy="23571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C6E0E1E7-5DA2-40AE-BC76-D87913BCC780}"/>
              </a:ext>
            </a:extLst>
          </p:cNvPr>
          <p:cNvGrpSpPr/>
          <p:nvPr/>
        </p:nvGrpSpPr>
        <p:grpSpPr>
          <a:xfrm>
            <a:off x="5664293" y="2218542"/>
            <a:ext cx="5716630" cy="1532590"/>
            <a:chOff x="1442450" y="2536042"/>
            <a:chExt cx="5716630" cy="1532590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80596D37-F973-4A19-8197-389A4D1E7F7B}"/>
                </a:ext>
              </a:extLst>
            </p:cNvPr>
            <p:cNvSpPr/>
            <p:nvPr/>
          </p:nvSpPr>
          <p:spPr bwMode="auto">
            <a:xfrm>
              <a:off x="1442450" y="2536042"/>
              <a:ext cx="5716630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zh-CN" altLang="en-US" sz="60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8E398C7-43E0-4F53-A944-4959F2B32BA2}"/>
                </a:ext>
              </a:extLst>
            </p:cNvPr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 数学（初中）  （七年级 上）</a:t>
              </a:r>
            </a:p>
          </p:txBody>
        </p: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370CE865-A223-4E8E-B3A9-D22528719288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id="{7B288DC5-9210-408A-8C4C-627EDEBC7D01}"/>
              </a:ext>
            </a:extLst>
          </p:cNvPr>
          <p:cNvSpPr/>
          <p:nvPr/>
        </p:nvSpPr>
        <p:spPr bwMode="auto">
          <a:xfrm>
            <a:off x="5755105" y="1542863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91FC39D-293A-42E5-99B5-0EE32A35CB9F}"/>
              </a:ext>
            </a:extLst>
          </p:cNvPr>
          <p:cNvSpPr txBox="1"/>
          <p:nvPr/>
        </p:nvSpPr>
        <p:spPr>
          <a:xfrm>
            <a:off x="5801376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2632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:a16="http://schemas.microsoft.com/office/drawing/2014/main" id="{9C43FD77-442A-43F4-9628-8F6145223AF1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49B1B1DA-E794-48DB-96FA-14B22E7D5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1541073"/>
            <a:ext cx="4663881" cy="38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633FA03E-1DF9-45F6-A3A5-EF79A7F5C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2152820"/>
            <a:ext cx="10348517" cy="2124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1.</a:t>
            </a:r>
            <a:r>
              <a:rPr lang="zh-CN" altLang="en-US" dirty="0">
                <a:cs typeface="+mn-ea"/>
                <a:sym typeface="+mn-lt"/>
              </a:rPr>
              <a:t>能说出绝对值的意义。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2.</a:t>
            </a:r>
            <a:r>
              <a:rPr lang="zh-CN" altLang="en-US" dirty="0">
                <a:cs typeface="+mn-ea"/>
                <a:sym typeface="+mn-lt"/>
              </a:rPr>
              <a:t>会求有理数的绝对值。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3.</a:t>
            </a:r>
            <a:r>
              <a:rPr lang="zh-CN" altLang="en-US" dirty="0">
                <a:cs typeface="+mn-ea"/>
                <a:sym typeface="+mn-lt"/>
              </a:rPr>
              <a:t>会运用绝对值比较两个负数大小。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4.</a:t>
            </a:r>
            <a:r>
              <a:rPr lang="zh-CN" altLang="en-US" dirty="0">
                <a:cs typeface="+mn-ea"/>
                <a:sym typeface="+mn-lt"/>
              </a:rPr>
              <a:t>掌握有理数大小的比较法则，会用不等号连接两个或两个以上不同的有理数。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8BDEB3CE-3F50-4D82-B8B7-2B0836478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4508442"/>
            <a:ext cx="4663881" cy="38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62B37629-2DFC-4D97-8FED-A5C150332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5120190"/>
            <a:ext cx="1004528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重点：初步了解绝对值的意义，会求一个有理数的绝对值。</a:t>
            </a:r>
          </a:p>
          <a:p>
            <a:pPr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难点：有理数绝对值概念的形成及运用，理解它是“数”和“形”所结合的意义。</a:t>
            </a:r>
          </a:p>
        </p:txBody>
      </p:sp>
    </p:spTree>
    <p:extLst>
      <p:ext uri="{BB962C8B-B14F-4D97-AF65-F5344CB8AC3E}">
        <p14:creationId xmlns:p14="http://schemas.microsoft.com/office/powerpoint/2010/main" val="130559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3022" y="1378353"/>
            <a:ext cx="9975388" cy="1142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问题：两辆汽车从同一处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出发，分别向东、西方向行驶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10KM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，到达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A,B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两处，它们的行驶路线相同吗？它们的行驶路程相同吗？</a:t>
            </a:r>
          </a:p>
        </p:txBody>
      </p:sp>
      <p:grpSp>
        <p:nvGrpSpPr>
          <p:cNvPr id="38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5282473" y="4117220"/>
            <a:ext cx="900632" cy="357749"/>
            <a:chOff x="2247900" y="1898650"/>
            <a:chExt cx="7653338" cy="3040063"/>
          </a:xfrm>
        </p:grpSpPr>
        <p:sp>
          <p:nvSpPr>
            <p:cNvPr id="39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1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2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3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4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5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6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7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8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9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0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1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2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3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4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5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6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7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8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9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0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1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2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3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4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5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6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7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 flipH="1">
            <a:off x="6209553" y="4103804"/>
            <a:ext cx="900632" cy="357749"/>
            <a:chOff x="2247900" y="1898650"/>
            <a:chExt cx="7653338" cy="3040063"/>
          </a:xfrm>
        </p:grpSpPr>
        <p:sp>
          <p:nvSpPr>
            <p:cNvPr id="78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377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9" name="文本框 118"/>
          <p:cNvSpPr txBox="1"/>
          <p:nvPr/>
        </p:nvSpPr>
        <p:spPr>
          <a:xfrm>
            <a:off x="3123453" y="3798153"/>
            <a:ext cx="448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0" name="文本框 119"/>
          <p:cNvSpPr txBox="1"/>
          <p:nvPr/>
        </p:nvSpPr>
        <p:spPr>
          <a:xfrm>
            <a:off x="8902700" y="3796973"/>
            <a:ext cx="448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29" name="组合 128"/>
          <p:cNvGrpSpPr/>
          <p:nvPr/>
        </p:nvGrpSpPr>
        <p:grpSpPr>
          <a:xfrm>
            <a:off x="3340875" y="4922021"/>
            <a:ext cx="2861667" cy="349624"/>
            <a:chOff x="1701053" y="3630706"/>
            <a:chExt cx="2146250" cy="262218"/>
          </a:xfrm>
        </p:grpSpPr>
        <p:cxnSp>
          <p:nvCxnSpPr>
            <p:cNvPr id="123" name="直接连接符 122"/>
            <p:cNvCxnSpPr/>
            <p:nvPr/>
          </p:nvCxnSpPr>
          <p:spPr>
            <a:xfrm>
              <a:off x="1701053" y="3765177"/>
              <a:ext cx="214480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>
              <a:off x="1701053" y="3630706"/>
              <a:ext cx="0" cy="2622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>
            <a:xfrm>
              <a:off x="3847303" y="3630706"/>
              <a:ext cx="0" cy="2622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组合 129"/>
          <p:cNvGrpSpPr/>
          <p:nvPr/>
        </p:nvGrpSpPr>
        <p:grpSpPr>
          <a:xfrm>
            <a:off x="6249875" y="4917539"/>
            <a:ext cx="2886037" cy="349624"/>
            <a:chOff x="1701053" y="3630706"/>
            <a:chExt cx="2146250" cy="262218"/>
          </a:xfrm>
        </p:grpSpPr>
        <p:cxnSp>
          <p:nvCxnSpPr>
            <p:cNvPr id="131" name="直接连接符 130"/>
            <p:cNvCxnSpPr/>
            <p:nvPr/>
          </p:nvCxnSpPr>
          <p:spPr>
            <a:xfrm>
              <a:off x="1701053" y="3765177"/>
              <a:ext cx="214480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连接符 131"/>
            <p:cNvCxnSpPr/>
            <p:nvPr/>
          </p:nvCxnSpPr>
          <p:spPr>
            <a:xfrm>
              <a:off x="1701053" y="3630706"/>
              <a:ext cx="0" cy="2622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连接符 132"/>
            <p:cNvCxnSpPr/>
            <p:nvPr/>
          </p:nvCxnSpPr>
          <p:spPr>
            <a:xfrm>
              <a:off x="3847303" y="3630706"/>
              <a:ext cx="0" cy="2622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文本框 133"/>
          <p:cNvSpPr txBox="1"/>
          <p:nvPr/>
        </p:nvSpPr>
        <p:spPr>
          <a:xfrm>
            <a:off x="4443263" y="5087658"/>
            <a:ext cx="88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10KM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7234177" y="5110315"/>
            <a:ext cx="88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10KM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382073" y="3800979"/>
            <a:ext cx="7696500" cy="1088640"/>
            <a:chOff x="976929" y="2799099"/>
            <a:chExt cx="5772375" cy="816480"/>
          </a:xfrm>
        </p:grpSpPr>
        <p:grpSp>
          <p:nvGrpSpPr>
            <p:cNvPr id="37" name="组合 36"/>
            <p:cNvGrpSpPr/>
            <p:nvPr/>
          </p:nvGrpSpPr>
          <p:grpSpPr>
            <a:xfrm>
              <a:off x="976929" y="2799099"/>
              <a:ext cx="5772375" cy="544615"/>
              <a:chOff x="984772" y="2796979"/>
              <a:chExt cx="5772375" cy="544615"/>
            </a:xfrm>
          </p:grpSpPr>
          <p:cxnSp>
            <p:nvCxnSpPr>
              <p:cNvPr id="32" name="直接箭头连接符 31"/>
              <p:cNvCxnSpPr/>
              <p:nvPr/>
            </p:nvCxnSpPr>
            <p:spPr>
              <a:xfrm>
                <a:off x="984772" y="3287805"/>
                <a:ext cx="5772375" cy="5378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3845859" y="3193676"/>
                <a:ext cx="0" cy="1008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/>
              <p:cNvSpPr txBox="1"/>
              <p:nvPr/>
            </p:nvSpPr>
            <p:spPr>
              <a:xfrm>
                <a:off x="3674733" y="2796979"/>
                <a:ext cx="3361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O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7" name="直接连接符 116"/>
            <p:cNvCxnSpPr/>
            <p:nvPr/>
          </p:nvCxnSpPr>
          <p:spPr>
            <a:xfrm>
              <a:off x="1701053" y="3204438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6035488" y="3244789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文本框 135"/>
            <p:cNvSpPr txBox="1"/>
            <p:nvPr/>
          </p:nvSpPr>
          <p:spPr>
            <a:xfrm>
              <a:off x="5711102" y="3338580"/>
              <a:ext cx="662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10KM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1308473" y="3336436"/>
              <a:ext cx="8095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-10KM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6" name="TextBox 6">
            <a:extLst>
              <a:ext uri="{FF2B5EF4-FFF2-40B4-BE49-F238E27FC236}">
                <a16:creationId xmlns:a16="http://schemas.microsoft.com/office/drawing/2014/main" id="{36F774B7-804F-4872-A979-A14071289635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问 题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7531E-6 L -0.19618 -0.0040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9" y="-21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46914E-6 L 0.20295 0.0046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9" grpId="0"/>
      <p:bldP spid="120" grpId="0"/>
      <p:bldP spid="134" grpId="0"/>
      <p:bldP spid="135" grpId="0"/>
      <p:bldP spid="1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81543" y="1210746"/>
            <a:ext cx="962024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思考：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－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8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与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8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是相反数，把它们在数轴上表示出来，</a:t>
            </a:r>
            <a:endParaRPr lang="en-US" altLang="zh-CN" sz="2400" b="1" dirty="0">
              <a:solidFill>
                <a:srgbClr val="000000"/>
              </a:solidFill>
              <a:cs typeface="+mn-ea"/>
              <a:sym typeface="+mn-lt"/>
            </a:endParaRPr>
          </a:p>
          <a:p>
            <a:pPr marL="380990" indent="-380990" defTabSz="914377">
              <a:spcBef>
                <a:spcPct val="50000"/>
              </a:spcBef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那么它们的方向又有什么关系？</a:t>
            </a:r>
            <a:endParaRPr lang="en-US" altLang="zh-CN" sz="2400" b="1" dirty="0">
              <a:solidFill>
                <a:srgbClr val="000000"/>
              </a:solidFill>
              <a:cs typeface="+mn-ea"/>
              <a:sym typeface="+mn-lt"/>
            </a:endParaRPr>
          </a:p>
          <a:p>
            <a:pPr marL="380990" indent="-380990" defTabSz="914377">
              <a:spcBef>
                <a:spcPct val="50000"/>
              </a:spcBef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到原点的距离又有什么关系？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14118" y="5177374"/>
            <a:ext cx="10309482" cy="91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667" b="1" dirty="0">
                <a:cs typeface="+mn-ea"/>
                <a:sym typeface="+mn-lt"/>
              </a:rPr>
              <a:t>    －</a:t>
            </a:r>
            <a:r>
              <a:rPr lang="en-US" altLang="zh-CN" sz="2667" b="1" dirty="0">
                <a:cs typeface="+mn-ea"/>
                <a:sym typeface="+mn-lt"/>
              </a:rPr>
              <a:t>8</a:t>
            </a:r>
            <a:r>
              <a:rPr lang="zh-CN" altLang="en-US" sz="2667" b="1" dirty="0">
                <a:cs typeface="+mn-ea"/>
                <a:sym typeface="+mn-lt"/>
              </a:rPr>
              <a:t>与</a:t>
            </a:r>
            <a:r>
              <a:rPr lang="en-US" altLang="zh-CN" sz="2667" b="1" dirty="0">
                <a:cs typeface="+mn-ea"/>
                <a:sym typeface="+mn-lt"/>
              </a:rPr>
              <a:t>8</a:t>
            </a:r>
            <a:r>
              <a:rPr lang="zh-CN" altLang="en-US" sz="2667" b="1" dirty="0">
                <a:cs typeface="+mn-ea"/>
                <a:sym typeface="+mn-lt"/>
              </a:rPr>
              <a:t>在数轴上所表示的点到原点的距离是</a:t>
            </a:r>
            <a:r>
              <a:rPr lang="zh-CN" altLang="en-US" sz="2667" b="1" u="sng" dirty="0">
                <a:cs typeface="+mn-ea"/>
                <a:sym typeface="+mn-lt"/>
              </a:rPr>
              <a:t>                  </a:t>
            </a:r>
            <a:r>
              <a:rPr lang="zh-CN" altLang="en-US" sz="2667" b="1" dirty="0">
                <a:cs typeface="+mn-ea"/>
                <a:sym typeface="+mn-lt"/>
              </a:rPr>
              <a:t>，它们的</a:t>
            </a:r>
            <a:r>
              <a:rPr lang="zh-CN" altLang="en-US" sz="2667" b="1" u="sng" dirty="0">
                <a:cs typeface="+mn-ea"/>
                <a:sym typeface="+mn-lt"/>
              </a:rPr>
              <a:t>     </a:t>
            </a:r>
            <a:r>
              <a:rPr lang="zh-CN" altLang="en-US" sz="2667" b="1" dirty="0">
                <a:cs typeface="+mn-ea"/>
                <a:sym typeface="+mn-lt"/>
              </a:rPr>
              <a:t>不同      。我们把这个距离</a:t>
            </a:r>
            <a:r>
              <a:rPr lang="en-US" altLang="zh-CN" sz="2667" b="1" dirty="0">
                <a:cs typeface="+mn-ea"/>
                <a:sym typeface="+mn-lt"/>
              </a:rPr>
              <a:t>8</a:t>
            </a:r>
            <a:r>
              <a:rPr lang="zh-CN" altLang="en-US" sz="2667" b="1" dirty="0">
                <a:cs typeface="+mn-ea"/>
                <a:sym typeface="+mn-lt"/>
              </a:rPr>
              <a:t>叫做＋</a:t>
            </a:r>
            <a:r>
              <a:rPr lang="en-US" altLang="zh-CN" sz="2667" b="1" dirty="0">
                <a:cs typeface="+mn-ea"/>
                <a:sym typeface="+mn-lt"/>
              </a:rPr>
              <a:t>8</a:t>
            </a:r>
            <a:r>
              <a:rPr lang="zh-CN" altLang="en-US" sz="2667" b="1" dirty="0">
                <a:cs typeface="+mn-ea"/>
                <a:sym typeface="+mn-lt"/>
              </a:rPr>
              <a:t>和－</a:t>
            </a:r>
            <a:r>
              <a:rPr lang="en-US" altLang="zh-CN" sz="2667" b="1" dirty="0">
                <a:cs typeface="+mn-ea"/>
                <a:sym typeface="+mn-lt"/>
              </a:rPr>
              <a:t>8</a:t>
            </a:r>
            <a:r>
              <a:rPr lang="zh-CN" altLang="en-US" sz="2667" b="1" dirty="0">
                <a:cs typeface="+mn-ea"/>
                <a:sym typeface="+mn-lt"/>
              </a:rPr>
              <a:t>的</a:t>
            </a:r>
            <a:r>
              <a:rPr lang="zh-CN" altLang="en-US" sz="2667" b="1" u="sng" dirty="0">
                <a:cs typeface="+mn-ea"/>
                <a:sym typeface="+mn-lt"/>
              </a:rPr>
              <a:t>         </a:t>
            </a:r>
            <a:r>
              <a:rPr lang="zh-CN" altLang="en-US" sz="2667" b="1" dirty="0">
                <a:cs typeface="+mn-ea"/>
                <a:sym typeface="+mn-lt"/>
              </a:rPr>
              <a:t>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449918" y="3907648"/>
            <a:ext cx="8832849" cy="1130300"/>
            <a:chOff x="1042988" y="3429000"/>
            <a:chExt cx="6624637" cy="847725"/>
          </a:xfrm>
        </p:grpSpPr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042988" y="3573463"/>
              <a:ext cx="6624637" cy="0"/>
            </a:xfrm>
            <a:prstGeom prst="line">
              <a:avLst/>
            </a:prstGeom>
            <a:noFill/>
            <a:ln w="50800">
              <a:solidFill>
                <a:srgbClr val="336600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11" name="Group 32"/>
            <p:cNvGrpSpPr/>
            <p:nvPr/>
          </p:nvGrpSpPr>
          <p:grpSpPr bwMode="auto">
            <a:xfrm>
              <a:off x="1201738" y="3429000"/>
              <a:ext cx="1138237" cy="809625"/>
              <a:chOff x="757" y="2387"/>
              <a:chExt cx="717" cy="510"/>
            </a:xfrm>
          </p:grpSpPr>
          <p:sp>
            <p:nvSpPr>
              <p:cNvPr id="12" name="Line 13"/>
              <p:cNvSpPr>
                <a:spLocks noChangeShapeType="1"/>
              </p:cNvSpPr>
              <p:nvPr/>
            </p:nvSpPr>
            <p:spPr bwMode="auto">
              <a:xfrm>
                <a:off x="1156" y="2387"/>
                <a:ext cx="0" cy="91"/>
              </a:xfrm>
              <a:prstGeom prst="line">
                <a:avLst/>
              </a:prstGeom>
              <a:noFill/>
              <a:ln w="38100">
                <a:solidFill>
                  <a:srgbClr val="33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Text Box 14"/>
              <p:cNvSpPr txBox="1">
                <a:spLocks noChangeArrowheads="1"/>
              </p:cNvSpPr>
              <p:nvPr/>
            </p:nvSpPr>
            <p:spPr bwMode="auto">
              <a:xfrm>
                <a:off x="757" y="2427"/>
                <a:ext cx="717" cy="4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zh-CN" altLang="en-US" sz="5867" dirty="0">
                    <a:solidFill>
                      <a:srgbClr val="336600"/>
                    </a:solidFill>
                    <a:cs typeface="+mn-ea"/>
                    <a:sym typeface="+mn-lt"/>
                  </a:rPr>
                  <a:t>－</a:t>
                </a:r>
                <a:r>
                  <a:rPr lang="en-US" altLang="zh-CN" sz="5867" dirty="0">
                    <a:solidFill>
                      <a:srgbClr val="336600"/>
                    </a:solidFill>
                    <a:cs typeface="+mn-ea"/>
                    <a:sym typeface="+mn-lt"/>
                  </a:rPr>
                  <a:t>8</a:t>
                </a:r>
              </a:p>
            </p:txBody>
          </p:sp>
        </p:grpSp>
        <p:grpSp>
          <p:nvGrpSpPr>
            <p:cNvPr id="14" name="Group 33"/>
            <p:cNvGrpSpPr/>
            <p:nvPr/>
          </p:nvGrpSpPr>
          <p:grpSpPr bwMode="auto">
            <a:xfrm>
              <a:off x="6227763" y="3429000"/>
              <a:ext cx="576262" cy="809625"/>
              <a:chOff x="3923" y="2387"/>
              <a:chExt cx="363" cy="510"/>
            </a:xfrm>
          </p:grpSpPr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4059" y="2387"/>
                <a:ext cx="0" cy="91"/>
              </a:xfrm>
              <a:prstGeom prst="line">
                <a:avLst/>
              </a:prstGeom>
              <a:noFill/>
              <a:ln w="38100">
                <a:solidFill>
                  <a:srgbClr val="33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3923" y="2427"/>
                <a:ext cx="363" cy="4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5867" dirty="0">
                    <a:solidFill>
                      <a:srgbClr val="336600"/>
                    </a:solidFill>
                    <a:cs typeface="+mn-ea"/>
                    <a:sym typeface="+mn-lt"/>
                  </a:rPr>
                  <a:t>8</a:t>
                </a:r>
              </a:p>
            </p:txBody>
          </p:sp>
        </p:grpSp>
        <p:grpSp>
          <p:nvGrpSpPr>
            <p:cNvPr id="17" name="Group 31"/>
            <p:cNvGrpSpPr/>
            <p:nvPr/>
          </p:nvGrpSpPr>
          <p:grpSpPr bwMode="auto">
            <a:xfrm>
              <a:off x="3924300" y="3429000"/>
              <a:ext cx="576263" cy="847725"/>
              <a:chOff x="2472" y="2387"/>
              <a:chExt cx="363" cy="534"/>
            </a:xfrm>
          </p:grpSpPr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>
                <a:off x="2608" y="2387"/>
                <a:ext cx="0" cy="91"/>
              </a:xfrm>
              <a:prstGeom prst="line">
                <a:avLst/>
              </a:prstGeom>
              <a:noFill/>
              <a:ln w="38100">
                <a:solidFill>
                  <a:srgbClr val="33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Text Box 16"/>
              <p:cNvSpPr txBox="1">
                <a:spLocks noChangeArrowheads="1"/>
              </p:cNvSpPr>
              <p:nvPr/>
            </p:nvSpPr>
            <p:spPr bwMode="auto">
              <a:xfrm>
                <a:off x="2472" y="2451"/>
                <a:ext cx="363" cy="4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5867" dirty="0">
                    <a:solidFill>
                      <a:srgbClr val="336600"/>
                    </a:solidFill>
                    <a:cs typeface="+mn-ea"/>
                    <a:sym typeface="+mn-lt"/>
                  </a:rPr>
                  <a:t>0</a:t>
                </a:r>
              </a:p>
            </p:txBody>
          </p:sp>
        </p:grpSp>
      </p:grpSp>
      <p:sp>
        <p:nvSpPr>
          <p:cNvPr id="20" name="AutoShape 20"/>
          <p:cNvSpPr/>
          <p:nvPr/>
        </p:nvSpPr>
        <p:spPr bwMode="auto">
          <a:xfrm rot="5400000">
            <a:off x="3897842" y="2172262"/>
            <a:ext cx="192617" cy="2976033"/>
          </a:xfrm>
          <a:prstGeom prst="leftBrace">
            <a:avLst>
              <a:gd name="adj1" fmla="val 128754"/>
              <a:gd name="adj2" fmla="val 50000"/>
            </a:avLst>
          </a:prstGeom>
          <a:noFill/>
          <a:ln w="50800">
            <a:solidFill>
              <a:srgbClr val="7030A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3704167" y="2501726"/>
            <a:ext cx="960967" cy="99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5867" dirty="0">
                <a:solidFill>
                  <a:srgbClr val="7030A0"/>
                </a:solidFill>
                <a:cs typeface="+mn-ea"/>
                <a:sym typeface="+mn-lt"/>
              </a:rPr>
              <a:t>8</a:t>
            </a:r>
          </a:p>
        </p:txBody>
      </p:sp>
      <p:sp>
        <p:nvSpPr>
          <p:cNvPr id="23" name="Rectangle 34"/>
          <p:cNvSpPr>
            <a:spLocks noChangeArrowheads="1"/>
          </p:cNvSpPr>
          <p:nvPr/>
        </p:nvSpPr>
        <p:spPr bwMode="auto">
          <a:xfrm>
            <a:off x="7829503" y="5177557"/>
            <a:ext cx="22817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/>
            <a:r>
              <a:rPr lang="en-US" altLang="zh-CN" sz="2000" b="1" dirty="0">
                <a:solidFill>
                  <a:srgbClr val="7030A0"/>
                </a:solidFill>
                <a:cs typeface="+mn-ea"/>
                <a:sym typeface="+mn-lt"/>
              </a:rPr>
              <a:t>8</a:t>
            </a:r>
            <a:r>
              <a:rPr lang="zh-CN" altLang="en-US" sz="2000" b="1" dirty="0">
                <a:solidFill>
                  <a:srgbClr val="7030A0"/>
                </a:solidFill>
                <a:cs typeface="+mn-ea"/>
                <a:sym typeface="+mn-lt"/>
              </a:rPr>
              <a:t>个单位长度</a:t>
            </a:r>
          </a:p>
        </p:txBody>
      </p:sp>
      <p:sp>
        <p:nvSpPr>
          <p:cNvPr id="24" name="Rectangle 35"/>
          <p:cNvSpPr>
            <a:spLocks noChangeArrowheads="1"/>
          </p:cNvSpPr>
          <p:nvPr/>
        </p:nvSpPr>
        <p:spPr bwMode="auto">
          <a:xfrm>
            <a:off x="1428773" y="5650812"/>
            <a:ext cx="14923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/>
            <a:r>
              <a:rPr lang="zh-CN" altLang="en-US" sz="2000" b="1" dirty="0">
                <a:solidFill>
                  <a:srgbClr val="7030A0"/>
                </a:solidFill>
                <a:cs typeface="+mn-ea"/>
                <a:sym typeface="+mn-lt"/>
              </a:rPr>
              <a:t>符号</a:t>
            </a:r>
          </a:p>
        </p:txBody>
      </p:sp>
      <p:sp>
        <p:nvSpPr>
          <p:cNvPr id="25" name="Rectangle 36"/>
          <p:cNvSpPr>
            <a:spLocks noChangeArrowheads="1"/>
          </p:cNvSpPr>
          <p:nvPr/>
        </p:nvSpPr>
        <p:spPr bwMode="auto">
          <a:xfrm>
            <a:off x="7470251" y="5583874"/>
            <a:ext cx="17853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/>
            <a:r>
              <a:rPr lang="zh-CN" altLang="en-US" sz="2000" b="1" dirty="0">
                <a:solidFill>
                  <a:srgbClr val="7030A0"/>
                </a:solidFill>
                <a:cs typeface="+mn-ea"/>
                <a:sym typeface="+mn-lt"/>
              </a:rPr>
              <a:t>绝对值</a:t>
            </a:r>
          </a:p>
        </p:txBody>
      </p:sp>
      <p:sp>
        <p:nvSpPr>
          <p:cNvPr id="26" name="AutoShape 20"/>
          <p:cNvSpPr/>
          <p:nvPr/>
        </p:nvSpPr>
        <p:spPr bwMode="auto">
          <a:xfrm rot="5400000">
            <a:off x="7018868" y="2174982"/>
            <a:ext cx="192617" cy="2976033"/>
          </a:xfrm>
          <a:prstGeom prst="leftBrace">
            <a:avLst>
              <a:gd name="adj1" fmla="val 128754"/>
              <a:gd name="adj2" fmla="val 50000"/>
            </a:avLst>
          </a:prstGeom>
          <a:noFill/>
          <a:ln w="50800">
            <a:solidFill>
              <a:srgbClr val="7030A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6825193" y="2504446"/>
            <a:ext cx="960967" cy="99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5867" dirty="0">
                <a:solidFill>
                  <a:srgbClr val="7030A0"/>
                </a:solidFill>
                <a:cs typeface="+mn-ea"/>
                <a:sym typeface="+mn-lt"/>
              </a:rPr>
              <a:t>8</a:t>
            </a:r>
          </a:p>
        </p:txBody>
      </p:sp>
      <p:sp>
        <p:nvSpPr>
          <p:cNvPr id="28" name="TextBox 6">
            <a:extLst>
              <a:ext uri="{FF2B5EF4-FFF2-40B4-BE49-F238E27FC236}">
                <a16:creationId xmlns:a16="http://schemas.microsoft.com/office/drawing/2014/main" id="{CFEA73BE-C10C-42C6-B4AA-867A32D88F8A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3" grpId="0"/>
      <p:bldP spid="24" grpId="0"/>
      <p:bldP spid="25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48268" y="1418576"/>
            <a:ext cx="976206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  <a:cs typeface="+mn-ea"/>
                <a:sym typeface="+mn-lt"/>
              </a:rPr>
              <a:t>　 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一般地，数轴上表示数</a:t>
            </a:r>
            <a:r>
              <a:rPr lang="en-US" altLang="zh-CN" sz="2800" b="1" dirty="0">
                <a:solidFill>
                  <a:srgbClr val="FF3300"/>
                </a:solidFill>
                <a:cs typeface="+mn-ea"/>
                <a:sym typeface="+mn-lt"/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的点与 </a:t>
            </a:r>
            <a:r>
              <a:rPr lang="zh-CN" altLang="en-US" sz="2800" b="1" u="sng" dirty="0">
                <a:solidFill>
                  <a:srgbClr val="000000"/>
                </a:solidFill>
                <a:cs typeface="+mn-ea"/>
                <a:sym typeface="+mn-lt"/>
              </a:rPr>
              <a:t>                  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叫做数</a:t>
            </a:r>
            <a:r>
              <a:rPr lang="en-US" altLang="zh-CN" sz="2800" b="1" i="1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的绝对值</a:t>
            </a: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记作：</a:t>
            </a:r>
            <a:r>
              <a:rPr lang="zh-CN" altLang="en-US" sz="2800" b="1" u="sng" dirty="0">
                <a:solidFill>
                  <a:srgbClr val="000000"/>
                </a:solidFill>
                <a:cs typeface="+mn-ea"/>
                <a:sym typeface="+mn-lt"/>
              </a:rPr>
              <a:t>    </a:t>
            </a: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488624" y="1383053"/>
            <a:ext cx="23452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FF3300"/>
                </a:solidFill>
                <a:cs typeface="+mn-ea"/>
                <a:sym typeface="+mn-lt"/>
              </a:rPr>
              <a:t>原点的距离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515520" y="1895629"/>
            <a:ext cx="1634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lang="en-US" altLang="zh-CN" sz="2400" b="1" dirty="0">
                <a:solidFill>
                  <a:srgbClr val="FF3300"/>
                </a:solidFill>
                <a:cs typeface="+mn-ea"/>
                <a:sym typeface="+mn-lt"/>
              </a:rPr>
              <a:t>|a|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066800" y="3048258"/>
            <a:ext cx="105494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3200" b="1" dirty="0">
                <a:solidFill>
                  <a:srgbClr val="7030A0"/>
                </a:solidFill>
                <a:cs typeface="+mn-ea"/>
                <a:sym typeface="+mn-lt"/>
              </a:rPr>
              <a:t>例：计算</a:t>
            </a:r>
            <a:r>
              <a:rPr lang="en-US" altLang="zh-CN" sz="3200" b="1" dirty="0">
                <a:solidFill>
                  <a:srgbClr val="7030A0"/>
                </a:solidFill>
                <a:cs typeface="+mn-ea"/>
                <a:sym typeface="+mn-lt"/>
              </a:rPr>
              <a:t>10</a:t>
            </a:r>
            <a:r>
              <a:rPr lang="zh-CN" altLang="en-US" sz="3200" b="1" dirty="0">
                <a:solidFill>
                  <a:srgbClr val="7030A0"/>
                </a:solidFill>
                <a:cs typeface="+mn-ea"/>
                <a:sym typeface="+mn-lt"/>
              </a:rPr>
              <a:t>和</a:t>
            </a:r>
            <a:r>
              <a:rPr lang="en-US" altLang="zh-CN" sz="3200" b="1" dirty="0">
                <a:solidFill>
                  <a:srgbClr val="7030A0"/>
                </a:solidFill>
                <a:cs typeface="+mn-ea"/>
                <a:sym typeface="+mn-lt"/>
              </a:rPr>
              <a:t>-10</a:t>
            </a:r>
            <a:r>
              <a:rPr lang="zh-CN" altLang="en-US" sz="3200" b="1" dirty="0">
                <a:solidFill>
                  <a:srgbClr val="7030A0"/>
                </a:solidFill>
                <a:cs typeface="+mn-ea"/>
                <a:sym typeface="+mn-lt"/>
              </a:rPr>
              <a:t>的绝对值？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968663" y="3809742"/>
            <a:ext cx="10254672" cy="146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因为在数轴上表示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10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和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-10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的两个点，它们</a:t>
            </a:r>
            <a:r>
              <a:rPr lang="zh-CN" altLang="en-US" sz="2400" b="1" dirty="0">
                <a:solidFill>
                  <a:srgbClr val="33BD56">
                    <a:lumMod val="50000"/>
                  </a:srgbClr>
                </a:solidFill>
                <a:cs typeface="+mn-ea"/>
                <a:sym typeface="+mn-lt"/>
              </a:rPr>
              <a:t>距原点的单位距离都是</a:t>
            </a:r>
            <a:r>
              <a:rPr lang="en-US" altLang="zh-CN" sz="2400" b="1" dirty="0">
                <a:solidFill>
                  <a:srgbClr val="33BD56">
                    <a:lumMod val="50000"/>
                  </a:srgbClr>
                </a:solidFill>
                <a:cs typeface="+mn-ea"/>
                <a:sym typeface="+mn-lt"/>
              </a:rPr>
              <a:t>10</a:t>
            </a:r>
            <a:r>
              <a:rPr lang="zh-CN" altLang="en-US" sz="2400" b="1" dirty="0">
                <a:solidFill>
                  <a:srgbClr val="33BD56">
                    <a:lumMod val="50000"/>
                  </a:srgbClr>
                </a:solidFill>
                <a:cs typeface="+mn-ea"/>
                <a:sym typeface="+mn-lt"/>
              </a:rPr>
              <a:t>个单位长度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，所以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10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和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-10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的绝对值都是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10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，即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|10|=10,|-10|=10.</a:t>
            </a:r>
            <a:endParaRPr lang="zh-CN" altLang="en-US" sz="24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7F1C6670-90A7-4F3E-9B36-8ECBAB67C5D4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概 念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  <p:bldP spid="1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75795" y="1346796"/>
            <a:ext cx="110405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cs typeface="+mn-ea"/>
                <a:sym typeface="+mn-lt"/>
              </a:rPr>
              <a:t>　想一想，互为相反数的两个数的绝对值有什么关系？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092200" y="2520753"/>
            <a:ext cx="88222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/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|1|=          |-1|=           |0|=</a:t>
            </a:r>
            <a:endParaRPr lang="zh-CN" altLang="en-US" sz="32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5036" y="3902144"/>
            <a:ext cx="9013064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600" b="1" dirty="0">
                <a:solidFill>
                  <a:srgbClr val="7030A0"/>
                </a:solidFill>
                <a:cs typeface="+mn-ea"/>
                <a:sym typeface="+mn-lt"/>
              </a:rPr>
              <a:t>相等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66887BEC-D98C-45E9-9268-3DD1E66EE004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2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970685" y="1228526"/>
            <a:ext cx="122258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189" indent="-457189" defTabSz="914377">
              <a:buFont typeface="Wingdings" panose="05000000000000000000" pitchFamily="2" charset="2"/>
              <a:buChar char="u"/>
            </a:pPr>
            <a:r>
              <a:rPr lang="en-US" altLang="zh-CN" sz="3200" b="1" dirty="0">
                <a:solidFill>
                  <a:srgbClr val="7030A0"/>
                </a:solidFill>
                <a:cs typeface="+mn-ea"/>
                <a:sym typeface="+mn-lt"/>
              </a:rPr>
              <a:t>1.</a:t>
            </a:r>
            <a:r>
              <a:rPr lang="zh-CN" altLang="en-US" sz="3200" b="1" dirty="0">
                <a:solidFill>
                  <a:srgbClr val="7030A0"/>
                </a:solidFill>
                <a:cs typeface="+mn-ea"/>
                <a:sym typeface="+mn-lt"/>
              </a:rPr>
              <a:t>绝对值是</a:t>
            </a:r>
            <a:r>
              <a:rPr lang="en-US" altLang="zh-CN" sz="3200" b="1" dirty="0">
                <a:solidFill>
                  <a:srgbClr val="7030A0"/>
                </a:solidFill>
                <a:cs typeface="+mn-ea"/>
                <a:sym typeface="+mn-lt"/>
              </a:rPr>
              <a:t>3</a:t>
            </a:r>
            <a:r>
              <a:rPr lang="zh-CN" altLang="en-US" sz="3200" b="1" dirty="0">
                <a:solidFill>
                  <a:srgbClr val="7030A0"/>
                </a:solidFill>
                <a:cs typeface="+mn-ea"/>
                <a:sym typeface="+mn-lt"/>
              </a:rPr>
              <a:t>的数有几个</a:t>
            </a:r>
            <a:r>
              <a:rPr lang="en-US" altLang="zh-CN" sz="3200" b="1" dirty="0">
                <a:solidFill>
                  <a:srgbClr val="7030A0"/>
                </a:solidFill>
                <a:cs typeface="+mn-ea"/>
                <a:sym typeface="+mn-lt"/>
              </a:rPr>
              <a:t>?</a:t>
            </a:r>
            <a:r>
              <a:rPr lang="zh-CN" altLang="en-US" sz="3200" b="1" dirty="0">
                <a:solidFill>
                  <a:srgbClr val="7030A0"/>
                </a:solidFill>
                <a:cs typeface="+mn-ea"/>
                <a:sym typeface="+mn-lt"/>
              </a:rPr>
              <a:t>各是什么</a:t>
            </a:r>
            <a:r>
              <a:rPr lang="en-US" altLang="zh-CN" sz="3200" b="1" dirty="0">
                <a:solidFill>
                  <a:srgbClr val="7030A0"/>
                </a:solidFill>
                <a:cs typeface="+mn-ea"/>
                <a:sym typeface="+mn-lt"/>
              </a:rPr>
              <a:t>?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970685" y="3121223"/>
            <a:ext cx="1219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189" indent="-457189" defTabSz="914377">
              <a:buFont typeface="Wingdings" panose="05000000000000000000" pitchFamily="2" charset="2"/>
              <a:buChar char="u"/>
            </a:pPr>
            <a:r>
              <a:rPr lang="en-US" altLang="zh-CN" sz="3200" b="1" dirty="0">
                <a:solidFill>
                  <a:srgbClr val="7030A0"/>
                </a:solidFill>
                <a:cs typeface="+mn-ea"/>
                <a:sym typeface="+mn-lt"/>
              </a:rPr>
              <a:t>2.</a:t>
            </a:r>
            <a:r>
              <a:rPr lang="zh-CN" altLang="en-US" sz="3200" b="1" dirty="0">
                <a:solidFill>
                  <a:srgbClr val="7030A0"/>
                </a:solidFill>
                <a:cs typeface="+mn-ea"/>
                <a:sym typeface="+mn-lt"/>
              </a:rPr>
              <a:t>绝对值是</a:t>
            </a:r>
            <a:r>
              <a:rPr lang="en-US" altLang="zh-CN" sz="3200" b="1" dirty="0">
                <a:solidFill>
                  <a:srgbClr val="7030A0"/>
                </a:solidFill>
                <a:cs typeface="+mn-ea"/>
                <a:sym typeface="+mn-lt"/>
              </a:rPr>
              <a:t>0</a:t>
            </a:r>
            <a:r>
              <a:rPr lang="zh-CN" altLang="en-US" sz="3200" b="1" dirty="0">
                <a:solidFill>
                  <a:srgbClr val="7030A0"/>
                </a:solidFill>
                <a:cs typeface="+mn-ea"/>
                <a:sym typeface="+mn-lt"/>
              </a:rPr>
              <a:t>的数有几个</a:t>
            </a:r>
            <a:r>
              <a:rPr lang="en-US" altLang="zh-CN" sz="3200" b="1" dirty="0">
                <a:solidFill>
                  <a:srgbClr val="7030A0"/>
                </a:solidFill>
                <a:cs typeface="+mn-ea"/>
                <a:sym typeface="+mn-lt"/>
              </a:rPr>
              <a:t>?</a:t>
            </a:r>
            <a:r>
              <a:rPr lang="zh-CN" altLang="en-US" sz="3200" b="1" dirty="0">
                <a:solidFill>
                  <a:srgbClr val="7030A0"/>
                </a:solidFill>
                <a:cs typeface="+mn-ea"/>
                <a:sym typeface="+mn-lt"/>
              </a:rPr>
              <a:t>各是什么</a:t>
            </a:r>
            <a:r>
              <a:rPr lang="en-US" altLang="zh-CN" sz="3200" b="1" dirty="0">
                <a:solidFill>
                  <a:srgbClr val="7030A0"/>
                </a:solidFill>
                <a:cs typeface="+mn-ea"/>
                <a:sym typeface="+mn-lt"/>
              </a:rPr>
              <a:t>?</a:t>
            </a:r>
          </a:p>
        </p:txBody>
      </p:sp>
      <p:grpSp>
        <p:nvGrpSpPr>
          <p:cNvPr id="10" name="Group 19"/>
          <p:cNvGrpSpPr/>
          <p:nvPr/>
        </p:nvGrpSpPr>
        <p:grpSpPr bwMode="auto">
          <a:xfrm>
            <a:off x="845031" y="5013923"/>
            <a:ext cx="12192000" cy="1477435"/>
            <a:chOff x="0" y="2527"/>
            <a:chExt cx="5760" cy="698"/>
          </a:xfrm>
        </p:grpSpPr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0" y="2527"/>
              <a:ext cx="5760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457189" indent="-457189" defTabSz="914377">
                <a:buFont typeface="Wingdings" panose="05000000000000000000" pitchFamily="2" charset="2"/>
                <a:buChar char="u"/>
              </a:pPr>
              <a:r>
                <a:rPr lang="en-US" altLang="zh-CN" sz="3200" b="1" dirty="0">
                  <a:solidFill>
                    <a:srgbClr val="7030A0"/>
                  </a:solidFill>
                  <a:cs typeface="+mn-ea"/>
                  <a:sym typeface="+mn-lt"/>
                </a:rPr>
                <a:t>3.</a:t>
              </a:r>
              <a:r>
                <a:rPr lang="zh-CN" altLang="en-US" sz="3200" b="1" dirty="0">
                  <a:solidFill>
                    <a:srgbClr val="7030A0"/>
                  </a:solidFill>
                  <a:cs typeface="+mn-ea"/>
                  <a:sym typeface="+mn-lt"/>
                </a:rPr>
                <a:t>绝对值是－</a:t>
              </a:r>
              <a:r>
                <a:rPr lang="en-US" altLang="zh-CN" sz="3200" b="1" dirty="0">
                  <a:solidFill>
                    <a:srgbClr val="7030A0"/>
                  </a:solidFill>
                  <a:cs typeface="+mn-ea"/>
                  <a:sym typeface="+mn-lt"/>
                </a:rPr>
                <a:t>2</a:t>
              </a:r>
              <a:r>
                <a:rPr lang="zh-CN" altLang="en-US" sz="3200" b="1" dirty="0">
                  <a:solidFill>
                    <a:srgbClr val="7030A0"/>
                  </a:solidFill>
                  <a:cs typeface="+mn-ea"/>
                  <a:sym typeface="+mn-lt"/>
                </a:rPr>
                <a:t>的数是否存在？若存在，请说出来？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558" y="2949"/>
              <a:ext cx="409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457189" indent="-457189" defTabSz="914377">
                <a:buFont typeface="Wingdings" panose="05000000000000000000" pitchFamily="2" charset="2"/>
                <a:buChar char="u"/>
              </a:pPr>
              <a:endParaRPr lang="zh-CN" altLang="en-US" sz="3200" b="1" dirty="0">
                <a:solidFill>
                  <a:srgbClr val="33BD56">
                    <a:lumMod val="50000"/>
                  </a:srgb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319742" y="2158685"/>
            <a:ext cx="95525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绝对值是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的数有两个，它们分别是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+3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-3.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313030" y="3998554"/>
            <a:ext cx="99864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绝对值是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的数只有一个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0.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313030" y="5819857"/>
            <a:ext cx="99864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不存在绝对值是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-2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的数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id="{C8C5B3BA-B86F-4CD2-B75A-9FC8C7403EC8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5" grpId="0"/>
      <p:bldP spid="16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56217" y="1234018"/>
            <a:ext cx="109431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cs typeface="+mn-ea"/>
                <a:sym typeface="+mn-lt"/>
              </a:rPr>
              <a:t>练习：求下列各数的绝对值。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1056216" y="1847376"/>
                <a:ext cx="10292291" cy="712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-19,  15  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  <m:r>
                          <a:rPr lang="en-US" altLang="zh-CN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</m:num>
                      <m:den>
                        <m:r>
                          <a:rPr lang="zh-CN" altLang="en-US" sz="28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  ， </a:t>
                </a:r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0  , 0.34  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， </a:t>
                </a:r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-5.32</a:t>
                </a:r>
                <a:endParaRPr lang="zh-CN" altLang="en-US" sz="28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216" y="1847376"/>
                <a:ext cx="10292291" cy="712375"/>
              </a:xfrm>
              <a:prstGeom prst="rect">
                <a:avLst/>
              </a:prstGeom>
              <a:blipFill>
                <a:blip r:embed="rId4"/>
                <a:stretch>
                  <a:fillRect l="-1184" b="-94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1056216" y="2547824"/>
                <a:ext cx="10292291" cy="298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933" dirty="0">
                    <a:solidFill>
                      <a:prstClr val="black"/>
                    </a:solidFill>
                    <a:cs typeface="+mn-ea"/>
                    <a:sym typeface="+mn-lt"/>
                  </a:rPr>
                  <a:t>|-19|=19</a:t>
                </a:r>
              </a:p>
              <a:p>
                <a:pPr defTabSz="914377"/>
                <a:r>
                  <a:rPr lang="en-US" altLang="zh-CN" sz="2933" dirty="0">
                    <a:solidFill>
                      <a:prstClr val="black"/>
                    </a:solidFill>
                    <a:cs typeface="+mn-ea"/>
                    <a:sym typeface="+mn-lt"/>
                  </a:rPr>
                  <a:t>|15|=15 </a:t>
                </a:r>
              </a:p>
              <a:p>
                <a:pPr defTabSz="914377"/>
                <a:r>
                  <a:rPr lang="en-US" altLang="zh-CN" sz="2933" dirty="0">
                    <a:solidFill>
                      <a:prstClr val="black"/>
                    </a:solidFill>
                    <a:cs typeface="+mn-ea"/>
                    <a:sym typeface="+mn-lt"/>
                  </a:rPr>
                  <a:t>|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933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num>
                      <m:den>
                        <m:r>
                          <a:rPr lang="zh-CN" altLang="en-US" sz="2933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2933" dirty="0">
                    <a:solidFill>
                      <a:prstClr val="black"/>
                    </a:solidFill>
                    <a:cs typeface="+mn-ea"/>
                    <a:sym typeface="+mn-lt"/>
                  </a:rPr>
                  <a:t>|=</a:t>
                </a:r>
                <a:r>
                  <a:rPr lang="zh-CN" altLang="en-US" sz="2933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933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933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num>
                      <m:den>
                        <m:r>
                          <a:rPr lang="zh-CN" altLang="en-US" sz="2933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en-US" sz="2933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:endParaRPr lang="en-US" altLang="zh-CN" sz="2933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/>
                <a:r>
                  <a:rPr lang="en-US" altLang="zh-CN" sz="2933" dirty="0">
                    <a:solidFill>
                      <a:prstClr val="black"/>
                    </a:solidFill>
                    <a:cs typeface="+mn-ea"/>
                    <a:sym typeface="+mn-lt"/>
                  </a:rPr>
                  <a:t>|0|=0 </a:t>
                </a:r>
              </a:p>
              <a:p>
                <a:pPr defTabSz="914377"/>
                <a:r>
                  <a:rPr lang="en-US" altLang="zh-CN" sz="2933" dirty="0">
                    <a:solidFill>
                      <a:prstClr val="black"/>
                    </a:solidFill>
                    <a:cs typeface="+mn-ea"/>
                    <a:sym typeface="+mn-lt"/>
                  </a:rPr>
                  <a:t>|0.34|=0.34 </a:t>
                </a:r>
              </a:p>
              <a:p>
                <a:pPr defTabSz="914377"/>
                <a:r>
                  <a:rPr lang="en-US" altLang="zh-CN" sz="2933" dirty="0">
                    <a:solidFill>
                      <a:prstClr val="black"/>
                    </a:solidFill>
                    <a:cs typeface="+mn-ea"/>
                    <a:sym typeface="+mn-lt"/>
                  </a:rPr>
                  <a:t>|-5.32|=5.32</a:t>
                </a:r>
                <a:endParaRPr lang="zh-CN" altLang="en-US" sz="2933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216" y="2547824"/>
                <a:ext cx="10292291" cy="2986330"/>
              </a:xfrm>
              <a:prstGeom prst="rect">
                <a:avLst/>
              </a:prstGeom>
              <a:blipFill>
                <a:blip r:embed="rId5"/>
                <a:stretch>
                  <a:fillRect l="-1303" t="-2245" b="-48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52"/>
          <p:cNvSpPr txBox="1">
            <a:spLocks noChangeArrowheads="1"/>
          </p:cNvSpPr>
          <p:nvPr/>
        </p:nvSpPr>
        <p:spPr bwMode="auto">
          <a:xfrm>
            <a:off x="921278" y="5647483"/>
            <a:ext cx="105621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思考：上述各数的绝对值与这些数</a:t>
            </a:r>
            <a:r>
              <a:rPr lang="zh-CN" altLang="en-US" sz="2800" b="1" dirty="0">
                <a:solidFill>
                  <a:srgbClr val="7030A0"/>
                </a:solidFill>
                <a:cs typeface="+mn-ea"/>
                <a:sym typeface="+mn-lt"/>
              </a:rPr>
              <a:t>本身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有什么关系？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DFA6008C-19C3-4B68-8D92-80CCAAE6D399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18" grpId="0"/>
      <p:bldP spid="19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999068" y="1268875"/>
            <a:ext cx="11952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一个数的绝对值不可能为</a:t>
            </a:r>
            <a:r>
              <a:rPr lang="zh-CN" altLang="en-US" sz="2400" b="1" u="sng" dirty="0">
                <a:solidFill>
                  <a:srgbClr val="000000"/>
                </a:solidFill>
                <a:cs typeface="+mn-ea"/>
                <a:sym typeface="+mn-lt"/>
              </a:rPr>
              <a:t>　　　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999066" y="1971467"/>
            <a:ext cx="11952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一个正数的绝对值是</a:t>
            </a:r>
            <a:r>
              <a:rPr lang="zh-CN" altLang="en-US" sz="2400" b="1" u="sng" dirty="0">
                <a:solidFill>
                  <a:prstClr val="black"/>
                </a:solidFill>
                <a:cs typeface="+mn-ea"/>
                <a:sym typeface="+mn-lt"/>
              </a:rPr>
              <a:t>　　　　　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999065" y="2721331"/>
            <a:ext cx="11952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一个负数的绝对值是</a:t>
            </a:r>
            <a:r>
              <a:rPr lang="zh-CN" altLang="en-US" sz="2400" b="1" u="sng" dirty="0">
                <a:solidFill>
                  <a:prstClr val="black"/>
                </a:solidFill>
                <a:cs typeface="+mn-ea"/>
                <a:sym typeface="+mn-lt"/>
              </a:rPr>
              <a:t>　　　　　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999065" y="3501873"/>
            <a:ext cx="11952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零的绝对值是</a:t>
            </a:r>
            <a:r>
              <a:rPr lang="zh-CN" altLang="en-US" sz="2400" b="1" u="sng" dirty="0">
                <a:solidFill>
                  <a:prstClr val="black"/>
                </a:solidFill>
                <a:cs typeface="+mn-ea"/>
                <a:sym typeface="+mn-lt"/>
              </a:rPr>
              <a:t>　　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;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BAADEE7-4725-4FF0-97CB-FB3325C78B15}"/>
              </a:ext>
            </a:extLst>
          </p:cNvPr>
          <p:cNvGrpSpPr/>
          <p:nvPr/>
        </p:nvGrpSpPr>
        <p:grpSpPr>
          <a:xfrm>
            <a:off x="1399116" y="4282415"/>
            <a:ext cx="6811335" cy="1797819"/>
            <a:chOff x="878416" y="4041984"/>
            <a:chExt cx="10120917" cy="2671367"/>
          </a:xfrm>
        </p:grpSpPr>
        <p:graphicFrame>
          <p:nvGraphicFramePr>
            <p:cNvPr id="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5875502"/>
                </p:ext>
              </p:extLst>
            </p:nvPr>
          </p:nvGraphicFramePr>
          <p:xfrm>
            <a:off x="878416" y="4785785"/>
            <a:ext cx="1631949" cy="1045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419100" imgH="266700" progId="Equation.DSMT4">
                    <p:embed/>
                  </p:oleObj>
                </mc:Choice>
                <mc:Fallback>
                  <p:oleObj name="Equation" r:id="rId4" imgW="419100" imgH="266700" progId="Equation.DSMT4">
                    <p:embed/>
                    <p:pic>
                      <p:nvPicPr>
                        <p:cNvPr id="8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8416" y="4785785"/>
                          <a:ext cx="1631949" cy="10456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75566170"/>
                </p:ext>
              </p:extLst>
            </p:nvPr>
          </p:nvGraphicFramePr>
          <p:xfrm>
            <a:off x="2861733" y="4231217"/>
            <a:ext cx="654051" cy="7196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65100" imgH="190500" progId="Equation.DSMT4">
                    <p:embed/>
                  </p:oleObj>
                </mc:Choice>
                <mc:Fallback>
                  <p:oleObj name="Equation" r:id="rId6" imgW="165100" imgH="190500" progId="Equation.DSMT4">
                    <p:embed/>
                    <p:pic>
                      <p:nvPicPr>
                        <p:cNvPr id="13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1733" y="4231217"/>
                          <a:ext cx="654051" cy="7196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71260792"/>
                </p:ext>
              </p:extLst>
            </p:nvPr>
          </p:nvGraphicFramePr>
          <p:xfrm>
            <a:off x="3918196" y="4041984"/>
            <a:ext cx="2549924" cy="1044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660400" imgH="266700" progId="Equation.DSMT4">
                    <p:embed/>
                  </p:oleObj>
                </mc:Choice>
                <mc:Fallback>
                  <p:oleObj name="Equation" r:id="rId8" imgW="660400" imgH="266700" progId="Equation.DSMT4">
                    <p:embed/>
                    <p:pic>
                      <p:nvPicPr>
                        <p:cNvPr id="14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8196" y="4041984"/>
                          <a:ext cx="2549924" cy="10449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6119272"/>
                </p:ext>
              </p:extLst>
            </p:nvPr>
          </p:nvGraphicFramePr>
          <p:xfrm>
            <a:off x="3917949" y="4814733"/>
            <a:ext cx="2550584" cy="1045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660400" imgH="266700" progId="Equation.DSMT4">
                    <p:embed/>
                  </p:oleObj>
                </mc:Choice>
                <mc:Fallback>
                  <p:oleObj name="Equation" r:id="rId10" imgW="660400" imgH="266700" progId="Equation.DSMT4">
                    <p:embed/>
                    <p:pic>
                      <p:nvPicPr>
                        <p:cNvPr id="15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7949" y="4814733"/>
                          <a:ext cx="2550584" cy="10456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5215989"/>
                </p:ext>
              </p:extLst>
            </p:nvPr>
          </p:nvGraphicFramePr>
          <p:xfrm>
            <a:off x="2861734" y="4909982"/>
            <a:ext cx="654049" cy="916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65100" imgH="241300" progId="Equation.DSMT4">
                    <p:embed/>
                  </p:oleObj>
                </mc:Choice>
                <mc:Fallback>
                  <p:oleObj name="Equation" r:id="rId12" imgW="165100" imgH="241300" progId="Equation.DSMT4">
                    <p:embed/>
                    <p:pic>
                      <p:nvPicPr>
                        <p:cNvPr id="16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1734" y="4909982"/>
                          <a:ext cx="654049" cy="9165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5739772"/>
                </p:ext>
              </p:extLst>
            </p:nvPr>
          </p:nvGraphicFramePr>
          <p:xfrm>
            <a:off x="3983567" y="5667718"/>
            <a:ext cx="2484967" cy="1045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647700" imgH="266700" progId="Equation.DSMT4">
                    <p:embed/>
                  </p:oleObj>
                </mc:Choice>
                <mc:Fallback>
                  <p:oleObj name="Equation" r:id="rId14" imgW="647700" imgH="266700" progId="Equation.DSMT4">
                    <p:embed/>
                    <p:pic>
                      <p:nvPicPr>
                        <p:cNvPr id="17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3567" y="5667718"/>
                          <a:ext cx="2484967" cy="10456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5032190"/>
                </p:ext>
              </p:extLst>
            </p:nvPr>
          </p:nvGraphicFramePr>
          <p:xfrm>
            <a:off x="2796118" y="5861051"/>
            <a:ext cx="1111249" cy="7196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292100" imgH="190500" progId="Equation.DSMT4">
                    <p:embed/>
                  </p:oleObj>
                </mc:Choice>
                <mc:Fallback>
                  <p:oleObj name="Equation" r:id="rId16" imgW="292100" imgH="190500" progId="Equation.DSMT4">
                    <p:embed/>
                    <p:pic>
                      <p:nvPicPr>
                        <p:cNvPr id="18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6118" y="5861051"/>
                          <a:ext cx="1111249" cy="7196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536586"/>
                </p:ext>
              </p:extLst>
            </p:nvPr>
          </p:nvGraphicFramePr>
          <p:xfrm>
            <a:off x="2317749" y="4402667"/>
            <a:ext cx="838200" cy="20150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190500" imgH="457200" progId="Equation.DSMT4">
                    <p:embed/>
                  </p:oleObj>
                </mc:Choice>
                <mc:Fallback>
                  <p:oleObj name="Equation" r:id="rId18" imgW="190500" imgH="457200" progId="Equation.DSMT4">
                    <p:embed/>
                    <p:pic>
                      <p:nvPicPr>
                        <p:cNvPr id="19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7749" y="4402667"/>
                          <a:ext cx="838200" cy="20150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" name="Group 46"/>
            <p:cNvGrpSpPr/>
            <p:nvPr/>
          </p:nvGrpSpPr>
          <p:grpSpPr bwMode="auto">
            <a:xfrm>
              <a:off x="7595733" y="4445118"/>
              <a:ext cx="3403600" cy="1420282"/>
              <a:chOff x="3470" y="2931"/>
              <a:chExt cx="1608" cy="671"/>
            </a:xfrm>
          </p:grpSpPr>
          <p:graphicFrame>
            <p:nvGraphicFramePr>
              <p:cNvPr id="21" name="Object 44"/>
              <p:cNvGraphicFramePr>
                <a:graphicFrameLocks noChangeAspect="1"/>
              </p:cNvGraphicFramePr>
              <p:nvPr/>
            </p:nvGraphicFramePr>
            <p:xfrm>
              <a:off x="3470" y="2931"/>
              <a:ext cx="755" cy="6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0" imgW="304800" imgH="266700" progId="Equation.DSMT4">
                      <p:embed/>
                    </p:oleObj>
                  </mc:Choice>
                  <mc:Fallback>
                    <p:oleObj name="Equation" r:id="rId20" imgW="304800" imgH="266700" progId="Equation.DSMT4">
                      <p:embed/>
                      <p:pic>
                        <p:nvPicPr>
                          <p:cNvPr id="21" name="Object 4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70" y="2931"/>
                            <a:ext cx="755" cy="6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" name="Text Box 45"/>
              <p:cNvSpPr txBox="1">
                <a:spLocks noChangeArrowheads="1"/>
              </p:cNvSpPr>
              <p:nvPr/>
            </p:nvSpPr>
            <p:spPr bwMode="auto">
              <a:xfrm>
                <a:off x="4125" y="3009"/>
                <a:ext cx="953" cy="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914377"/>
                <a:r>
                  <a:rPr lang="en-US" altLang="zh-CN" sz="4400" b="1" dirty="0">
                    <a:solidFill>
                      <a:srgbClr val="FF3300"/>
                    </a:solidFill>
                    <a:cs typeface="+mn-ea"/>
                    <a:sym typeface="+mn-lt"/>
                  </a:rPr>
                  <a:t>≥0</a:t>
                </a:r>
              </a:p>
            </p:txBody>
          </p:sp>
        </p:grpSp>
      </p:grp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4077534" y="2675522"/>
            <a:ext cx="42248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000" b="1" dirty="0">
                <a:solidFill>
                  <a:srgbClr val="7030A0"/>
                </a:solidFill>
                <a:cs typeface="+mn-ea"/>
                <a:sym typeface="+mn-lt"/>
              </a:rPr>
              <a:t>它的相反数</a:t>
            </a: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4464257" y="1909659"/>
            <a:ext cx="42248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000" b="1" dirty="0">
                <a:solidFill>
                  <a:srgbClr val="7030A0"/>
                </a:solidFill>
                <a:cs typeface="+mn-ea"/>
                <a:sym typeface="+mn-lt"/>
              </a:rPr>
              <a:t>它本身</a:t>
            </a: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4968949" y="1210985"/>
            <a:ext cx="42248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000" b="1" dirty="0">
                <a:solidFill>
                  <a:srgbClr val="7030A0"/>
                </a:solidFill>
                <a:cs typeface="+mn-ea"/>
                <a:sym typeface="+mn-lt"/>
              </a:rPr>
              <a:t>负数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370866" y="3450667"/>
            <a:ext cx="42248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solidFill>
                  <a:srgbClr val="7030A0"/>
                </a:solidFill>
                <a:cs typeface="+mn-ea"/>
                <a:sym typeface="+mn-lt"/>
              </a:rPr>
              <a:t>0</a:t>
            </a:r>
            <a:endParaRPr lang="zh-CN" altLang="en-US" sz="2000" b="1" dirty="0">
              <a:solidFill>
                <a:srgbClr val="7030A0"/>
              </a:solidFill>
              <a:cs typeface="+mn-ea"/>
              <a:sym typeface="+mn-lt"/>
            </a:endParaRPr>
          </a:p>
        </p:txBody>
      </p:sp>
      <p:sp>
        <p:nvSpPr>
          <p:cNvPr id="27" name="TextBox 6">
            <a:extLst>
              <a:ext uri="{FF2B5EF4-FFF2-40B4-BE49-F238E27FC236}">
                <a16:creationId xmlns:a16="http://schemas.microsoft.com/office/drawing/2014/main" id="{9E5F5016-7C15-458E-9EAE-591C32D780A0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绝对值定义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23" grpId="0"/>
      <p:bldP spid="24" grpId="0"/>
      <p:bldP spid="25" grpId="0"/>
      <p:bldP spid="26" grpId="0"/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5rpk10nm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1375</Words>
  <Application>Microsoft Office PowerPoint</Application>
  <PresentationFormat>宽屏</PresentationFormat>
  <Paragraphs>177</Paragraphs>
  <Slides>18</Slides>
  <Notes>17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阿里巴巴普惠体 R</vt:lpstr>
      <vt:lpstr>思源黑体 CN Light</vt:lpstr>
      <vt:lpstr>Arial</vt:lpstr>
      <vt:lpstr>Arial Black</vt:lpstr>
      <vt:lpstr>Cambria Math</vt:lpstr>
      <vt:lpstr>Wingdings</vt:lpstr>
      <vt:lpstr>办公资源网：www.bangongziyuan.com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2020-04-03T13:49:38Z</dcterms:created>
  <dcterms:modified xsi:type="dcterms:W3CDTF">2021-01-09T09:39:34Z</dcterms:modified>
</cp:coreProperties>
</file>