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3" r:id="rId2"/>
    <p:sldId id="275" r:id="rId3"/>
    <p:sldId id="430" r:id="rId4"/>
    <p:sldId id="447" r:id="rId5"/>
    <p:sldId id="431" r:id="rId6"/>
    <p:sldId id="448" r:id="rId7"/>
    <p:sldId id="432" r:id="rId8"/>
    <p:sldId id="450" r:id="rId9"/>
    <p:sldId id="449" r:id="rId10"/>
    <p:sldId id="435" r:id="rId11"/>
    <p:sldId id="433" r:id="rId12"/>
    <p:sldId id="451" r:id="rId13"/>
    <p:sldId id="452" r:id="rId14"/>
    <p:sldId id="453" r:id="rId15"/>
    <p:sldId id="287" r:id="rId16"/>
    <p:sldId id="274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E49B3297-1ADC-4B80-B340-3D613705EA35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EA03C618-4F87-4270-935A-94DF16BCA3F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3692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6941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223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2963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4572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73580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5041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335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4006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917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7718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6164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6680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5686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1973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3C618-4F87-4270-935A-94DF16BCA3F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9127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53EA22F-264F-4F58-B5BD-5D79D385304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53101" y="905426"/>
            <a:ext cx="6269470" cy="5047149"/>
          </a:xfrm>
          <a:custGeom>
            <a:avLst/>
            <a:gdLst>
              <a:gd name="connsiteX0" fmla="*/ 4479243 w 6269470"/>
              <a:gd name="connsiteY0" fmla="*/ 732874 h 5047149"/>
              <a:gd name="connsiteX1" fmla="*/ 6269470 w 6269470"/>
              <a:gd name="connsiteY1" fmla="*/ 2523573 h 5047149"/>
              <a:gd name="connsiteX2" fmla="*/ 4479243 w 6269470"/>
              <a:gd name="connsiteY2" fmla="*/ 4314272 h 5047149"/>
              <a:gd name="connsiteX3" fmla="*/ 2689016 w 6269470"/>
              <a:gd name="connsiteY3" fmla="*/ 2523573 h 5047149"/>
              <a:gd name="connsiteX4" fmla="*/ 4479243 w 6269470"/>
              <a:gd name="connsiteY4" fmla="*/ 732874 h 5047149"/>
              <a:gd name="connsiteX5" fmla="*/ 2522398 w 6269470"/>
              <a:gd name="connsiteY5" fmla="*/ 0 h 5047149"/>
              <a:gd name="connsiteX6" fmla="*/ 4114696 w 6269470"/>
              <a:gd name="connsiteY6" fmla="*/ 565929 h 5047149"/>
              <a:gd name="connsiteX7" fmla="*/ 4148778 w 6269470"/>
              <a:gd name="connsiteY7" fmla="*/ 596737 h 5047149"/>
              <a:gd name="connsiteX8" fmla="*/ 4084973 w 6269470"/>
              <a:gd name="connsiteY8" fmla="*/ 606477 h 5047149"/>
              <a:gd name="connsiteX9" fmla="*/ 2522906 w 6269470"/>
              <a:gd name="connsiteY9" fmla="*/ 2523573 h 5047149"/>
              <a:gd name="connsiteX10" fmla="*/ 4084973 w 6269470"/>
              <a:gd name="connsiteY10" fmla="*/ 4440669 h 5047149"/>
              <a:gd name="connsiteX11" fmla="*/ 4152117 w 6269470"/>
              <a:gd name="connsiteY11" fmla="*/ 4450919 h 5047149"/>
              <a:gd name="connsiteX12" fmla="*/ 4147893 w 6269470"/>
              <a:gd name="connsiteY12" fmla="*/ 4454798 h 5047149"/>
              <a:gd name="connsiteX13" fmla="*/ 1245423 w 6269470"/>
              <a:gd name="connsiteY13" fmla="*/ 4700368 h 5047149"/>
              <a:gd name="connsiteX14" fmla="*/ 1240685 w 6269470"/>
              <a:gd name="connsiteY14" fmla="*/ 4695629 h 5047149"/>
              <a:gd name="connsiteX15" fmla="*/ 167468 w 6269470"/>
              <a:gd name="connsiteY15" fmla="*/ 4989405 h 5047149"/>
              <a:gd name="connsiteX16" fmla="*/ 139038 w 6269470"/>
              <a:gd name="connsiteY16" fmla="*/ 4804616 h 5047149"/>
              <a:gd name="connsiteX17" fmla="*/ 657871 w 6269470"/>
              <a:gd name="connsiteY17" fmla="*/ 4217064 h 5047149"/>
              <a:gd name="connsiteX18" fmla="*/ 631818 w 6269470"/>
              <a:gd name="connsiteY18" fmla="*/ 4195750 h 5047149"/>
              <a:gd name="connsiteX19" fmla="*/ 738428 w 6269470"/>
              <a:gd name="connsiteY19" fmla="*/ 739172 h 5047149"/>
              <a:gd name="connsiteX20" fmla="*/ 2522398 w 6269470"/>
              <a:gd name="connsiteY20" fmla="*/ 0 h 504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69470" h="5047149">
                <a:moveTo>
                  <a:pt x="4479243" y="732874"/>
                </a:moveTo>
                <a:cubicBezTo>
                  <a:pt x="5467958" y="732874"/>
                  <a:pt x="6269470" y="1534597"/>
                  <a:pt x="6269470" y="2523573"/>
                </a:cubicBezTo>
                <a:cubicBezTo>
                  <a:pt x="6269470" y="3512549"/>
                  <a:pt x="5467958" y="4314272"/>
                  <a:pt x="4479243" y="4314272"/>
                </a:cubicBezTo>
                <a:cubicBezTo>
                  <a:pt x="3490528" y="4314272"/>
                  <a:pt x="2689016" y="3512549"/>
                  <a:pt x="2689016" y="2523573"/>
                </a:cubicBezTo>
                <a:cubicBezTo>
                  <a:pt x="2689016" y="1534597"/>
                  <a:pt x="3490528" y="732874"/>
                  <a:pt x="4479243" y="732874"/>
                </a:cubicBezTo>
                <a:close/>
                <a:moveTo>
                  <a:pt x="2522398" y="0"/>
                </a:moveTo>
                <a:cubicBezTo>
                  <a:pt x="3087288" y="0"/>
                  <a:pt x="3652176" y="188644"/>
                  <a:pt x="4114696" y="565929"/>
                </a:cubicBezTo>
                <a:lnTo>
                  <a:pt x="4148778" y="596737"/>
                </a:lnTo>
                <a:lnTo>
                  <a:pt x="4084973" y="606477"/>
                </a:lnTo>
                <a:cubicBezTo>
                  <a:pt x="3193503" y="788946"/>
                  <a:pt x="2522906" y="1577926"/>
                  <a:pt x="2522906" y="2523573"/>
                </a:cubicBezTo>
                <a:cubicBezTo>
                  <a:pt x="2522906" y="3469221"/>
                  <a:pt x="3193503" y="4258200"/>
                  <a:pt x="4084973" y="4440669"/>
                </a:cubicBezTo>
                <a:lnTo>
                  <a:pt x="4152117" y="4450919"/>
                </a:lnTo>
                <a:lnTo>
                  <a:pt x="4147893" y="4454798"/>
                </a:lnTo>
                <a:cubicBezTo>
                  <a:pt x="3320175" y="5152218"/>
                  <a:pt x="2151632" y="5233429"/>
                  <a:pt x="1245423" y="4700368"/>
                </a:cubicBezTo>
                <a:lnTo>
                  <a:pt x="1240685" y="4695629"/>
                </a:lnTo>
                <a:cubicBezTo>
                  <a:pt x="859252" y="4984667"/>
                  <a:pt x="451767" y="5034412"/>
                  <a:pt x="167468" y="4989405"/>
                </a:cubicBezTo>
                <a:cubicBezTo>
                  <a:pt x="72696" y="4975190"/>
                  <a:pt x="53743" y="4847266"/>
                  <a:pt x="139038" y="4804616"/>
                </a:cubicBezTo>
                <a:cubicBezTo>
                  <a:pt x="399641" y="4676676"/>
                  <a:pt x="563115" y="4423184"/>
                  <a:pt x="657871" y="4217064"/>
                </a:cubicBezTo>
                <a:lnTo>
                  <a:pt x="631818" y="4195750"/>
                </a:lnTo>
                <a:cubicBezTo>
                  <a:pt x="-244756" y="3203073"/>
                  <a:pt x="-209226" y="1686822"/>
                  <a:pt x="738428" y="739172"/>
                </a:cubicBezTo>
                <a:cubicBezTo>
                  <a:pt x="1231208" y="246392"/>
                  <a:pt x="1876793" y="0"/>
                  <a:pt x="2522398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7185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95462FE9-305A-4A2C-B165-7FF56C1EB203}"/>
              </a:ext>
            </a:extLst>
          </p:cNvPr>
          <p:cNvSpPr/>
          <p:nvPr userDrawn="1"/>
        </p:nvSpPr>
        <p:spPr>
          <a:xfrm>
            <a:off x="420914" y="-1"/>
            <a:ext cx="454251" cy="10885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051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836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31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7" r:id="rId2"/>
    <p:sldLayoutId id="214748368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477F06EE-D828-4431-8555-9901E420F59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7DD04CD-C0E0-4B5A-BDFE-1788E56C2E48}"/>
              </a:ext>
            </a:extLst>
          </p:cNvPr>
          <p:cNvSpPr/>
          <p:nvPr/>
        </p:nvSpPr>
        <p:spPr>
          <a:xfrm>
            <a:off x="319314" y="214086"/>
            <a:ext cx="11553372" cy="6429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占位符 4">
            <a:extLst>
              <a:ext uri="{FF2B5EF4-FFF2-40B4-BE49-F238E27FC236}">
                <a16:creationId xmlns:a16="http://schemas.microsoft.com/office/drawing/2014/main" id="{9FC58276-99B3-48BD-816C-8A6C974CAB9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r="8772"/>
          <a:stretch>
            <a:fillRect/>
          </a:stretch>
        </p:blipFill>
        <p:spPr>
          <a:xfrm>
            <a:off x="6306821" y="1346645"/>
            <a:ext cx="5103813" cy="4110037"/>
          </a:xfrm>
        </p:spPr>
      </p:pic>
      <p:sp>
        <p:nvSpPr>
          <p:cNvPr id="38" name="Rectangle: Rounded Corners 40">
            <a:extLst>
              <a:ext uri="{FF2B5EF4-FFF2-40B4-BE49-F238E27FC236}">
                <a16:creationId xmlns:a16="http://schemas.microsoft.com/office/drawing/2014/main" id="{A773E9ED-579A-4BAB-84D3-95BB594FF34D}"/>
              </a:ext>
            </a:extLst>
          </p:cNvPr>
          <p:cNvSpPr>
            <a:spLocks/>
          </p:cNvSpPr>
          <p:nvPr/>
        </p:nvSpPr>
        <p:spPr bwMode="auto">
          <a:xfrm rot="16200000">
            <a:off x="1425984" y="4421005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Rectangle: Rounded Corners 43">
            <a:extLst>
              <a:ext uri="{FF2B5EF4-FFF2-40B4-BE49-F238E27FC236}">
                <a16:creationId xmlns:a16="http://schemas.microsoft.com/office/drawing/2014/main" id="{29CC06DF-4B8E-46ED-8DA5-E93BE26E8341}"/>
              </a:ext>
            </a:extLst>
          </p:cNvPr>
          <p:cNvSpPr>
            <a:spLocks/>
          </p:cNvSpPr>
          <p:nvPr/>
        </p:nvSpPr>
        <p:spPr bwMode="auto">
          <a:xfrm rot="16200000">
            <a:off x="2773742" y="4421005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486F2941-0AE8-4F78-BA9C-D878314D59E1}"/>
              </a:ext>
            </a:extLst>
          </p:cNvPr>
          <p:cNvGrpSpPr/>
          <p:nvPr/>
        </p:nvGrpSpPr>
        <p:grpSpPr>
          <a:xfrm>
            <a:off x="885486" y="2820592"/>
            <a:ext cx="5950742" cy="1425543"/>
            <a:chOff x="1571361" y="2735515"/>
            <a:chExt cx="5950742" cy="1425543"/>
          </a:xfrm>
        </p:grpSpPr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000D7711-CF65-4D61-9779-5698111451C0}"/>
                </a:ext>
              </a:extLst>
            </p:cNvPr>
            <p:cNvSpPr/>
            <p:nvPr/>
          </p:nvSpPr>
          <p:spPr bwMode="auto">
            <a:xfrm>
              <a:off x="1602935" y="2735515"/>
              <a:ext cx="591916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en-US" altLang="zh-CN" sz="4000" b="1" kern="100" dirty="0">
                  <a:cs typeface="+mn-ea"/>
                  <a:sym typeface="+mn-lt"/>
                </a:rPr>
                <a:t>3.3.1 </a:t>
              </a:r>
              <a:r>
                <a:rPr lang="zh-CN" altLang="en-US" sz="4000" b="1" kern="100" dirty="0">
                  <a:cs typeface="+mn-ea"/>
                  <a:sym typeface="+mn-lt"/>
                </a:rPr>
                <a:t>解一元一次方程</a:t>
              </a: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F49AAEB3-A5E8-4008-8B02-510E1576D40C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5E4A5162-D3F0-4DA7-A166-81DDE7906B88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4" name="矩形 43">
            <a:extLst>
              <a:ext uri="{FF2B5EF4-FFF2-40B4-BE49-F238E27FC236}">
                <a16:creationId xmlns:a16="http://schemas.microsoft.com/office/drawing/2014/main" id="{CD2D2060-518B-4D2A-8E4C-B0D6D9D81A5A}"/>
              </a:ext>
            </a:extLst>
          </p:cNvPr>
          <p:cNvSpPr/>
          <p:nvPr/>
        </p:nvSpPr>
        <p:spPr bwMode="auto">
          <a:xfrm>
            <a:off x="885486" y="2104128"/>
            <a:ext cx="3701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41A25730-64CC-4B62-802C-C44AF53691F1}"/>
              </a:ext>
            </a:extLst>
          </p:cNvPr>
          <p:cNvSpPr txBox="1"/>
          <p:nvPr/>
        </p:nvSpPr>
        <p:spPr>
          <a:xfrm>
            <a:off x="885486" y="4183119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E8BB732E-1EFA-4C8E-A308-245920118B32}"/>
              </a:ext>
            </a:extLst>
          </p:cNvPr>
          <p:cNvSpPr/>
          <p:nvPr/>
        </p:nvSpPr>
        <p:spPr>
          <a:xfrm>
            <a:off x="885486" y="3752046"/>
            <a:ext cx="41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解一元一次方程 </a:t>
            </a:r>
            <a:r>
              <a:rPr lang="en-US" altLang="zh-CN" dirty="0">
                <a:cs typeface="+mn-ea"/>
                <a:sym typeface="+mn-lt"/>
              </a:rPr>
              <a:t>——</a:t>
            </a:r>
            <a:r>
              <a:rPr lang="zh-CN" altLang="en-US" dirty="0">
                <a:cs typeface="+mn-ea"/>
                <a:sym typeface="+mn-lt"/>
              </a:rPr>
              <a:t>（去括号）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97A8BE7D-5BA0-49D7-B45E-EAD0DEE65B08}"/>
              </a:ext>
            </a:extLst>
          </p:cNvPr>
          <p:cNvSpPr txBox="1"/>
          <p:nvPr/>
        </p:nvSpPr>
        <p:spPr>
          <a:xfrm>
            <a:off x="1000628" y="4882066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B4073D6F-751B-4F7F-9B97-DEE8FE7BAE36}"/>
              </a:ext>
            </a:extLst>
          </p:cNvPr>
          <p:cNvSpPr txBox="1"/>
          <p:nvPr/>
        </p:nvSpPr>
        <p:spPr>
          <a:xfrm>
            <a:off x="2348386" y="4882066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20XX.4.4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479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4" grpId="0"/>
      <p:bldP spid="45" grpId="0"/>
      <p:bldP spid="47" grpId="0"/>
      <p:bldP spid="4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0D2F438-733A-4890-BD65-F15EA1013314}"/>
              </a:ext>
            </a:extLst>
          </p:cNvPr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B09EEF68-6FE5-492C-9206-C73E96CB69FA}"/>
              </a:ext>
            </a:extLst>
          </p:cNvPr>
          <p:cNvCxnSpPr/>
          <p:nvPr/>
        </p:nvCxnSpPr>
        <p:spPr>
          <a:xfrm>
            <a:off x="1185037" y="1124744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>
            <a:extLst>
              <a:ext uri="{FF2B5EF4-FFF2-40B4-BE49-F238E27FC236}">
                <a16:creationId xmlns:a16="http://schemas.microsoft.com/office/drawing/2014/main" id="{70CE0C65-4138-4553-A014-F995606E04CD}"/>
              </a:ext>
            </a:extLst>
          </p:cNvPr>
          <p:cNvSpPr txBox="1"/>
          <p:nvPr/>
        </p:nvSpPr>
        <p:spPr>
          <a:xfrm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情景思考</a:t>
            </a:r>
          </a:p>
        </p:txBody>
      </p:sp>
      <p:sp>
        <p:nvSpPr>
          <p:cNvPr id="5" name="Text Box 39">
            <a:extLst>
              <a:ext uri="{FF2B5EF4-FFF2-40B4-BE49-F238E27FC236}">
                <a16:creationId xmlns:a16="http://schemas.microsoft.com/office/drawing/2014/main" id="{F1153667-88F2-41F2-A100-E4AE74F587CD}"/>
              </a:ext>
            </a:extLst>
          </p:cNvPr>
          <p:cNvSpPr txBox="1"/>
          <p:nvPr/>
        </p:nvSpPr>
        <p:spPr>
          <a:xfrm>
            <a:off x="1185036" y="1265161"/>
            <a:ext cx="10244965" cy="13236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 eaLnBrk="0" hangingPunct="0"/>
            <a:r>
              <a:rPr lang="zh-CN" altLang="en-US" sz="2667" dirty="0">
                <a:solidFill>
                  <a:srgbClr val="000000"/>
                </a:solidFill>
                <a:cs typeface="+mn-ea"/>
                <a:sym typeface="+mn-lt"/>
              </a:rPr>
              <a:t>       一艘船从甲码头到乙码头顺流而行，用了</a:t>
            </a:r>
            <a:r>
              <a:rPr lang="en-US" altLang="zh-CN" sz="2667" dirty="0">
                <a:solidFill>
                  <a:srgbClr val="000000"/>
                </a:solidFill>
                <a:cs typeface="+mn-ea"/>
                <a:sym typeface="+mn-lt"/>
              </a:rPr>
              <a:t>2h</a:t>
            </a:r>
            <a:r>
              <a:rPr lang="zh-CN" altLang="en-US" sz="2667" dirty="0">
                <a:solidFill>
                  <a:srgbClr val="000000"/>
                </a:solidFill>
                <a:cs typeface="+mn-ea"/>
                <a:sym typeface="+mn-lt"/>
              </a:rPr>
              <a:t>；从乙码头到甲码头逆流而行，用了</a:t>
            </a:r>
            <a:r>
              <a:rPr lang="en-US" altLang="zh-CN" sz="2667" dirty="0">
                <a:solidFill>
                  <a:srgbClr val="000000"/>
                </a:solidFill>
                <a:cs typeface="+mn-ea"/>
                <a:sym typeface="+mn-lt"/>
              </a:rPr>
              <a:t>2.5h</a:t>
            </a:r>
            <a:r>
              <a:rPr lang="zh-CN" altLang="en-US" sz="2667" dirty="0">
                <a:solidFill>
                  <a:srgbClr val="000000"/>
                </a:solidFill>
                <a:cs typeface="+mn-ea"/>
                <a:sym typeface="+mn-lt"/>
              </a:rPr>
              <a:t>。已知水流的速度是</a:t>
            </a:r>
            <a:r>
              <a:rPr lang="en-US" altLang="zh-CN" sz="2667" dirty="0">
                <a:solidFill>
                  <a:srgbClr val="000000"/>
                </a:solidFill>
                <a:cs typeface="+mn-ea"/>
                <a:sym typeface="+mn-lt"/>
              </a:rPr>
              <a:t>3km/h,</a:t>
            </a:r>
            <a:r>
              <a:rPr lang="zh-CN" altLang="en-US" sz="2667" dirty="0">
                <a:solidFill>
                  <a:srgbClr val="000000"/>
                </a:solidFill>
                <a:cs typeface="+mn-ea"/>
                <a:sym typeface="+mn-lt"/>
              </a:rPr>
              <a:t>求船在静水中的平均速度。</a:t>
            </a:r>
            <a:endParaRPr lang="en-US" altLang="zh-CN" sz="2667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03FE127-A831-45E5-9252-A400EA9A8B9E}"/>
              </a:ext>
            </a:extLst>
          </p:cNvPr>
          <p:cNvSpPr/>
          <p:nvPr/>
        </p:nvSpPr>
        <p:spPr>
          <a:xfrm>
            <a:off x="636591" y="2757481"/>
            <a:ext cx="12108575" cy="2349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  <a:defRPr/>
            </a:pPr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endParaRPr lang="en-US" altLang="zh-CN" sz="2667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1219170"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设船在静水中的平均速度为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x km/h.</a:t>
            </a:r>
          </a:p>
          <a:p>
            <a:pPr defTabSz="1219170"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顺流时行驶的路程为</a:t>
            </a:r>
            <a:r>
              <a:rPr lang="zh-CN" altLang="en-US" sz="2667" u="sng" dirty="0">
                <a:solidFill>
                  <a:prstClr val="black"/>
                </a:solidFill>
                <a:cs typeface="+mn-ea"/>
                <a:sym typeface="+mn-lt"/>
              </a:rPr>
              <a:t>                     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米；</a:t>
            </a:r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逆流时行驶的路程为</a:t>
            </a:r>
            <a:r>
              <a:rPr lang="zh-CN" altLang="en-US" sz="2667" u="sng" dirty="0">
                <a:solidFill>
                  <a:prstClr val="black"/>
                </a:solidFill>
                <a:cs typeface="+mn-ea"/>
                <a:sym typeface="+mn-lt"/>
              </a:rPr>
              <a:t>                       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米；</a:t>
            </a: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C451B5E2-853B-4F13-9890-CD6FF5A2E703}"/>
              </a:ext>
            </a:extLst>
          </p:cNvPr>
          <p:cNvSpPr txBox="1"/>
          <p:nvPr/>
        </p:nvSpPr>
        <p:spPr>
          <a:xfrm>
            <a:off x="4199856" y="3804570"/>
            <a:ext cx="1936940" cy="6667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en-US" altLang="zh-CN" sz="3733" dirty="0">
                <a:solidFill>
                  <a:srgbClr val="0033CC"/>
                </a:solidFill>
                <a:cs typeface="+mn-ea"/>
                <a:sym typeface="+mn-lt"/>
              </a:rPr>
              <a:t>2</a:t>
            </a:r>
            <a:r>
              <a:rPr lang="zh-CN" altLang="en-US" sz="3733" dirty="0">
                <a:solidFill>
                  <a:srgbClr val="0033CC"/>
                </a:solidFill>
                <a:cs typeface="+mn-ea"/>
                <a:sym typeface="+mn-lt"/>
              </a:rPr>
              <a:t>（</a:t>
            </a:r>
            <a:r>
              <a:rPr lang="en-US" altLang="zh-CN" sz="3733" dirty="0">
                <a:solidFill>
                  <a:srgbClr val="0033CC"/>
                </a:solidFill>
                <a:cs typeface="+mn-ea"/>
                <a:sym typeface="+mn-lt"/>
              </a:rPr>
              <a:t>x+3</a:t>
            </a:r>
            <a:r>
              <a:rPr lang="zh-CN" altLang="en-US" sz="3733" dirty="0">
                <a:solidFill>
                  <a:srgbClr val="0033CC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B328651D-CB38-4CAA-AEC4-6DB6054128F0}"/>
              </a:ext>
            </a:extLst>
          </p:cNvPr>
          <p:cNvSpPr txBox="1"/>
          <p:nvPr/>
        </p:nvSpPr>
        <p:spPr>
          <a:xfrm>
            <a:off x="4378148" y="4953557"/>
            <a:ext cx="5655219" cy="74898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en-US" altLang="zh-CN" sz="4267" dirty="0">
                <a:solidFill>
                  <a:srgbClr val="0033CC"/>
                </a:solidFill>
                <a:cs typeface="+mn-ea"/>
                <a:sym typeface="+mn-lt"/>
              </a:rPr>
              <a:t>2</a:t>
            </a:r>
            <a:r>
              <a:rPr lang="zh-CN" altLang="en-US" sz="4267" dirty="0">
                <a:solidFill>
                  <a:srgbClr val="0033CC"/>
                </a:solidFill>
                <a:cs typeface="+mn-ea"/>
                <a:sym typeface="+mn-lt"/>
              </a:rPr>
              <a:t>（</a:t>
            </a:r>
            <a:r>
              <a:rPr lang="en-US" altLang="zh-CN" sz="4267" dirty="0">
                <a:solidFill>
                  <a:srgbClr val="0033CC"/>
                </a:solidFill>
                <a:cs typeface="+mn-ea"/>
                <a:sym typeface="+mn-lt"/>
              </a:rPr>
              <a:t>x+3</a:t>
            </a:r>
            <a:r>
              <a:rPr lang="zh-CN" altLang="en-US" sz="4267" dirty="0">
                <a:solidFill>
                  <a:srgbClr val="0033CC"/>
                </a:solidFill>
                <a:cs typeface="+mn-ea"/>
                <a:sym typeface="+mn-lt"/>
              </a:rPr>
              <a:t>）</a:t>
            </a:r>
            <a:r>
              <a:rPr lang="en-US" altLang="zh-CN" sz="4267" dirty="0">
                <a:solidFill>
                  <a:srgbClr val="0033CC"/>
                </a:solidFill>
                <a:cs typeface="+mn-ea"/>
                <a:sym typeface="+mn-lt"/>
              </a:rPr>
              <a:t>=2.5</a:t>
            </a:r>
            <a:r>
              <a:rPr lang="zh-CN" altLang="en-US" sz="4267" dirty="0">
                <a:solidFill>
                  <a:srgbClr val="0033CC"/>
                </a:solidFill>
                <a:cs typeface="+mn-ea"/>
                <a:sym typeface="+mn-lt"/>
              </a:rPr>
              <a:t>（</a:t>
            </a:r>
            <a:r>
              <a:rPr lang="en-US" altLang="zh-CN" sz="4267" dirty="0">
                <a:solidFill>
                  <a:srgbClr val="0033CC"/>
                </a:solidFill>
                <a:cs typeface="+mn-ea"/>
                <a:sym typeface="+mn-lt"/>
              </a:rPr>
              <a:t>x-3</a:t>
            </a:r>
            <a:r>
              <a:rPr lang="zh-CN" altLang="en-US" sz="4267" dirty="0">
                <a:solidFill>
                  <a:srgbClr val="0033CC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AFF2E40-0AEA-48A8-AC1C-934F9D18121A}"/>
              </a:ext>
            </a:extLst>
          </p:cNvPr>
          <p:cNvSpPr/>
          <p:nvPr/>
        </p:nvSpPr>
        <p:spPr>
          <a:xfrm>
            <a:off x="636592" y="5201303"/>
            <a:ext cx="9726609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(4)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根据题意可列方程为</a:t>
            </a:r>
            <a:r>
              <a:rPr lang="en-US" altLang="zh-CN" sz="2667" u="sng" dirty="0">
                <a:solidFill>
                  <a:prstClr val="black"/>
                </a:solidFill>
                <a:cs typeface="+mn-ea"/>
                <a:sym typeface="+mn-lt"/>
              </a:rPr>
              <a:t>__________________________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6" name="卷形: 水平 15">
            <a:extLst>
              <a:ext uri="{FF2B5EF4-FFF2-40B4-BE49-F238E27FC236}">
                <a16:creationId xmlns:a16="http://schemas.microsoft.com/office/drawing/2014/main" id="{0E523272-EDBD-43E0-BEAF-2A6BA7DD0096}"/>
              </a:ext>
            </a:extLst>
          </p:cNvPr>
          <p:cNvSpPr/>
          <p:nvPr/>
        </p:nvSpPr>
        <p:spPr>
          <a:xfrm>
            <a:off x="5956354" y="2106665"/>
            <a:ext cx="5731129" cy="130163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/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因为船往返的路程是一个定值，</a:t>
            </a:r>
            <a:endParaRPr lang="en-US" altLang="zh-CN" sz="2667" b="1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914377"/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表示它的两个式子应相等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TextBox 9">
            <a:extLst>
              <a:ext uri="{FF2B5EF4-FFF2-40B4-BE49-F238E27FC236}">
                <a16:creationId xmlns:a16="http://schemas.microsoft.com/office/drawing/2014/main" id="{B006CC44-2935-426C-8FF6-FA36481DCE0C}"/>
              </a:ext>
            </a:extLst>
          </p:cNvPr>
          <p:cNvSpPr txBox="1"/>
          <p:nvPr/>
        </p:nvSpPr>
        <p:spPr>
          <a:xfrm>
            <a:off x="4199856" y="4410820"/>
            <a:ext cx="2349760" cy="6667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en-US" altLang="zh-CN" sz="3733" dirty="0">
                <a:solidFill>
                  <a:srgbClr val="0033CC"/>
                </a:solidFill>
                <a:cs typeface="+mn-ea"/>
                <a:sym typeface="+mn-lt"/>
              </a:rPr>
              <a:t>2.5</a:t>
            </a:r>
            <a:r>
              <a:rPr lang="zh-CN" altLang="en-US" sz="3733" dirty="0">
                <a:solidFill>
                  <a:srgbClr val="0033CC"/>
                </a:solidFill>
                <a:cs typeface="+mn-ea"/>
                <a:sym typeface="+mn-lt"/>
              </a:rPr>
              <a:t>（</a:t>
            </a:r>
            <a:r>
              <a:rPr lang="en-US" altLang="zh-CN" sz="3733" dirty="0">
                <a:solidFill>
                  <a:srgbClr val="0033CC"/>
                </a:solidFill>
                <a:cs typeface="+mn-ea"/>
                <a:sym typeface="+mn-lt"/>
              </a:rPr>
              <a:t>x-3</a:t>
            </a:r>
            <a:r>
              <a:rPr lang="zh-CN" altLang="en-US" sz="3733" dirty="0">
                <a:solidFill>
                  <a:srgbClr val="0033CC"/>
                </a:solidFill>
                <a:cs typeface="+mn-ea"/>
                <a:sym typeface="+mn-lt"/>
              </a:rPr>
              <a:t>）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ACF824F4-D037-4274-8024-6875820AC4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097" y="4994478"/>
            <a:ext cx="1798916" cy="1798916"/>
          </a:xfrm>
          <a:prstGeom prst="rect">
            <a:avLst/>
          </a:prstGeom>
        </p:spPr>
      </p:pic>
      <p:sp>
        <p:nvSpPr>
          <p:cNvPr id="19" name="文本框 18">
            <a:extLst>
              <a:ext uri="{FF2B5EF4-FFF2-40B4-BE49-F238E27FC236}">
                <a16:creationId xmlns:a16="http://schemas.microsoft.com/office/drawing/2014/main" id="{2A89DE0D-5F07-4D4F-A417-5DB5555682E2}"/>
              </a:ext>
            </a:extLst>
          </p:cNvPr>
          <p:cNvSpPr txBox="1"/>
          <p:nvPr/>
        </p:nvSpPr>
        <p:spPr>
          <a:xfrm>
            <a:off x="6677643" y="6030549"/>
            <a:ext cx="3317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b="1" dirty="0">
                <a:solidFill>
                  <a:srgbClr val="4B14AA">
                    <a:lumMod val="50000"/>
                  </a:srgbClr>
                </a:solidFill>
                <a:cs typeface="+mn-ea"/>
                <a:sym typeface="+mn-lt"/>
              </a:rPr>
              <a:t>你可以求出方程的解吗？</a:t>
            </a:r>
          </a:p>
        </p:txBody>
      </p:sp>
    </p:spTree>
    <p:extLst>
      <p:ext uri="{BB962C8B-B14F-4D97-AF65-F5344CB8AC3E}">
        <p14:creationId xmlns:p14="http://schemas.microsoft.com/office/powerpoint/2010/main" val="208284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 animBg="1"/>
      <p:bldP spid="17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0D2F438-733A-4890-BD65-F15EA1013314}"/>
              </a:ext>
            </a:extLst>
          </p:cNvPr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B09EEF68-6FE5-492C-9206-C73E96CB69FA}"/>
              </a:ext>
            </a:extLst>
          </p:cNvPr>
          <p:cNvCxnSpPr/>
          <p:nvPr/>
        </p:nvCxnSpPr>
        <p:spPr>
          <a:xfrm>
            <a:off x="1185037" y="1124744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>
            <a:extLst>
              <a:ext uri="{FF2B5EF4-FFF2-40B4-BE49-F238E27FC236}">
                <a16:creationId xmlns:a16="http://schemas.microsoft.com/office/drawing/2014/main" id="{70CE0C65-4138-4553-A014-F995606E04CD}"/>
              </a:ext>
            </a:extLst>
          </p:cNvPr>
          <p:cNvSpPr txBox="1"/>
          <p:nvPr/>
        </p:nvSpPr>
        <p:spPr>
          <a:xfrm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课堂测试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0F7BCAFB-0849-4C34-83EA-EE219965897F}"/>
                  </a:ext>
                </a:extLst>
              </p:cNvPr>
              <p:cNvSpPr/>
              <p:nvPr/>
            </p:nvSpPr>
            <p:spPr>
              <a:xfrm>
                <a:off x="1101969" y="1350242"/>
                <a:ext cx="8804031" cy="23162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1．下列变形成立的是(　　)</a:t>
                </a:r>
              </a:p>
              <a:p>
                <a:pPr defTabSz="914377"/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A．4x－5＝3x＋2变形得4x－3x＝－2＋5</a:t>
                </a:r>
              </a:p>
              <a:p>
                <a:pPr defTabSz="914377"/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B．</a:t>
                </a:r>
                <a:r>
                  <a:rPr lang="en-US" altLang="zh-CN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x－1＝ </a:t>
                </a:r>
                <a:r>
                  <a:rPr lang="en-US" altLang="zh-CN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2x</a:t>
                </a:r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＋3变形得4x</a:t>
                </a:r>
                <a:r>
                  <a:rPr lang="en-US" altLang="zh-CN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+2x</a:t>
                </a:r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＋3</a:t>
                </a:r>
              </a:p>
              <a:p>
                <a:pPr defTabSz="914377"/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C．3(x－1)＝2(x＋3)变形得3x－1＝2x＋6</a:t>
                </a:r>
              </a:p>
              <a:p>
                <a:pPr defTabSz="914377"/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D．3x＝2变形得x＝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2667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</a:p>
            </p:txBody>
          </p:sp>
        </mc:Choice>
        <mc:Fallback xmlns="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0F7BCAFB-0849-4C34-83EA-EE21996589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969" y="1350242"/>
                <a:ext cx="8804031" cy="2316275"/>
              </a:xfrm>
              <a:prstGeom prst="rect">
                <a:avLst/>
              </a:prstGeom>
              <a:blipFill>
                <a:blip r:embed="rId3"/>
                <a:stretch>
                  <a:fillRect l="-1316" t="-2895" b="-26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C5191E3-D8DD-497E-B137-BBD75DB3929C}"/>
                  </a:ext>
                </a:extLst>
              </p:cNvPr>
              <p:cNvSpPr/>
              <p:nvPr/>
            </p:nvSpPr>
            <p:spPr>
              <a:xfrm>
                <a:off x="984737" y="3477684"/>
                <a:ext cx="10879016" cy="35578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/>
                <a:r>
                  <a:rPr lang="zh-CN" altLang="en-US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【分析】</a:t>
                </a:r>
              </a:p>
              <a:p>
                <a:pPr defTabSz="914377"/>
                <a:r>
                  <a:rPr lang="zh-CN" altLang="en-US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利用等式的性质对每个式子进行变形即可找出答案．</a:t>
                </a:r>
              </a:p>
              <a:p>
                <a:pPr defTabSz="914377"/>
                <a:r>
                  <a:rPr lang="zh-CN" altLang="en-US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/>
                <a:r>
                  <a:rPr lang="zh-CN" altLang="en-US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解：A、4x－5＝3x＋2变形应得到4x-3x=2+5，故本选项错误；</a:t>
                </a:r>
              </a:p>
              <a:p>
                <a:pPr defTabSz="914377"/>
                <a:r>
                  <a:rPr lang="zh-CN" altLang="en-US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         B、</a:t>
                </a:r>
                <a:r>
                  <a:rPr lang="en-US" altLang="zh-CN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en-US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x－1＝ </a:t>
                </a:r>
                <a:r>
                  <a:rPr lang="en-US" altLang="zh-CN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2x</a:t>
                </a:r>
                <a:r>
                  <a:rPr lang="zh-CN" altLang="en-US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＋3变形应得到4x</a:t>
                </a:r>
                <a:r>
                  <a:rPr lang="en-US" altLang="zh-CN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—2x</a:t>
                </a:r>
                <a:r>
                  <a:rPr lang="zh-CN" altLang="en-US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=</a:t>
                </a:r>
                <a:r>
                  <a:rPr lang="en-US" altLang="zh-CN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1+3</a:t>
                </a:r>
                <a:r>
                  <a:rPr lang="zh-CN" altLang="en-US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，故本选项错误；</a:t>
                </a:r>
              </a:p>
              <a:p>
                <a:pPr defTabSz="914377"/>
                <a:r>
                  <a:rPr lang="zh-CN" altLang="en-US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         C、3（x-1）=2（x+3）两边都变形应得3x-3=2x+6，故本选项错误；</a:t>
                </a:r>
              </a:p>
              <a:p>
                <a:pPr defTabSz="914377"/>
                <a:r>
                  <a:rPr lang="zh-CN" altLang="en-US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         D、3x=2两边都除以3，即可得到x=</a:t>
                </a:r>
                <a:r>
                  <a:rPr lang="en-US" altLang="zh-CN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2667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667" dirty="0">
                    <a:solidFill>
                      <a:srgbClr val="FF0000"/>
                    </a:solidFill>
                    <a:cs typeface="+mn-ea"/>
                    <a:sym typeface="+mn-lt"/>
                  </a:rPr>
                  <a:t> ，故本选项正确．</a:t>
                </a: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4C5191E3-D8DD-497E-B137-BBD75DB392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737" y="3477684"/>
                <a:ext cx="10879016" cy="3557897"/>
              </a:xfrm>
              <a:prstGeom prst="rect">
                <a:avLst/>
              </a:prstGeom>
              <a:blipFill>
                <a:blip r:embed="rId4"/>
                <a:stretch>
                  <a:fillRect l="-1065" t="-1541" b="-10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笑脸 15">
            <a:extLst>
              <a:ext uri="{FF2B5EF4-FFF2-40B4-BE49-F238E27FC236}">
                <a16:creationId xmlns:a16="http://schemas.microsoft.com/office/drawing/2014/main" id="{4EAA2EA7-9AFF-43D9-820A-84EA19A777E5}"/>
              </a:ext>
            </a:extLst>
          </p:cNvPr>
          <p:cNvSpPr/>
          <p:nvPr/>
        </p:nvSpPr>
        <p:spPr>
          <a:xfrm>
            <a:off x="1081419" y="3009260"/>
            <a:ext cx="463219" cy="490481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656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0D2F438-733A-4890-BD65-F15EA1013314}"/>
              </a:ext>
            </a:extLst>
          </p:cNvPr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B09EEF68-6FE5-492C-9206-C73E96CB69FA}"/>
              </a:ext>
            </a:extLst>
          </p:cNvPr>
          <p:cNvCxnSpPr/>
          <p:nvPr/>
        </p:nvCxnSpPr>
        <p:spPr>
          <a:xfrm>
            <a:off x="1185037" y="1124744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>
            <a:extLst>
              <a:ext uri="{FF2B5EF4-FFF2-40B4-BE49-F238E27FC236}">
                <a16:creationId xmlns:a16="http://schemas.microsoft.com/office/drawing/2014/main" id="{70CE0C65-4138-4553-A014-F995606E04CD}"/>
              </a:ext>
            </a:extLst>
          </p:cNvPr>
          <p:cNvSpPr txBox="1"/>
          <p:nvPr/>
        </p:nvSpPr>
        <p:spPr>
          <a:xfrm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课堂测试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6982426-9186-4E75-9A1F-D349DC5D6FF7}"/>
              </a:ext>
            </a:extLst>
          </p:cNvPr>
          <p:cNvSpPr/>
          <p:nvPr/>
        </p:nvSpPr>
        <p:spPr>
          <a:xfrm>
            <a:off x="1144241" y="1191069"/>
            <a:ext cx="9903519" cy="1323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2．若方程2x+1＝﹣3的解是关于x的方程7﹣2(x﹣a)＝3的解，则a的值为(   )</a:t>
            </a:r>
          </a:p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A．﹣2	B．﹣4	C．﹣5	D．﹣6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AE20407-289F-46A8-9064-C6029F989881}"/>
              </a:ext>
            </a:extLst>
          </p:cNvPr>
          <p:cNvSpPr/>
          <p:nvPr/>
        </p:nvSpPr>
        <p:spPr>
          <a:xfrm>
            <a:off x="1038731" y="2302907"/>
            <a:ext cx="1128222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【分析】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解方程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2x+1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＝﹣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，得到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的值，代入方程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﹣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2(x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﹣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a)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＝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，得到关于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的一元一次方程，解之即可．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【详解】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解：解方程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2x+1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＝﹣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得：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＝﹣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把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＝﹣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代入方程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﹣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2(x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﹣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a)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＝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得：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﹣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2(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﹣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﹣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a)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＝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解得：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＝﹣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zh-CN" sz="2400" kern="1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" name="笑脸 6">
            <a:extLst>
              <a:ext uri="{FF2B5EF4-FFF2-40B4-BE49-F238E27FC236}">
                <a16:creationId xmlns:a16="http://schemas.microsoft.com/office/drawing/2014/main" id="{08B05F79-EC50-49B0-B816-701BD2A4E82C}"/>
              </a:ext>
            </a:extLst>
          </p:cNvPr>
          <p:cNvSpPr/>
          <p:nvPr/>
        </p:nvSpPr>
        <p:spPr>
          <a:xfrm>
            <a:off x="2828545" y="1984887"/>
            <a:ext cx="609601" cy="636600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341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0D2F438-733A-4890-BD65-F15EA1013314}"/>
              </a:ext>
            </a:extLst>
          </p:cNvPr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B09EEF68-6FE5-492C-9206-C73E96CB69FA}"/>
              </a:ext>
            </a:extLst>
          </p:cNvPr>
          <p:cNvCxnSpPr/>
          <p:nvPr/>
        </p:nvCxnSpPr>
        <p:spPr>
          <a:xfrm>
            <a:off x="1185037" y="1124744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>
            <a:extLst>
              <a:ext uri="{FF2B5EF4-FFF2-40B4-BE49-F238E27FC236}">
                <a16:creationId xmlns:a16="http://schemas.microsoft.com/office/drawing/2014/main" id="{70CE0C65-4138-4553-A014-F995606E04CD}"/>
              </a:ext>
            </a:extLst>
          </p:cNvPr>
          <p:cNvSpPr txBox="1"/>
          <p:nvPr/>
        </p:nvSpPr>
        <p:spPr>
          <a:xfrm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课堂测试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943E448-02F5-4678-838F-33CAB481F2E8}"/>
              </a:ext>
            </a:extLst>
          </p:cNvPr>
          <p:cNvSpPr/>
          <p:nvPr/>
        </p:nvSpPr>
        <p:spPr>
          <a:xfrm>
            <a:off x="1199456" y="1168808"/>
            <a:ext cx="104767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．解方程</a:t>
            </a: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﹣（</a:t>
            </a: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x+6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）时，去括号正确的是（　　）</a:t>
            </a:r>
            <a:endParaRPr lang="zh-CN" altLang="zh-CN" sz="32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x+6=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5x+5    B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6=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5x+5</a:t>
            </a:r>
            <a:endParaRPr lang="zh-CN" altLang="zh-CN" sz="32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x+6=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5x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5    D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6=</a:t>
            </a:r>
            <a:r>
              <a:rPr lang="zh-CN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﹣</a:t>
            </a:r>
            <a:r>
              <a:rPr lang="en-US" altLang="zh-CN" sz="3200" b="1" kern="100" dirty="0">
                <a:solidFill>
                  <a:prstClr val="black"/>
                </a:solidFill>
                <a:cs typeface="+mn-ea"/>
                <a:sym typeface="+mn-lt"/>
              </a:rPr>
              <a:t>5x+1</a:t>
            </a:r>
            <a:endParaRPr lang="zh-CN" altLang="zh-CN" sz="32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笑脸 5">
            <a:extLst>
              <a:ext uri="{FF2B5EF4-FFF2-40B4-BE49-F238E27FC236}">
                <a16:creationId xmlns:a16="http://schemas.microsoft.com/office/drawing/2014/main" id="{122AB6C5-610B-4D42-8E17-EBD1AF982F6C}"/>
              </a:ext>
            </a:extLst>
          </p:cNvPr>
          <p:cNvSpPr/>
          <p:nvPr/>
        </p:nvSpPr>
        <p:spPr>
          <a:xfrm>
            <a:off x="5328709" y="2841084"/>
            <a:ext cx="609601" cy="636600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426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0D2F438-733A-4890-BD65-F15EA1013314}"/>
              </a:ext>
            </a:extLst>
          </p:cNvPr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B09EEF68-6FE5-492C-9206-C73E96CB69FA}"/>
              </a:ext>
            </a:extLst>
          </p:cNvPr>
          <p:cNvCxnSpPr/>
          <p:nvPr/>
        </p:nvCxnSpPr>
        <p:spPr>
          <a:xfrm>
            <a:off x="1185037" y="1124744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>
            <a:extLst>
              <a:ext uri="{FF2B5EF4-FFF2-40B4-BE49-F238E27FC236}">
                <a16:creationId xmlns:a16="http://schemas.microsoft.com/office/drawing/2014/main" id="{70CE0C65-4138-4553-A014-F995606E04CD}"/>
              </a:ext>
            </a:extLst>
          </p:cNvPr>
          <p:cNvSpPr txBox="1"/>
          <p:nvPr/>
        </p:nvSpPr>
        <p:spPr>
          <a:xfrm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课堂测试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95D02E2-6E58-4886-8F52-CB4E283CADEA}"/>
              </a:ext>
            </a:extLst>
          </p:cNvPr>
          <p:cNvSpPr/>
          <p:nvPr/>
        </p:nvSpPr>
        <p:spPr>
          <a:xfrm>
            <a:off x="1055077" y="1298993"/>
            <a:ext cx="1094935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4．解方程2x+3（2x﹣1）=16﹣（x+1）的第一步应是（   ）</a:t>
            </a:r>
          </a:p>
          <a:p>
            <a:pPr defTabSz="914377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A．去分母                                       B．去括号                                       C．移项                                       </a:t>
            </a:r>
            <a:endParaRPr lang="en-US" altLang="zh-CN" sz="32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D．合并</a:t>
            </a:r>
          </a:p>
        </p:txBody>
      </p:sp>
      <p:sp>
        <p:nvSpPr>
          <p:cNvPr id="13" name="笑脸 12">
            <a:extLst>
              <a:ext uri="{FF2B5EF4-FFF2-40B4-BE49-F238E27FC236}">
                <a16:creationId xmlns:a16="http://schemas.microsoft.com/office/drawing/2014/main" id="{DC087CFE-9399-46AB-990B-C29E1D13CF38}"/>
              </a:ext>
            </a:extLst>
          </p:cNvPr>
          <p:cNvSpPr/>
          <p:nvPr/>
        </p:nvSpPr>
        <p:spPr>
          <a:xfrm>
            <a:off x="1046614" y="2376813"/>
            <a:ext cx="532831" cy="429684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7B41AEB-E53B-435B-A2AA-1A6262A53E88}"/>
              </a:ext>
            </a:extLst>
          </p:cNvPr>
          <p:cNvSpPr/>
          <p:nvPr/>
        </p:nvSpPr>
        <p:spPr>
          <a:xfrm>
            <a:off x="1046614" y="3770529"/>
            <a:ext cx="10805417" cy="2555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sz="2667" kern="100" dirty="0">
                <a:solidFill>
                  <a:srgbClr val="FF0000"/>
                </a:solidFill>
                <a:cs typeface="+mn-ea"/>
                <a:sym typeface="+mn-lt"/>
              </a:rPr>
              <a:t>【分析】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2667" kern="100" dirty="0">
                <a:solidFill>
                  <a:srgbClr val="FF0000"/>
                </a:solidFill>
                <a:cs typeface="+mn-ea"/>
                <a:sym typeface="+mn-lt"/>
              </a:rPr>
              <a:t>解一元一次方程的基本步骤为：</a:t>
            </a:r>
            <a:r>
              <a:rPr lang="en-US" altLang="zh-CN" sz="2667" kern="100" dirty="0">
                <a:solidFill>
                  <a:srgbClr val="FF0000"/>
                </a:solidFill>
                <a:cs typeface="+mn-ea"/>
                <a:sym typeface="+mn-lt"/>
              </a:rPr>
              <a:t>①</a:t>
            </a:r>
            <a:r>
              <a:rPr lang="zh-CN" altLang="zh-CN" sz="2667" kern="100" dirty="0">
                <a:solidFill>
                  <a:srgbClr val="FF0000"/>
                </a:solidFill>
                <a:cs typeface="+mn-ea"/>
                <a:sym typeface="+mn-lt"/>
              </a:rPr>
              <a:t>去分母；</a:t>
            </a:r>
            <a:r>
              <a:rPr lang="en-US" altLang="zh-CN" sz="2667" kern="100" dirty="0">
                <a:solidFill>
                  <a:srgbClr val="FF0000"/>
                </a:solidFill>
                <a:cs typeface="+mn-ea"/>
                <a:sym typeface="+mn-lt"/>
              </a:rPr>
              <a:t>②</a:t>
            </a:r>
            <a:r>
              <a:rPr lang="zh-CN" altLang="zh-CN" sz="2667" kern="100" dirty="0">
                <a:solidFill>
                  <a:srgbClr val="FF0000"/>
                </a:solidFill>
                <a:cs typeface="+mn-ea"/>
                <a:sym typeface="+mn-lt"/>
              </a:rPr>
              <a:t>去括号；</a:t>
            </a:r>
            <a:r>
              <a:rPr lang="en-US" altLang="zh-CN" sz="2667" kern="100" dirty="0">
                <a:solidFill>
                  <a:srgbClr val="FF0000"/>
                </a:solidFill>
                <a:cs typeface="+mn-ea"/>
                <a:sym typeface="+mn-lt"/>
              </a:rPr>
              <a:t>③</a:t>
            </a:r>
            <a:r>
              <a:rPr lang="zh-CN" altLang="zh-CN" sz="2667" kern="100" dirty="0">
                <a:solidFill>
                  <a:srgbClr val="FF0000"/>
                </a:solidFill>
                <a:cs typeface="+mn-ea"/>
                <a:sym typeface="+mn-lt"/>
              </a:rPr>
              <a:t>移项；</a:t>
            </a:r>
            <a:r>
              <a:rPr lang="en-US" altLang="zh-CN" sz="2667" kern="100" dirty="0">
                <a:solidFill>
                  <a:srgbClr val="FF0000"/>
                </a:solidFill>
                <a:cs typeface="+mn-ea"/>
                <a:sym typeface="+mn-lt"/>
              </a:rPr>
              <a:t>④</a:t>
            </a:r>
            <a:r>
              <a:rPr lang="zh-CN" altLang="zh-CN" sz="2667" kern="100" dirty="0">
                <a:solidFill>
                  <a:srgbClr val="FF0000"/>
                </a:solidFill>
                <a:cs typeface="+mn-ea"/>
                <a:sym typeface="+mn-lt"/>
              </a:rPr>
              <a:t>合并同类项；</a:t>
            </a:r>
            <a:r>
              <a:rPr lang="en-US" altLang="zh-CN" sz="2667" kern="100" dirty="0">
                <a:solidFill>
                  <a:srgbClr val="FF0000"/>
                </a:solidFill>
                <a:cs typeface="+mn-ea"/>
                <a:sym typeface="+mn-lt"/>
              </a:rPr>
              <a:t>⑤</a:t>
            </a:r>
            <a:r>
              <a:rPr lang="zh-CN" altLang="zh-CN" sz="2667" kern="100" dirty="0">
                <a:solidFill>
                  <a:srgbClr val="FF0000"/>
                </a:solidFill>
                <a:cs typeface="+mn-ea"/>
                <a:sym typeface="+mn-lt"/>
              </a:rPr>
              <a:t>未知数的系数化为</a:t>
            </a:r>
            <a:r>
              <a:rPr lang="en-US" altLang="zh-CN" sz="2667" kern="100" dirty="0">
                <a:solidFill>
                  <a:srgbClr val="FF0000"/>
                </a:solidFill>
                <a:cs typeface="+mn-ea"/>
                <a:sym typeface="+mn-lt"/>
              </a:rPr>
              <a:t>1.</a:t>
            </a:r>
            <a:r>
              <a:rPr lang="zh-CN" altLang="en-US" sz="2667" kern="100" dirty="0">
                <a:solidFill>
                  <a:srgbClr val="FF0000"/>
                </a:solidFill>
                <a:cs typeface="+mn-ea"/>
                <a:sym typeface="+mn-lt"/>
              </a:rPr>
              <a:t>本题方程中未知数的系数不含分母，故第一步是去括号。</a:t>
            </a:r>
            <a:endParaRPr lang="zh-CN" altLang="zh-CN" sz="2667" kern="100" dirty="0">
              <a:solidFill>
                <a:srgbClr val="FF0000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096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477F06EE-D828-4431-8555-9901E420F59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7DD04CD-C0E0-4B5A-BDFE-1788E56C2E48}"/>
              </a:ext>
            </a:extLst>
          </p:cNvPr>
          <p:cNvSpPr/>
          <p:nvPr/>
        </p:nvSpPr>
        <p:spPr>
          <a:xfrm>
            <a:off x="319314" y="214086"/>
            <a:ext cx="11553372" cy="6429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占位符 4">
            <a:extLst>
              <a:ext uri="{FF2B5EF4-FFF2-40B4-BE49-F238E27FC236}">
                <a16:creationId xmlns:a16="http://schemas.microsoft.com/office/drawing/2014/main" id="{9FC58276-99B3-48BD-816C-8A6C974CAB9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" r="8772"/>
          <a:stretch>
            <a:fillRect/>
          </a:stretch>
        </p:blipFill>
        <p:spPr>
          <a:xfrm>
            <a:off x="6306821" y="1346645"/>
            <a:ext cx="5103813" cy="4110037"/>
          </a:xfrm>
        </p:spPr>
      </p:pic>
      <p:sp>
        <p:nvSpPr>
          <p:cNvPr id="38" name="Rectangle: Rounded Corners 40">
            <a:extLst>
              <a:ext uri="{FF2B5EF4-FFF2-40B4-BE49-F238E27FC236}">
                <a16:creationId xmlns:a16="http://schemas.microsoft.com/office/drawing/2014/main" id="{A773E9ED-579A-4BAB-84D3-95BB594FF34D}"/>
              </a:ext>
            </a:extLst>
          </p:cNvPr>
          <p:cNvSpPr>
            <a:spLocks/>
          </p:cNvSpPr>
          <p:nvPr/>
        </p:nvSpPr>
        <p:spPr bwMode="auto">
          <a:xfrm rot="16200000">
            <a:off x="1425984" y="4421005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Rectangle: Rounded Corners 43">
            <a:extLst>
              <a:ext uri="{FF2B5EF4-FFF2-40B4-BE49-F238E27FC236}">
                <a16:creationId xmlns:a16="http://schemas.microsoft.com/office/drawing/2014/main" id="{29CC06DF-4B8E-46ED-8DA5-E93BE26E8341}"/>
              </a:ext>
            </a:extLst>
          </p:cNvPr>
          <p:cNvSpPr>
            <a:spLocks/>
          </p:cNvSpPr>
          <p:nvPr/>
        </p:nvSpPr>
        <p:spPr bwMode="auto">
          <a:xfrm rot="16200000">
            <a:off x="2773742" y="4421005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486F2941-0AE8-4F78-BA9C-D878314D59E1}"/>
              </a:ext>
            </a:extLst>
          </p:cNvPr>
          <p:cNvGrpSpPr/>
          <p:nvPr/>
        </p:nvGrpSpPr>
        <p:grpSpPr>
          <a:xfrm>
            <a:off x="885486" y="2820592"/>
            <a:ext cx="5210514" cy="1425543"/>
            <a:chOff x="1571361" y="2735515"/>
            <a:chExt cx="5210514" cy="1425543"/>
          </a:xfrm>
        </p:grpSpPr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000D7711-CF65-4D61-9779-5698111451C0}"/>
                </a:ext>
              </a:extLst>
            </p:cNvPr>
            <p:cNvSpPr/>
            <p:nvPr/>
          </p:nvSpPr>
          <p:spPr bwMode="auto">
            <a:xfrm>
              <a:off x="1602935" y="2735515"/>
              <a:ext cx="517894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0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F49AAEB3-A5E8-4008-8B02-510E1576D40C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5E4A5162-D3F0-4DA7-A166-81DDE7906B88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06682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4" name="矩形 43">
            <a:extLst>
              <a:ext uri="{FF2B5EF4-FFF2-40B4-BE49-F238E27FC236}">
                <a16:creationId xmlns:a16="http://schemas.microsoft.com/office/drawing/2014/main" id="{CD2D2060-518B-4D2A-8E4C-B0D6D9D81A5A}"/>
              </a:ext>
            </a:extLst>
          </p:cNvPr>
          <p:cNvSpPr/>
          <p:nvPr/>
        </p:nvSpPr>
        <p:spPr bwMode="auto">
          <a:xfrm>
            <a:off x="885486" y="2104128"/>
            <a:ext cx="3701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第三章  一元一次方程</a:t>
            </a: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41A25730-64CC-4B62-802C-C44AF53691F1}"/>
              </a:ext>
            </a:extLst>
          </p:cNvPr>
          <p:cNvSpPr txBox="1"/>
          <p:nvPr/>
        </p:nvSpPr>
        <p:spPr>
          <a:xfrm>
            <a:off x="885486" y="4183119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E8BB732E-1EFA-4C8E-A308-245920118B32}"/>
              </a:ext>
            </a:extLst>
          </p:cNvPr>
          <p:cNvSpPr/>
          <p:nvPr/>
        </p:nvSpPr>
        <p:spPr>
          <a:xfrm>
            <a:off x="885486" y="3752046"/>
            <a:ext cx="41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解一元一次方程 </a:t>
            </a:r>
            <a:r>
              <a:rPr lang="en-US" altLang="zh-CN" dirty="0">
                <a:cs typeface="+mn-ea"/>
                <a:sym typeface="+mn-lt"/>
              </a:rPr>
              <a:t>——</a:t>
            </a:r>
            <a:r>
              <a:rPr lang="zh-CN" altLang="en-US" dirty="0">
                <a:cs typeface="+mn-ea"/>
                <a:sym typeface="+mn-lt"/>
              </a:rPr>
              <a:t>（去括号）</a:t>
            </a: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97A8BE7D-5BA0-49D7-B45E-EAD0DEE65B08}"/>
              </a:ext>
            </a:extLst>
          </p:cNvPr>
          <p:cNvSpPr txBox="1"/>
          <p:nvPr/>
        </p:nvSpPr>
        <p:spPr>
          <a:xfrm>
            <a:off x="1000628" y="4882066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B4073D6F-751B-4F7F-9B97-DEE8FE7BAE36}"/>
              </a:ext>
            </a:extLst>
          </p:cNvPr>
          <p:cNvSpPr txBox="1"/>
          <p:nvPr/>
        </p:nvSpPr>
        <p:spPr>
          <a:xfrm>
            <a:off x="2348386" y="4882066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20XX.4.4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141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89D1549D-BAFC-45B0-95A2-E388D3131BF7}"/>
              </a:ext>
            </a:extLst>
          </p:cNvPr>
          <p:cNvSpPr txBox="1"/>
          <p:nvPr/>
        </p:nvSpPr>
        <p:spPr>
          <a:xfrm>
            <a:off x="1053623" y="5135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C5487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72001384-04F2-458F-9ABA-38476F8B2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1790869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EC5487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E3116450-6D62-42A6-BED1-2C47314B7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2625576"/>
            <a:ext cx="10348517" cy="101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1.</a:t>
            </a:r>
            <a:r>
              <a:rPr lang="zh-CN" altLang="en-US" dirty="0">
                <a:cs typeface="+mn-ea"/>
                <a:sym typeface="+mn-lt"/>
              </a:rPr>
              <a:t>进一步熟悉利用等式的性质解一元一次方程的基本技能。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2. </a:t>
            </a:r>
            <a:r>
              <a:rPr lang="zh-CN" altLang="en-US" dirty="0">
                <a:cs typeface="+mn-ea"/>
                <a:sym typeface="+mn-lt"/>
              </a:rPr>
              <a:t>利用去括号方法解一元一次方程。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4786087F-87FF-4521-937C-2F0003351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4002996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EC5487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F676D55D-FD72-413E-9C48-4C37328DE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4837703"/>
            <a:ext cx="10045282" cy="960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掌握用去括号方法解一元一次方程。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灵活用去括号方法解一元一次方程。</a:t>
            </a:r>
          </a:p>
        </p:txBody>
      </p:sp>
    </p:spTree>
    <p:extLst>
      <p:ext uri="{BB962C8B-B14F-4D97-AF65-F5344CB8AC3E}">
        <p14:creationId xmlns:p14="http://schemas.microsoft.com/office/powerpoint/2010/main" val="372681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0D2F438-733A-4890-BD65-F15EA1013314}"/>
              </a:ext>
            </a:extLst>
          </p:cNvPr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B09EEF68-6FE5-492C-9206-C73E96CB69FA}"/>
              </a:ext>
            </a:extLst>
          </p:cNvPr>
          <p:cNvCxnSpPr/>
          <p:nvPr/>
        </p:nvCxnSpPr>
        <p:spPr>
          <a:xfrm>
            <a:off x="1185037" y="1124744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>
            <a:extLst>
              <a:ext uri="{FF2B5EF4-FFF2-40B4-BE49-F238E27FC236}">
                <a16:creationId xmlns:a16="http://schemas.microsoft.com/office/drawing/2014/main" id="{70CE0C65-4138-4553-A014-F995606E04CD}"/>
              </a:ext>
            </a:extLst>
          </p:cNvPr>
          <p:cNvSpPr txBox="1"/>
          <p:nvPr/>
        </p:nvSpPr>
        <p:spPr>
          <a:xfrm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情景思考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B0616ED4-E26C-4A8C-AAF5-2B17C7442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666" y="1210637"/>
            <a:ext cx="10945284" cy="15696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1219170">
              <a:spcBef>
                <a:spcPct val="50000"/>
              </a:spcBef>
              <a:defRPr/>
            </a:pPr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zh-CN" altLang="en-US" sz="32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某工厂加强节能措施，去年下半年与上半年相比，月平均用电量减少</a:t>
            </a:r>
            <a:r>
              <a:rPr lang="en-US" altLang="zh-CN" sz="32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2000</a:t>
            </a:r>
            <a:r>
              <a:rPr lang="zh-CN" altLang="en-US" sz="32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度，全年用电</a:t>
            </a:r>
            <a:r>
              <a:rPr lang="en-US" altLang="zh-CN" sz="32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15</a:t>
            </a:r>
            <a:r>
              <a:rPr lang="zh-CN" altLang="en-US" sz="32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万度，这个工厂去年上半年每月平均用电多少度？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CB2CB79-4DB3-4125-AC78-5983B5A051F4}"/>
              </a:ext>
            </a:extLst>
          </p:cNvPr>
          <p:cNvSpPr/>
          <p:nvPr/>
        </p:nvSpPr>
        <p:spPr>
          <a:xfrm>
            <a:off x="623357" y="2916635"/>
            <a:ext cx="12108575" cy="2349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  <a:defRPr/>
            </a:pPr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endParaRPr lang="en-US" altLang="zh-CN" sz="2667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1219170"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设去年上半年每月平均用电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度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1219170"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去年上半年用电合计为</a:t>
            </a:r>
            <a:r>
              <a:rPr lang="zh-CN" altLang="en-US" sz="2667" u="sng" dirty="0">
                <a:solidFill>
                  <a:prstClr val="black"/>
                </a:solidFill>
                <a:cs typeface="+mn-ea"/>
                <a:sym typeface="+mn-lt"/>
              </a:rPr>
              <a:t>                     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度；</a:t>
            </a:r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去年下半年用电合计为</a:t>
            </a:r>
            <a:r>
              <a:rPr lang="zh-CN" altLang="en-US" sz="2667" u="sng" dirty="0">
                <a:solidFill>
                  <a:prstClr val="black"/>
                </a:solidFill>
                <a:cs typeface="+mn-ea"/>
                <a:sym typeface="+mn-lt"/>
              </a:rPr>
              <a:t>                          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度；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7CA6AB2-D991-4D84-9C23-6027F487030D}"/>
              </a:ext>
            </a:extLst>
          </p:cNvPr>
          <p:cNvSpPr txBox="1"/>
          <p:nvPr/>
        </p:nvSpPr>
        <p:spPr>
          <a:xfrm>
            <a:off x="4993699" y="3402086"/>
            <a:ext cx="1936940" cy="124123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zh-CN" altLang="en-US" sz="3733" dirty="0">
                <a:solidFill>
                  <a:srgbClr val="0033CC"/>
                </a:solidFill>
                <a:cs typeface="+mn-ea"/>
                <a:sym typeface="+mn-lt"/>
              </a:rPr>
              <a:t>              </a:t>
            </a:r>
            <a:r>
              <a:rPr lang="en-US" altLang="zh-CN" sz="3733" dirty="0">
                <a:solidFill>
                  <a:srgbClr val="0033CC"/>
                </a:solidFill>
                <a:cs typeface="+mn-ea"/>
                <a:sym typeface="+mn-lt"/>
              </a:rPr>
              <a:t>6x</a:t>
            </a:r>
            <a:endParaRPr lang="zh-CN" altLang="en-US" sz="3733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C4943846-CA33-4E48-AC29-F12C93EA618F}"/>
              </a:ext>
            </a:extLst>
          </p:cNvPr>
          <p:cNvSpPr txBox="1"/>
          <p:nvPr/>
        </p:nvSpPr>
        <p:spPr>
          <a:xfrm>
            <a:off x="4339820" y="5182542"/>
            <a:ext cx="5655219" cy="74898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en-US" altLang="zh-CN" sz="4267" dirty="0">
                <a:solidFill>
                  <a:srgbClr val="0033CC"/>
                </a:solidFill>
                <a:cs typeface="+mn-ea"/>
                <a:sym typeface="+mn-lt"/>
              </a:rPr>
              <a:t>6x+6(</a:t>
            </a:r>
            <a:r>
              <a:rPr lang="en-US" altLang="zh-CN" sz="3733" dirty="0">
                <a:solidFill>
                  <a:srgbClr val="0033CC"/>
                </a:solidFill>
                <a:cs typeface="+mn-ea"/>
                <a:sym typeface="+mn-lt"/>
              </a:rPr>
              <a:t>x-2000</a:t>
            </a:r>
            <a:r>
              <a:rPr lang="en-US" altLang="zh-CN" sz="4267" dirty="0">
                <a:solidFill>
                  <a:srgbClr val="0033CC"/>
                </a:solidFill>
                <a:cs typeface="+mn-ea"/>
                <a:sym typeface="+mn-lt"/>
              </a:rPr>
              <a:t>)=150000</a:t>
            </a:r>
            <a:endParaRPr lang="zh-CN" altLang="en-US" sz="4267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35C7658-7CB6-4069-91E8-EB332EF7E76A}"/>
              </a:ext>
            </a:extLst>
          </p:cNvPr>
          <p:cNvSpPr/>
          <p:nvPr/>
        </p:nvSpPr>
        <p:spPr>
          <a:xfrm>
            <a:off x="623356" y="5360456"/>
            <a:ext cx="8332730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(4)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根据题意可列方程为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________________________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1" name="卷形: 水平 10">
            <a:extLst>
              <a:ext uri="{FF2B5EF4-FFF2-40B4-BE49-F238E27FC236}">
                <a16:creationId xmlns:a16="http://schemas.microsoft.com/office/drawing/2014/main" id="{682DB60F-2B9B-4824-AFCF-2CD1CA86F4B6}"/>
              </a:ext>
            </a:extLst>
          </p:cNvPr>
          <p:cNvSpPr/>
          <p:nvPr/>
        </p:nvSpPr>
        <p:spPr>
          <a:xfrm>
            <a:off x="6460871" y="2269287"/>
            <a:ext cx="4693283" cy="130163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/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已知去年全年的用电合计为</a:t>
            </a:r>
            <a:r>
              <a:rPr lang="en-US" altLang="zh-CN" sz="2667" b="1" dirty="0">
                <a:solidFill>
                  <a:srgbClr val="FF0000"/>
                </a:solidFill>
                <a:cs typeface="+mn-ea"/>
                <a:sym typeface="+mn-lt"/>
              </a:rPr>
              <a:t>15</a:t>
            </a:r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万度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BCFEA60E-5C02-4C02-B98D-6D8573074D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097" y="4994478"/>
            <a:ext cx="1798916" cy="1798916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AA84D69A-F50A-43E5-81CB-91927211B6F6}"/>
              </a:ext>
            </a:extLst>
          </p:cNvPr>
          <p:cNvSpPr txBox="1"/>
          <p:nvPr/>
        </p:nvSpPr>
        <p:spPr>
          <a:xfrm>
            <a:off x="6677643" y="6030549"/>
            <a:ext cx="3317396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1867" b="1" dirty="0">
                <a:solidFill>
                  <a:prstClr val="black"/>
                </a:solidFill>
                <a:cs typeface="+mn-ea"/>
                <a:sym typeface="+mn-lt"/>
              </a:rPr>
              <a:t>等式中含有括号，如何求得方程的解呢？</a:t>
            </a: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B92383D8-49FA-4033-B2CD-7242D3022E9D}"/>
              </a:ext>
            </a:extLst>
          </p:cNvPr>
          <p:cNvSpPr txBox="1"/>
          <p:nvPr/>
        </p:nvSpPr>
        <p:spPr>
          <a:xfrm>
            <a:off x="4570298" y="4483646"/>
            <a:ext cx="5655219" cy="74898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en-US" altLang="zh-CN" sz="4267" dirty="0">
                <a:solidFill>
                  <a:srgbClr val="0033CC"/>
                </a:solidFill>
                <a:cs typeface="+mn-ea"/>
                <a:sym typeface="+mn-lt"/>
              </a:rPr>
              <a:t>6(</a:t>
            </a:r>
            <a:r>
              <a:rPr lang="en-US" altLang="zh-CN" sz="3733" dirty="0">
                <a:solidFill>
                  <a:srgbClr val="0033CC"/>
                </a:solidFill>
                <a:cs typeface="+mn-ea"/>
                <a:sym typeface="+mn-lt"/>
              </a:rPr>
              <a:t>x-2000)</a:t>
            </a:r>
            <a:endParaRPr lang="zh-CN" altLang="en-US" sz="4267" dirty="0">
              <a:solidFill>
                <a:srgbClr val="0033CC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9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 animBg="1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0D2F438-733A-4890-BD65-F15EA1013314}"/>
              </a:ext>
            </a:extLst>
          </p:cNvPr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B09EEF68-6FE5-492C-9206-C73E96CB69FA}"/>
              </a:ext>
            </a:extLst>
          </p:cNvPr>
          <p:cNvCxnSpPr/>
          <p:nvPr/>
        </p:nvCxnSpPr>
        <p:spPr>
          <a:xfrm>
            <a:off x="1185037" y="1124744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>
            <a:extLst>
              <a:ext uri="{FF2B5EF4-FFF2-40B4-BE49-F238E27FC236}">
                <a16:creationId xmlns:a16="http://schemas.microsoft.com/office/drawing/2014/main" id="{70CE0C65-4138-4553-A014-F995606E04CD}"/>
              </a:ext>
            </a:extLst>
          </p:cNvPr>
          <p:cNvSpPr txBox="1"/>
          <p:nvPr/>
        </p:nvSpPr>
        <p:spPr>
          <a:xfrm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回顾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E7DDE38-3553-42B1-A131-A3D1C9015769}"/>
              </a:ext>
            </a:extLst>
          </p:cNvPr>
          <p:cNvSpPr txBox="1"/>
          <p:nvPr/>
        </p:nvSpPr>
        <p:spPr>
          <a:xfrm>
            <a:off x="1185036" y="1317793"/>
            <a:ext cx="11725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你还记得分配律吗？用字母怎样表示？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ABA15F2-DD07-49A8-B607-15F2505E9172}"/>
              </a:ext>
            </a:extLst>
          </p:cNvPr>
          <p:cNvSpPr txBox="1"/>
          <p:nvPr/>
        </p:nvSpPr>
        <p:spPr>
          <a:xfrm>
            <a:off x="1185036" y="1888461"/>
            <a:ext cx="10737333" cy="1493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         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一个数同两个数的和相乘，等于把这个数分别同这两个数相乘，再把积相加。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09EA0E3-6D40-4F41-9DBE-5989FEDA7167}"/>
              </a:ext>
            </a:extLst>
          </p:cNvPr>
          <p:cNvSpPr txBox="1"/>
          <p:nvPr/>
        </p:nvSpPr>
        <p:spPr>
          <a:xfrm>
            <a:off x="5633509" y="2714712"/>
            <a:ext cx="5626072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733" b="1" dirty="0">
                <a:solidFill>
                  <a:srgbClr val="FF0000"/>
                </a:solidFill>
                <a:cs typeface="+mn-ea"/>
                <a:sym typeface="+mn-lt"/>
              </a:rPr>
              <a:t>分配律：</a:t>
            </a:r>
            <a:r>
              <a:rPr lang="en-US" altLang="zh-CN" sz="3733" b="1" dirty="0">
                <a:solidFill>
                  <a:srgbClr val="FF0000"/>
                </a:solidFill>
                <a:cs typeface="+mn-ea"/>
                <a:sym typeface="+mn-lt"/>
              </a:rPr>
              <a:t>a(</a:t>
            </a:r>
            <a:r>
              <a:rPr lang="en-US" altLang="zh-CN" sz="3733" b="1" dirty="0" err="1">
                <a:solidFill>
                  <a:srgbClr val="FF0000"/>
                </a:solidFill>
                <a:cs typeface="+mn-ea"/>
                <a:sym typeface="+mn-lt"/>
              </a:rPr>
              <a:t>b+c</a:t>
            </a:r>
            <a:r>
              <a:rPr lang="en-US" altLang="zh-CN" sz="3733" b="1" dirty="0">
                <a:solidFill>
                  <a:srgbClr val="FF0000"/>
                </a:solidFill>
                <a:cs typeface="+mn-ea"/>
                <a:sym typeface="+mn-lt"/>
              </a:rPr>
              <a:t>)=</a:t>
            </a:r>
            <a:r>
              <a:rPr lang="en-US" altLang="zh-CN" sz="3733" b="1" dirty="0" err="1">
                <a:solidFill>
                  <a:srgbClr val="FF0000"/>
                </a:solidFill>
                <a:cs typeface="+mn-ea"/>
                <a:sym typeface="+mn-lt"/>
              </a:rPr>
              <a:t>ab+ac</a:t>
            </a:r>
            <a:endParaRPr lang="zh-CN" altLang="en-US" sz="3733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3D741561-8468-4573-9557-B15169A23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9335" y="3606664"/>
            <a:ext cx="6335184" cy="35394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练习：</a:t>
            </a:r>
          </a:p>
          <a:p>
            <a:pPr defTabSz="914377">
              <a:spcBef>
                <a:spcPct val="50000"/>
              </a:spcBef>
            </a:pP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2(</a:t>
            </a:r>
            <a:r>
              <a:rPr lang="en-US" altLang="zh-CN" sz="3200" b="1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+4)=</a:t>
            </a:r>
            <a:endParaRPr lang="zh-CN" altLang="en-US" sz="32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spcBef>
                <a:spcPct val="50000"/>
              </a:spcBef>
            </a:pP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-3(2</a:t>
            </a:r>
            <a:r>
              <a:rPr lang="en-US" altLang="zh-CN" sz="3200" b="1" i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+4)=</a:t>
            </a:r>
            <a:endParaRPr lang="zh-CN" altLang="en-US" sz="32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spcBef>
                <a:spcPct val="50000"/>
              </a:spcBef>
            </a:pP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-(4</a:t>
            </a:r>
            <a:r>
              <a:rPr lang="en-US" altLang="zh-CN" sz="3200" b="1" i="1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-5)=</a:t>
            </a:r>
          </a:p>
          <a:p>
            <a:pPr defTabSz="914377">
              <a:spcBef>
                <a:spcPct val="50000"/>
              </a:spcBef>
            </a:pPr>
            <a:endParaRPr lang="en-US" altLang="zh-CN" sz="32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947A7841-2156-47D5-AEE2-9ED68A4FD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3085" y="4394818"/>
            <a:ext cx="2207684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3200" b="1" dirty="0">
                <a:solidFill>
                  <a:srgbClr val="790101"/>
                </a:solidFill>
                <a:cs typeface="+mn-ea"/>
                <a:sym typeface="+mn-lt"/>
              </a:rPr>
              <a:t>2</a:t>
            </a:r>
            <a:r>
              <a:rPr lang="en-US" altLang="zh-CN" sz="3200" b="1" i="1" dirty="0">
                <a:solidFill>
                  <a:srgbClr val="790101"/>
                </a:solidFill>
                <a:cs typeface="+mn-ea"/>
                <a:sym typeface="+mn-lt"/>
              </a:rPr>
              <a:t>x</a:t>
            </a:r>
            <a:r>
              <a:rPr lang="en-US" altLang="zh-CN" sz="3200" b="1" dirty="0">
                <a:solidFill>
                  <a:srgbClr val="790101"/>
                </a:solidFill>
                <a:cs typeface="+mn-ea"/>
                <a:sym typeface="+mn-lt"/>
              </a:rPr>
              <a:t>+8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B5C4F7F2-6663-49A5-873C-5013F91B3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4760" y="5080331"/>
            <a:ext cx="1439333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3200" b="1" dirty="0">
                <a:solidFill>
                  <a:srgbClr val="790101"/>
                </a:solidFill>
                <a:cs typeface="+mn-ea"/>
                <a:sym typeface="+mn-lt"/>
              </a:rPr>
              <a:t>-6</a:t>
            </a:r>
            <a:r>
              <a:rPr lang="en-US" altLang="zh-CN" sz="3200" b="1" i="1" dirty="0">
                <a:solidFill>
                  <a:srgbClr val="790101"/>
                </a:solidFill>
                <a:cs typeface="+mn-ea"/>
                <a:sym typeface="+mn-lt"/>
              </a:rPr>
              <a:t>x</a:t>
            </a:r>
            <a:r>
              <a:rPr lang="en-US" altLang="zh-CN" sz="3200" b="1" dirty="0">
                <a:solidFill>
                  <a:srgbClr val="790101"/>
                </a:solidFill>
                <a:cs typeface="+mn-ea"/>
                <a:sym typeface="+mn-lt"/>
              </a:rPr>
              <a:t>-12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D97913E2-ACF9-40F6-801E-1A8236D79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893" y="5820825"/>
            <a:ext cx="172720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3200" b="1" dirty="0">
                <a:solidFill>
                  <a:srgbClr val="790101"/>
                </a:solidFill>
                <a:cs typeface="+mn-ea"/>
                <a:sym typeface="+mn-lt"/>
              </a:rPr>
              <a:t>-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en-US" altLang="zh-CN" sz="3200" b="1" dirty="0">
                <a:solidFill>
                  <a:srgbClr val="790101"/>
                </a:solidFill>
                <a:cs typeface="+mn-ea"/>
                <a:sym typeface="+mn-lt"/>
              </a:rPr>
              <a:t>4</a:t>
            </a:r>
            <a:r>
              <a:rPr lang="en-US" altLang="zh-CN" sz="3200" b="1" i="1" dirty="0">
                <a:solidFill>
                  <a:srgbClr val="790101"/>
                </a:solidFill>
                <a:cs typeface="+mn-ea"/>
                <a:sym typeface="+mn-lt"/>
              </a:rPr>
              <a:t>y</a:t>
            </a:r>
            <a:r>
              <a:rPr lang="en-US" altLang="zh-CN" sz="3200" b="1" dirty="0">
                <a:solidFill>
                  <a:srgbClr val="790101"/>
                </a:solidFill>
                <a:cs typeface="+mn-ea"/>
                <a:sym typeface="+mn-lt"/>
              </a:rPr>
              <a:t>+5</a:t>
            </a:r>
          </a:p>
        </p:txBody>
      </p:sp>
    </p:spTree>
    <p:extLst>
      <p:ext uri="{BB962C8B-B14F-4D97-AF65-F5344CB8AC3E}">
        <p14:creationId xmlns:p14="http://schemas.microsoft.com/office/powerpoint/2010/main" val="124089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0D2F438-733A-4890-BD65-F15EA1013314}"/>
              </a:ext>
            </a:extLst>
          </p:cNvPr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B09EEF68-6FE5-492C-9206-C73E96CB69FA}"/>
              </a:ext>
            </a:extLst>
          </p:cNvPr>
          <p:cNvCxnSpPr/>
          <p:nvPr/>
        </p:nvCxnSpPr>
        <p:spPr>
          <a:xfrm>
            <a:off x="1185037" y="1124744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>
            <a:extLst>
              <a:ext uri="{FF2B5EF4-FFF2-40B4-BE49-F238E27FC236}">
                <a16:creationId xmlns:a16="http://schemas.microsoft.com/office/drawing/2014/main" id="{70CE0C65-4138-4553-A014-F995606E04CD}"/>
              </a:ext>
            </a:extLst>
          </p:cNvPr>
          <p:cNvSpPr txBox="1"/>
          <p:nvPr/>
        </p:nvSpPr>
        <p:spPr>
          <a:xfrm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思考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C9F9BB1-C43F-4838-B73B-53AB1C13796F}"/>
              </a:ext>
            </a:extLst>
          </p:cNvPr>
          <p:cNvSpPr txBox="1"/>
          <p:nvPr/>
        </p:nvSpPr>
        <p:spPr>
          <a:xfrm>
            <a:off x="966653" y="1275647"/>
            <a:ext cx="10854084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zh-CN" altLang="en-US" sz="3200" b="1" dirty="0">
                <a:solidFill>
                  <a:srgbClr val="FF0066"/>
                </a:solidFill>
                <a:cs typeface="+mn-ea"/>
                <a:sym typeface="+mn-lt"/>
              </a:rPr>
              <a:t>如何求方程</a:t>
            </a:r>
            <a:r>
              <a:rPr lang="en-US" altLang="zh-CN" sz="3200" dirty="0">
                <a:solidFill>
                  <a:srgbClr val="0033CC"/>
                </a:solidFill>
                <a:cs typeface="+mn-ea"/>
                <a:sym typeface="+mn-lt"/>
              </a:rPr>
              <a:t>6x+6(</a:t>
            </a:r>
            <a:r>
              <a:rPr lang="en-US" altLang="zh-CN" sz="2667" dirty="0">
                <a:solidFill>
                  <a:srgbClr val="0033CC"/>
                </a:solidFill>
                <a:cs typeface="+mn-ea"/>
                <a:sym typeface="+mn-lt"/>
              </a:rPr>
              <a:t>x-2000</a:t>
            </a:r>
            <a:r>
              <a:rPr lang="en-US" altLang="zh-CN" sz="3200" dirty="0">
                <a:solidFill>
                  <a:srgbClr val="0033CC"/>
                </a:solidFill>
                <a:cs typeface="+mn-ea"/>
                <a:sym typeface="+mn-lt"/>
              </a:rPr>
              <a:t>)=150000</a:t>
            </a:r>
            <a:r>
              <a:rPr lang="zh-CN" altLang="en-US" sz="3200" b="1" dirty="0">
                <a:solidFill>
                  <a:srgbClr val="FF0066"/>
                </a:solidFill>
                <a:cs typeface="+mn-ea"/>
                <a:sym typeface="+mn-lt"/>
              </a:rPr>
              <a:t>的解？</a:t>
            </a:r>
          </a:p>
        </p:txBody>
      </p:sp>
      <p:sp>
        <p:nvSpPr>
          <p:cNvPr id="6" name="双波形 5">
            <a:extLst>
              <a:ext uri="{FF2B5EF4-FFF2-40B4-BE49-F238E27FC236}">
                <a16:creationId xmlns:a16="http://schemas.microsoft.com/office/drawing/2014/main" id="{2F03AE83-3D26-45A1-8753-C2FC9F130FD7}"/>
              </a:ext>
            </a:extLst>
          </p:cNvPr>
          <p:cNvSpPr/>
          <p:nvPr/>
        </p:nvSpPr>
        <p:spPr>
          <a:xfrm>
            <a:off x="6782285" y="478357"/>
            <a:ext cx="4502331" cy="766355"/>
          </a:xfrm>
          <a:prstGeom prst="doubleWav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把它变成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x=a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（常数）的形式</a:t>
            </a: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C77F5606-E3C9-4E39-BB3E-67FF78FB6692}"/>
              </a:ext>
            </a:extLst>
          </p:cNvPr>
          <p:cNvCxnSpPr/>
          <p:nvPr/>
        </p:nvCxnSpPr>
        <p:spPr>
          <a:xfrm>
            <a:off x="3424781" y="2513129"/>
            <a:ext cx="0" cy="5784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CBB3829A-35AA-43E2-A7AF-EC262FD8B6F2}"/>
              </a:ext>
            </a:extLst>
          </p:cNvPr>
          <p:cNvCxnSpPr/>
          <p:nvPr/>
        </p:nvCxnSpPr>
        <p:spPr>
          <a:xfrm>
            <a:off x="3428020" y="3723115"/>
            <a:ext cx="0" cy="5784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B60752B6-2F4D-430F-A02A-EE68E8460CFB}"/>
              </a:ext>
            </a:extLst>
          </p:cNvPr>
          <p:cNvCxnSpPr/>
          <p:nvPr/>
        </p:nvCxnSpPr>
        <p:spPr>
          <a:xfrm>
            <a:off x="3412081" y="4924119"/>
            <a:ext cx="0" cy="5784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E8382E96-5269-4961-82A6-F65C90BC50B0}"/>
              </a:ext>
            </a:extLst>
          </p:cNvPr>
          <p:cNvSpPr txBox="1"/>
          <p:nvPr/>
        </p:nvSpPr>
        <p:spPr>
          <a:xfrm>
            <a:off x="3412081" y="4969593"/>
            <a:ext cx="176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合并同类项</a:t>
            </a: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AA3CA2FA-45D5-4E90-BB31-2BC287836687}"/>
              </a:ext>
            </a:extLst>
          </p:cNvPr>
          <p:cNvCxnSpPr>
            <a:cxnSpLocks/>
          </p:cNvCxnSpPr>
          <p:nvPr/>
        </p:nvCxnSpPr>
        <p:spPr>
          <a:xfrm>
            <a:off x="4793288" y="5785292"/>
            <a:ext cx="62586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1699B2DA-9333-4000-8473-9095715CD4ED}"/>
              </a:ext>
            </a:extLst>
          </p:cNvPr>
          <p:cNvSpPr/>
          <p:nvPr/>
        </p:nvSpPr>
        <p:spPr>
          <a:xfrm>
            <a:off x="1313029" y="1815501"/>
            <a:ext cx="4871077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dirty="0">
                <a:solidFill>
                  <a:srgbClr val="0033CC"/>
                </a:solidFill>
                <a:cs typeface="+mn-ea"/>
                <a:sym typeface="+mn-lt"/>
              </a:rPr>
              <a:t>6x+6(x-2000)=150000</a:t>
            </a:r>
            <a:endParaRPr lang="zh-CN" altLang="en-US" sz="37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B7B54FF-6B92-439B-B737-740DBA01FF90}"/>
              </a:ext>
            </a:extLst>
          </p:cNvPr>
          <p:cNvSpPr txBox="1"/>
          <p:nvPr/>
        </p:nvSpPr>
        <p:spPr>
          <a:xfrm>
            <a:off x="3036021" y="2540993"/>
            <a:ext cx="176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去括号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C217689E-2C08-43E6-B454-81D3D321EEFA}"/>
              </a:ext>
            </a:extLst>
          </p:cNvPr>
          <p:cNvSpPr/>
          <p:nvPr/>
        </p:nvSpPr>
        <p:spPr>
          <a:xfrm>
            <a:off x="1354231" y="3025488"/>
            <a:ext cx="4813369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dirty="0">
                <a:solidFill>
                  <a:srgbClr val="0033CC"/>
                </a:solidFill>
                <a:cs typeface="+mn-ea"/>
                <a:sym typeface="+mn-lt"/>
              </a:rPr>
              <a:t>6x+6x</a:t>
            </a:r>
            <a:r>
              <a:rPr lang="en-US" altLang="zh-CN" sz="3733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r>
              <a:rPr lang="en-US" altLang="zh-CN" sz="3733" dirty="0">
                <a:solidFill>
                  <a:srgbClr val="0033CC"/>
                </a:solidFill>
                <a:cs typeface="+mn-ea"/>
                <a:sym typeface="+mn-lt"/>
              </a:rPr>
              <a:t>12000=150000</a:t>
            </a:r>
            <a:endParaRPr lang="zh-CN" altLang="en-US" sz="37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4D1525A2-E41D-490C-8353-EA62BA207DCF}"/>
              </a:ext>
            </a:extLst>
          </p:cNvPr>
          <p:cNvSpPr txBox="1"/>
          <p:nvPr/>
        </p:nvSpPr>
        <p:spPr>
          <a:xfrm>
            <a:off x="3036021" y="3789207"/>
            <a:ext cx="176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移项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8DAE2155-AC89-4BDF-8FC2-6094E7BA168F}"/>
              </a:ext>
            </a:extLst>
          </p:cNvPr>
          <p:cNvSpPr/>
          <p:nvPr/>
        </p:nvSpPr>
        <p:spPr>
          <a:xfrm>
            <a:off x="1432720" y="4226492"/>
            <a:ext cx="4919937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dirty="0">
                <a:solidFill>
                  <a:srgbClr val="0033CC"/>
                </a:solidFill>
                <a:cs typeface="+mn-ea"/>
                <a:sym typeface="+mn-lt"/>
              </a:rPr>
              <a:t>6x+6x=150000</a:t>
            </a:r>
            <a:r>
              <a:rPr lang="en-US" altLang="zh-CN" sz="3733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en-US" altLang="zh-CN" sz="3733" dirty="0">
                <a:solidFill>
                  <a:srgbClr val="0033CC"/>
                </a:solidFill>
                <a:cs typeface="+mn-ea"/>
                <a:sym typeface="+mn-lt"/>
              </a:rPr>
              <a:t>12000</a:t>
            </a:r>
            <a:endParaRPr lang="zh-CN" altLang="en-US" sz="37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35096E68-E745-44D3-B50D-FD189E137726}"/>
              </a:ext>
            </a:extLst>
          </p:cNvPr>
          <p:cNvSpPr/>
          <p:nvPr/>
        </p:nvSpPr>
        <p:spPr>
          <a:xfrm>
            <a:off x="2153250" y="5436479"/>
            <a:ext cx="2818400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dirty="0">
                <a:solidFill>
                  <a:srgbClr val="0033CC"/>
                </a:solidFill>
                <a:cs typeface="+mn-ea"/>
                <a:sym typeface="+mn-lt"/>
              </a:rPr>
              <a:t>12x=162000</a:t>
            </a:r>
            <a:endParaRPr lang="zh-CN" altLang="en-US" sz="37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E1F6E070-0B33-4A74-A219-336792417480}"/>
              </a:ext>
            </a:extLst>
          </p:cNvPr>
          <p:cNvSpPr txBox="1"/>
          <p:nvPr/>
        </p:nvSpPr>
        <p:spPr>
          <a:xfrm>
            <a:off x="4147636" y="6203797"/>
            <a:ext cx="176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系数化为</a:t>
            </a:r>
            <a:r>
              <a:rPr lang="en-US" altLang="zh-CN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endParaRPr lang="zh-CN" altLang="en-US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4CC21357-DC1E-4CA6-A0E8-27825BE55994}"/>
              </a:ext>
            </a:extLst>
          </p:cNvPr>
          <p:cNvSpPr/>
          <p:nvPr/>
        </p:nvSpPr>
        <p:spPr>
          <a:xfrm>
            <a:off x="5633509" y="5422705"/>
            <a:ext cx="2020105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dirty="0">
                <a:solidFill>
                  <a:srgbClr val="0033CC"/>
                </a:solidFill>
                <a:cs typeface="+mn-ea"/>
                <a:sym typeface="+mn-lt"/>
              </a:rPr>
              <a:t>x=13500</a:t>
            </a:r>
            <a:endParaRPr lang="zh-CN" altLang="en-US" sz="37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D0A466A3-3E9D-464A-B45E-D648609C9920}"/>
              </a:ext>
            </a:extLst>
          </p:cNvPr>
          <p:cNvSpPr txBox="1"/>
          <p:nvPr/>
        </p:nvSpPr>
        <p:spPr>
          <a:xfrm>
            <a:off x="6665482" y="3833969"/>
            <a:ext cx="5345937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914377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由此可知，这个工厂去年上半年每月平均用电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13500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度。</a:t>
            </a:r>
          </a:p>
        </p:txBody>
      </p:sp>
    </p:spTree>
    <p:extLst>
      <p:ext uri="{BB962C8B-B14F-4D97-AF65-F5344CB8AC3E}">
        <p14:creationId xmlns:p14="http://schemas.microsoft.com/office/powerpoint/2010/main" val="254452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/>
      <p:bldP spid="22" grpId="0"/>
      <p:bldP spid="24" grpId="0"/>
      <p:bldP spid="25" grpId="0"/>
      <p:bldP spid="26" grpId="0"/>
      <p:bldP spid="27" grpId="0"/>
      <p:bldP spid="28" grpId="0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0D2F438-733A-4890-BD65-F15EA1013314}"/>
              </a:ext>
            </a:extLst>
          </p:cNvPr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B09EEF68-6FE5-492C-9206-C73E96CB69FA}"/>
              </a:ext>
            </a:extLst>
          </p:cNvPr>
          <p:cNvCxnSpPr/>
          <p:nvPr/>
        </p:nvCxnSpPr>
        <p:spPr>
          <a:xfrm>
            <a:off x="1185037" y="1124744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>
            <a:extLst>
              <a:ext uri="{FF2B5EF4-FFF2-40B4-BE49-F238E27FC236}">
                <a16:creationId xmlns:a16="http://schemas.microsoft.com/office/drawing/2014/main" id="{70CE0C65-4138-4553-A014-F995606E04CD}"/>
              </a:ext>
            </a:extLst>
          </p:cNvPr>
          <p:cNvSpPr txBox="1"/>
          <p:nvPr/>
        </p:nvSpPr>
        <p:spPr>
          <a:xfrm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思考（其他方程方法）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B0616ED4-E26C-4A8C-AAF5-2B17C7442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666" y="1210637"/>
            <a:ext cx="10945284" cy="15696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1219170">
              <a:spcBef>
                <a:spcPct val="50000"/>
              </a:spcBef>
              <a:defRPr/>
            </a:pPr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zh-CN" altLang="en-US" sz="32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某工厂加强节能措施，去年下半年与上半年相比，月平均用电量减少</a:t>
            </a:r>
            <a:r>
              <a:rPr lang="en-US" altLang="zh-CN" sz="32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2000</a:t>
            </a:r>
            <a:r>
              <a:rPr lang="zh-CN" altLang="en-US" sz="32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度，全年用电</a:t>
            </a:r>
            <a:r>
              <a:rPr lang="en-US" altLang="zh-CN" sz="32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15</a:t>
            </a:r>
            <a:r>
              <a:rPr lang="zh-CN" altLang="en-US" sz="3200" b="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万度，这个工厂去年上半年每月平均用电多少度？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CB2CB79-4DB3-4125-AC78-5983B5A051F4}"/>
              </a:ext>
            </a:extLst>
          </p:cNvPr>
          <p:cNvSpPr/>
          <p:nvPr/>
        </p:nvSpPr>
        <p:spPr>
          <a:xfrm>
            <a:off x="623357" y="2916635"/>
            <a:ext cx="12108575" cy="2349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  <a:defRPr/>
            </a:pPr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endParaRPr lang="en-US" altLang="zh-CN" sz="2667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1219170"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设去年上半年每月平均用电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度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  <a:p>
            <a:pPr defTabSz="1219170"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去年上半年用电合计为</a:t>
            </a:r>
            <a:r>
              <a:rPr lang="zh-CN" altLang="en-US" sz="2667" u="sng" dirty="0">
                <a:solidFill>
                  <a:prstClr val="black"/>
                </a:solidFill>
                <a:cs typeface="+mn-ea"/>
                <a:sym typeface="+mn-lt"/>
              </a:rPr>
              <a:t>                     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度；</a:t>
            </a:r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spcBef>
                <a:spcPct val="50000"/>
              </a:spcBef>
              <a:buFontTx/>
              <a:buAutoNum type="arabicParenBoth"/>
              <a:defRPr/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去年下半年用电合计为</a:t>
            </a:r>
            <a:r>
              <a:rPr lang="zh-CN" altLang="en-US" sz="2667" u="sng" dirty="0">
                <a:solidFill>
                  <a:prstClr val="black"/>
                </a:solidFill>
                <a:cs typeface="+mn-ea"/>
                <a:sym typeface="+mn-lt"/>
              </a:rPr>
              <a:t>                          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度；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7CA6AB2-D991-4D84-9C23-6027F487030D}"/>
              </a:ext>
            </a:extLst>
          </p:cNvPr>
          <p:cNvSpPr txBox="1"/>
          <p:nvPr/>
        </p:nvSpPr>
        <p:spPr>
          <a:xfrm>
            <a:off x="5168326" y="3410867"/>
            <a:ext cx="1936940" cy="124123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zh-CN" altLang="en-US" sz="3733" dirty="0">
                <a:solidFill>
                  <a:srgbClr val="0033CC"/>
                </a:solidFill>
                <a:cs typeface="+mn-ea"/>
                <a:sym typeface="+mn-lt"/>
              </a:rPr>
              <a:t>              </a:t>
            </a:r>
            <a:r>
              <a:rPr lang="en-US" altLang="zh-CN" sz="3733" dirty="0">
                <a:solidFill>
                  <a:srgbClr val="0033CC"/>
                </a:solidFill>
                <a:cs typeface="+mn-ea"/>
                <a:sym typeface="+mn-lt"/>
              </a:rPr>
              <a:t>6x</a:t>
            </a:r>
            <a:endParaRPr lang="zh-CN" altLang="en-US" sz="3733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C4943846-CA33-4E48-AC29-F12C93EA618F}"/>
              </a:ext>
            </a:extLst>
          </p:cNvPr>
          <p:cNvSpPr txBox="1"/>
          <p:nvPr/>
        </p:nvSpPr>
        <p:spPr>
          <a:xfrm>
            <a:off x="4339820" y="5134753"/>
            <a:ext cx="5655219" cy="148765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en-US" altLang="zh-CN" sz="4267" dirty="0">
                <a:solidFill>
                  <a:srgbClr val="0033CC"/>
                </a:solidFill>
                <a:cs typeface="+mn-ea"/>
                <a:sym typeface="+mn-lt"/>
              </a:rPr>
              <a:t>6x=150000-</a:t>
            </a:r>
            <a:r>
              <a:rPr lang="en-US" altLang="zh-CN" sz="4800" dirty="0">
                <a:solidFill>
                  <a:srgbClr val="0033CC"/>
                </a:solidFill>
                <a:cs typeface="+mn-ea"/>
                <a:sym typeface="+mn-lt"/>
              </a:rPr>
              <a:t>6(</a:t>
            </a:r>
            <a:r>
              <a:rPr lang="en-US" altLang="zh-CN" sz="4267" dirty="0">
                <a:solidFill>
                  <a:srgbClr val="0033CC"/>
                </a:solidFill>
                <a:cs typeface="+mn-ea"/>
                <a:sym typeface="+mn-lt"/>
              </a:rPr>
              <a:t>x-2000)</a:t>
            </a:r>
            <a:endParaRPr lang="zh-CN" altLang="en-US" sz="4800" dirty="0">
              <a:solidFill>
                <a:srgbClr val="0033CC"/>
              </a:solidFill>
              <a:cs typeface="+mn-ea"/>
              <a:sym typeface="+mn-lt"/>
            </a:endParaRPr>
          </a:p>
          <a:p>
            <a:pPr defTabSz="914377"/>
            <a:endParaRPr lang="zh-CN" altLang="en-US" sz="4267" dirty="0">
              <a:solidFill>
                <a:srgbClr val="0033CC"/>
              </a:solidFill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35C7658-7CB6-4069-91E8-EB332EF7E76A}"/>
              </a:ext>
            </a:extLst>
          </p:cNvPr>
          <p:cNvSpPr/>
          <p:nvPr/>
        </p:nvSpPr>
        <p:spPr>
          <a:xfrm>
            <a:off x="623356" y="5360456"/>
            <a:ext cx="8821821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(4)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根据题意可列方程为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_______________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1" name="卷形: 水平 10">
            <a:extLst>
              <a:ext uri="{FF2B5EF4-FFF2-40B4-BE49-F238E27FC236}">
                <a16:creationId xmlns:a16="http://schemas.microsoft.com/office/drawing/2014/main" id="{682DB60F-2B9B-4824-AFCF-2CD1CA86F4B6}"/>
              </a:ext>
            </a:extLst>
          </p:cNvPr>
          <p:cNvSpPr/>
          <p:nvPr/>
        </p:nvSpPr>
        <p:spPr>
          <a:xfrm>
            <a:off x="6460870" y="2269287"/>
            <a:ext cx="5731129" cy="130163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377"/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因为去年上半年用电量是一个定值，表示它的两个式子应相等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B92383D8-49FA-4033-B2CD-7242D3022E9D}"/>
              </a:ext>
            </a:extLst>
          </p:cNvPr>
          <p:cNvSpPr txBox="1"/>
          <p:nvPr/>
        </p:nvSpPr>
        <p:spPr>
          <a:xfrm>
            <a:off x="4624963" y="4517457"/>
            <a:ext cx="5655219" cy="74898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/>
            <a:r>
              <a:rPr lang="en-US" altLang="zh-CN" sz="4267" dirty="0">
                <a:solidFill>
                  <a:srgbClr val="0033CC"/>
                </a:solidFill>
                <a:cs typeface="+mn-ea"/>
                <a:sym typeface="+mn-lt"/>
              </a:rPr>
              <a:t>6(</a:t>
            </a:r>
            <a:r>
              <a:rPr lang="en-US" altLang="zh-CN" sz="3733" dirty="0">
                <a:solidFill>
                  <a:srgbClr val="0033CC"/>
                </a:solidFill>
                <a:cs typeface="+mn-ea"/>
                <a:sym typeface="+mn-lt"/>
              </a:rPr>
              <a:t>x-2000)</a:t>
            </a:r>
            <a:endParaRPr lang="zh-CN" altLang="en-US" sz="4267" dirty="0">
              <a:solidFill>
                <a:srgbClr val="0033CC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094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0D2F438-733A-4890-BD65-F15EA1013314}"/>
              </a:ext>
            </a:extLst>
          </p:cNvPr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B09EEF68-6FE5-492C-9206-C73E96CB69FA}"/>
              </a:ext>
            </a:extLst>
          </p:cNvPr>
          <p:cNvCxnSpPr/>
          <p:nvPr/>
        </p:nvCxnSpPr>
        <p:spPr>
          <a:xfrm>
            <a:off x="1185037" y="1124744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>
            <a:extLst>
              <a:ext uri="{FF2B5EF4-FFF2-40B4-BE49-F238E27FC236}">
                <a16:creationId xmlns:a16="http://schemas.microsoft.com/office/drawing/2014/main" id="{70CE0C65-4138-4553-A014-F995606E04CD}"/>
              </a:ext>
            </a:extLst>
          </p:cNvPr>
          <p:cNvSpPr txBox="1"/>
          <p:nvPr/>
        </p:nvSpPr>
        <p:spPr>
          <a:xfrm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解方程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D2B08AFC-B6E8-422F-B35C-B1FE7602E173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700736" y="1079167"/>
            <a:ext cx="113876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defTabSz="1219170"/>
            <a:r>
              <a:rPr lang="zh-CN" altLang="en-US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3-</a:t>
            </a:r>
            <a:r>
              <a:rPr lang="zh-CN" altLang="en-US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4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4x-3</a:t>
            </a:r>
            <a:r>
              <a:rPr lang="zh-CN" altLang="en-US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）＝</a:t>
            </a:r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7 </a:t>
            </a:r>
          </a:p>
        </p:txBody>
      </p:sp>
      <p:graphicFrame>
        <p:nvGraphicFramePr>
          <p:cNvPr id="21" name="Object 4">
            <a:extLst>
              <a:ext uri="{FF2B5EF4-FFF2-40B4-BE49-F238E27FC236}">
                <a16:creationId xmlns:a16="http://schemas.microsoft.com/office/drawing/2014/main" id="{222489DE-3FDA-4674-A444-4FBFDC0446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69367" y="2266951"/>
          <a:ext cx="2374900" cy="503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837565" imgH="177800" progId="">
                  <p:embed/>
                </p:oleObj>
              </mc:Choice>
              <mc:Fallback>
                <p:oleObj r:id="rId3" imgW="837565" imgH="177800" progId="">
                  <p:embed/>
                  <p:pic>
                    <p:nvPicPr>
                      <p:cNvPr id="21" name="Object 4">
                        <a:extLst>
                          <a:ext uri="{FF2B5EF4-FFF2-40B4-BE49-F238E27FC236}">
                            <a16:creationId xmlns:a16="http://schemas.microsoft.com/office/drawing/2014/main" id="{222489DE-3FDA-4674-A444-4FBFDC0446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9367" y="2266951"/>
                        <a:ext cx="2374900" cy="5037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8">
            <a:extLst>
              <a:ext uri="{FF2B5EF4-FFF2-40B4-BE49-F238E27FC236}">
                <a16:creationId xmlns:a16="http://schemas.microsoft.com/office/drawing/2014/main" id="{824886BB-C831-4733-BFDF-5CD8FF3C5D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37616" y="3076703"/>
          <a:ext cx="2438400" cy="474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913765" imgH="177800" progId="">
                  <p:embed/>
                </p:oleObj>
              </mc:Choice>
              <mc:Fallback>
                <p:oleObj r:id="rId5" imgW="913765" imgH="177800" progId="">
                  <p:embed/>
                  <p:pic>
                    <p:nvPicPr>
                      <p:cNvPr id="22" name="Object 8">
                        <a:extLst>
                          <a:ext uri="{FF2B5EF4-FFF2-40B4-BE49-F238E27FC236}">
                            <a16:creationId xmlns:a16="http://schemas.microsoft.com/office/drawing/2014/main" id="{824886BB-C831-4733-BFDF-5CD8FF3C5D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616" y="3076703"/>
                        <a:ext cx="2438400" cy="4741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5">
            <a:extLst>
              <a:ext uri="{FF2B5EF4-FFF2-40B4-BE49-F238E27FC236}">
                <a16:creationId xmlns:a16="http://schemas.microsoft.com/office/drawing/2014/main" id="{08FCE8E1-03BA-4E62-BB77-83EF75000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970" y="2150314"/>
            <a:ext cx="3744383" cy="6667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3733" b="1" dirty="0">
                <a:solidFill>
                  <a:srgbClr val="FF0000"/>
                </a:solidFill>
                <a:cs typeface="+mn-ea"/>
                <a:sym typeface="+mn-lt"/>
              </a:rPr>
              <a:t>解：去括号，得</a:t>
            </a:r>
          </a:p>
        </p:txBody>
      </p:sp>
      <p:sp>
        <p:nvSpPr>
          <p:cNvPr id="24" name="Text Box 6">
            <a:extLst>
              <a:ext uri="{FF2B5EF4-FFF2-40B4-BE49-F238E27FC236}">
                <a16:creationId xmlns:a16="http://schemas.microsoft.com/office/drawing/2014/main" id="{40BA1339-E564-449B-81C2-F89326D59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7437" y="2991717"/>
            <a:ext cx="184731" cy="6667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defTabSz="914377"/>
            <a:endParaRPr lang="zh-CN" altLang="zh-CN" sz="3733" b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Rectangle 7">
            <a:extLst>
              <a:ext uri="{FF2B5EF4-FFF2-40B4-BE49-F238E27FC236}">
                <a16:creationId xmlns:a16="http://schemas.microsoft.com/office/drawing/2014/main" id="{3D3F46E6-2BCD-4FA0-B8AA-1EB956288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2632" y="2944500"/>
            <a:ext cx="2153154" cy="6667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defTabSz="914377"/>
            <a:r>
              <a:rPr lang="zh-CN" altLang="en-US" sz="3733" b="1" dirty="0">
                <a:solidFill>
                  <a:srgbClr val="FF0000"/>
                </a:solidFill>
                <a:cs typeface="+mn-ea"/>
                <a:sym typeface="+mn-lt"/>
              </a:rPr>
              <a:t>移项，得</a:t>
            </a:r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CE575018-37C3-457A-81EC-7D5833FC1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419" y="3736413"/>
            <a:ext cx="3895618" cy="6667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zh-CN" altLang="en-US" sz="3733" b="1" dirty="0">
                <a:solidFill>
                  <a:srgbClr val="FF0000"/>
                </a:solidFill>
                <a:cs typeface="+mn-ea"/>
                <a:sym typeface="+mn-lt"/>
              </a:rPr>
              <a:t>合并同类项，得 </a:t>
            </a:r>
          </a:p>
        </p:txBody>
      </p:sp>
      <p:graphicFrame>
        <p:nvGraphicFramePr>
          <p:cNvPr id="27" name="Object 10">
            <a:extLst>
              <a:ext uri="{FF2B5EF4-FFF2-40B4-BE49-F238E27FC236}">
                <a16:creationId xmlns:a16="http://schemas.microsoft.com/office/drawing/2014/main" id="{C462D738-8297-439B-8D59-3960270FD9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69367" y="3839500"/>
          <a:ext cx="31115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481965" imgH="177800" progId="">
                  <p:embed/>
                </p:oleObj>
              </mc:Choice>
              <mc:Fallback>
                <p:oleObj r:id="rId7" imgW="481965" imgH="177800" progId="">
                  <p:embed/>
                  <p:pic>
                    <p:nvPicPr>
                      <p:cNvPr id="27" name="Object 10">
                        <a:extLst>
                          <a:ext uri="{FF2B5EF4-FFF2-40B4-BE49-F238E27FC236}">
                            <a16:creationId xmlns:a16="http://schemas.microsoft.com/office/drawing/2014/main" id="{C462D738-8297-439B-8D59-3960270FD9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9367" y="3839500"/>
                        <a:ext cx="3111500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11">
            <a:extLst>
              <a:ext uri="{FF2B5EF4-FFF2-40B4-BE49-F238E27FC236}">
                <a16:creationId xmlns:a16="http://schemas.microsoft.com/office/drawing/2014/main" id="{351D0DB2-D0D0-44A1-871A-E1DDA4AB2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037" y="4494630"/>
            <a:ext cx="3744383" cy="6667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3733" b="1" dirty="0">
                <a:solidFill>
                  <a:srgbClr val="FF0000"/>
                </a:solidFill>
                <a:cs typeface="+mn-ea"/>
                <a:sym typeface="+mn-lt"/>
              </a:rPr>
              <a:t>系数化成</a:t>
            </a:r>
            <a:r>
              <a:rPr lang="en-US" altLang="zh-CN" sz="3733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3733" b="1" dirty="0">
                <a:solidFill>
                  <a:srgbClr val="FF0000"/>
                </a:solidFill>
                <a:cs typeface="+mn-ea"/>
                <a:sym typeface="+mn-lt"/>
              </a:rPr>
              <a:t>，得</a:t>
            </a:r>
          </a:p>
        </p:txBody>
      </p:sp>
      <p:graphicFrame>
        <p:nvGraphicFramePr>
          <p:cNvPr id="29" name="Object 12">
            <a:extLst>
              <a:ext uri="{FF2B5EF4-FFF2-40B4-BE49-F238E27FC236}">
                <a16:creationId xmlns:a16="http://schemas.microsoft.com/office/drawing/2014/main" id="{59FE3652-6E32-45BB-8064-2AFCCD959D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81454" y="4361656"/>
          <a:ext cx="23749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482600" imgH="393700" progId="">
                  <p:embed/>
                </p:oleObj>
              </mc:Choice>
              <mc:Fallback>
                <p:oleObj r:id="rId9" imgW="482600" imgH="393700" progId="">
                  <p:embed/>
                  <p:pic>
                    <p:nvPicPr>
                      <p:cNvPr id="29" name="Object 12">
                        <a:extLst>
                          <a:ext uri="{FF2B5EF4-FFF2-40B4-BE49-F238E27FC236}">
                            <a16:creationId xmlns:a16="http://schemas.microsoft.com/office/drawing/2014/main" id="{59FE3652-6E32-45BB-8064-2AFCCD959D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454" y="4361656"/>
                        <a:ext cx="23749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65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  <p:bldP spid="25" grpId="0"/>
      <p:bldP spid="26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0D2F438-733A-4890-BD65-F15EA1013314}"/>
              </a:ext>
            </a:extLst>
          </p:cNvPr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B09EEF68-6FE5-492C-9206-C73E96CB69FA}"/>
              </a:ext>
            </a:extLst>
          </p:cNvPr>
          <p:cNvCxnSpPr/>
          <p:nvPr/>
        </p:nvCxnSpPr>
        <p:spPr>
          <a:xfrm>
            <a:off x="1185037" y="1124744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>
            <a:extLst>
              <a:ext uri="{FF2B5EF4-FFF2-40B4-BE49-F238E27FC236}">
                <a16:creationId xmlns:a16="http://schemas.microsoft.com/office/drawing/2014/main" id="{70CE0C65-4138-4553-A014-F995606E04CD}"/>
              </a:ext>
            </a:extLst>
          </p:cNvPr>
          <p:cNvSpPr txBox="1"/>
          <p:nvPr/>
        </p:nvSpPr>
        <p:spPr>
          <a:xfrm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解方程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D2B08AFC-B6E8-422F-B35C-B1FE7602E173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700736" y="1079167"/>
            <a:ext cx="113876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defTabSz="1219170"/>
            <a:r>
              <a:rPr lang="zh-CN" altLang="en-US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2x-</a:t>
            </a:r>
            <a:r>
              <a:rPr lang="zh-CN" altLang="en-US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x+10</a:t>
            </a:r>
            <a:r>
              <a:rPr lang="zh-CN" altLang="en-US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=5x+2</a:t>
            </a:r>
            <a:r>
              <a:rPr lang="zh-CN" altLang="en-US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x-1</a:t>
            </a:r>
            <a:r>
              <a:rPr lang="zh-CN" altLang="en-US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endParaRPr lang="en-US" altLang="zh-CN" sz="4267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08FCE8E1-03BA-4E62-BB77-83EF75000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970" y="2150314"/>
            <a:ext cx="3744383" cy="6667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3733" b="1" dirty="0">
                <a:solidFill>
                  <a:srgbClr val="FF0000"/>
                </a:solidFill>
                <a:cs typeface="+mn-ea"/>
                <a:sym typeface="+mn-lt"/>
              </a:rPr>
              <a:t>解：去括号，得</a:t>
            </a:r>
          </a:p>
        </p:txBody>
      </p:sp>
      <p:sp>
        <p:nvSpPr>
          <p:cNvPr id="24" name="Text Box 6">
            <a:extLst>
              <a:ext uri="{FF2B5EF4-FFF2-40B4-BE49-F238E27FC236}">
                <a16:creationId xmlns:a16="http://schemas.microsoft.com/office/drawing/2014/main" id="{40BA1339-E564-449B-81C2-F89326D59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7437" y="2991717"/>
            <a:ext cx="184731" cy="6667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defTabSz="914377"/>
            <a:endParaRPr lang="zh-CN" altLang="zh-CN" sz="3733" b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Rectangle 7">
            <a:extLst>
              <a:ext uri="{FF2B5EF4-FFF2-40B4-BE49-F238E27FC236}">
                <a16:creationId xmlns:a16="http://schemas.microsoft.com/office/drawing/2014/main" id="{3D3F46E6-2BCD-4FA0-B8AA-1EB956288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2632" y="2944500"/>
            <a:ext cx="2153154" cy="6667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defTabSz="914377"/>
            <a:r>
              <a:rPr lang="zh-CN" altLang="en-US" sz="3733" b="1" dirty="0">
                <a:solidFill>
                  <a:srgbClr val="FF0000"/>
                </a:solidFill>
                <a:cs typeface="+mn-ea"/>
                <a:sym typeface="+mn-lt"/>
              </a:rPr>
              <a:t>移项，得</a:t>
            </a:r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CE575018-37C3-457A-81EC-7D5833FC1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419" y="3736413"/>
            <a:ext cx="3895618" cy="6667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zh-CN" altLang="en-US" sz="3733" b="1" dirty="0">
                <a:solidFill>
                  <a:srgbClr val="FF0000"/>
                </a:solidFill>
                <a:cs typeface="+mn-ea"/>
                <a:sym typeface="+mn-lt"/>
              </a:rPr>
              <a:t>合并同类项，得 </a:t>
            </a:r>
          </a:p>
        </p:txBody>
      </p:sp>
      <p:sp>
        <p:nvSpPr>
          <p:cNvPr id="28" name="Text Box 11">
            <a:extLst>
              <a:ext uri="{FF2B5EF4-FFF2-40B4-BE49-F238E27FC236}">
                <a16:creationId xmlns:a16="http://schemas.microsoft.com/office/drawing/2014/main" id="{351D0DB2-D0D0-44A1-871A-E1DDA4AB2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037" y="4624887"/>
            <a:ext cx="3744383" cy="6667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3733" b="1" dirty="0">
                <a:solidFill>
                  <a:srgbClr val="FF0000"/>
                </a:solidFill>
                <a:cs typeface="+mn-ea"/>
                <a:sym typeface="+mn-lt"/>
              </a:rPr>
              <a:t>系数化成</a:t>
            </a:r>
            <a:r>
              <a:rPr lang="en-US" altLang="zh-CN" sz="3733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3733" b="1" dirty="0">
                <a:solidFill>
                  <a:srgbClr val="FF0000"/>
                </a:solidFill>
                <a:cs typeface="+mn-ea"/>
                <a:sym typeface="+mn-lt"/>
              </a:rPr>
              <a:t>，得</a:t>
            </a: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8B8171E0-E6B7-4489-91F5-87EA3BEA78BF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5218653" y="1895044"/>
            <a:ext cx="113876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defTabSz="1219170"/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2x-x-10=5x+2x-2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DB8A6150-EF69-4E61-98F6-5514C5124B96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4409761" y="2710921"/>
            <a:ext cx="113876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defTabSz="1219170"/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2x-x</a:t>
            </a:r>
            <a:r>
              <a:rPr lang="en-US" altLang="zh-CN" sz="4267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-5x-2x</a:t>
            </a:r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=-2</a:t>
            </a:r>
            <a:r>
              <a:rPr lang="en-US" altLang="zh-CN" sz="4267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+10</a:t>
            </a: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61A0817B-CFFC-46F1-8C4E-15AA90A5DCFD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6351780" y="3572481"/>
            <a:ext cx="113876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defTabSz="1219170"/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-6x=8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2">
                <a:extLst>
                  <a:ext uri="{FF2B5EF4-FFF2-40B4-BE49-F238E27FC236}">
                    <a16:creationId xmlns:a16="http://schemas.microsoft.com/office/drawing/2014/main" id="{6CE0CA35-9B75-4E82-A102-F2705BBED992}"/>
                  </a:ext>
                </a:extLst>
              </p:cNvPr>
              <p:cNvSpPr txBox="1">
                <a:spLocks noRot="1" noChangeArrowheads="1"/>
              </p:cNvSpPr>
              <p:nvPr/>
            </p:nvSpPr>
            <p:spPr bwMode="auto">
              <a:xfrm>
                <a:off x="6351780" y="4388359"/>
                <a:ext cx="11387667" cy="1143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ctr" anchorCtr="0" compatLnSpc="1">
                <a:prstTxWarp prst="textNoShape">
                  <a:avLst/>
                </a:prstTxWarp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  <a:ea typeface="宋体" charset="-122"/>
                  </a:defRPr>
                </a:lvl9pPr>
              </a:lstStyle>
              <a:p>
                <a:pPr algn="l" defTabSz="1219170"/>
                <a:r>
                  <a:rPr lang="en-US" altLang="zh-CN" sz="4267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  x=-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42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42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4</m:t>
                        </m:r>
                      </m:num>
                      <m:den>
                        <m:r>
                          <a:rPr lang="en-US" altLang="zh-CN" sz="42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4267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Rectangle 2">
                <a:extLst>
                  <a:ext uri="{FF2B5EF4-FFF2-40B4-BE49-F238E27FC236}">
                    <a16:creationId xmlns:a16="http://schemas.microsoft.com/office/drawing/2014/main" id="{6CE0CA35-9B75-4E82-A102-F2705BBED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51780" y="4388359"/>
                <a:ext cx="11387667" cy="1143000"/>
              </a:xfrm>
              <a:prstGeom prst="rect">
                <a:avLst/>
              </a:prstGeom>
              <a:blipFill>
                <a:blip r:embed="rId3"/>
                <a:stretch>
                  <a:fillRect b="-588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509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  <p:bldP spid="25" grpId="0"/>
      <p:bldP spid="26" grpId="0"/>
      <p:bldP spid="28" grpId="0"/>
      <p:bldP spid="15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0D2F438-733A-4890-BD65-F15EA1013314}"/>
              </a:ext>
            </a:extLst>
          </p:cNvPr>
          <p:cNvSpPr/>
          <p:nvPr/>
        </p:nvSpPr>
        <p:spPr>
          <a:xfrm>
            <a:off x="1199456" y="491667"/>
            <a:ext cx="113573" cy="5913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B09EEF68-6FE5-492C-9206-C73E96CB69FA}"/>
              </a:ext>
            </a:extLst>
          </p:cNvPr>
          <p:cNvCxnSpPr/>
          <p:nvPr/>
        </p:nvCxnSpPr>
        <p:spPr>
          <a:xfrm>
            <a:off x="1185037" y="1124744"/>
            <a:ext cx="9903519" cy="231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>
            <a:extLst>
              <a:ext uri="{FF2B5EF4-FFF2-40B4-BE49-F238E27FC236}">
                <a16:creationId xmlns:a16="http://schemas.microsoft.com/office/drawing/2014/main" id="{70CE0C65-4138-4553-A014-F995606E04CD}"/>
              </a:ext>
            </a:extLst>
          </p:cNvPr>
          <p:cNvSpPr txBox="1"/>
          <p:nvPr/>
        </p:nvSpPr>
        <p:spPr>
          <a:xfrm>
            <a:off x="1313029" y="549515"/>
            <a:ext cx="432048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667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解方程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D2B08AFC-B6E8-422F-B35C-B1FE7602E173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700736" y="1079167"/>
            <a:ext cx="113876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defTabSz="1219170"/>
            <a:r>
              <a:rPr lang="zh-CN" altLang="en-US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3x-7</a:t>
            </a:r>
            <a:r>
              <a:rPr lang="zh-CN" altLang="en-US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4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x-1</a:t>
            </a:r>
            <a:r>
              <a:rPr lang="zh-CN" altLang="en-US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）＝</a:t>
            </a:r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3-2</a:t>
            </a:r>
            <a:r>
              <a:rPr lang="zh-CN" altLang="en-US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x+3</a:t>
            </a:r>
            <a:r>
              <a:rPr lang="zh-CN" altLang="en-US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08FCE8E1-03BA-4E62-BB77-83EF75000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970" y="2150314"/>
            <a:ext cx="3744383" cy="6667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3733" b="1" dirty="0">
                <a:solidFill>
                  <a:srgbClr val="FF0000"/>
                </a:solidFill>
                <a:cs typeface="+mn-ea"/>
                <a:sym typeface="+mn-lt"/>
              </a:rPr>
              <a:t>解：去括号，得</a:t>
            </a:r>
          </a:p>
        </p:txBody>
      </p:sp>
      <p:sp>
        <p:nvSpPr>
          <p:cNvPr id="24" name="Text Box 6">
            <a:extLst>
              <a:ext uri="{FF2B5EF4-FFF2-40B4-BE49-F238E27FC236}">
                <a16:creationId xmlns:a16="http://schemas.microsoft.com/office/drawing/2014/main" id="{40BA1339-E564-449B-81C2-F89326D59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7437" y="2991717"/>
            <a:ext cx="184731" cy="6667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defTabSz="914377"/>
            <a:endParaRPr lang="zh-CN" altLang="zh-CN" sz="3733" b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Rectangle 7">
            <a:extLst>
              <a:ext uri="{FF2B5EF4-FFF2-40B4-BE49-F238E27FC236}">
                <a16:creationId xmlns:a16="http://schemas.microsoft.com/office/drawing/2014/main" id="{3D3F46E6-2BCD-4FA0-B8AA-1EB956288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2632" y="2944500"/>
            <a:ext cx="2153154" cy="6667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defTabSz="914377"/>
            <a:r>
              <a:rPr lang="zh-CN" altLang="en-US" sz="3733" b="1" dirty="0">
                <a:solidFill>
                  <a:srgbClr val="FF0000"/>
                </a:solidFill>
                <a:cs typeface="+mn-ea"/>
                <a:sym typeface="+mn-lt"/>
              </a:rPr>
              <a:t>移项，得</a:t>
            </a:r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CE575018-37C3-457A-81EC-7D5833FC1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419" y="3736413"/>
            <a:ext cx="3895618" cy="6667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zh-CN" altLang="en-US" sz="3733" b="1" dirty="0">
                <a:solidFill>
                  <a:srgbClr val="FF0000"/>
                </a:solidFill>
                <a:cs typeface="+mn-ea"/>
                <a:sym typeface="+mn-lt"/>
              </a:rPr>
              <a:t>合并同类项，得 </a:t>
            </a:r>
          </a:p>
        </p:txBody>
      </p:sp>
      <p:sp>
        <p:nvSpPr>
          <p:cNvPr id="28" name="Text Box 11">
            <a:extLst>
              <a:ext uri="{FF2B5EF4-FFF2-40B4-BE49-F238E27FC236}">
                <a16:creationId xmlns:a16="http://schemas.microsoft.com/office/drawing/2014/main" id="{351D0DB2-D0D0-44A1-871A-E1DDA4AB2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037" y="4494630"/>
            <a:ext cx="3744383" cy="6667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3733" b="1" dirty="0">
                <a:solidFill>
                  <a:srgbClr val="FF0000"/>
                </a:solidFill>
                <a:cs typeface="+mn-ea"/>
                <a:sym typeface="+mn-lt"/>
              </a:rPr>
              <a:t>系数化成</a:t>
            </a:r>
            <a:r>
              <a:rPr lang="en-US" altLang="zh-CN" sz="3733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3733" b="1" dirty="0">
                <a:solidFill>
                  <a:srgbClr val="FF0000"/>
                </a:solidFill>
                <a:cs typeface="+mn-ea"/>
                <a:sym typeface="+mn-lt"/>
              </a:rPr>
              <a:t>，得</a:t>
            </a: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AF748C11-E6E0-4E33-B84B-26CC751BCE9F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4895585" y="1896609"/>
            <a:ext cx="113876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defTabSz="1219170"/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3x-7x+7=3-2x-6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E78834C3-CF3E-4223-B789-C1CBA3A3A11C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4894600" y="2675392"/>
            <a:ext cx="113876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defTabSz="1219170"/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3x-7x</a:t>
            </a:r>
            <a:r>
              <a:rPr lang="en-US" altLang="zh-CN" sz="4267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+2x</a:t>
            </a:r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=3-6</a:t>
            </a:r>
            <a:r>
              <a:rPr lang="en-US" altLang="zh-CN" sz="4267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-7</a:t>
            </a: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40F95FE4-7321-475F-93D6-768468EA366C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6193744" y="3441872"/>
            <a:ext cx="113876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defTabSz="1219170"/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-2x=-10</a:t>
            </a:r>
            <a:endParaRPr lang="en-US" altLang="zh-CN" sz="4267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D8C5B15B-4784-4167-996D-26496DDAC9F6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6722948" y="4220655"/>
            <a:ext cx="113876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defTabSz="1219170"/>
            <a:r>
              <a:rPr lang="en-US" altLang="zh-CN" sz="4267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x=5</a:t>
            </a:r>
            <a:endParaRPr lang="en-US" altLang="zh-CN" sz="4267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8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  <p:bldP spid="25" grpId="0"/>
      <p:bldP spid="26" grpId="0"/>
      <p:bldP spid="28" grpId="0"/>
      <p:bldP spid="15" grpId="0"/>
      <p:bldP spid="16" grpId="0"/>
      <p:bldP spid="17" grpId="0"/>
      <p:bldP spid="19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Surfzone Gradient Color 20">
      <a:dk1>
        <a:sysClr val="windowText" lastClr="000000"/>
      </a:dk1>
      <a:lt1>
        <a:sysClr val="window" lastClr="FFFFFF"/>
      </a:lt1>
      <a:dk2>
        <a:srgbClr val="394656"/>
      </a:dk2>
      <a:lt2>
        <a:srgbClr val="B4B3B2"/>
      </a:lt2>
      <a:accent1>
        <a:srgbClr val="EC5487"/>
      </a:accent1>
      <a:accent2>
        <a:srgbClr val="ED6290"/>
      </a:accent2>
      <a:accent3>
        <a:srgbClr val="EF6F9A"/>
      </a:accent3>
      <a:accent4>
        <a:srgbClr val="F07BA5"/>
      </a:accent4>
      <a:accent5>
        <a:srgbClr val="F287AF"/>
      </a:accent5>
      <a:accent6>
        <a:srgbClr val="F392BD"/>
      </a:accent6>
      <a:hlink>
        <a:srgbClr val="0563C1"/>
      </a:hlink>
      <a:folHlink>
        <a:srgbClr val="954F72"/>
      </a:folHlink>
    </a:clrScheme>
    <a:fontScheme name="rjxvl1vh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1483</Words>
  <Application>Microsoft Office PowerPoint</Application>
  <PresentationFormat>宽屏</PresentationFormat>
  <Paragraphs>159</Paragraphs>
  <Slides>16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16</vt:i4>
      </vt:variant>
    </vt:vector>
  </HeadingPairs>
  <TitlesOfParts>
    <vt:vector size="20" baseType="lpstr">
      <vt:lpstr>阿里巴巴普惠体 R</vt:lpstr>
      <vt:lpstr>Arial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2020-04-04T15:21:32Z</dcterms:created>
  <dcterms:modified xsi:type="dcterms:W3CDTF">2021-01-09T09:39:45Z</dcterms:modified>
</cp:coreProperties>
</file>