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464" r:id="rId2"/>
    <p:sldId id="466" r:id="rId3"/>
    <p:sldId id="301" r:id="rId4"/>
    <p:sldId id="365" r:id="rId5"/>
    <p:sldId id="366" r:id="rId6"/>
    <p:sldId id="368" r:id="rId7"/>
    <p:sldId id="364" r:id="rId8"/>
    <p:sldId id="367" r:id="rId9"/>
    <p:sldId id="371" r:id="rId10"/>
    <p:sldId id="369" r:id="rId11"/>
    <p:sldId id="370" r:id="rId12"/>
    <p:sldId id="372" r:id="rId13"/>
    <p:sldId id="373" r:id="rId14"/>
    <p:sldId id="374" r:id="rId15"/>
    <p:sldId id="363" r:id="rId16"/>
    <p:sldId id="352" r:id="rId17"/>
    <p:sldId id="375" r:id="rId18"/>
    <p:sldId id="376" r:id="rId19"/>
    <p:sldId id="287" r:id="rId20"/>
    <p:sldId id="465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C0C5B3A5-9CDA-4832-AF95-96DC2CC6F1FA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24547955-3B79-4784-BC42-80083667D35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4604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241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922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47955-3B79-4784-BC42-80083667D35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862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A1FBF143-4CFF-4F82-BF24-F5C270FF5E65}"/>
              </a:ext>
            </a:extLst>
          </p:cNvPr>
          <p:cNvSpPr/>
          <p:nvPr userDrawn="1"/>
        </p:nvSpPr>
        <p:spPr>
          <a:xfrm>
            <a:off x="261257" y="232230"/>
            <a:ext cx="595086" cy="595086"/>
          </a:xfrm>
          <a:prstGeom prst="rect">
            <a:avLst/>
          </a:prstGeom>
          <a:solidFill>
            <a:srgbClr val="F6B10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7415DEB-4343-4045-A05A-C775F0D5F6FB}"/>
              </a:ext>
            </a:extLst>
          </p:cNvPr>
          <p:cNvSpPr/>
          <p:nvPr userDrawn="1"/>
        </p:nvSpPr>
        <p:spPr>
          <a:xfrm>
            <a:off x="558800" y="529773"/>
            <a:ext cx="406400" cy="406400"/>
          </a:xfrm>
          <a:prstGeom prst="rect">
            <a:avLst/>
          </a:prstGeom>
          <a:solidFill>
            <a:srgbClr val="F6B10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43530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007883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609600" y="91282"/>
            <a:ext cx="109728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F5E6E5E-4421-4658-B330-57F7E3369A7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5892800" y="6172200"/>
            <a:ext cx="2844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r" eaLnBrk="1">
              <a:defRPr sz="600">
                <a:ea typeface="宋体" panose="02010600030101010101" pitchFamily="2" charset="-122"/>
              </a:defRPr>
            </a:lvl1pPr>
          </a:lstStyle>
          <a:p>
            <a:pPr defTabSz="1218407" fontAlgn="base" hangingPunct="0">
              <a:spcBef>
                <a:spcPct val="0"/>
              </a:spcBef>
              <a:spcAft>
                <a:spcPct val="0"/>
              </a:spcAft>
            </a:pPr>
            <a:fld id="{650FBCEA-FDC8-4C8E-B1DD-B632C28B7A6F}" type="slidenum">
              <a:rPr lang="zh-CN" altLang="zh-CN" smtClean="0">
                <a:solidFill>
                  <a:srgbClr val="27282D"/>
                </a:solidFill>
                <a:sym typeface="Calibri" panose="020F0502020204030204" pitchFamily="34" charset="0"/>
              </a:rPr>
              <a:pPr defTabSz="1218407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zh-CN">
              <a:solidFill>
                <a:srgbClr val="27282D"/>
              </a:solidFill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64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7" r:id="rId2"/>
  </p:sldLayoutIdLst>
  <p:transition spd="slow">
    <p:push dir="u"/>
  </p:transition>
  <p:txStyles>
    <p:titleStyle>
      <a:lvl1pPr algn="ctr" defTabSz="1219200" rtl="0" eaLnBrk="0" fontAlgn="base" hangingPunct="0">
        <a:spcBef>
          <a:spcPct val="0"/>
        </a:spcBef>
        <a:spcAft>
          <a:spcPct val="0"/>
        </a:spcAft>
        <a:defRPr sz="5850" kern="1200">
          <a:solidFill>
            <a:srgbClr val="27282D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algn="ctr" defTabSz="1219200" rtl="0" eaLnBrk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2pPr>
      <a:lvl3pPr algn="ctr" defTabSz="1219200" rtl="0" eaLnBrk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3pPr>
      <a:lvl4pPr algn="ctr" defTabSz="1219200" rtl="0" eaLnBrk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4pPr>
      <a:lvl5pPr algn="ctr" defTabSz="1219200" rtl="0" eaLnBrk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5pPr>
      <a:lvl6pPr marL="228600" algn="ctr" defTabSz="1219200" rtl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6pPr>
      <a:lvl7pPr marL="457200" algn="ctr" defTabSz="1219200" rtl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7pPr>
      <a:lvl8pPr marL="685800" algn="ctr" defTabSz="1219200" rtl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8pPr>
      <a:lvl9pPr marL="914400" algn="ctr" defTabSz="1219200" rtl="0" fontAlgn="base" hangingPunct="0">
        <a:spcBef>
          <a:spcPct val="0"/>
        </a:spcBef>
        <a:spcAft>
          <a:spcPct val="0"/>
        </a:spcAft>
        <a:defRPr sz="5850">
          <a:solidFill>
            <a:srgbClr val="27282D"/>
          </a:solidFill>
          <a:latin typeface="Calibri" panose="020F0502020204030204" pitchFamily="34" charset="0"/>
          <a:cs typeface="Calibri" panose="020F0502020204030204" pitchFamily="34" charset="0"/>
          <a:sym typeface="Calibri" panose="020F0502020204030204" pitchFamily="34" charset="0"/>
        </a:defRPr>
      </a:lvl9pPr>
    </p:titleStyle>
    <p:bodyStyle>
      <a:lvl1pPr marL="457200" indent="-457200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1046957" indent="-437357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624013" indent="-404813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2316957" indent="-488157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926557" indent="-488157" algn="l" defTabSz="1219200" rtl="0" eaLnBrk="0" fontAlgn="base" hangingPunct="0"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4250" kern="1200">
          <a:solidFill>
            <a:srgbClr val="27282D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>
            <a:extLst>
              <a:ext uri="{FF2B5EF4-FFF2-40B4-BE49-F238E27FC236}">
                <a16:creationId xmlns:a16="http://schemas.microsoft.com/office/drawing/2014/main" id="{EFF93EA7-9A13-4218-8190-A0F5C4D8C628}"/>
              </a:ext>
            </a:extLst>
          </p:cNvPr>
          <p:cNvSpPr/>
          <p:nvPr/>
        </p:nvSpPr>
        <p:spPr>
          <a:xfrm>
            <a:off x="5639853" y="1437881"/>
            <a:ext cx="1714978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pic"/>
          <p:cNvSpPr/>
          <p:nvPr>
            <p:custDataLst>
              <p:tags r:id="rId2"/>
            </p:custDataLst>
          </p:nvPr>
        </p:nvSpPr>
        <p:spPr bwMode="auto">
          <a:xfrm>
            <a:off x="-10975" y="1598"/>
            <a:ext cx="6875071" cy="6856402"/>
          </a:xfrm>
          <a:custGeom>
            <a:avLst/>
            <a:gdLst>
              <a:gd name="connsiteX0" fmla="*/ 0 w 8324843"/>
              <a:gd name="connsiteY0" fmla="*/ 0 h 6856402"/>
              <a:gd name="connsiteX1" fmla="*/ 8324843 w 8324843"/>
              <a:gd name="connsiteY1" fmla="*/ 7406 h 6856402"/>
              <a:gd name="connsiteX2" fmla="*/ 3540914 w 8324843"/>
              <a:gd name="connsiteY2" fmla="*/ 6856402 h 6856402"/>
              <a:gd name="connsiteX3" fmla="*/ 0 w 8324843"/>
              <a:gd name="connsiteY3" fmla="*/ 6856402 h 68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4843" h="6856402">
                <a:moveTo>
                  <a:pt x="0" y="0"/>
                </a:moveTo>
                <a:lnTo>
                  <a:pt x="8324843" y="7406"/>
                </a:lnTo>
                <a:lnTo>
                  <a:pt x="3540914" y="6856402"/>
                </a:lnTo>
                <a:lnTo>
                  <a:pt x="0" y="6856402"/>
                </a:lnTo>
                <a:close/>
              </a:path>
            </a:pathLst>
          </a:custGeom>
          <a:blipFill>
            <a:blip r:embed="rId5"/>
            <a:srcRect/>
            <a:stretch>
              <a:fillRect l="-37774" r="-32760"/>
            </a:stretch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243681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27282D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2410956" y="3429000"/>
            <a:ext cx="2495794" cy="3423130"/>
          </a:xfrm>
          <a:custGeom>
            <a:avLst/>
            <a:gdLst>
              <a:gd name="connsiteX0" fmla="*/ 2559084 w 3241577"/>
              <a:gd name="connsiteY0" fmla="*/ 0 h 3671741"/>
              <a:gd name="connsiteX1" fmla="*/ 3241577 w 3241577"/>
              <a:gd name="connsiteY1" fmla="*/ 0 h 3671741"/>
              <a:gd name="connsiteX2" fmla="*/ 682493 w 3241577"/>
              <a:gd name="connsiteY2" fmla="*/ 3671741 h 3671741"/>
              <a:gd name="connsiteX3" fmla="*/ 0 w 3241577"/>
              <a:gd name="connsiteY3" fmla="*/ 3671741 h 367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577" h="3671741">
                <a:moveTo>
                  <a:pt x="2559084" y="0"/>
                </a:moveTo>
                <a:lnTo>
                  <a:pt x="3241577" y="0"/>
                </a:lnTo>
                <a:lnTo>
                  <a:pt x="682493" y="3671741"/>
                </a:lnTo>
                <a:lnTo>
                  <a:pt x="0" y="3671741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11CA7245-F958-494F-A89C-9F988A8AEE73}"/>
              </a:ext>
            </a:extLst>
          </p:cNvPr>
          <p:cNvSpPr/>
          <p:nvPr/>
        </p:nvSpPr>
        <p:spPr>
          <a:xfrm>
            <a:off x="7653614" y="3429000"/>
            <a:ext cx="3695700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平行四边形 11">
            <a:extLst>
              <a:ext uri="{FF2B5EF4-FFF2-40B4-BE49-F238E27FC236}">
                <a16:creationId xmlns:a16="http://schemas.microsoft.com/office/drawing/2014/main" id="{EAB1CDBE-69C2-4D48-97A9-23AED65E4483}"/>
              </a:ext>
            </a:extLst>
          </p:cNvPr>
          <p:cNvSpPr/>
          <p:nvPr/>
        </p:nvSpPr>
        <p:spPr>
          <a:xfrm>
            <a:off x="8338977" y="1605935"/>
            <a:ext cx="3695700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42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平行四边形 13">
            <a:extLst>
              <a:ext uri="{FF2B5EF4-FFF2-40B4-BE49-F238E27FC236}">
                <a16:creationId xmlns:a16="http://schemas.microsoft.com/office/drawing/2014/main" id="{A28C7B98-8BD6-4B7E-A3FA-4F780BA71397}"/>
              </a:ext>
            </a:extLst>
          </p:cNvPr>
          <p:cNvSpPr/>
          <p:nvPr/>
        </p:nvSpPr>
        <p:spPr>
          <a:xfrm>
            <a:off x="9116321" y="4393272"/>
            <a:ext cx="1714978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1A67991D-E9CC-4342-9581-D65E75238A2F}"/>
              </a:ext>
            </a:extLst>
          </p:cNvPr>
          <p:cNvSpPr/>
          <p:nvPr/>
        </p:nvSpPr>
        <p:spPr>
          <a:xfrm>
            <a:off x="6087828" y="5276041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6B104"/>
          </a:solidFill>
          <a:ln>
            <a:solidFill>
              <a:srgbClr val="F6B1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877257F4-343D-4012-9788-BC5F6797AA5E}"/>
              </a:ext>
            </a:extLst>
          </p:cNvPr>
          <p:cNvSpPr/>
          <p:nvPr/>
        </p:nvSpPr>
        <p:spPr>
          <a:xfrm>
            <a:off x="7929356" y="5280784"/>
            <a:ext cx="2009403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F6B1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20XX.04.11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33D31F30-3A32-4225-BDC6-0DFE62CA787C}"/>
              </a:ext>
            </a:extLst>
          </p:cNvPr>
          <p:cNvGrpSpPr/>
          <p:nvPr/>
        </p:nvGrpSpPr>
        <p:grpSpPr>
          <a:xfrm>
            <a:off x="6041558" y="2509894"/>
            <a:ext cx="7187315" cy="1515466"/>
            <a:chOff x="1525091" y="2645592"/>
            <a:chExt cx="7187315" cy="151546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36115BA9-EBA0-4CB1-A146-2847155527D3}"/>
                </a:ext>
              </a:extLst>
            </p:cNvPr>
            <p:cNvSpPr/>
            <p:nvPr/>
          </p:nvSpPr>
          <p:spPr bwMode="auto">
            <a:xfrm>
              <a:off x="1525091" y="2645592"/>
              <a:ext cx="718731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en-US" altLang="zh-CN" sz="5000" b="1" kern="100" dirty="0">
                  <a:cs typeface="+mn-ea"/>
                  <a:sym typeface="+mn-lt"/>
                </a:rPr>
                <a:t>1.3 </a:t>
              </a:r>
              <a:r>
                <a:rPr lang="zh-CN" altLang="en-US" sz="5000" b="1" kern="100" dirty="0">
                  <a:cs typeface="+mn-ea"/>
                  <a:sym typeface="+mn-lt"/>
                </a:rPr>
                <a:t>有理数的加减法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E159FDE5-4085-4BB8-B690-5BFBE175AE0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1.3.2 </a:t>
              </a:r>
              <a:r>
                <a:rPr lang="zh-CN" altLang="en-US" sz="2800" dirty="0">
                  <a:cs typeface="+mn-ea"/>
                  <a:sym typeface="+mn-lt"/>
                </a:rPr>
                <a:t>有理数减法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80601871-E80B-457A-9C66-5179D901B51D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4843821-E424-444C-9C5C-50F90989708A}"/>
              </a:ext>
            </a:extLst>
          </p:cNvPr>
          <p:cNvSpPr/>
          <p:nvPr/>
        </p:nvSpPr>
        <p:spPr bwMode="auto">
          <a:xfrm>
            <a:off x="6049729" y="188335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0806EAC-9C8E-4B17-A049-A209A6BFE1F8}"/>
              </a:ext>
            </a:extLst>
          </p:cNvPr>
          <p:cNvSpPr txBox="1"/>
          <p:nvPr/>
        </p:nvSpPr>
        <p:spPr>
          <a:xfrm>
            <a:off x="6096000" y="4048644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CAE9E12-D9BB-472B-A959-FA40487B9EA9}"/>
              </a:ext>
            </a:extLst>
          </p:cNvPr>
          <p:cNvSpPr/>
          <p:nvPr/>
        </p:nvSpPr>
        <p:spPr>
          <a:xfrm>
            <a:off x="9364007" y="132023"/>
            <a:ext cx="2635267" cy="261610"/>
          </a:xfrm>
          <a:prstGeom prst="rect">
            <a:avLst/>
          </a:prstGeom>
          <a:solidFill>
            <a:srgbClr val="F6B104"/>
          </a:solidFill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人教版  数学（初中）（七年级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2938349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2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4242" y="1196376"/>
            <a:ext cx="99035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根据有理数减法的法则，将下面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两组相同结果的算式连线 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386184" y="2333330"/>
            <a:ext cx="97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534367" y="2359906"/>
            <a:ext cx="975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02973" y="3265714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3-(-4)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863294" y="3279359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3+(-4)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02973" y="4073605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3-4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863294" y="4087250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(-3)+4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02973" y="4956323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(-3)-4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863294" y="4969969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3+4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013134" y="5852687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-3-(-4)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873456" y="5866333"/>
            <a:ext cx="3325737" cy="58477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(-3)+(-4)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5438034" y="3670079"/>
            <a:ext cx="1315933" cy="1594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5438034" y="3573490"/>
            <a:ext cx="1315933" cy="800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5448195" y="5263980"/>
            <a:ext cx="1305772" cy="896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V="1">
            <a:off x="5438034" y="4373953"/>
            <a:ext cx="1315933" cy="1805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B4565258-CA5F-49B7-972D-F4CD15250AE7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132113" y="973348"/>
                <a:ext cx="9903517" cy="52488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00000"/>
                  </a:lnSpc>
                </a:pP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例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：计算</a:t>
                </a:r>
                <a:endParaRPr lang="en-US" altLang="zh-CN" sz="3200" b="1" dirty="0">
                  <a:solidFill>
                    <a:prstClr val="black"/>
                  </a:solidFill>
                  <a:cs typeface="+mn-ea"/>
                  <a:sym typeface="+mn-lt"/>
                </a:endParaRP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、（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-3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-5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、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0-7=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、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7.2-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-4.8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</a:p>
              <a:p>
                <a:pPr defTabSz="914377">
                  <a:lnSpc>
                    <a:spcPct val="200000"/>
                  </a:lnSpc>
                </a:pPr>
                <a:r>
                  <a:rPr lang="en-US" altLang="zh-CN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3200" b="1" dirty="0">
                    <a:solidFill>
                      <a:prstClr val="black"/>
                    </a:solidFill>
                    <a:cs typeface="+mn-ea"/>
                    <a:sym typeface="+mn-lt"/>
                  </a:rPr>
                  <a:t>、</a:t>
                </a:r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-3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- 5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3200" dirty="0">
                    <a:solidFill>
                      <a:prstClr val="black"/>
                    </a:solidFill>
                    <a:cs typeface="+mn-ea"/>
                    <a:sym typeface="+mn-lt"/>
                  </a:rPr>
                  <a:t>=</a:t>
                </a:r>
                <a:endParaRPr lang="zh-CN" altLang="en-US" sz="32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13" y="973348"/>
                <a:ext cx="9903517" cy="5248809"/>
              </a:xfrm>
              <a:prstGeom prst="rect">
                <a:avLst/>
              </a:prstGeom>
              <a:blipFill>
                <a:blip r:embed="rId4"/>
                <a:stretch>
                  <a:fillRect l="-1601" b="-9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4763892" y="4207416"/>
            <a:ext cx="371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7.2+4.8=12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33040" y="3220539"/>
            <a:ext cx="371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0+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-7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=-7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94164" y="2252868"/>
            <a:ext cx="3718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+5=2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4380411" y="5377222"/>
                <a:ext cx="4301177" cy="801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-3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+ </a:t>
                </a:r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-5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en-US" altLang="zh-CN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rgbClr val="FF0000"/>
                    </a:solidFill>
                    <a:cs typeface="+mn-ea"/>
                    <a:sym typeface="+mn-lt"/>
                  </a:rPr>
                  <a:t>=-8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4</m:t>
                        </m:r>
                      </m:den>
                    </m:f>
                    <m:r>
                      <a:rPr lang="en-US" altLang="zh-CN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endParaRPr lang="zh-CN" altLang="en-US" sz="3200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411" y="5377222"/>
                <a:ext cx="4301177" cy="801310"/>
              </a:xfrm>
              <a:prstGeom prst="rect">
                <a:avLst/>
              </a:prstGeom>
              <a:blipFill>
                <a:blip r:embed="rId5"/>
                <a:stretch>
                  <a:fillRect l="-3688" b="-98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763B47D7-F2EB-4F3B-A22D-9A146E401A02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1103663" y="1352310"/>
            <a:ext cx="9652000" cy="17341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667" dirty="0">
                <a:solidFill>
                  <a:srgbClr val="000000"/>
                </a:solidFill>
                <a:cs typeface="+mn-ea"/>
                <a:sym typeface="+mn-lt"/>
              </a:rPr>
              <a:t>小数减去大数，所得的差是什么数？</a:t>
            </a:r>
            <a:endParaRPr lang="en-US" altLang="zh-CN" sz="2667" dirty="0">
              <a:solidFill>
                <a:srgbClr val="000000"/>
              </a:solidFill>
              <a:cs typeface="+mn-ea"/>
              <a:sym typeface="+mn-lt"/>
            </a:endParaRPr>
          </a:p>
          <a:p>
            <a:pPr marL="609585" indent="-609585" defTabSz="914377">
              <a:spcBef>
                <a:spcPct val="50000"/>
              </a:spcBef>
              <a:buFontTx/>
              <a:buAutoNum type="arabicPeriod"/>
            </a:pP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0-7=</a:t>
            </a:r>
          </a:p>
          <a:p>
            <a:pPr marL="609585" indent="-609585" defTabSz="914377">
              <a:spcBef>
                <a:spcPct val="50000"/>
              </a:spcBef>
              <a:buFontTx/>
              <a:buAutoNum type="arabicPeriod"/>
            </a:pPr>
            <a:r>
              <a:rPr lang="en-US" altLang="zh-CN" sz="2667" b="1" dirty="0">
                <a:solidFill>
                  <a:srgbClr val="000000"/>
                </a:solidFill>
                <a:cs typeface="+mn-ea"/>
                <a:sym typeface="+mn-lt"/>
              </a:rPr>
              <a:t>7-0=</a:t>
            </a:r>
            <a:endParaRPr lang="zh-CN" altLang="en-US" sz="2667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42903" y="1926825"/>
            <a:ext cx="1010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-7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542903" y="2501339"/>
            <a:ext cx="1010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542904" y="1692721"/>
            <a:ext cx="618309" cy="15207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69443" y="2793726"/>
            <a:ext cx="488550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-7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是什么关系呢？</a:t>
            </a:r>
          </a:p>
        </p:txBody>
      </p:sp>
      <p:sp>
        <p:nvSpPr>
          <p:cNvPr id="11" name="矩形 10"/>
          <p:cNvSpPr/>
          <p:nvPr/>
        </p:nvSpPr>
        <p:spPr>
          <a:xfrm>
            <a:off x="1103664" y="4054715"/>
            <a:ext cx="9337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结论：小数减去大数，等于大数减去小数的相反数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091361" y="5315378"/>
            <a:ext cx="7001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即：小数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大数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=-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（大数</a:t>
            </a:r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小数）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FCF6F19-FE3F-44BD-AF61-0B7AC1625E72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9" grpId="0"/>
      <p:bldP spid="10" grpId="0" animBg="1"/>
      <p:bldP spid="4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5029" y="993717"/>
            <a:ext cx="10572207" cy="5824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、填空：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）温度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3℃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比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-8 ℃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高</a:t>
            </a:r>
            <a:r>
              <a:rPr lang="zh-CN" altLang="en-US" sz="3200" b="1" u="sng" dirty="0">
                <a:solidFill>
                  <a:prstClr val="black"/>
                </a:solidFill>
                <a:cs typeface="+mn-ea"/>
                <a:sym typeface="+mn-lt"/>
              </a:rPr>
              <a:t>         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）温度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-9 ℃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比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-1 ℃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低</a:t>
            </a:r>
            <a:r>
              <a:rPr lang="zh-CN" altLang="en-US" sz="3200" b="1" u="sng" dirty="0">
                <a:solidFill>
                  <a:prstClr val="black"/>
                </a:solidFill>
                <a:cs typeface="+mn-ea"/>
                <a:sym typeface="+mn-lt"/>
              </a:rPr>
              <a:t>           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）海拔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-20m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比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-30m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高</a:t>
            </a:r>
            <a:r>
              <a:rPr lang="zh-CN" altLang="en-US" sz="3200" b="1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）从海拔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22m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到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-10m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，下降了</a:t>
            </a:r>
            <a:r>
              <a:rPr lang="zh-CN" altLang="en-US" sz="3200" b="1" u="sng" dirty="0">
                <a:solidFill>
                  <a:prstClr val="black"/>
                </a:solidFill>
                <a:cs typeface="+mn-ea"/>
                <a:sym typeface="+mn-lt"/>
              </a:rPr>
              <a:t>          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b="1" u="sng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99165" y="2233876"/>
            <a:ext cx="159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11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 ℃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85428" y="3223151"/>
            <a:ext cx="1375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8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 ℃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15125" y="4182121"/>
            <a:ext cx="1375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10m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406674" y="5145056"/>
            <a:ext cx="1110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32m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CE19607-C933-4A5A-81A5-1EAAAA9C055E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1222" y="1215011"/>
            <a:ext cx="8671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、若│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a│=8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，│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b│=3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，且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a&lt;b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，求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a-b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54332" y="2072641"/>
            <a:ext cx="7768045" cy="3893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解：因为│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a│=8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，│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b│=3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所以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a=+8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和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-8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b=+3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或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-3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    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而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a&lt;b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，所以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a=-8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，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b=3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或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-3</a:t>
            </a:r>
          </a:p>
          <a:p>
            <a:pPr defTabSz="914377">
              <a:lnSpc>
                <a:spcPct val="200000"/>
              </a:lnSpc>
            </a:pP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    a-b=-11</a:t>
            </a:r>
            <a:r>
              <a:rPr lang="zh-CN" altLang="en-US" sz="3200" dirty="0">
                <a:solidFill>
                  <a:srgbClr val="C00000"/>
                </a:solidFill>
                <a:cs typeface="+mn-ea"/>
                <a:sym typeface="+mn-lt"/>
              </a:rPr>
              <a:t>或</a:t>
            </a:r>
            <a:r>
              <a:rPr lang="en-US" altLang="zh-CN" sz="3200" dirty="0">
                <a:solidFill>
                  <a:srgbClr val="C00000"/>
                </a:solidFill>
                <a:cs typeface="+mn-ea"/>
                <a:sym typeface="+mn-lt"/>
              </a:rPr>
              <a:t>-5</a:t>
            </a:r>
            <a:endParaRPr lang="zh-CN" altLang="en-US" sz="3200" dirty="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66BFD9D-AD12-492E-B39F-344DBC91D654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1060119" y="1196377"/>
            <a:ext cx="7168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5: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、计算：（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-10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+2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-(-4)-(+6)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56244" y="2004616"/>
            <a:ext cx="5032147" cy="45368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-10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+2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-(-4)-(+6)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-10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+2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+(+4)+(-6)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-10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-6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+(+2)+(+4)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=[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-10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+(-6)]+[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+2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+(+4)]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=(-16)+(+6)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=-10</a:t>
            </a:r>
          </a:p>
          <a:p>
            <a:pPr defTabSz="914377">
              <a:lnSpc>
                <a:spcPct val="150000"/>
              </a:lnSpc>
            </a:pP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55131" y="2873828"/>
            <a:ext cx="283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有理数减法法则</a:t>
            </a:r>
          </a:p>
        </p:txBody>
      </p:sp>
      <p:sp>
        <p:nvSpPr>
          <p:cNvPr id="119" name="文本框 118"/>
          <p:cNvSpPr txBox="1"/>
          <p:nvPr/>
        </p:nvSpPr>
        <p:spPr>
          <a:xfrm>
            <a:off x="7855131" y="3400965"/>
            <a:ext cx="283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有理数加法交换律</a:t>
            </a:r>
          </a:p>
        </p:txBody>
      </p:sp>
      <p:sp>
        <p:nvSpPr>
          <p:cNvPr id="120" name="文本框 119"/>
          <p:cNvSpPr txBox="1"/>
          <p:nvPr/>
        </p:nvSpPr>
        <p:spPr>
          <a:xfrm>
            <a:off x="7855131" y="3928102"/>
            <a:ext cx="283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有理数加法结合律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7855131" y="4455239"/>
            <a:ext cx="283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dirty="0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有理数加法法则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114903" y="4982376"/>
            <a:ext cx="3579223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srgbClr val="C00000"/>
                </a:solidFill>
                <a:cs typeface="+mn-ea"/>
                <a:sym typeface="+mn-lt"/>
              </a:rPr>
              <a:t>为书写简单，可以省略算式中的括号和加号。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1BC532E-C1B5-4399-9535-6C8DEBF988EE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19" grpId="0"/>
      <p:bldP spid="120" grpId="0"/>
      <p:bldP spid="123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1256244" y="1334891"/>
            <a:ext cx="66374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有理数加减法混合运算的一般步骤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减法转化成加法。</a:t>
            </a:r>
            <a:endParaRPr lang="en-US" altLang="zh-CN" sz="32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/>
            <a:endParaRPr lang="en-US" altLang="zh-CN" sz="32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2.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省略加号和括号。</a:t>
            </a:r>
            <a:endParaRPr lang="en-US" altLang="zh-CN" sz="32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endParaRPr lang="en-US" altLang="zh-CN" sz="32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3.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运用加法运算律。</a:t>
            </a:r>
            <a:endParaRPr lang="en-US" altLang="zh-CN" sz="32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/>
            <a:endParaRPr lang="en-US" altLang="zh-CN" sz="32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4.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有理数加法运算。</a:t>
            </a:r>
            <a:endParaRPr lang="en-US" altLang="zh-CN" sz="32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/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75FCFEA-2308-46E9-BB72-57AEA2E0E3C8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总 结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36320" y="1299347"/>
            <a:ext cx="6096000" cy="290881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、计算</a:t>
            </a:r>
            <a:endParaRPr lang="en-US" altLang="zh-CN" sz="32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⑴（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-10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+2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-(-3)-(+6)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⑵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3 - 5+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-7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9DE4945-6C13-446B-9A56-FFAA6DD4A595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0766" y="1345830"/>
            <a:ext cx="5396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观察下列计算过程是否正确</a:t>
            </a:r>
          </a:p>
        </p:txBody>
      </p:sp>
      <p:pic>
        <p:nvPicPr>
          <p:cNvPr id="8" name="Picture 1" descr="C:\Users\飞翔\AppData\Roaming\Tencent\Users\860936599\QQ\WinTemp\RichOle\~N7810JU_3C)L{V_MXVFU2O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99" y="2305329"/>
            <a:ext cx="5571996" cy="3256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 descr="C:\Users\飞翔\AppData\Roaming\Tencent\Users\860936599\QQ\WinTemp\RichOle\U(RGH5N58~6Q5IJS)O17NG2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305328"/>
            <a:ext cx="5430647" cy="372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椭圆 2"/>
          <p:cNvSpPr/>
          <p:nvPr/>
        </p:nvSpPr>
        <p:spPr>
          <a:xfrm>
            <a:off x="1313030" y="4635749"/>
            <a:ext cx="2459196" cy="6148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986977" y="4947388"/>
            <a:ext cx="2459196" cy="6148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9856F61-784A-47CB-8256-3C24B5CC82BF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C5DB1AED-65E0-48B8-8F50-709F8AF340CC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前 言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DBDCAEDA-428A-4186-A9D3-CB322C9C9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1541073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6B104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27462F76-F7DF-4CA6-967E-7740EC5D8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2444102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、记住有理数减法法则，并能熟练掌握有理数减法运算。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、能用有理数减法运算解决实际问题。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B658CCC6-D319-4A37-B831-D117B921D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3983010"/>
            <a:ext cx="4663881" cy="38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F6B104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5580E91F-CB34-461E-AD51-7C2BE921B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885" y="4886040"/>
            <a:ext cx="1004528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重点：了解有理数减法的意义，会根据有理数减法法则进行有理数减法运算。</a:t>
            </a:r>
          </a:p>
          <a:p>
            <a:pPr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难点：有理数减法中的两个异号的有理数如何进行减法运算。</a:t>
            </a:r>
          </a:p>
        </p:txBody>
      </p:sp>
    </p:spTree>
    <p:extLst>
      <p:ext uri="{BB962C8B-B14F-4D97-AF65-F5344CB8AC3E}">
        <p14:creationId xmlns:p14="http://schemas.microsoft.com/office/powerpoint/2010/main" val="2094956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平行四边形 12">
            <a:extLst>
              <a:ext uri="{FF2B5EF4-FFF2-40B4-BE49-F238E27FC236}">
                <a16:creationId xmlns:a16="http://schemas.microsoft.com/office/drawing/2014/main" id="{EFF93EA7-9A13-4218-8190-A0F5C4D8C628}"/>
              </a:ext>
            </a:extLst>
          </p:cNvPr>
          <p:cNvSpPr/>
          <p:nvPr/>
        </p:nvSpPr>
        <p:spPr>
          <a:xfrm>
            <a:off x="5639853" y="1437881"/>
            <a:ext cx="1714978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pic"/>
          <p:cNvSpPr/>
          <p:nvPr>
            <p:custDataLst>
              <p:tags r:id="rId1"/>
            </p:custDataLst>
          </p:nvPr>
        </p:nvSpPr>
        <p:spPr bwMode="auto">
          <a:xfrm>
            <a:off x="-10975" y="1598"/>
            <a:ext cx="6875071" cy="6856402"/>
          </a:xfrm>
          <a:custGeom>
            <a:avLst/>
            <a:gdLst>
              <a:gd name="connsiteX0" fmla="*/ 0 w 8324843"/>
              <a:gd name="connsiteY0" fmla="*/ 0 h 6856402"/>
              <a:gd name="connsiteX1" fmla="*/ 8324843 w 8324843"/>
              <a:gd name="connsiteY1" fmla="*/ 7406 h 6856402"/>
              <a:gd name="connsiteX2" fmla="*/ 3540914 w 8324843"/>
              <a:gd name="connsiteY2" fmla="*/ 6856402 h 6856402"/>
              <a:gd name="connsiteX3" fmla="*/ 0 w 8324843"/>
              <a:gd name="connsiteY3" fmla="*/ 6856402 h 685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24843" h="6856402">
                <a:moveTo>
                  <a:pt x="0" y="0"/>
                </a:moveTo>
                <a:lnTo>
                  <a:pt x="8324843" y="7406"/>
                </a:lnTo>
                <a:lnTo>
                  <a:pt x="3540914" y="6856402"/>
                </a:lnTo>
                <a:lnTo>
                  <a:pt x="0" y="6856402"/>
                </a:lnTo>
                <a:close/>
              </a:path>
            </a:pathLst>
          </a:custGeom>
          <a:blipFill>
            <a:blip r:embed="rId4"/>
            <a:srcRect/>
            <a:stretch>
              <a:fillRect l="-37774" r="-32760"/>
            </a:stretch>
          </a:blip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243681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4800" b="0" i="0" u="none" strike="noStrike" kern="1200" cap="none" spc="0" normalizeH="0" baseline="0" noProof="0">
              <a:ln>
                <a:noFill/>
              </a:ln>
              <a:solidFill>
                <a:srgbClr val="27282D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2410956" y="3429000"/>
            <a:ext cx="2495794" cy="3423130"/>
          </a:xfrm>
          <a:custGeom>
            <a:avLst/>
            <a:gdLst>
              <a:gd name="connsiteX0" fmla="*/ 2559084 w 3241577"/>
              <a:gd name="connsiteY0" fmla="*/ 0 h 3671741"/>
              <a:gd name="connsiteX1" fmla="*/ 3241577 w 3241577"/>
              <a:gd name="connsiteY1" fmla="*/ 0 h 3671741"/>
              <a:gd name="connsiteX2" fmla="*/ 682493 w 3241577"/>
              <a:gd name="connsiteY2" fmla="*/ 3671741 h 3671741"/>
              <a:gd name="connsiteX3" fmla="*/ 0 w 3241577"/>
              <a:gd name="connsiteY3" fmla="*/ 3671741 h 367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1577" h="3671741">
                <a:moveTo>
                  <a:pt x="2559084" y="0"/>
                </a:moveTo>
                <a:lnTo>
                  <a:pt x="3241577" y="0"/>
                </a:lnTo>
                <a:lnTo>
                  <a:pt x="682493" y="3671741"/>
                </a:lnTo>
                <a:lnTo>
                  <a:pt x="0" y="3671741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平行四边形 2">
            <a:extLst>
              <a:ext uri="{FF2B5EF4-FFF2-40B4-BE49-F238E27FC236}">
                <a16:creationId xmlns:a16="http://schemas.microsoft.com/office/drawing/2014/main" id="{11CA7245-F958-494F-A89C-9F988A8AEE73}"/>
              </a:ext>
            </a:extLst>
          </p:cNvPr>
          <p:cNvSpPr/>
          <p:nvPr/>
        </p:nvSpPr>
        <p:spPr>
          <a:xfrm>
            <a:off x="7653614" y="3429000"/>
            <a:ext cx="3695700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平行四边形 11">
            <a:extLst>
              <a:ext uri="{FF2B5EF4-FFF2-40B4-BE49-F238E27FC236}">
                <a16:creationId xmlns:a16="http://schemas.microsoft.com/office/drawing/2014/main" id="{EAB1CDBE-69C2-4D48-97A9-23AED65E4483}"/>
              </a:ext>
            </a:extLst>
          </p:cNvPr>
          <p:cNvSpPr/>
          <p:nvPr/>
        </p:nvSpPr>
        <p:spPr>
          <a:xfrm>
            <a:off x="8338977" y="1605935"/>
            <a:ext cx="3695700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42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平行四边形 13">
            <a:extLst>
              <a:ext uri="{FF2B5EF4-FFF2-40B4-BE49-F238E27FC236}">
                <a16:creationId xmlns:a16="http://schemas.microsoft.com/office/drawing/2014/main" id="{A28C7B98-8BD6-4B7E-A3FA-4F780BA71397}"/>
              </a:ext>
            </a:extLst>
          </p:cNvPr>
          <p:cNvSpPr/>
          <p:nvPr/>
        </p:nvSpPr>
        <p:spPr>
          <a:xfrm>
            <a:off x="9116321" y="4393272"/>
            <a:ext cx="1714978" cy="277418"/>
          </a:xfrm>
          <a:prstGeom prst="parallelogram">
            <a:avLst>
              <a:gd name="adj" fmla="val 117087"/>
            </a:avLst>
          </a:prstGeom>
          <a:gradFill>
            <a:gsLst>
              <a:gs pos="19000">
                <a:srgbClr val="FBDB8B">
                  <a:alpha val="0"/>
                </a:srgbClr>
              </a:gs>
              <a:gs pos="0">
                <a:schemeClr val="accent1">
                  <a:lumMod val="5000"/>
                  <a:lumOff val="95000"/>
                  <a:alpha val="0"/>
                </a:schemeClr>
              </a:gs>
              <a:gs pos="100000">
                <a:srgbClr val="F6B104">
                  <a:alpha val="61000"/>
                </a:srgbClr>
              </a:gs>
            </a:gsLst>
            <a:lin ang="0" scaled="0"/>
          </a:gradFill>
          <a:ln w="3175">
            <a:gradFill>
              <a:gsLst>
                <a:gs pos="19000">
                  <a:srgbClr val="FBDB8B">
                    <a:alpha val="0"/>
                  </a:srgbClr>
                </a:gs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rgbClr val="F6B104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1A67991D-E9CC-4342-9581-D65E75238A2F}"/>
              </a:ext>
            </a:extLst>
          </p:cNvPr>
          <p:cNvSpPr/>
          <p:nvPr/>
        </p:nvSpPr>
        <p:spPr>
          <a:xfrm>
            <a:off x="6087828" y="5276041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6B104"/>
          </a:solidFill>
          <a:ln>
            <a:solidFill>
              <a:srgbClr val="F6B1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877257F4-343D-4012-9788-BC5F6797AA5E}"/>
              </a:ext>
            </a:extLst>
          </p:cNvPr>
          <p:cNvSpPr/>
          <p:nvPr/>
        </p:nvSpPr>
        <p:spPr>
          <a:xfrm>
            <a:off x="7929356" y="5280784"/>
            <a:ext cx="1975219" cy="329300"/>
          </a:xfrm>
          <a:prstGeom prst="roundRect">
            <a:avLst>
              <a:gd name="adj" fmla="val 26269"/>
            </a:avLst>
          </a:prstGeom>
          <a:noFill/>
          <a:ln>
            <a:solidFill>
              <a:srgbClr val="F6B1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20XX.04.11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33D31F30-3A32-4225-BDC6-0DFE62CA787C}"/>
              </a:ext>
            </a:extLst>
          </p:cNvPr>
          <p:cNvGrpSpPr/>
          <p:nvPr/>
        </p:nvGrpSpPr>
        <p:grpSpPr>
          <a:xfrm>
            <a:off x="6041558" y="2509894"/>
            <a:ext cx="7187315" cy="1515466"/>
            <a:chOff x="1525091" y="2645592"/>
            <a:chExt cx="7187315" cy="151546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36115BA9-EBA0-4CB1-A146-2847155527D3}"/>
                </a:ext>
              </a:extLst>
            </p:cNvPr>
            <p:cNvSpPr/>
            <p:nvPr/>
          </p:nvSpPr>
          <p:spPr bwMode="auto">
            <a:xfrm>
              <a:off x="1525091" y="2645592"/>
              <a:ext cx="718731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>
                <a:defRPr/>
              </a:pPr>
              <a:r>
                <a:rPr lang="zh-CN" altLang="en-US" sz="48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E159FDE5-4085-4BB8-B690-5BFBE175AE07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2800" dirty="0">
                  <a:cs typeface="+mn-ea"/>
                  <a:sym typeface="+mn-lt"/>
                </a:rPr>
                <a:t>1.3.1 </a:t>
              </a:r>
              <a:r>
                <a:rPr lang="zh-CN" altLang="en-US" sz="2800" dirty="0">
                  <a:cs typeface="+mn-ea"/>
                  <a:sym typeface="+mn-lt"/>
                </a:rPr>
                <a:t>有理数加法</a:t>
              </a:r>
            </a:p>
          </p:txBody>
        </p:sp>
        <p:cxnSp>
          <p:nvCxnSpPr>
            <p:cNvPr id="26" name="直接连接符 25">
              <a:extLst>
                <a:ext uri="{FF2B5EF4-FFF2-40B4-BE49-F238E27FC236}">
                  <a16:creationId xmlns:a16="http://schemas.microsoft.com/office/drawing/2014/main" id="{80601871-E80B-457A-9C66-5179D901B51D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7" name="矩形 26">
            <a:extLst>
              <a:ext uri="{FF2B5EF4-FFF2-40B4-BE49-F238E27FC236}">
                <a16:creationId xmlns:a16="http://schemas.microsoft.com/office/drawing/2014/main" id="{04843821-E424-444C-9C5C-50F90989708A}"/>
              </a:ext>
            </a:extLst>
          </p:cNvPr>
          <p:cNvSpPr/>
          <p:nvPr/>
        </p:nvSpPr>
        <p:spPr bwMode="auto">
          <a:xfrm>
            <a:off x="6049729" y="1883353"/>
            <a:ext cx="2576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30806EAC-9C8E-4B17-A049-A209A6BFE1F8}"/>
              </a:ext>
            </a:extLst>
          </p:cNvPr>
          <p:cNvSpPr txBox="1"/>
          <p:nvPr/>
        </p:nvSpPr>
        <p:spPr>
          <a:xfrm>
            <a:off x="6096000" y="4048644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0CAE9E12-D9BB-472B-A959-FA40487B9EA9}"/>
              </a:ext>
            </a:extLst>
          </p:cNvPr>
          <p:cNvSpPr/>
          <p:nvPr/>
        </p:nvSpPr>
        <p:spPr>
          <a:xfrm>
            <a:off x="9364007" y="132023"/>
            <a:ext cx="2635267" cy="261610"/>
          </a:xfrm>
          <a:prstGeom prst="rect">
            <a:avLst/>
          </a:prstGeom>
          <a:solidFill>
            <a:srgbClr val="F6B104"/>
          </a:solidFill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1100" dirty="0">
                <a:solidFill>
                  <a:schemeClr val="bg1"/>
                </a:solidFill>
                <a:cs typeface="+mn-ea"/>
                <a:sym typeface="+mn-lt"/>
              </a:rPr>
              <a:t>人教版  数学（初中）（七年级 上）</a:t>
            </a:r>
          </a:p>
        </p:txBody>
      </p:sp>
    </p:spTree>
    <p:extLst>
      <p:ext uri="{BB962C8B-B14F-4D97-AF65-F5344CB8AC3E}">
        <p14:creationId xmlns:p14="http://schemas.microsoft.com/office/powerpoint/2010/main" val="1840794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文本框 118"/>
          <p:cNvSpPr txBox="1"/>
          <p:nvPr/>
        </p:nvSpPr>
        <p:spPr>
          <a:xfrm>
            <a:off x="862655" y="1322671"/>
            <a:ext cx="978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：北京某天的气温为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19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℃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--31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℃，那么这天的温差是多少？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271485" y="2488478"/>
            <a:ext cx="4659085" cy="5027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ctr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当日温差：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31-19=12</a:t>
            </a:r>
            <a:endParaRPr lang="zh-CN" altLang="en-US" sz="2667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0" name="文本框 119"/>
          <p:cNvSpPr txBox="1"/>
          <p:nvPr/>
        </p:nvSpPr>
        <p:spPr>
          <a:xfrm>
            <a:off x="862655" y="3570997"/>
            <a:ext cx="978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问题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：北京某天的气温为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℃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--3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℃，那么这天的温差是多少？</a:t>
            </a:r>
          </a:p>
        </p:txBody>
      </p:sp>
      <p:sp>
        <p:nvSpPr>
          <p:cNvPr id="123" name="文本框 122"/>
          <p:cNvSpPr txBox="1"/>
          <p:nvPr/>
        </p:nvSpPr>
        <p:spPr>
          <a:xfrm>
            <a:off x="2271485" y="4565724"/>
            <a:ext cx="4659085" cy="5027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当日温差：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3-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endParaRPr lang="zh-CN" altLang="en-US" sz="2667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01138" y="5535329"/>
            <a:ext cx="61404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正数和负数的减法如何计算呢？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E51C07C-F3FB-4BD5-B16D-D3A4477910C4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0" grpId="0" animBg="1"/>
      <p:bldP spid="120" grpId="0"/>
      <p:bldP spid="123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031521" y="1384498"/>
            <a:ext cx="9788752" cy="4515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    减法是加法的逆运算，计算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3-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？，就是要求出一个数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，使得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与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相加得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因为</a:t>
            </a:r>
            <a:endParaRPr lang="en-US" altLang="zh-CN" sz="2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  6+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，所以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X=6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，即</a:t>
            </a:r>
            <a:endParaRPr lang="en-US" altLang="zh-CN" sz="2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3-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=6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①</a:t>
            </a:r>
            <a:endParaRPr lang="en-US" altLang="zh-CN" sz="28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而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3+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+3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=6 </a:t>
            </a:r>
            <a:r>
              <a:rPr lang="zh-CN" altLang="en-US" sz="2800" dirty="0">
                <a:solidFill>
                  <a:srgbClr val="FF0000"/>
                </a:solidFill>
                <a:cs typeface="+mn-ea"/>
                <a:sym typeface="+mn-lt"/>
              </a:rPr>
              <a:t>②</a:t>
            </a:r>
            <a:endParaRPr lang="en-US" altLang="zh-CN" sz="28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由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① ② 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，得</a:t>
            </a:r>
            <a:endParaRPr lang="en-US" altLang="zh-CN" sz="28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3-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= 3+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b="1" dirty="0">
                <a:solidFill>
                  <a:prstClr val="black"/>
                </a:solidFill>
                <a:cs typeface="+mn-ea"/>
                <a:sym typeface="+mn-lt"/>
              </a:rPr>
              <a:t>+3</a:t>
            </a: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0BC068C-F570-4F5C-A158-20CC356931F8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97529" y="1197713"/>
            <a:ext cx="9903519" cy="2593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4-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0-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-1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-5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800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97529" y="4194499"/>
            <a:ext cx="116705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这些数减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 –3 )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的结果与它们加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 +3 )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的结果相同吗？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080391" y="1274354"/>
            <a:ext cx="1350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7</a:t>
            </a:r>
            <a:endParaRPr lang="zh-CN" altLang="en-US" sz="28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80391" y="1924351"/>
            <a:ext cx="1350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3</a:t>
            </a:r>
            <a:endParaRPr lang="zh-CN" altLang="en-US" sz="28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25934" y="2574348"/>
            <a:ext cx="1350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2</a:t>
            </a:r>
            <a:endParaRPr lang="zh-CN" altLang="en-US" sz="28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40066" y="3224345"/>
            <a:ext cx="1350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-2</a:t>
            </a:r>
            <a:endParaRPr lang="zh-CN" altLang="en-US" sz="28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889331" y="4091938"/>
            <a:ext cx="1350188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3733" b="1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相同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32113" y="5367899"/>
            <a:ext cx="931025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8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可以发现，有理数的减法可以转化为加法来进行。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31ADC93B-9C54-40DE-951F-7555D07B9008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试一试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  <p:bldP spid="10" grpId="0"/>
      <p:bldP spid="11" grpId="0"/>
      <p:bldP spid="12" grpId="0"/>
      <p:bldP spid="13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99457" y="1331905"/>
            <a:ext cx="8985420" cy="4408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思考：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如果把减数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-3 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换成别的数，是否有相同的结论呢？</a:t>
            </a:r>
            <a:endParaRPr lang="en-US" altLang="zh-CN" sz="32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50-20=_______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50+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32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50-0 =_______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50+ 0 =_______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32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50-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-10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， 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50+10=_______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  <a:endParaRPr lang="en-US" altLang="zh-CN" sz="32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50-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-20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=_______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， </a:t>
            </a:r>
            <a:r>
              <a:rPr lang="en-US" altLang="zh-CN" sz="3200" b="1" dirty="0">
                <a:solidFill>
                  <a:prstClr val="black"/>
                </a:solidFill>
                <a:cs typeface="+mn-ea"/>
                <a:sym typeface="+mn-lt"/>
              </a:rPr>
              <a:t>50+20=_______</a:t>
            </a:r>
            <a:r>
              <a:rPr lang="zh-CN" altLang="en-US" sz="3200" b="1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10293" y="2807490"/>
            <a:ext cx="70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30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92794" y="2911094"/>
            <a:ext cx="70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30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41441" y="3581086"/>
            <a:ext cx="70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50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60497" y="3670695"/>
            <a:ext cx="70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50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50750" y="4349887"/>
            <a:ext cx="70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60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46325" y="4401207"/>
            <a:ext cx="70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60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95705" y="5080407"/>
            <a:ext cx="70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70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146325" y="5077369"/>
            <a:ext cx="705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70</a:t>
            </a:r>
            <a:endParaRPr lang="zh-CN" altLang="en-US" sz="3200" dirty="0">
              <a:solidFill>
                <a:srgbClr val="268868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ECFB6D5-273A-4F9F-81BD-00C2737940B4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探 究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0" grpId="0"/>
      <p:bldP spid="1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416312" y="1266797"/>
            <a:ext cx="978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endParaRPr lang="zh-CN" altLang="en-US" sz="32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86936" y="1279583"/>
            <a:ext cx="5319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观察：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这两个式子有什么相同和不同的地方？</a:t>
            </a:r>
          </a:p>
        </p:txBody>
      </p:sp>
      <p:sp>
        <p:nvSpPr>
          <p:cNvPr id="10" name="矩形 9"/>
          <p:cNvSpPr/>
          <p:nvPr/>
        </p:nvSpPr>
        <p:spPr>
          <a:xfrm>
            <a:off x="3791934" y="2844225"/>
            <a:ext cx="24497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4  - (-3)   = 7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807438" y="3614949"/>
            <a:ext cx="2372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4  +  3    = 7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807438" y="2563579"/>
            <a:ext cx="443345" cy="1954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4595048" y="2563579"/>
            <a:ext cx="443345" cy="1954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5382657" y="2563578"/>
            <a:ext cx="814103" cy="1954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680058" y="2558531"/>
            <a:ext cx="443345" cy="19547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492841" y="4780481"/>
            <a:ext cx="1072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相同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250783" y="2047029"/>
            <a:ext cx="220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符号相反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992023" y="4780480"/>
            <a:ext cx="2413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互为相反数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6454172" y="2031842"/>
            <a:ext cx="107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srgbClr val="268868">
                    <a:lumMod val="50000"/>
                  </a:srgbClr>
                </a:solidFill>
                <a:cs typeface="+mn-ea"/>
                <a:sym typeface="+mn-lt"/>
              </a:rPr>
              <a:t>相同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9D28009F-8EBA-4A75-906A-C3F82A4356BF}"/>
              </a:ext>
            </a:extLst>
          </p:cNvPr>
          <p:cNvSpPr txBox="1"/>
          <p:nvPr/>
        </p:nvSpPr>
        <p:spPr>
          <a:xfrm>
            <a:off x="1132113" y="327017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观 察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2" grpId="0" animBg="1"/>
      <p:bldP spid="12" grpId="0" animBg="1"/>
      <p:bldP spid="13" grpId="0" animBg="1"/>
      <p:bldP spid="14" grpId="0" animBg="1"/>
      <p:bldP spid="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/>
          <p:nvPr/>
        </p:nvSpPr>
        <p:spPr>
          <a:xfrm>
            <a:off x="741465" y="1286461"/>
            <a:ext cx="10510735" cy="13006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914377">
              <a:lnSpc>
                <a:spcPct val="150000"/>
              </a:lnSpc>
            </a:pP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减去一个数，等于加上这个数的相反数</a:t>
            </a:r>
          </a:p>
          <a:p>
            <a:pPr algn="ctr" defTabSz="914377">
              <a:lnSpc>
                <a:spcPct val="150000"/>
              </a:lnSpc>
            </a:pPr>
            <a:r>
              <a:rPr lang="en-US" altLang="zh-CN" sz="2800" b="1" dirty="0">
                <a:solidFill>
                  <a:srgbClr val="0000CC"/>
                </a:solidFill>
                <a:cs typeface="+mn-ea"/>
                <a:sym typeface="+mn-lt"/>
              </a:rPr>
              <a:t>a – b = a + (-b)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41465" y="2928646"/>
            <a:ext cx="10510735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  <a:defRPr/>
            </a:pPr>
            <a:r>
              <a:rPr kumimoji="1" lang="zh-CN" altLang="en-US" sz="4400" b="1" dirty="0">
                <a:solidFill>
                  <a:srgbClr val="FF0000"/>
                </a:solidFill>
                <a:cs typeface="+mn-ea"/>
                <a:sym typeface="+mn-lt"/>
              </a:rPr>
              <a:t>注意：</a:t>
            </a:r>
            <a:r>
              <a:rPr kumimoji="1" lang="zh-CN" altLang="en-US" sz="3600" b="1" dirty="0">
                <a:solidFill>
                  <a:prstClr val="black"/>
                </a:solidFill>
                <a:cs typeface="+mn-ea"/>
                <a:sym typeface="+mn-lt"/>
              </a:rPr>
              <a:t>减法在运算时有</a:t>
            </a:r>
            <a:r>
              <a:rPr kumimoji="1" lang="zh-CN" altLang="en-US" sz="3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 </a:t>
            </a:r>
            <a:r>
              <a:rPr kumimoji="1" lang="en-US" altLang="zh-C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2 </a:t>
            </a:r>
            <a:r>
              <a:rPr kumimoji="1" lang="zh-CN" altLang="en-US" sz="3600" b="1" dirty="0">
                <a:solidFill>
                  <a:prstClr val="black"/>
                </a:solidFill>
                <a:cs typeface="+mn-ea"/>
                <a:sym typeface="+mn-lt"/>
              </a:rPr>
              <a:t>个要素要发生变化。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481380" y="4183196"/>
            <a:ext cx="528320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609585" indent="-609585" defTabSz="1219170">
              <a:spcBef>
                <a:spcPct val="50000"/>
              </a:spcBef>
              <a:defRPr/>
            </a:pPr>
            <a:r>
              <a:rPr kumimoji="1" lang="en-US" altLang="zh-CN" sz="4267" dirty="0">
                <a:solidFill>
                  <a:srgbClr val="FF0066"/>
                </a:solidFill>
                <a:cs typeface="+mn-ea"/>
                <a:sym typeface="+mn-lt"/>
              </a:rPr>
              <a:t>1 </a:t>
            </a:r>
            <a:r>
              <a:rPr kumimoji="1" lang="en-US" altLang="zh-CN" sz="3733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kumimoji="1" lang="zh-CN" altLang="en-US" sz="4800" b="1" dirty="0">
                <a:solidFill>
                  <a:prstClr val="black"/>
                </a:solidFill>
                <a:cs typeface="+mn-ea"/>
                <a:sym typeface="+mn-lt"/>
              </a:rPr>
              <a:t>减           加</a:t>
            </a:r>
          </a:p>
          <a:p>
            <a:pPr marL="609585" indent="-609585" defTabSz="1219170">
              <a:spcBef>
                <a:spcPct val="50000"/>
              </a:spcBef>
              <a:defRPr/>
            </a:pPr>
            <a:r>
              <a:rPr kumimoji="1" lang="en-US" altLang="zh-CN" sz="4800" dirty="0">
                <a:solidFill>
                  <a:srgbClr val="FF0066"/>
                </a:solidFill>
                <a:cs typeface="+mn-ea"/>
                <a:sym typeface="+mn-lt"/>
              </a:rPr>
              <a:t>2</a:t>
            </a:r>
            <a:r>
              <a:rPr kumimoji="1" lang="en-US" altLang="zh-CN" sz="48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kumimoji="1" lang="en-US" altLang="zh-CN" sz="4800" b="1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kumimoji="1" lang="zh-CN" altLang="en-US" sz="4800" b="1" dirty="0">
                <a:solidFill>
                  <a:prstClr val="black"/>
                </a:solidFill>
                <a:cs typeface="+mn-ea"/>
                <a:sym typeface="+mn-lt"/>
              </a:rPr>
              <a:t>数           相反数</a:t>
            </a:r>
          </a:p>
        </p:txBody>
      </p:sp>
      <p:sp>
        <p:nvSpPr>
          <p:cNvPr id="2" name="箭头: 右 1"/>
          <p:cNvSpPr/>
          <p:nvPr/>
        </p:nvSpPr>
        <p:spPr>
          <a:xfrm>
            <a:off x="5269766" y="4554368"/>
            <a:ext cx="937071" cy="32243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箭头: 右 10"/>
          <p:cNvSpPr/>
          <p:nvPr/>
        </p:nvSpPr>
        <p:spPr>
          <a:xfrm>
            <a:off x="5269766" y="5529181"/>
            <a:ext cx="937071" cy="322433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55D3316-39B0-4C3B-9560-7130F5DE9B2E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有理数减法法则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56244" y="1334891"/>
            <a:ext cx="6637409" cy="5161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800" b="1" dirty="0">
                <a:solidFill>
                  <a:prstClr val="black"/>
                </a:solidFill>
                <a:cs typeface="+mn-ea"/>
                <a:sym typeface="+mn-lt"/>
              </a:rPr>
              <a:t>有理数减法步骤</a:t>
            </a:r>
            <a:r>
              <a:rPr lang="zh-CN" altLang="en-US" sz="2800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8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dirty="0">
                <a:solidFill>
                  <a:srgbClr val="C00000"/>
                </a:solidFill>
                <a:cs typeface="+mn-ea"/>
                <a:sym typeface="+mn-lt"/>
              </a:rPr>
              <a:t>1.</a:t>
            </a:r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将减号变为加号。</a:t>
            </a:r>
            <a:endParaRPr lang="en-US" altLang="zh-CN" sz="2800" b="1" dirty="0">
              <a:solidFill>
                <a:srgbClr val="C0000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800" b="1" dirty="0">
              <a:solidFill>
                <a:srgbClr val="C0000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cs typeface="+mn-ea"/>
                <a:sym typeface="+mn-lt"/>
              </a:rPr>
              <a:t>2.</a:t>
            </a:r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将减数变为它的相反数。</a:t>
            </a:r>
            <a:endParaRPr lang="en-US" altLang="zh-CN" sz="2800" b="1" dirty="0">
              <a:solidFill>
                <a:srgbClr val="C0000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 </a:t>
            </a:r>
            <a:endParaRPr lang="en-US" altLang="zh-CN" sz="2800" b="1" dirty="0">
              <a:solidFill>
                <a:srgbClr val="C0000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cs typeface="+mn-ea"/>
                <a:sym typeface="+mn-lt"/>
              </a:rPr>
              <a:t>3.</a:t>
            </a:r>
            <a:r>
              <a:rPr lang="zh-CN" altLang="en-US" sz="2800" b="1" dirty="0">
                <a:solidFill>
                  <a:srgbClr val="C00000"/>
                </a:solidFill>
                <a:cs typeface="+mn-ea"/>
                <a:sym typeface="+mn-lt"/>
              </a:rPr>
              <a:t>按照加法法则进行计算。</a:t>
            </a:r>
            <a:endParaRPr lang="en-US" altLang="zh-CN" sz="2800" b="1" dirty="0">
              <a:solidFill>
                <a:srgbClr val="C0000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zh-CN" altLang="en-US" sz="2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4BF3FEF-9865-4FF9-B201-0C93C000BF53}"/>
              </a:ext>
            </a:extLst>
          </p:cNvPr>
          <p:cNvSpPr txBox="1"/>
          <p:nvPr/>
        </p:nvSpPr>
        <p:spPr>
          <a:xfrm>
            <a:off x="1132113" y="327017"/>
            <a:ext cx="526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cs typeface="+mn-ea"/>
                <a:sym typeface="+mn-lt"/>
              </a:rPr>
              <a:t>总 结</a:t>
            </a:r>
          </a:p>
        </p:txBody>
      </p:sp>
    </p:spTree>
    <p:custDataLst>
      <p:tags r:id="rId1"/>
    </p:custData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灰度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F6B104"/>
      </a:accent1>
      <a:accent2>
        <a:srgbClr val="FFC80C"/>
      </a:accent2>
      <a:accent3>
        <a:srgbClr val="FDD033"/>
      </a:accent3>
      <a:accent4>
        <a:srgbClr val="FFD65D"/>
      </a:accent4>
      <a:accent5>
        <a:srgbClr val="F9BC4C"/>
      </a:accent5>
      <a:accent6>
        <a:srgbClr val="FDB31D"/>
      </a:accent6>
      <a:hlink>
        <a:srgbClr val="F6B104"/>
      </a:hlink>
      <a:folHlink>
        <a:srgbClr val="BFBFBF"/>
      </a:folHlink>
    </a:clrScheme>
    <a:fontScheme name="w5a1bwa4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bg1">
              <a:alpha val="46000"/>
            </a:schemeClr>
          </a:solidFill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5BE95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20" tIns="45720" rIns="4572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2436813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zh-CN" sz="4800" b="0" i="0" u="none" strike="noStrike" cap="none" normalizeH="0" baseline="0" smtClean="0">
            <a:ln>
              <a:noFill/>
            </a:ln>
            <a:solidFill>
              <a:srgbClr val="27282D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灰度">
    <a:dk1>
      <a:srgbClr val="000000"/>
    </a:dk1>
    <a:lt1>
      <a:srgbClr val="FFFFFF"/>
    </a:lt1>
    <a:dk2>
      <a:srgbClr val="768395"/>
    </a:dk2>
    <a:lt2>
      <a:srgbClr val="F0F0F0"/>
    </a:lt2>
    <a:accent1>
      <a:srgbClr val="F6B104"/>
    </a:accent1>
    <a:accent2>
      <a:srgbClr val="FFC80C"/>
    </a:accent2>
    <a:accent3>
      <a:srgbClr val="FDD033"/>
    </a:accent3>
    <a:accent4>
      <a:srgbClr val="FFD65D"/>
    </a:accent4>
    <a:accent5>
      <a:srgbClr val="F9BC4C"/>
    </a:accent5>
    <a:accent6>
      <a:srgbClr val="FDB31D"/>
    </a:accent6>
    <a:hlink>
      <a:srgbClr val="F6B10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1281</Words>
  <Application>Microsoft Office PowerPoint</Application>
  <PresentationFormat>宽屏</PresentationFormat>
  <Paragraphs>184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阿里巴巴普惠体 R</vt:lpstr>
      <vt:lpstr>思源黑体 CN Light</vt:lpstr>
      <vt:lpstr>Arial</vt:lpstr>
      <vt:lpstr>Calibri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2020-04-04T06:49:24Z</dcterms:created>
  <dcterms:modified xsi:type="dcterms:W3CDTF">2021-01-09T09:39:58Z</dcterms:modified>
</cp:coreProperties>
</file>