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60" r:id="rId3"/>
    <p:sldId id="302" r:id="rId4"/>
    <p:sldId id="301" r:id="rId5"/>
    <p:sldId id="304" r:id="rId6"/>
    <p:sldId id="303" r:id="rId7"/>
    <p:sldId id="305" r:id="rId8"/>
    <p:sldId id="306" r:id="rId9"/>
    <p:sldId id="307" r:id="rId10"/>
    <p:sldId id="309" r:id="rId11"/>
    <p:sldId id="287" r:id="rId12"/>
    <p:sldId id="310" r:id="rId13"/>
    <p:sldId id="25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C4C"/>
    <a:srgbClr val="ED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3C2F84A-9B46-42AE-8E9E-4DBA313A661B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1B9D491-045D-4F30-AC45-B9F9CEDFFDE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139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499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876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69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1E40A2-2C89-4536-B0AB-68EF493BFD5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436484" y="-444635"/>
            <a:ext cx="7747270" cy="7747270"/>
          </a:xfrm>
          <a:custGeom>
            <a:avLst/>
            <a:gdLst>
              <a:gd name="connsiteX0" fmla="*/ 3873635 w 7747270"/>
              <a:gd name="connsiteY0" fmla="*/ 0 h 7747270"/>
              <a:gd name="connsiteX1" fmla="*/ 7747270 w 7747270"/>
              <a:gd name="connsiteY1" fmla="*/ 3873635 h 7747270"/>
              <a:gd name="connsiteX2" fmla="*/ 3873635 w 7747270"/>
              <a:gd name="connsiteY2" fmla="*/ 7747270 h 7747270"/>
              <a:gd name="connsiteX3" fmla="*/ 0 w 7747270"/>
              <a:gd name="connsiteY3" fmla="*/ 3873635 h 7747270"/>
              <a:gd name="connsiteX4" fmla="*/ 3873635 w 7747270"/>
              <a:gd name="connsiteY4" fmla="*/ 0 h 774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270" h="7747270">
                <a:moveTo>
                  <a:pt x="3873635" y="0"/>
                </a:moveTo>
                <a:cubicBezTo>
                  <a:pt x="6012985" y="0"/>
                  <a:pt x="7747270" y="1734285"/>
                  <a:pt x="7747270" y="3873635"/>
                </a:cubicBezTo>
                <a:cubicBezTo>
                  <a:pt x="7747270" y="6012985"/>
                  <a:pt x="6012985" y="7747270"/>
                  <a:pt x="3873635" y="7747270"/>
                </a:cubicBezTo>
                <a:cubicBezTo>
                  <a:pt x="1734285" y="7747270"/>
                  <a:pt x="0" y="6012985"/>
                  <a:pt x="0" y="3873635"/>
                </a:cubicBezTo>
                <a:cubicBezTo>
                  <a:pt x="0" y="1734285"/>
                  <a:pt x="1734285" y="0"/>
                  <a:pt x="3873635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04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F34559E-173F-471D-9BFB-17491E180196}"/>
              </a:ext>
            </a:extLst>
          </p:cNvPr>
          <p:cNvSpPr/>
          <p:nvPr userDrawn="1"/>
        </p:nvSpPr>
        <p:spPr>
          <a:xfrm>
            <a:off x="0" y="177800"/>
            <a:ext cx="368300" cy="8001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4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827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56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3">
            <a:extLst>
              <a:ext uri="{FF2B5EF4-FFF2-40B4-BE49-F238E27FC236}">
                <a16:creationId xmlns:a16="http://schemas.microsoft.com/office/drawing/2014/main" id="{0DC2C302-B72A-4321-A3F3-17E99FD2473B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-2668957" y="-689429"/>
            <a:ext cx="8212216" cy="823685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F8A9D18-E641-4587-AD56-2725A60A3E17}"/>
              </a:ext>
            </a:extLst>
          </p:cNvPr>
          <p:cNvGrpSpPr/>
          <p:nvPr/>
        </p:nvGrpSpPr>
        <p:grpSpPr>
          <a:xfrm>
            <a:off x="6124920" y="4566126"/>
            <a:ext cx="1134676" cy="257285"/>
            <a:chOff x="6345238" y="3531055"/>
            <a:chExt cx="1134676" cy="25728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F3A04AF-5854-493E-9471-9193135FF68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783933" y="309236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34F42B7-E4AF-4B00-BED7-71B71BD3C7D3}"/>
                </a:ext>
              </a:extLst>
            </p:cNvPr>
            <p:cNvSpPr/>
            <p:nvPr/>
          </p:nvSpPr>
          <p:spPr>
            <a:xfrm>
              <a:off x="6429110" y="3537537"/>
              <a:ext cx="966931" cy="24622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1B6503-4981-480B-A948-4F12580E3D5A}"/>
              </a:ext>
            </a:extLst>
          </p:cNvPr>
          <p:cNvGrpSpPr/>
          <p:nvPr/>
        </p:nvGrpSpPr>
        <p:grpSpPr>
          <a:xfrm rot="11219828">
            <a:off x="7711618" y="5503683"/>
            <a:ext cx="7764820" cy="7764820"/>
            <a:chOff x="-2186432" y="-5388948"/>
            <a:chExt cx="7764820" cy="776482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05A63D2-4F32-425F-B200-7335A7A0C24D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E7F03F6-7D0C-49AD-8C3C-8A27336FDBB6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9" name="图片占位符 18">
            <a:extLst>
              <a:ext uri="{FF2B5EF4-FFF2-40B4-BE49-F238E27FC236}">
                <a16:creationId xmlns:a16="http://schemas.microsoft.com/office/drawing/2014/main" id="{F3B328E5-8765-4F02-AF4C-5D83E4419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7" r="16887"/>
          <a:stretch>
            <a:fillRect/>
          </a:stretch>
        </p:blipFill>
        <p:spPr/>
      </p:pic>
      <p:sp>
        <p:nvSpPr>
          <p:cNvPr id="16" name="Freeform 233">
            <a:extLst>
              <a:ext uri="{FF2B5EF4-FFF2-40B4-BE49-F238E27FC236}">
                <a16:creationId xmlns:a16="http://schemas.microsoft.com/office/drawing/2014/main" id="{E09D26C0-54C1-4D60-89E5-F526B447F151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3806220" y="4694769"/>
            <a:ext cx="1853276" cy="1858837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58">
            <a:extLst>
              <a:ext uri="{FF2B5EF4-FFF2-40B4-BE49-F238E27FC236}">
                <a16:creationId xmlns:a16="http://schemas.microsoft.com/office/drawing/2014/main" id="{47841524-DE7C-46C6-8F7A-46166B8A2AC7}"/>
              </a:ext>
            </a:extLst>
          </p:cNvPr>
          <p:cNvSpPr>
            <a:spLocks/>
          </p:cNvSpPr>
          <p:nvPr/>
        </p:nvSpPr>
        <p:spPr bwMode="auto">
          <a:xfrm>
            <a:off x="4455440" y="5383029"/>
            <a:ext cx="657226" cy="558517"/>
          </a:xfrm>
          <a:custGeom>
            <a:avLst/>
            <a:gdLst>
              <a:gd name="connsiteX0" fmla="*/ 209095 w 657226"/>
              <a:gd name="connsiteY0" fmla="*/ 435657 h 558517"/>
              <a:gd name="connsiteX1" fmla="*/ 621169 w 657226"/>
              <a:gd name="connsiteY1" fmla="*/ 435657 h 558517"/>
              <a:gd name="connsiteX2" fmla="*/ 657226 w 657226"/>
              <a:gd name="connsiteY2" fmla="*/ 469193 h 558517"/>
              <a:gd name="connsiteX3" fmla="*/ 657226 w 657226"/>
              <a:gd name="connsiteY3" fmla="*/ 505309 h 558517"/>
              <a:gd name="connsiteX4" fmla="*/ 621169 w 657226"/>
              <a:gd name="connsiteY4" fmla="*/ 538845 h 558517"/>
              <a:gd name="connsiteX5" fmla="*/ 209095 w 657226"/>
              <a:gd name="connsiteY5" fmla="*/ 538845 h 558517"/>
              <a:gd name="connsiteX6" fmla="*/ 173038 w 657226"/>
              <a:gd name="connsiteY6" fmla="*/ 505309 h 558517"/>
              <a:gd name="connsiteX7" fmla="*/ 173038 w 657226"/>
              <a:gd name="connsiteY7" fmla="*/ 469193 h 558517"/>
              <a:gd name="connsiteX8" fmla="*/ 209095 w 657226"/>
              <a:gd name="connsiteY8" fmla="*/ 435657 h 558517"/>
              <a:gd name="connsiteX9" fmla="*/ 8747 w 657226"/>
              <a:gd name="connsiteY9" fmla="*/ 414827 h 558517"/>
              <a:gd name="connsiteX10" fmla="*/ 31102 w 657226"/>
              <a:gd name="connsiteY10" fmla="*/ 416448 h 558517"/>
              <a:gd name="connsiteX11" fmla="*/ 108857 w 657226"/>
              <a:gd name="connsiteY11" fmla="*/ 468306 h 558517"/>
              <a:gd name="connsiteX12" fmla="*/ 108857 w 657226"/>
              <a:gd name="connsiteY12" fmla="*/ 504607 h 558517"/>
              <a:gd name="connsiteX13" fmla="*/ 31102 w 657226"/>
              <a:gd name="connsiteY13" fmla="*/ 553872 h 558517"/>
              <a:gd name="connsiteX14" fmla="*/ 0 w 657226"/>
              <a:gd name="connsiteY14" fmla="*/ 538315 h 558517"/>
              <a:gd name="connsiteX15" fmla="*/ 0 w 657226"/>
              <a:gd name="connsiteY15" fmla="*/ 434598 h 558517"/>
              <a:gd name="connsiteX16" fmla="*/ 8747 w 657226"/>
              <a:gd name="connsiteY16" fmla="*/ 414827 h 558517"/>
              <a:gd name="connsiteX17" fmla="*/ 209095 w 657226"/>
              <a:gd name="connsiteY17" fmla="*/ 226107 h 558517"/>
              <a:gd name="connsiteX18" fmla="*/ 621169 w 657226"/>
              <a:gd name="connsiteY18" fmla="*/ 226107 h 558517"/>
              <a:gd name="connsiteX19" fmla="*/ 657226 w 657226"/>
              <a:gd name="connsiteY19" fmla="*/ 262426 h 558517"/>
              <a:gd name="connsiteX20" fmla="*/ 657226 w 657226"/>
              <a:gd name="connsiteY20" fmla="*/ 296151 h 558517"/>
              <a:gd name="connsiteX21" fmla="*/ 621169 w 657226"/>
              <a:gd name="connsiteY21" fmla="*/ 332470 h 558517"/>
              <a:gd name="connsiteX22" fmla="*/ 209095 w 657226"/>
              <a:gd name="connsiteY22" fmla="*/ 332470 h 558517"/>
              <a:gd name="connsiteX23" fmla="*/ 173038 w 657226"/>
              <a:gd name="connsiteY23" fmla="*/ 296151 h 558517"/>
              <a:gd name="connsiteX24" fmla="*/ 173038 w 657226"/>
              <a:gd name="connsiteY24" fmla="*/ 262426 h 558517"/>
              <a:gd name="connsiteX25" fmla="*/ 209095 w 657226"/>
              <a:gd name="connsiteY25" fmla="*/ 226107 h 558517"/>
              <a:gd name="connsiteX26" fmla="*/ 19682 w 657226"/>
              <a:gd name="connsiteY26" fmla="*/ 221285 h 558517"/>
              <a:gd name="connsiteX27" fmla="*/ 31102 w 657226"/>
              <a:gd name="connsiteY27" fmla="*/ 225385 h 558517"/>
              <a:gd name="connsiteX28" fmla="*/ 108857 w 657226"/>
              <a:gd name="connsiteY28" fmla="*/ 261753 h 558517"/>
              <a:gd name="connsiteX29" fmla="*/ 108857 w 657226"/>
              <a:gd name="connsiteY29" fmla="*/ 298121 h 558517"/>
              <a:gd name="connsiteX30" fmla="*/ 31102 w 657226"/>
              <a:gd name="connsiteY30" fmla="*/ 347478 h 558517"/>
              <a:gd name="connsiteX31" fmla="*/ 0 w 657226"/>
              <a:gd name="connsiteY31" fmla="*/ 331892 h 558517"/>
              <a:gd name="connsiteX32" fmla="*/ 0 w 657226"/>
              <a:gd name="connsiteY32" fmla="*/ 243569 h 558517"/>
              <a:gd name="connsiteX33" fmla="*/ 19682 w 657226"/>
              <a:gd name="connsiteY33" fmla="*/ 221285 h 558517"/>
              <a:gd name="connsiteX34" fmla="*/ 209095 w 657226"/>
              <a:gd name="connsiteY34" fmla="*/ 19732 h 558517"/>
              <a:gd name="connsiteX35" fmla="*/ 621169 w 657226"/>
              <a:gd name="connsiteY35" fmla="*/ 19732 h 558517"/>
              <a:gd name="connsiteX36" fmla="*/ 657226 w 657226"/>
              <a:gd name="connsiteY36" fmla="*/ 53268 h 558517"/>
              <a:gd name="connsiteX37" fmla="*/ 657226 w 657226"/>
              <a:gd name="connsiteY37" fmla="*/ 89384 h 558517"/>
              <a:gd name="connsiteX38" fmla="*/ 621169 w 657226"/>
              <a:gd name="connsiteY38" fmla="*/ 122920 h 558517"/>
              <a:gd name="connsiteX39" fmla="*/ 209095 w 657226"/>
              <a:gd name="connsiteY39" fmla="*/ 122920 h 558517"/>
              <a:gd name="connsiteX40" fmla="*/ 173038 w 657226"/>
              <a:gd name="connsiteY40" fmla="*/ 89384 h 558517"/>
              <a:gd name="connsiteX41" fmla="*/ 173038 w 657226"/>
              <a:gd name="connsiteY41" fmla="*/ 53268 h 558517"/>
              <a:gd name="connsiteX42" fmla="*/ 209095 w 657226"/>
              <a:gd name="connsiteY42" fmla="*/ 19732 h 558517"/>
              <a:gd name="connsiteX43" fmla="*/ 8747 w 657226"/>
              <a:gd name="connsiteY43" fmla="*/ 1711 h 558517"/>
              <a:gd name="connsiteX44" fmla="*/ 31102 w 657226"/>
              <a:gd name="connsiteY44" fmla="*/ 4598 h 558517"/>
              <a:gd name="connsiteX45" fmla="*/ 108857 w 657226"/>
              <a:gd name="connsiteY45" fmla="*/ 53361 h 558517"/>
              <a:gd name="connsiteX46" fmla="*/ 108857 w 657226"/>
              <a:gd name="connsiteY46" fmla="*/ 89291 h 558517"/>
              <a:gd name="connsiteX47" fmla="*/ 31102 w 657226"/>
              <a:gd name="connsiteY47" fmla="*/ 138054 h 558517"/>
              <a:gd name="connsiteX48" fmla="*/ 0 w 657226"/>
              <a:gd name="connsiteY48" fmla="*/ 122655 h 558517"/>
              <a:gd name="connsiteX49" fmla="*/ 0 w 657226"/>
              <a:gd name="connsiteY49" fmla="*/ 19997 h 558517"/>
              <a:gd name="connsiteX50" fmla="*/ 8747 w 657226"/>
              <a:gd name="connsiteY50" fmla="*/ 1711 h 55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7226" h="558517">
                <a:moveTo>
                  <a:pt x="209095" y="435657"/>
                </a:moveTo>
                <a:cubicBezTo>
                  <a:pt x="209095" y="435657"/>
                  <a:pt x="209095" y="435657"/>
                  <a:pt x="621169" y="435657"/>
                </a:cubicBezTo>
                <a:cubicBezTo>
                  <a:pt x="641773" y="435657"/>
                  <a:pt x="657226" y="451135"/>
                  <a:pt x="657226" y="469193"/>
                </a:cubicBezTo>
                <a:cubicBezTo>
                  <a:pt x="657226" y="469193"/>
                  <a:pt x="657226" y="469193"/>
                  <a:pt x="657226" y="505309"/>
                </a:cubicBezTo>
                <a:cubicBezTo>
                  <a:pt x="657226" y="523367"/>
                  <a:pt x="641773" y="538845"/>
                  <a:pt x="621169" y="538845"/>
                </a:cubicBezTo>
                <a:cubicBezTo>
                  <a:pt x="621169" y="538845"/>
                  <a:pt x="621169" y="538845"/>
                  <a:pt x="209095" y="538845"/>
                </a:cubicBezTo>
                <a:cubicBezTo>
                  <a:pt x="188491" y="538845"/>
                  <a:pt x="173038" y="523367"/>
                  <a:pt x="173038" y="505309"/>
                </a:cubicBezTo>
                <a:cubicBezTo>
                  <a:pt x="173038" y="505309"/>
                  <a:pt x="173038" y="505309"/>
                  <a:pt x="173038" y="469193"/>
                </a:cubicBezTo>
                <a:cubicBezTo>
                  <a:pt x="173038" y="451135"/>
                  <a:pt x="188491" y="435657"/>
                  <a:pt x="209095" y="435657"/>
                </a:cubicBezTo>
                <a:close/>
                <a:moveTo>
                  <a:pt x="8747" y="414827"/>
                </a:moveTo>
                <a:cubicBezTo>
                  <a:pt x="14255" y="411910"/>
                  <a:pt x="22031" y="412558"/>
                  <a:pt x="31102" y="416448"/>
                </a:cubicBezTo>
                <a:cubicBezTo>
                  <a:pt x="31102" y="416448"/>
                  <a:pt x="31102" y="416448"/>
                  <a:pt x="108857" y="468306"/>
                </a:cubicBezTo>
                <a:cubicBezTo>
                  <a:pt x="127000" y="478678"/>
                  <a:pt x="127000" y="494235"/>
                  <a:pt x="108857" y="504607"/>
                </a:cubicBezTo>
                <a:cubicBezTo>
                  <a:pt x="108857" y="504607"/>
                  <a:pt x="108857" y="504607"/>
                  <a:pt x="31102" y="553872"/>
                </a:cubicBezTo>
                <a:cubicBezTo>
                  <a:pt x="12959" y="564244"/>
                  <a:pt x="0" y="556465"/>
                  <a:pt x="0" y="538315"/>
                </a:cubicBezTo>
                <a:cubicBezTo>
                  <a:pt x="0" y="538315"/>
                  <a:pt x="0" y="538315"/>
                  <a:pt x="0" y="434598"/>
                </a:cubicBezTo>
                <a:cubicBezTo>
                  <a:pt x="0" y="424227"/>
                  <a:pt x="3240" y="417744"/>
                  <a:pt x="8747" y="414827"/>
                </a:cubicBezTo>
                <a:close/>
                <a:moveTo>
                  <a:pt x="209095" y="226107"/>
                </a:moveTo>
                <a:cubicBezTo>
                  <a:pt x="209095" y="226107"/>
                  <a:pt x="209095" y="226107"/>
                  <a:pt x="621169" y="226107"/>
                </a:cubicBezTo>
                <a:cubicBezTo>
                  <a:pt x="641773" y="226107"/>
                  <a:pt x="657226" y="241672"/>
                  <a:pt x="657226" y="262426"/>
                </a:cubicBezTo>
                <a:cubicBezTo>
                  <a:pt x="657226" y="262426"/>
                  <a:pt x="657226" y="262426"/>
                  <a:pt x="657226" y="296151"/>
                </a:cubicBezTo>
                <a:cubicBezTo>
                  <a:pt x="657226" y="316905"/>
                  <a:pt x="641773" y="332470"/>
                  <a:pt x="621169" y="332470"/>
                </a:cubicBezTo>
                <a:cubicBezTo>
                  <a:pt x="621169" y="332470"/>
                  <a:pt x="621169" y="332470"/>
                  <a:pt x="209095" y="332470"/>
                </a:cubicBezTo>
                <a:cubicBezTo>
                  <a:pt x="188491" y="332470"/>
                  <a:pt x="173038" y="316905"/>
                  <a:pt x="173038" y="296151"/>
                </a:cubicBezTo>
                <a:cubicBezTo>
                  <a:pt x="173038" y="296151"/>
                  <a:pt x="173038" y="296151"/>
                  <a:pt x="173038" y="262426"/>
                </a:cubicBezTo>
                <a:cubicBezTo>
                  <a:pt x="173038" y="241672"/>
                  <a:pt x="188491" y="226107"/>
                  <a:pt x="209095" y="226107"/>
                </a:cubicBezTo>
                <a:close/>
                <a:moveTo>
                  <a:pt x="19682" y="221285"/>
                </a:moveTo>
                <a:cubicBezTo>
                  <a:pt x="23327" y="221488"/>
                  <a:pt x="27214" y="222787"/>
                  <a:pt x="31102" y="225385"/>
                </a:cubicBezTo>
                <a:cubicBezTo>
                  <a:pt x="31102" y="225385"/>
                  <a:pt x="31102" y="225385"/>
                  <a:pt x="108857" y="261753"/>
                </a:cubicBezTo>
                <a:cubicBezTo>
                  <a:pt x="124408" y="272144"/>
                  <a:pt x="127000" y="287730"/>
                  <a:pt x="108857" y="298121"/>
                </a:cubicBezTo>
                <a:cubicBezTo>
                  <a:pt x="108857" y="298121"/>
                  <a:pt x="108857" y="298121"/>
                  <a:pt x="31102" y="347478"/>
                </a:cubicBezTo>
                <a:cubicBezTo>
                  <a:pt x="12959" y="357869"/>
                  <a:pt x="0" y="350076"/>
                  <a:pt x="0" y="331892"/>
                </a:cubicBezTo>
                <a:cubicBezTo>
                  <a:pt x="0" y="331892"/>
                  <a:pt x="0" y="331892"/>
                  <a:pt x="0" y="243569"/>
                </a:cubicBezTo>
                <a:cubicBezTo>
                  <a:pt x="0" y="229931"/>
                  <a:pt x="8747" y="220676"/>
                  <a:pt x="19682" y="221285"/>
                </a:cubicBezTo>
                <a:close/>
                <a:moveTo>
                  <a:pt x="209095" y="19732"/>
                </a:moveTo>
                <a:cubicBezTo>
                  <a:pt x="209095" y="19732"/>
                  <a:pt x="209095" y="19732"/>
                  <a:pt x="621169" y="19732"/>
                </a:cubicBezTo>
                <a:cubicBezTo>
                  <a:pt x="641773" y="19732"/>
                  <a:pt x="657226" y="35210"/>
                  <a:pt x="657226" y="53268"/>
                </a:cubicBezTo>
                <a:cubicBezTo>
                  <a:pt x="657226" y="53268"/>
                  <a:pt x="657226" y="53268"/>
                  <a:pt x="657226" y="89384"/>
                </a:cubicBezTo>
                <a:cubicBezTo>
                  <a:pt x="657226" y="107442"/>
                  <a:pt x="641773" y="122920"/>
                  <a:pt x="621169" y="122920"/>
                </a:cubicBezTo>
                <a:cubicBezTo>
                  <a:pt x="621169" y="122920"/>
                  <a:pt x="621169" y="122920"/>
                  <a:pt x="209095" y="122920"/>
                </a:cubicBezTo>
                <a:cubicBezTo>
                  <a:pt x="188491" y="122920"/>
                  <a:pt x="173038" y="107442"/>
                  <a:pt x="173038" y="89384"/>
                </a:cubicBezTo>
                <a:cubicBezTo>
                  <a:pt x="173038" y="89384"/>
                  <a:pt x="173038" y="89384"/>
                  <a:pt x="173038" y="53268"/>
                </a:cubicBezTo>
                <a:cubicBezTo>
                  <a:pt x="173038" y="35210"/>
                  <a:pt x="188491" y="19732"/>
                  <a:pt x="209095" y="19732"/>
                </a:cubicBezTo>
                <a:close/>
                <a:moveTo>
                  <a:pt x="8747" y="1711"/>
                </a:moveTo>
                <a:cubicBezTo>
                  <a:pt x="14255" y="-1177"/>
                  <a:pt x="22031" y="-535"/>
                  <a:pt x="31102" y="4598"/>
                </a:cubicBezTo>
                <a:cubicBezTo>
                  <a:pt x="31102" y="4598"/>
                  <a:pt x="31102" y="4598"/>
                  <a:pt x="108857" y="53361"/>
                </a:cubicBezTo>
                <a:cubicBezTo>
                  <a:pt x="127000" y="63627"/>
                  <a:pt x="127000" y="79025"/>
                  <a:pt x="108857" y="89291"/>
                </a:cubicBezTo>
                <a:cubicBezTo>
                  <a:pt x="108857" y="89291"/>
                  <a:pt x="108857" y="89291"/>
                  <a:pt x="31102" y="138054"/>
                </a:cubicBezTo>
                <a:cubicBezTo>
                  <a:pt x="12959" y="148320"/>
                  <a:pt x="0" y="143187"/>
                  <a:pt x="0" y="122655"/>
                </a:cubicBezTo>
                <a:cubicBezTo>
                  <a:pt x="0" y="122655"/>
                  <a:pt x="0" y="122655"/>
                  <a:pt x="0" y="19997"/>
                </a:cubicBezTo>
                <a:cubicBezTo>
                  <a:pt x="0" y="11014"/>
                  <a:pt x="3240" y="4598"/>
                  <a:pt x="8747" y="17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0EB263A-14BD-436D-B672-965D8779B2D2}"/>
              </a:ext>
            </a:extLst>
          </p:cNvPr>
          <p:cNvGrpSpPr/>
          <p:nvPr/>
        </p:nvGrpSpPr>
        <p:grpSpPr>
          <a:xfrm>
            <a:off x="5971424" y="2067038"/>
            <a:ext cx="5549716" cy="1515466"/>
            <a:chOff x="1525092" y="2645592"/>
            <a:chExt cx="5549716" cy="1515466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23FDFA0A-E986-4025-8E96-71E57027DB52}"/>
                </a:ext>
              </a:extLst>
            </p:cNvPr>
            <p:cNvSpPr/>
            <p:nvPr/>
          </p:nvSpPr>
          <p:spPr bwMode="auto">
            <a:xfrm>
              <a:off x="1525092" y="2645592"/>
              <a:ext cx="554971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5000" b="1" kern="100" dirty="0">
                  <a:cs typeface="+mn-ea"/>
                  <a:sym typeface="+mn-lt"/>
                </a:rPr>
                <a:t>1.5 </a:t>
              </a:r>
              <a:r>
                <a:rPr lang="zh-CN" altLang="en-US" sz="5000" b="1" kern="100" dirty="0">
                  <a:cs typeface="+mn-ea"/>
                  <a:sym typeface="+mn-lt"/>
                </a:rPr>
                <a:t>有理数的乘方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C2751E0A-73B3-415C-9280-76D8658075B1}"/>
                </a:ext>
              </a:extLst>
            </p:cNvPr>
            <p:cNvSpPr/>
            <p:nvPr/>
          </p:nvSpPr>
          <p:spPr>
            <a:xfrm>
              <a:off x="1571360" y="3637838"/>
              <a:ext cx="290016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1.5.2 </a:t>
              </a:r>
              <a:r>
                <a:rPr lang="zh-CN" altLang="en-US" sz="2800" dirty="0">
                  <a:cs typeface="+mn-ea"/>
                  <a:sym typeface="+mn-lt"/>
                </a:rPr>
                <a:t>科学记数法</a:t>
              </a: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2F7467BC-2384-47BC-BE41-3CACA5309634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5FE5991B-022A-41A3-A6BB-0A3D3B56E8FA}"/>
              </a:ext>
            </a:extLst>
          </p:cNvPr>
          <p:cNvSpPr/>
          <p:nvPr/>
        </p:nvSpPr>
        <p:spPr bwMode="auto">
          <a:xfrm>
            <a:off x="5971423" y="1440497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A700DBE-96D4-4BE8-AE3B-3CEB86DB6FEA}"/>
              </a:ext>
            </a:extLst>
          </p:cNvPr>
          <p:cNvSpPr txBox="1"/>
          <p:nvPr/>
        </p:nvSpPr>
        <p:spPr>
          <a:xfrm>
            <a:off x="6068729" y="3605788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094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71222" y="1138528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975641" y="1281504"/>
            <a:ext cx="10404091" cy="309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4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3.65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667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178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是</a:t>
            </a:r>
            <a:r>
              <a:rPr lang="en-US" altLang="zh-CN" sz="2667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位数，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0.12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667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是</a:t>
            </a:r>
            <a:r>
              <a:rPr lang="en-US" altLang="zh-CN" sz="2667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位数；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、把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39000000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用科学记数法表示为</a:t>
            </a:r>
            <a:r>
              <a:rPr lang="en-US" altLang="zh-CN" sz="2667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 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，把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1020000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用科学记数法表示为</a:t>
            </a:r>
            <a:r>
              <a:rPr lang="en-US" altLang="zh-CN" sz="2667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   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；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、用科学记数法记出的数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5.16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667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4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的原数是</a:t>
            </a:r>
            <a:r>
              <a:rPr lang="en-US" altLang="zh-CN" sz="2667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，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2.236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667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8</a:t>
            </a:r>
            <a:r>
              <a:rPr lang="zh-CN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的原数是</a:t>
            </a:r>
            <a:r>
              <a:rPr lang="en-US" altLang="zh-CN" sz="2667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        </a:t>
            </a:r>
            <a:r>
              <a:rPr lang="en-US" altLang="zh-CN" sz="2667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  <a:endParaRPr lang="zh-CN" altLang="zh-CN" sz="2667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5830" y="1375548"/>
            <a:ext cx="78579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179</a:t>
            </a:r>
            <a:endParaRPr lang="zh-CN" altLang="en-US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68777" y="1330662"/>
            <a:ext cx="58541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endParaRPr lang="zh-CN" altLang="en-US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15049" y="2565468"/>
            <a:ext cx="165462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1.02</a:t>
            </a:r>
            <a:r>
              <a:rPr lang="zh-CN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667" baseline="3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</a:t>
            </a:r>
            <a:endParaRPr lang="zh-CN" altLang="en-US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18453" y="1930924"/>
            <a:ext cx="140455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3.9</a:t>
            </a:r>
            <a:r>
              <a:rPr lang="zh-CN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667" baseline="3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7</a:t>
            </a:r>
            <a:endParaRPr lang="zh-CN" altLang="en-US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741420" y="3161816"/>
            <a:ext cx="118654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51600</a:t>
            </a:r>
            <a:endParaRPr lang="zh-CN" altLang="en-US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98673" y="3777781"/>
            <a:ext cx="198804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223600000</a:t>
            </a:r>
            <a:endParaRPr lang="zh-CN" altLang="en-US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71222" y="1138528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1079529" y="1264087"/>
            <a:ext cx="10542263" cy="556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7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、万里长城和京杭大运河都是我国古代文明的伟大成就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,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其中纵贯南北的京杭大运河修建时长度大约为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1 790 000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米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,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是非常杰出的水利工程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将数据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1 790 000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米用科学记数法表示为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________</a:t>
            </a:r>
            <a:r>
              <a:rPr lang="en-US" altLang="zh-CN" sz="2667" u="sng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米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8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1.37×10</a:t>
            </a:r>
            <a:r>
              <a:rPr lang="en-US" altLang="zh-CN" sz="2667" baseline="30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表示的原数是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________.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9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、如果一个数记成科学记数法后，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的指数是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32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，那么这个数有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__________</a:t>
            </a:r>
            <a:r>
              <a:rPr lang="zh-CN" altLang="en-US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位整数</a:t>
            </a:r>
            <a:r>
              <a:rPr lang="en-US" altLang="zh-CN" sz="2667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  <a:endParaRPr lang="en-US" altLang="zh-CN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  <a:p>
            <a:pPr defTabSz="1219170">
              <a:lnSpc>
                <a:spcPct val="150000"/>
              </a:lnSpc>
            </a:pPr>
            <a:endParaRPr lang="en-US" altLang="zh-CN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  <a:p>
            <a:pPr defTabSz="1219170">
              <a:lnSpc>
                <a:spcPct val="150000"/>
              </a:lnSpc>
            </a:pPr>
            <a:endParaRPr lang="en-US" altLang="zh-CN" sz="2667" dirty="0">
              <a:solidFill>
                <a:srgbClr val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  <a:p>
            <a:pPr defTabSz="1219170">
              <a:lnSpc>
                <a:spcPct val="150000"/>
              </a:lnSpc>
            </a:pPr>
            <a:endParaRPr lang="en-US" altLang="zh-CN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7078618" y="2576094"/>
            <a:ext cx="165462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170"/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1.79×10</a:t>
            </a:r>
            <a:r>
              <a:rPr lang="en-US" altLang="zh-CN" sz="2667" baseline="3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</a:t>
            </a:r>
          </a:p>
        </p:txBody>
      </p:sp>
      <p:sp>
        <p:nvSpPr>
          <p:cNvPr id="10" name="矩形 9"/>
          <p:cNvSpPr/>
          <p:nvPr/>
        </p:nvSpPr>
        <p:spPr>
          <a:xfrm>
            <a:off x="5053347" y="3177617"/>
            <a:ext cx="148790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宋体" panose="02010600030101010101" pitchFamily="2" charset="-122"/>
              </a:rPr>
              <a:t>13 7000</a:t>
            </a:r>
            <a:endParaRPr lang="zh-CN" altLang="en-US" sz="2667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20286" y="4415660"/>
            <a:ext cx="58541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667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宋体" panose="02010600030101010101" pitchFamily="2" charset="-122"/>
              </a:rPr>
              <a:t>33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3">
            <a:extLst>
              <a:ext uri="{FF2B5EF4-FFF2-40B4-BE49-F238E27FC236}">
                <a16:creationId xmlns:a16="http://schemas.microsoft.com/office/drawing/2014/main" id="{0DC2C302-B72A-4321-A3F3-17E99FD2473B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-2668957" y="-689429"/>
            <a:ext cx="8212216" cy="823685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F8A9D18-E641-4587-AD56-2725A60A3E17}"/>
              </a:ext>
            </a:extLst>
          </p:cNvPr>
          <p:cNvGrpSpPr/>
          <p:nvPr/>
        </p:nvGrpSpPr>
        <p:grpSpPr>
          <a:xfrm>
            <a:off x="6124920" y="4566126"/>
            <a:ext cx="1134676" cy="257285"/>
            <a:chOff x="6345238" y="3531055"/>
            <a:chExt cx="1134676" cy="25728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F3A04AF-5854-493E-9471-9193135FF68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783933" y="309236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34F42B7-E4AF-4B00-BED7-71B71BD3C7D3}"/>
                </a:ext>
              </a:extLst>
            </p:cNvPr>
            <p:cNvSpPr/>
            <p:nvPr/>
          </p:nvSpPr>
          <p:spPr>
            <a:xfrm>
              <a:off x="6429110" y="3537537"/>
              <a:ext cx="966931" cy="24622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1B6503-4981-480B-A948-4F12580E3D5A}"/>
              </a:ext>
            </a:extLst>
          </p:cNvPr>
          <p:cNvGrpSpPr/>
          <p:nvPr/>
        </p:nvGrpSpPr>
        <p:grpSpPr>
          <a:xfrm rot="11219828">
            <a:off x="7711618" y="5503683"/>
            <a:ext cx="7764820" cy="7764820"/>
            <a:chOff x="-2186432" y="-5388948"/>
            <a:chExt cx="7764820" cy="776482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05A63D2-4F32-425F-B200-7335A7A0C24D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E7F03F6-7D0C-49AD-8C3C-8A27336FDBB6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9" name="图片占位符 18">
            <a:extLst>
              <a:ext uri="{FF2B5EF4-FFF2-40B4-BE49-F238E27FC236}">
                <a16:creationId xmlns:a16="http://schemas.microsoft.com/office/drawing/2014/main" id="{F3B328E5-8765-4F02-AF4C-5D83E4419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7" r="16887"/>
          <a:stretch>
            <a:fillRect/>
          </a:stretch>
        </p:blipFill>
        <p:spPr/>
      </p:pic>
      <p:sp>
        <p:nvSpPr>
          <p:cNvPr id="16" name="Freeform 233">
            <a:extLst>
              <a:ext uri="{FF2B5EF4-FFF2-40B4-BE49-F238E27FC236}">
                <a16:creationId xmlns:a16="http://schemas.microsoft.com/office/drawing/2014/main" id="{E09D26C0-54C1-4D60-89E5-F526B447F151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3806220" y="4694769"/>
            <a:ext cx="1853276" cy="1858837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58">
            <a:extLst>
              <a:ext uri="{FF2B5EF4-FFF2-40B4-BE49-F238E27FC236}">
                <a16:creationId xmlns:a16="http://schemas.microsoft.com/office/drawing/2014/main" id="{47841524-DE7C-46C6-8F7A-46166B8A2AC7}"/>
              </a:ext>
            </a:extLst>
          </p:cNvPr>
          <p:cNvSpPr>
            <a:spLocks/>
          </p:cNvSpPr>
          <p:nvPr/>
        </p:nvSpPr>
        <p:spPr bwMode="auto">
          <a:xfrm>
            <a:off x="4455440" y="5383029"/>
            <a:ext cx="657226" cy="558517"/>
          </a:xfrm>
          <a:custGeom>
            <a:avLst/>
            <a:gdLst>
              <a:gd name="connsiteX0" fmla="*/ 209095 w 657226"/>
              <a:gd name="connsiteY0" fmla="*/ 435657 h 558517"/>
              <a:gd name="connsiteX1" fmla="*/ 621169 w 657226"/>
              <a:gd name="connsiteY1" fmla="*/ 435657 h 558517"/>
              <a:gd name="connsiteX2" fmla="*/ 657226 w 657226"/>
              <a:gd name="connsiteY2" fmla="*/ 469193 h 558517"/>
              <a:gd name="connsiteX3" fmla="*/ 657226 w 657226"/>
              <a:gd name="connsiteY3" fmla="*/ 505309 h 558517"/>
              <a:gd name="connsiteX4" fmla="*/ 621169 w 657226"/>
              <a:gd name="connsiteY4" fmla="*/ 538845 h 558517"/>
              <a:gd name="connsiteX5" fmla="*/ 209095 w 657226"/>
              <a:gd name="connsiteY5" fmla="*/ 538845 h 558517"/>
              <a:gd name="connsiteX6" fmla="*/ 173038 w 657226"/>
              <a:gd name="connsiteY6" fmla="*/ 505309 h 558517"/>
              <a:gd name="connsiteX7" fmla="*/ 173038 w 657226"/>
              <a:gd name="connsiteY7" fmla="*/ 469193 h 558517"/>
              <a:gd name="connsiteX8" fmla="*/ 209095 w 657226"/>
              <a:gd name="connsiteY8" fmla="*/ 435657 h 558517"/>
              <a:gd name="connsiteX9" fmla="*/ 8747 w 657226"/>
              <a:gd name="connsiteY9" fmla="*/ 414827 h 558517"/>
              <a:gd name="connsiteX10" fmla="*/ 31102 w 657226"/>
              <a:gd name="connsiteY10" fmla="*/ 416448 h 558517"/>
              <a:gd name="connsiteX11" fmla="*/ 108857 w 657226"/>
              <a:gd name="connsiteY11" fmla="*/ 468306 h 558517"/>
              <a:gd name="connsiteX12" fmla="*/ 108857 w 657226"/>
              <a:gd name="connsiteY12" fmla="*/ 504607 h 558517"/>
              <a:gd name="connsiteX13" fmla="*/ 31102 w 657226"/>
              <a:gd name="connsiteY13" fmla="*/ 553872 h 558517"/>
              <a:gd name="connsiteX14" fmla="*/ 0 w 657226"/>
              <a:gd name="connsiteY14" fmla="*/ 538315 h 558517"/>
              <a:gd name="connsiteX15" fmla="*/ 0 w 657226"/>
              <a:gd name="connsiteY15" fmla="*/ 434598 h 558517"/>
              <a:gd name="connsiteX16" fmla="*/ 8747 w 657226"/>
              <a:gd name="connsiteY16" fmla="*/ 414827 h 558517"/>
              <a:gd name="connsiteX17" fmla="*/ 209095 w 657226"/>
              <a:gd name="connsiteY17" fmla="*/ 226107 h 558517"/>
              <a:gd name="connsiteX18" fmla="*/ 621169 w 657226"/>
              <a:gd name="connsiteY18" fmla="*/ 226107 h 558517"/>
              <a:gd name="connsiteX19" fmla="*/ 657226 w 657226"/>
              <a:gd name="connsiteY19" fmla="*/ 262426 h 558517"/>
              <a:gd name="connsiteX20" fmla="*/ 657226 w 657226"/>
              <a:gd name="connsiteY20" fmla="*/ 296151 h 558517"/>
              <a:gd name="connsiteX21" fmla="*/ 621169 w 657226"/>
              <a:gd name="connsiteY21" fmla="*/ 332470 h 558517"/>
              <a:gd name="connsiteX22" fmla="*/ 209095 w 657226"/>
              <a:gd name="connsiteY22" fmla="*/ 332470 h 558517"/>
              <a:gd name="connsiteX23" fmla="*/ 173038 w 657226"/>
              <a:gd name="connsiteY23" fmla="*/ 296151 h 558517"/>
              <a:gd name="connsiteX24" fmla="*/ 173038 w 657226"/>
              <a:gd name="connsiteY24" fmla="*/ 262426 h 558517"/>
              <a:gd name="connsiteX25" fmla="*/ 209095 w 657226"/>
              <a:gd name="connsiteY25" fmla="*/ 226107 h 558517"/>
              <a:gd name="connsiteX26" fmla="*/ 19682 w 657226"/>
              <a:gd name="connsiteY26" fmla="*/ 221285 h 558517"/>
              <a:gd name="connsiteX27" fmla="*/ 31102 w 657226"/>
              <a:gd name="connsiteY27" fmla="*/ 225385 h 558517"/>
              <a:gd name="connsiteX28" fmla="*/ 108857 w 657226"/>
              <a:gd name="connsiteY28" fmla="*/ 261753 h 558517"/>
              <a:gd name="connsiteX29" fmla="*/ 108857 w 657226"/>
              <a:gd name="connsiteY29" fmla="*/ 298121 h 558517"/>
              <a:gd name="connsiteX30" fmla="*/ 31102 w 657226"/>
              <a:gd name="connsiteY30" fmla="*/ 347478 h 558517"/>
              <a:gd name="connsiteX31" fmla="*/ 0 w 657226"/>
              <a:gd name="connsiteY31" fmla="*/ 331892 h 558517"/>
              <a:gd name="connsiteX32" fmla="*/ 0 w 657226"/>
              <a:gd name="connsiteY32" fmla="*/ 243569 h 558517"/>
              <a:gd name="connsiteX33" fmla="*/ 19682 w 657226"/>
              <a:gd name="connsiteY33" fmla="*/ 221285 h 558517"/>
              <a:gd name="connsiteX34" fmla="*/ 209095 w 657226"/>
              <a:gd name="connsiteY34" fmla="*/ 19732 h 558517"/>
              <a:gd name="connsiteX35" fmla="*/ 621169 w 657226"/>
              <a:gd name="connsiteY35" fmla="*/ 19732 h 558517"/>
              <a:gd name="connsiteX36" fmla="*/ 657226 w 657226"/>
              <a:gd name="connsiteY36" fmla="*/ 53268 h 558517"/>
              <a:gd name="connsiteX37" fmla="*/ 657226 w 657226"/>
              <a:gd name="connsiteY37" fmla="*/ 89384 h 558517"/>
              <a:gd name="connsiteX38" fmla="*/ 621169 w 657226"/>
              <a:gd name="connsiteY38" fmla="*/ 122920 h 558517"/>
              <a:gd name="connsiteX39" fmla="*/ 209095 w 657226"/>
              <a:gd name="connsiteY39" fmla="*/ 122920 h 558517"/>
              <a:gd name="connsiteX40" fmla="*/ 173038 w 657226"/>
              <a:gd name="connsiteY40" fmla="*/ 89384 h 558517"/>
              <a:gd name="connsiteX41" fmla="*/ 173038 w 657226"/>
              <a:gd name="connsiteY41" fmla="*/ 53268 h 558517"/>
              <a:gd name="connsiteX42" fmla="*/ 209095 w 657226"/>
              <a:gd name="connsiteY42" fmla="*/ 19732 h 558517"/>
              <a:gd name="connsiteX43" fmla="*/ 8747 w 657226"/>
              <a:gd name="connsiteY43" fmla="*/ 1711 h 558517"/>
              <a:gd name="connsiteX44" fmla="*/ 31102 w 657226"/>
              <a:gd name="connsiteY44" fmla="*/ 4598 h 558517"/>
              <a:gd name="connsiteX45" fmla="*/ 108857 w 657226"/>
              <a:gd name="connsiteY45" fmla="*/ 53361 h 558517"/>
              <a:gd name="connsiteX46" fmla="*/ 108857 w 657226"/>
              <a:gd name="connsiteY46" fmla="*/ 89291 h 558517"/>
              <a:gd name="connsiteX47" fmla="*/ 31102 w 657226"/>
              <a:gd name="connsiteY47" fmla="*/ 138054 h 558517"/>
              <a:gd name="connsiteX48" fmla="*/ 0 w 657226"/>
              <a:gd name="connsiteY48" fmla="*/ 122655 h 558517"/>
              <a:gd name="connsiteX49" fmla="*/ 0 w 657226"/>
              <a:gd name="connsiteY49" fmla="*/ 19997 h 558517"/>
              <a:gd name="connsiteX50" fmla="*/ 8747 w 657226"/>
              <a:gd name="connsiteY50" fmla="*/ 1711 h 55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7226" h="558517">
                <a:moveTo>
                  <a:pt x="209095" y="435657"/>
                </a:moveTo>
                <a:cubicBezTo>
                  <a:pt x="209095" y="435657"/>
                  <a:pt x="209095" y="435657"/>
                  <a:pt x="621169" y="435657"/>
                </a:cubicBezTo>
                <a:cubicBezTo>
                  <a:pt x="641773" y="435657"/>
                  <a:pt x="657226" y="451135"/>
                  <a:pt x="657226" y="469193"/>
                </a:cubicBezTo>
                <a:cubicBezTo>
                  <a:pt x="657226" y="469193"/>
                  <a:pt x="657226" y="469193"/>
                  <a:pt x="657226" y="505309"/>
                </a:cubicBezTo>
                <a:cubicBezTo>
                  <a:pt x="657226" y="523367"/>
                  <a:pt x="641773" y="538845"/>
                  <a:pt x="621169" y="538845"/>
                </a:cubicBezTo>
                <a:cubicBezTo>
                  <a:pt x="621169" y="538845"/>
                  <a:pt x="621169" y="538845"/>
                  <a:pt x="209095" y="538845"/>
                </a:cubicBezTo>
                <a:cubicBezTo>
                  <a:pt x="188491" y="538845"/>
                  <a:pt x="173038" y="523367"/>
                  <a:pt x="173038" y="505309"/>
                </a:cubicBezTo>
                <a:cubicBezTo>
                  <a:pt x="173038" y="505309"/>
                  <a:pt x="173038" y="505309"/>
                  <a:pt x="173038" y="469193"/>
                </a:cubicBezTo>
                <a:cubicBezTo>
                  <a:pt x="173038" y="451135"/>
                  <a:pt x="188491" y="435657"/>
                  <a:pt x="209095" y="435657"/>
                </a:cubicBezTo>
                <a:close/>
                <a:moveTo>
                  <a:pt x="8747" y="414827"/>
                </a:moveTo>
                <a:cubicBezTo>
                  <a:pt x="14255" y="411910"/>
                  <a:pt x="22031" y="412558"/>
                  <a:pt x="31102" y="416448"/>
                </a:cubicBezTo>
                <a:cubicBezTo>
                  <a:pt x="31102" y="416448"/>
                  <a:pt x="31102" y="416448"/>
                  <a:pt x="108857" y="468306"/>
                </a:cubicBezTo>
                <a:cubicBezTo>
                  <a:pt x="127000" y="478678"/>
                  <a:pt x="127000" y="494235"/>
                  <a:pt x="108857" y="504607"/>
                </a:cubicBezTo>
                <a:cubicBezTo>
                  <a:pt x="108857" y="504607"/>
                  <a:pt x="108857" y="504607"/>
                  <a:pt x="31102" y="553872"/>
                </a:cubicBezTo>
                <a:cubicBezTo>
                  <a:pt x="12959" y="564244"/>
                  <a:pt x="0" y="556465"/>
                  <a:pt x="0" y="538315"/>
                </a:cubicBezTo>
                <a:cubicBezTo>
                  <a:pt x="0" y="538315"/>
                  <a:pt x="0" y="538315"/>
                  <a:pt x="0" y="434598"/>
                </a:cubicBezTo>
                <a:cubicBezTo>
                  <a:pt x="0" y="424227"/>
                  <a:pt x="3240" y="417744"/>
                  <a:pt x="8747" y="414827"/>
                </a:cubicBezTo>
                <a:close/>
                <a:moveTo>
                  <a:pt x="209095" y="226107"/>
                </a:moveTo>
                <a:cubicBezTo>
                  <a:pt x="209095" y="226107"/>
                  <a:pt x="209095" y="226107"/>
                  <a:pt x="621169" y="226107"/>
                </a:cubicBezTo>
                <a:cubicBezTo>
                  <a:pt x="641773" y="226107"/>
                  <a:pt x="657226" y="241672"/>
                  <a:pt x="657226" y="262426"/>
                </a:cubicBezTo>
                <a:cubicBezTo>
                  <a:pt x="657226" y="262426"/>
                  <a:pt x="657226" y="262426"/>
                  <a:pt x="657226" y="296151"/>
                </a:cubicBezTo>
                <a:cubicBezTo>
                  <a:pt x="657226" y="316905"/>
                  <a:pt x="641773" y="332470"/>
                  <a:pt x="621169" y="332470"/>
                </a:cubicBezTo>
                <a:cubicBezTo>
                  <a:pt x="621169" y="332470"/>
                  <a:pt x="621169" y="332470"/>
                  <a:pt x="209095" y="332470"/>
                </a:cubicBezTo>
                <a:cubicBezTo>
                  <a:pt x="188491" y="332470"/>
                  <a:pt x="173038" y="316905"/>
                  <a:pt x="173038" y="296151"/>
                </a:cubicBezTo>
                <a:cubicBezTo>
                  <a:pt x="173038" y="296151"/>
                  <a:pt x="173038" y="296151"/>
                  <a:pt x="173038" y="262426"/>
                </a:cubicBezTo>
                <a:cubicBezTo>
                  <a:pt x="173038" y="241672"/>
                  <a:pt x="188491" y="226107"/>
                  <a:pt x="209095" y="226107"/>
                </a:cubicBezTo>
                <a:close/>
                <a:moveTo>
                  <a:pt x="19682" y="221285"/>
                </a:moveTo>
                <a:cubicBezTo>
                  <a:pt x="23327" y="221488"/>
                  <a:pt x="27214" y="222787"/>
                  <a:pt x="31102" y="225385"/>
                </a:cubicBezTo>
                <a:cubicBezTo>
                  <a:pt x="31102" y="225385"/>
                  <a:pt x="31102" y="225385"/>
                  <a:pt x="108857" y="261753"/>
                </a:cubicBezTo>
                <a:cubicBezTo>
                  <a:pt x="124408" y="272144"/>
                  <a:pt x="127000" y="287730"/>
                  <a:pt x="108857" y="298121"/>
                </a:cubicBezTo>
                <a:cubicBezTo>
                  <a:pt x="108857" y="298121"/>
                  <a:pt x="108857" y="298121"/>
                  <a:pt x="31102" y="347478"/>
                </a:cubicBezTo>
                <a:cubicBezTo>
                  <a:pt x="12959" y="357869"/>
                  <a:pt x="0" y="350076"/>
                  <a:pt x="0" y="331892"/>
                </a:cubicBezTo>
                <a:cubicBezTo>
                  <a:pt x="0" y="331892"/>
                  <a:pt x="0" y="331892"/>
                  <a:pt x="0" y="243569"/>
                </a:cubicBezTo>
                <a:cubicBezTo>
                  <a:pt x="0" y="229931"/>
                  <a:pt x="8747" y="220676"/>
                  <a:pt x="19682" y="221285"/>
                </a:cubicBezTo>
                <a:close/>
                <a:moveTo>
                  <a:pt x="209095" y="19732"/>
                </a:moveTo>
                <a:cubicBezTo>
                  <a:pt x="209095" y="19732"/>
                  <a:pt x="209095" y="19732"/>
                  <a:pt x="621169" y="19732"/>
                </a:cubicBezTo>
                <a:cubicBezTo>
                  <a:pt x="641773" y="19732"/>
                  <a:pt x="657226" y="35210"/>
                  <a:pt x="657226" y="53268"/>
                </a:cubicBezTo>
                <a:cubicBezTo>
                  <a:pt x="657226" y="53268"/>
                  <a:pt x="657226" y="53268"/>
                  <a:pt x="657226" y="89384"/>
                </a:cubicBezTo>
                <a:cubicBezTo>
                  <a:pt x="657226" y="107442"/>
                  <a:pt x="641773" y="122920"/>
                  <a:pt x="621169" y="122920"/>
                </a:cubicBezTo>
                <a:cubicBezTo>
                  <a:pt x="621169" y="122920"/>
                  <a:pt x="621169" y="122920"/>
                  <a:pt x="209095" y="122920"/>
                </a:cubicBezTo>
                <a:cubicBezTo>
                  <a:pt x="188491" y="122920"/>
                  <a:pt x="173038" y="107442"/>
                  <a:pt x="173038" y="89384"/>
                </a:cubicBezTo>
                <a:cubicBezTo>
                  <a:pt x="173038" y="89384"/>
                  <a:pt x="173038" y="89384"/>
                  <a:pt x="173038" y="53268"/>
                </a:cubicBezTo>
                <a:cubicBezTo>
                  <a:pt x="173038" y="35210"/>
                  <a:pt x="188491" y="19732"/>
                  <a:pt x="209095" y="19732"/>
                </a:cubicBezTo>
                <a:close/>
                <a:moveTo>
                  <a:pt x="8747" y="1711"/>
                </a:moveTo>
                <a:cubicBezTo>
                  <a:pt x="14255" y="-1177"/>
                  <a:pt x="22031" y="-535"/>
                  <a:pt x="31102" y="4598"/>
                </a:cubicBezTo>
                <a:cubicBezTo>
                  <a:pt x="31102" y="4598"/>
                  <a:pt x="31102" y="4598"/>
                  <a:pt x="108857" y="53361"/>
                </a:cubicBezTo>
                <a:cubicBezTo>
                  <a:pt x="127000" y="63627"/>
                  <a:pt x="127000" y="79025"/>
                  <a:pt x="108857" y="89291"/>
                </a:cubicBezTo>
                <a:cubicBezTo>
                  <a:pt x="108857" y="89291"/>
                  <a:pt x="108857" y="89291"/>
                  <a:pt x="31102" y="138054"/>
                </a:cubicBezTo>
                <a:cubicBezTo>
                  <a:pt x="12959" y="148320"/>
                  <a:pt x="0" y="143187"/>
                  <a:pt x="0" y="122655"/>
                </a:cubicBezTo>
                <a:cubicBezTo>
                  <a:pt x="0" y="122655"/>
                  <a:pt x="0" y="122655"/>
                  <a:pt x="0" y="19997"/>
                </a:cubicBezTo>
                <a:cubicBezTo>
                  <a:pt x="0" y="11014"/>
                  <a:pt x="3240" y="4598"/>
                  <a:pt x="8747" y="17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0EB263A-14BD-436D-B672-965D8779B2D2}"/>
              </a:ext>
            </a:extLst>
          </p:cNvPr>
          <p:cNvGrpSpPr/>
          <p:nvPr/>
        </p:nvGrpSpPr>
        <p:grpSpPr>
          <a:xfrm>
            <a:off x="5971424" y="2067038"/>
            <a:ext cx="5549716" cy="1515466"/>
            <a:chOff x="1525092" y="2645592"/>
            <a:chExt cx="5549716" cy="1515466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23FDFA0A-E986-4025-8E96-71E57027DB52}"/>
                </a:ext>
              </a:extLst>
            </p:cNvPr>
            <p:cNvSpPr/>
            <p:nvPr/>
          </p:nvSpPr>
          <p:spPr bwMode="auto">
            <a:xfrm>
              <a:off x="1525092" y="2645592"/>
              <a:ext cx="554971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50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C2751E0A-73B3-415C-9280-76D8658075B1}"/>
                </a:ext>
              </a:extLst>
            </p:cNvPr>
            <p:cNvSpPr/>
            <p:nvPr/>
          </p:nvSpPr>
          <p:spPr>
            <a:xfrm>
              <a:off x="1571361" y="3637838"/>
              <a:ext cx="28706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1.5.2 </a:t>
              </a:r>
              <a:r>
                <a:rPr lang="zh-CN" altLang="en-US" sz="2800" dirty="0">
                  <a:cs typeface="+mn-ea"/>
                  <a:sym typeface="+mn-lt"/>
                </a:rPr>
                <a:t>科学记数法</a:t>
              </a: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2F7467BC-2384-47BC-BE41-3CACA5309634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5FE5991B-022A-41A3-A6BB-0A3D3B56E8FA}"/>
              </a:ext>
            </a:extLst>
          </p:cNvPr>
          <p:cNvSpPr/>
          <p:nvPr/>
        </p:nvSpPr>
        <p:spPr bwMode="auto">
          <a:xfrm>
            <a:off x="5971423" y="1440497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A700DBE-96D4-4BE8-AE3B-3CEB86DB6FEA}"/>
              </a:ext>
            </a:extLst>
          </p:cNvPr>
          <p:cNvSpPr txBox="1"/>
          <p:nvPr/>
        </p:nvSpPr>
        <p:spPr>
          <a:xfrm>
            <a:off x="6068729" y="3605788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242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2ACE5DCB-846B-4B15-A549-52647B5A6315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ACA40BE-4B65-4E5D-B14F-8C62D74FD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68502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D595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92DB0DE-4782-4DE9-A554-1EB8BC873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465467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理解科学记数法的概念。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会用科学记数法表示绝对值大于</a:t>
            </a: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的数。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培养并提高正确迅速的运算能力。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3631547F-6AA7-41D0-A00A-6FE15DDDD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34326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D595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2BE5963-60FE-49F2-9DB7-64E7D28F2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5123707"/>
            <a:ext cx="10045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重点：有理数乘方的运算、混合运算、科学计数法及近似数。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难点：灵活应用运算律，使计算简单、准确。</a:t>
            </a:r>
          </a:p>
        </p:txBody>
      </p:sp>
    </p:spTree>
    <p:extLst>
      <p:ext uri="{BB962C8B-B14F-4D97-AF65-F5344CB8AC3E}">
        <p14:creationId xmlns:p14="http://schemas.microsoft.com/office/powerpoint/2010/main" val="32209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71222" y="1138528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情景引入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30" y="1429161"/>
            <a:ext cx="4709599" cy="4194892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flipV="1">
            <a:off x="1676364" y="2490536"/>
            <a:ext cx="0" cy="5476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对话气泡: 圆角矩形 9"/>
          <p:cNvSpPr/>
          <p:nvPr/>
        </p:nvSpPr>
        <p:spPr>
          <a:xfrm>
            <a:off x="1256243" y="1666533"/>
            <a:ext cx="1500427" cy="753777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太阳半径约</a:t>
            </a:r>
            <a:r>
              <a:rPr lang="en-US" altLang="zh-CN" sz="16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696000</a:t>
            </a:r>
            <a:r>
              <a:rPr lang="en-US" altLang="zh-CN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km</a:t>
            </a:r>
            <a:endParaRPr lang="zh-CN" altLang="en-US" sz="1600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963" y="1429161"/>
            <a:ext cx="4816864" cy="4192577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256243" y="5807634"/>
            <a:ext cx="994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sz="24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现实生活中，我们会遇到上面这样比较大的数，</a:t>
            </a:r>
            <a:endParaRPr lang="en-US" altLang="zh-CN" sz="2400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  <a:p>
            <a:pPr algn="ctr" defTabSz="1219170"/>
            <a:r>
              <a:rPr lang="zh-CN" altLang="en-US" sz="24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读、写这样的数有一定困难。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71222" y="1138528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flipH="1"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思考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569509" y="1532467"/>
          <a:ext cx="8128002" cy="3848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5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800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运算结果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指数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运算结果中</a:t>
                      </a:r>
                      <a:r>
                        <a:rPr lang="en-US" altLang="zh-CN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</a:t>
                      </a:r>
                      <a:r>
                        <a:rPr lang="zh-CN" altLang="en-US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的个数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运算结果的位数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" name="文本框 10255"/>
          <p:cNvSpPr txBox="1">
            <a:spLocks noChangeArrowheads="1"/>
          </p:cNvSpPr>
          <p:nvPr/>
        </p:nvSpPr>
        <p:spPr bwMode="auto">
          <a:xfrm>
            <a:off x="3200402" y="1474619"/>
            <a:ext cx="9609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GB" altLang="zh-CN" sz="48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endParaRPr lang="en-US" altLang="zh-CN" sz="48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0" name="文本框 10256"/>
          <p:cNvSpPr txBox="1">
            <a:spLocks noChangeArrowheads="1"/>
          </p:cNvSpPr>
          <p:nvPr/>
        </p:nvSpPr>
        <p:spPr bwMode="auto">
          <a:xfrm>
            <a:off x="4384677" y="1474619"/>
            <a:ext cx="12488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GB" altLang="zh-CN" sz="48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48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  <a:endParaRPr lang="en-US" altLang="zh-CN" sz="48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1" name="文本框 10256"/>
          <p:cNvSpPr txBox="1">
            <a:spLocks noChangeArrowheads="1"/>
          </p:cNvSpPr>
          <p:nvPr/>
        </p:nvSpPr>
        <p:spPr bwMode="auto">
          <a:xfrm>
            <a:off x="5792260" y="1483423"/>
            <a:ext cx="12488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GB" altLang="zh-CN" sz="48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48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  <a:endParaRPr lang="en-US" altLang="zh-CN" sz="48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2" name="文本框 10256"/>
          <p:cNvSpPr txBox="1">
            <a:spLocks noChangeArrowheads="1"/>
          </p:cNvSpPr>
          <p:nvPr/>
        </p:nvSpPr>
        <p:spPr bwMode="auto">
          <a:xfrm>
            <a:off x="7120468" y="1474619"/>
            <a:ext cx="12488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GB" altLang="zh-CN" sz="48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48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  <a:endParaRPr lang="en-US" altLang="zh-CN" sz="48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3" name="文本框 10256"/>
          <p:cNvSpPr txBox="1">
            <a:spLocks noChangeArrowheads="1"/>
          </p:cNvSpPr>
          <p:nvPr/>
        </p:nvSpPr>
        <p:spPr bwMode="auto">
          <a:xfrm>
            <a:off x="8408989" y="1474619"/>
            <a:ext cx="12488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GB" altLang="zh-CN" sz="48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48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  <a:endParaRPr lang="en-US" altLang="zh-CN" sz="48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3368145" y="3202157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</a:t>
            </a:r>
          </a:p>
        </p:txBody>
      </p:sp>
      <p:sp>
        <p:nvSpPr>
          <p:cNvPr id="75" name="文本框 74"/>
          <p:cNvSpPr txBox="1">
            <a:spLocks noChangeArrowheads="1"/>
          </p:cNvSpPr>
          <p:nvPr/>
        </p:nvSpPr>
        <p:spPr bwMode="auto">
          <a:xfrm>
            <a:off x="3368145" y="3922686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</a:t>
            </a:r>
          </a:p>
        </p:txBody>
      </p:sp>
      <p:sp>
        <p:nvSpPr>
          <p:cNvPr id="76" name="文本框 75"/>
          <p:cNvSpPr txBox="1">
            <a:spLocks noChangeArrowheads="1"/>
          </p:cNvSpPr>
          <p:nvPr/>
        </p:nvSpPr>
        <p:spPr bwMode="auto">
          <a:xfrm>
            <a:off x="3368145" y="4786912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</a:p>
        </p:txBody>
      </p:sp>
      <p:sp>
        <p:nvSpPr>
          <p:cNvPr id="77" name="文本框 76"/>
          <p:cNvSpPr txBox="1">
            <a:spLocks noChangeArrowheads="1"/>
          </p:cNvSpPr>
          <p:nvPr/>
        </p:nvSpPr>
        <p:spPr bwMode="auto">
          <a:xfrm>
            <a:off x="3368146" y="2420140"/>
            <a:ext cx="1056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</a:p>
        </p:txBody>
      </p:sp>
      <p:sp>
        <p:nvSpPr>
          <p:cNvPr id="94" name="文本框 93"/>
          <p:cNvSpPr txBox="1">
            <a:spLocks noChangeArrowheads="1"/>
          </p:cNvSpPr>
          <p:nvPr/>
        </p:nvSpPr>
        <p:spPr bwMode="auto">
          <a:xfrm>
            <a:off x="8656637" y="3199325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</a:p>
        </p:txBody>
      </p:sp>
      <p:sp>
        <p:nvSpPr>
          <p:cNvPr id="95" name="文本框 94"/>
          <p:cNvSpPr txBox="1">
            <a:spLocks noChangeArrowheads="1"/>
          </p:cNvSpPr>
          <p:nvPr/>
        </p:nvSpPr>
        <p:spPr bwMode="auto">
          <a:xfrm>
            <a:off x="8656637" y="3919854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</a:p>
        </p:txBody>
      </p:sp>
      <p:sp>
        <p:nvSpPr>
          <p:cNvPr id="96" name="文本框 95"/>
          <p:cNvSpPr txBox="1">
            <a:spLocks noChangeArrowheads="1"/>
          </p:cNvSpPr>
          <p:nvPr/>
        </p:nvSpPr>
        <p:spPr bwMode="auto">
          <a:xfrm>
            <a:off x="8656637" y="478408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6</a:t>
            </a:r>
          </a:p>
        </p:txBody>
      </p:sp>
      <p:sp>
        <p:nvSpPr>
          <p:cNvPr id="97" name="文本框 96"/>
          <p:cNvSpPr txBox="1">
            <a:spLocks noChangeArrowheads="1"/>
          </p:cNvSpPr>
          <p:nvPr/>
        </p:nvSpPr>
        <p:spPr bwMode="auto">
          <a:xfrm>
            <a:off x="8360603" y="2408627"/>
            <a:ext cx="13813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100000</a:t>
            </a:r>
          </a:p>
        </p:txBody>
      </p:sp>
      <p:sp>
        <p:nvSpPr>
          <p:cNvPr id="98" name="文本框 97"/>
          <p:cNvSpPr txBox="1">
            <a:spLocks noChangeArrowheads="1"/>
          </p:cNvSpPr>
          <p:nvPr/>
        </p:nvSpPr>
        <p:spPr bwMode="auto">
          <a:xfrm>
            <a:off x="7352771" y="3169196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</a:p>
        </p:txBody>
      </p:sp>
      <p:sp>
        <p:nvSpPr>
          <p:cNvPr id="99" name="文本框 98"/>
          <p:cNvSpPr txBox="1">
            <a:spLocks noChangeArrowheads="1"/>
          </p:cNvSpPr>
          <p:nvPr/>
        </p:nvSpPr>
        <p:spPr bwMode="auto">
          <a:xfrm>
            <a:off x="7352771" y="3889725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7352771" y="475395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</a:p>
        </p:txBody>
      </p:sp>
      <p:sp>
        <p:nvSpPr>
          <p:cNvPr id="101" name="文本框 100"/>
          <p:cNvSpPr txBox="1">
            <a:spLocks noChangeArrowheads="1"/>
          </p:cNvSpPr>
          <p:nvPr/>
        </p:nvSpPr>
        <p:spPr bwMode="auto">
          <a:xfrm>
            <a:off x="7079893" y="2387601"/>
            <a:ext cx="1193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10000</a:t>
            </a:r>
          </a:p>
        </p:txBody>
      </p:sp>
      <p:sp>
        <p:nvSpPr>
          <p:cNvPr id="102" name="文本框 101"/>
          <p:cNvSpPr txBox="1">
            <a:spLocks noChangeArrowheads="1"/>
          </p:cNvSpPr>
          <p:nvPr/>
        </p:nvSpPr>
        <p:spPr bwMode="auto">
          <a:xfrm>
            <a:off x="6012391" y="3218864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</a:p>
        </p:txBody>
      </p:sp>
      <p:sp>
        <p:nvSpPr>
          <p:cNvPr id="103" name="文本框 102"/>
          <p:cNvSpPr txBox="1">
            <a:spLocks noChangeArrowheads="1"/>
          </p:cNvSpPr>
          <p:nvPr/>
        </p:nvSpPr>
        <p:spPr bwMode="auto">
          <a:xfrm>
            <a:off x="6012391" y="3939393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</a:p>
        </p:txBody>
      </p:sp>
      <p:sp>
        <p:nvSpPr>
          <p:cNvPr id="104" name="文本框 103"/>
          <p:cNvSpPr txBox="1">
            <a:spLocks noChangeArrowheads="1"/>
          </p:cNvSpPr>
          <p:nvPr/>
        </p:nvSpPr>
        <p:spPr bwMode="auto">
          <a:xfrm>
            <a:off x="6012391" y="4803618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</a:p>
        </p:txBody>
      </p:sp>
      <p:sp>
        <p:nvSpPr>
          <p:cNvPr id="105" name="文本框 104"/>
          <p:cNvSpPr txBox="1">
            <a:spLocks noChangeArrowheads="1"/>
          </p:cNvSpPr>
          <p:nvPr/>
        </p:nvSpPr>
        <p:spPr bwMode="auto">
          <a:xfrm>
            <a:off x="5885081" y="2400310"/>
            <a:ext cx="1056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1000</a:t>
            </a:r>
          </a:p>
        </p:txBody>
      </p:sp>
      <p:sp>
        <p:nvSpPr>
          <p:cNvPr id="106" name="文本框 105"/>
          <p:cNvSpPr txBox="1">
            <a:spLocks noChangeArrowheads="1"/>
          </p:cNvSpPr>
          <p:nvPr/>
        </p:nvSpPr>
        <p:spPr bwMode="auto">
          <a:xfrm>
            <a:off x="4690268" y="3196289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</a:p>
        </p:txBody>
      </p:sp>
      <p:sp>
        <p:nvSpPr>
          <p:cNvPr id="107" name="文本框 106"/>
          <p:cNvSpPr txBox="1">
            <a:spLocks noChangeArrowheads="1"/>
          </p:cNvSpPr>
          <p:nvPr/>
        </p:nvSpPr>
        <p:spPr bwMode="auto">
          <a:xfrm>
            <a:off x="4690268" y="3916818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</a:p>
        </p:txBody>
      </p:sp>
      <p:sp>
        <p:nvSpPr>
          <p:cNvPr id="108" name="文本框 107"/>
          <p:cNvSpPr txBox="1">
            <a:spLocks noChangeArrowheads="1"/>
          </p:cNvSpPr>
          <p:nvPr/>
        </p:nvSpPr>
        <p:spPr bwMode="auto">
          <a:xfrm>
            <a:off x="4690268" y="4781044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</a:p>
        </p:txBody>
      </p:sp>
      <p:sp>
        <p:nvSpPr>
          <p:cNvPr id="109" name="文本框 108"/>
          <p:cNvSpPr txBox="1">
            <a:spLocks noChangeArrowheads="1"/>
          </p:cNvSpPr>
          <p:nvPr/>
        </p:nvSpPr>
        <p:spPr bwMode="auto">
          <a:xfrm>
            <a:off x="4690269" y="2414272"/>
            <a:ext cx="1056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</a:t>
            </a:r>
          </a:p>
        </p:txBody>
      </p:sp>
      <p:sp>
        <p:nvSpPr>
          <p:cNvPr id="110" name="文本框 109"/>
          <p:cNvSpPr txBox="1">
            <a:spLocks noChangeArrowheads="1"/>
          </p:cNvSpPr>
          <p:nvPr/>
        </p:nvSpPr>
        <p:spPr bwMode="auto">
          <a:xfrm>
            <a:off x="3293533" y="5679041"/>
            <a:ext cx="103632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zh-CN" altLang="en-US" sz="4267" b="1" dirty="0">
                <a:solidFill>
                  <a:srgbClr val="0563C1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你观察到什么规律？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71222" y="1138528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思考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871361" y="1847953"/>
            <a:ext cx="10058400" cy="269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>
              <a:lnSpc>
                <a:spcPct val="140000"/>
              </a:lnSpc>
              <a:spcBef>
                <a:spcPct val="65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1 000 </a:t>
            </a:r>
          </a:p>
          <a:p>
            <a:pPr defTabSz="1219170">
              <a:lnSpc>
                <a:spcPct val="140000"/>
              </a:lnSpc>
              <a:spcBef>
                <a:spcPct val="65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1 000 000</a:t>
            </a:r>
          </a:p>
          <a:p>
            <a:pPr defTabSz="1219170">
              <a:lnSpc>
                <a:spcPct val="140000"/>
              </a:lnSpc>
              <a:spcBef>
                <a:spcPct val="65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100 000 000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292405" y="2002566"/>
            <a:ext cx="3915833" cy="4862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1219170">
              <a:lnSpc>
                <a:spcPct val="80000"/>
              </a:lnSpc>
              <a:spcBef>
                <a:spcPct val="20000"/>
              </a:spcBef>
              <a:buClr>
                <a:srgbClr val="0563C1"/>
              </a:buClr>
              <a:buSzPct val="70000"/>
              <a:defRPr/>
            </a:pPr>
            <a:r>
              <a:rPr lang="en-US" altLang="zh-CN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3200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065975" y="2932457"/>
            <a:ext cx="279611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1219170">
              <a:defRPr/>
            </a:pPr>
            <a:r>
              <a:rPr lang="en-US" altLang="zh-CN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3200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25575" y="3960837"/>
            <a:ext cx="259291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1219170">
              <a:defRPr/>
            </a:pPr>
            <a:r>
              <a:rPr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3200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en-US" altLang="zh-CN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1509" y="1138529"/>
            <a:ext cx="9144000" cy="67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>
              <a:lnSpc>
                <a:spcPct val="14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把下列各数写成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的幂的形式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292404" y="4989219"/>
            <a:ext cx="5892800" cy="5847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这又说明了什么？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71222" y="1138528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小结</a:t>
            </a:r>
          </a:p>
        </p:txBody>
      </p:sp>
      <p:sp>
        <p:nvSpPr>
          <p:cNvPr id="2" name="矩形 1"/>
          <p:cNvSpPr/>
          <p:nvPr/>
        </p:nvSpPr>
        <p:spPr>
          <a:xfrm>
            <a:off x="1256243" y="1404593"/>
            <a:ext cx="96533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一般地，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次幂可以写成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10…0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（在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的后面有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）。反过来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10…0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（在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的后面有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）这样子的数可以写成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3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次幂。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71222" y="1138528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06312" y="1268626"/>
            <a:ext cx="9550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/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下面这些大数应该怎样表示？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40837" y="1974676"/>
            <a:ext cx="8860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/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600 000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789 000000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686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92179" y="2679424"/>
            <a:ext cx="11199820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600 000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6×100 000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6×_________.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789 000 000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7.89×100 000 000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.89×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_________.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686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6.86×100</a:t>
            </a:r>
            <a:r>
              <a:rPr lang="zh-CN" altLang="en-US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32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6.86×_______.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599" y="2797605"/>
            <a:ext cx="643467" cy="54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273" y="3520333"/>
            <a:ext cx="643467" cy="54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76" y="4239199"/>
            <a:ext cx="643467" cy="54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箭头连接符 2"/>
          <p:cNvCxnSpPr/>
          <p:nvPr/>
        </p:nvCxnSpPr>
        <p:spPr>
          <a:xfrm>
            <a:off x="9901203" y="4239199"/>
            <a:ext cx="0" cy="1558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8143015" y="5797974"/>
            <a:ext cx="3829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读作：</a:t>
            </a:r>
            <a:endParaRPr lang="en-US" altLang="zh-CN" sz="24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defTabSz="1219170"/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7.89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乘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次方（幂）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313029" y="5102578"/>
            <a:ext cx="493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这样的表示有什么优点呢？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313029" y="5667777"/>
            <a:ext cx="3265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defTabSz="1219170"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书写简短</a:t>
            </a:r>
            <a:endParaRPr lang="en-US" altLang="zh-CN" sz="24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  <a:p>
            <a:pPr marL="380990" indent="-380990" defTabSz="1219170"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便于读数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71222" y="1138528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科学记数法概念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49396" y="1331843"/>
            <a:ext cx="10293209" cy="22268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像上面这样，把一个大于</a:t>
            </a:r>
            <a:r>
              <a:rPr lang="en-US" altLang="zh-CN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的数可以表示成</a:t>
            </a:r>
            <a:r>
              <a:rPr lang="en-US" altLang="zh-CN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a×10</a:t>
            </a:r>
            <a:r>
              <a:rPr lang="en-US" altLang="zh-CN" sz="3733" baseline="300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en-US" altLang="zh-CN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的形式</a:t>
            </a:r>
            <a:r>
              <a:rPr lang="en-US" altLang="zh-CN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，</a:t>
            </a:r>
            <a:r>
              <a:rPr lang="en-US" altLang="zh-CN" sz="3733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3733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是正整数</a:t>
            </a:r>
            <a:r>
              <a:rPr lang="en-US" altLang="zh-CN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，这种记数方法叫做</a:t>
            </a:r>
            <a:r>
              <a:rPr lang="zh-CN" altLang="en-US" sz="3733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科学记数法</a:t>
            </a:r>
            <a:r>
              <a:rPr lang="zh-CN" altLang="en-US" sz="3733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 </a:t>
            </a:r>
          </a:p>
        </p:txBody>
      </p:sp>
      <p:graphicFrame>
        <p:nvGraphicFramePr>
          <p:cNvPr id="9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399845" y="2286289"/>
          <a:ext cx="1858716" cy="53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09600" imgH="177165" progId="Equation.KSEE3">
                  <p:embed/>
                </p:oleObj>
              </mc:Choice>
              <mc:Fallback>
                <p:oleObj r:id="rId4" imgW="609600" imgH="177165" progId="Equation.KSEE3">
                  <p:embed/>
                  <p:pic>
                    <p:nvPicPr>
                      <p:cNvPr id="9" name="对象 3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845" y="2286289"/>
                        <a:ext cx="1858716" cy="539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椭圆 1"/>
          <p:cNvSpPr/>
          <p:nvPr/>
        </p:nvSpPr>
        <p:spPr>
          <a:xfrm>
            <a:off x="4186766" y="2131342"/>
            <a:ext cx="2284871" cy="8489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63041" y="3955627"/>
            <a:ext cx="8462151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667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备注：对于小于</a:t>
            </a:r>
            <a:r>
              <a:rPr lang="en-US" altLang="zh-CN" sz="2667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-10</a:t>
            </a:r>
            <a:r>
              <a:rPr lang="zh-CN" altLang="en-US" sz="2667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的数也可以类似表示。例如</a:t>
            </a:r>
            <a:endParaRPr lang="en-US" altLang="zh-CN" sz="2667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defTabSz="1219170"/>
            <a:endParaRPr lang="en-US" altLang="zh-CN" sz="2667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defTabSz="1219170"/>
            <a:r>
              <a:rPr lang="en-US" altLang="zh-CN" sz="2667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-56700000=-5.67×</a:t>
            </a:r>
            <a:r>
              <a:rPr lang="en-US" altLang="zh-CN" sz="2667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10</a:t>
            </a:r>
            <a:r>
              <a:rPr lang="en-US" altLang="zh-CN" sz="2667" baseline="300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zh-CN" altLang="en-US" sz="2667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2439455" y="5675830"/>
            <a:ext cx="6991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</a:t>
            </a:r>
            <a:r>
              <a:rPr lang="zh-CN" alt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注意：</a:t>
            </a:r>
            <a:r>
              <a:rPr 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a×10</a:t>
            </a:r>
            <a:r>
              <a:rPr lang="en-US" sz="2400" baseline="5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n</a:t>
            </a:r>
            <a:r>
              <a:rPr 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中</a:t>
            </a:r>
            <a:r>
              <a:rPr 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的指数总比整数的位数少</a:t>
            </a:r>
            <a:r>
              <a:rPr lang="en-US" sz="24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 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71222" y="1138528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313029" y="1315262"/>
                <a:ext cx="10660971" cy="3713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570000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用科学记数法表示为（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）</a:t>
                </a:r>
              </a:p>
              <a:p>
                <a:pPr defTabSz="1219170">
                  <a:lnSpc>
                    <a:spcPct val="150000"/>
                  </a:lnSpc>
                </a:pP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A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57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667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B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5.7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667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4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 C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5.7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667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 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D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0.57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667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</a:t>
                </a:r>
                <a:endParaRPr lang="zh-CN" altLang="zh-CN" sz="2667" dirty="0">
                  <a:solidFill>
                    <a:prstClr val="black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2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34000=3.4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667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n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，则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n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等于（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）</a:t>
                </a:r>
              </a:p>
              <a:p>
                <a:pPr defTabSz="1219170">
                  <a:lnSpc>
                    <a:spcPct val="150000"/>
                  </a:lnSpc>
                </a:pP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A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2         B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         C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4</a:t>
                </a:r>
                <a:r>
                  <a:rPr lang="en-US" altLang="zh-CN" sz="2667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    D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</a:t>
                </a:r>
                <a:endParaRPr lang="zh-CN" altLang="zh-CN" sz="2667" dirty="0">
                  <a:solidFill>
                    <a:prstClr val="black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、－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72010000000=</a:t>
                </a:r>
                <a14:m>
                  <m:oMath xmlns:m="http://schemas.openxmlformats.org/officeDocument/2006/math">
                    <m:r>
                      <a:rPr lang="en-US" altLang="zh-CN" sz="2667" i="1">
                        <a:solidFill>
                          <a:prstClr val="black"/>
                        </a:solidFill>
                        <a:latin typeface="Cambria Math"/>
                        <a:ea typeface="微软雅黑" pitchFamily="34" charset="-122"/>
                      </a:rPr>
                      <m:t>𝑎</m:t>
                    </m:r>
                    <m:r>
                      <a:rPr lang="en-US" altLang="zh-CN" sz="2667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altLang="zh-CN" sz="2667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zh-CN" sz="2667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sz="2667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sup>
                    </m:sSup>
                  </m:oMath>
                </a14:m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，则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的值为（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）</a:t>
                </a:r>
              </a:p>
              <a:p>
                <a:pPr defTabSz="1219170">
                  <a:lnSpc>
                    <a:spcPct val="150000"/>
                  </a:lnSpc>
                </a:pP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A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7201        B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、－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7.201        C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、－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7.2</a:t>
                </a:r>
                <a:r>
                  <a:rPr lang="en-US" altLang="zh-CN" sz="2667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    D</a:t>
                </a:r>
                <a:r>
                  <a:rPr lang="zh-CN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667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7.201 </a:t>
                </a:r>
                <a:endParaRPr lang="zh-CN" altLang="zh-CN" sz="2667" dirty="0">
                  <a:solidFill>
                    <a:prstClr val="black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29" y="1315262"/>
                <a:ext cx="10660971" cy="3713902"/>
              </a:xfrm>
              <a:prstGeom prst="rect">
                <a:avLst/>
              </a:prstGeom>
              <a:blipFill>
                <a:blip r:embed="rId4"/>
                <a:stretch>
                  <a:fillRect l="-1086" b="-37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笑脸 1"/>
          <p:cNvSpPr/>
          <p:nvPr/>
        </p:nvSpPr>
        <p:spPr>
          <a:xfrm>
            <a:off x="5590582" y="2037820"/>
            <a:ext cx="623147" cy="50574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2" name="笑脸 11"/>
          <p:cNvSpPr/>
          <p:nvPr/>
        </p:nvSpPr>
        <p:spPr>
          <a:xfrm>
            <a:off x="4341335" y="3245816"/>
            <a:ext cx="623147" cy="50574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笑脸 12"/>
          <p:cNvSpPr/>
          <p:nvPr/>
        </p:nvSpPr>
        <p:spPr>
          <a:xfrm>
            <a:off x="3336477" y="4523423"/>
            <a:ext cx="623147" cy="50574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0nj4zv5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889</Words>
  <Application>Microsoft Office PowerPoint</Application>
  <PresentationFormat>宽屏</PresentationFormat>
  <Paragraphs>124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阿里巴巴普惠体 R</vt:lpstr>
      <vt:lpstr>思源黑体 CN Light</vt:lpstr>
      <vt:lpstr>宋体</vt:lpstr>
      <vt:lpstr>Arial</vt:lpstr>
      <vt:lpstr>Arial Black</vt:lpstr>
      <vt:lpstr>Cambria Math</vt:lpstr>
      <vt:lpstr>Wingdings</vt:lpstr>
      <vt:lpstr>办公资源网：www.bangongziyuan.com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2020-04-04T09:18:00Z</dcterms:created>
  <dcterms:modified xsi:type="dcterms:W3CDTF">2021-01-09T09:40:43Z</dcterms:modified>
</cp:coreProperties>
</file>