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72" r:id="rId3"/>
    <p:sldId id="317" r:id="rId4"/>
    <p:sldId id="318" r:id="rId5"/>
    <p:sldId id="319" r:id="rId6"/>
    <p:sldId id="303" r:id="rId7"/>
    <p:sldId id="320" r:id="rId8"/>
    <p:sldId id="321" r:id="rId9"/>
    <p:sldId id="323" r:id="rId10"/>
    <p:sldId id="322" r:id="rId11"/>
    <p:sldId id="324" r:id="rId12"/>
    <p:sldId id="325" r:id="rId13"/>
    <p:sldId id="287" r:id="rId14"/>
    <p:sldId id="326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37FCED-86EE-4907-BDBB-184D539006FD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0F1A963-2564-4940-B764-02B88B0DEAB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65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3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15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97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0AD865A-EB07-49D0-9021-60DE1EDB81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24791" y="3718470"/>
            <a:ext cx="2579473" cy="2579475"/>
          </a:xfrm>
          <a:custGeom>
            <a:avLst/>
            <a:gdLst>
              <a:gd name="connsiteX0" fmla="*/ 1341382 w 2579473"/>
              <a:gd name="connsiteY0" fmla="*/ 1010 h 2579475"/>
              <a:gd name="connsiteX1" fmla="*/ 2535218 w 2579473"/>
              <a:gd name="connsiteY1" fmla="*/ 956012 h 2579475"/>
              <a:gd name="connsiteX2" fmla="*/ 1623462 w 2579473"/>
              <a:gd name="connsiteY2" fmla="*/ 2535220 h 2579475"/>
              <a:gd name="connsiteX3" fmla="*/ 44255 w 2579473"/>
              <a:gd name="connsiteY3" fmla="*/ 1623463 h 2579475"/>
              <a:gd name="connsiteX4" fmla="*/ 956010 w 2579473"/>
              <a:gd name="connsiteY4" fmla="*/ 44255 h 2579475"/>
              <a:gd name="connsiteX5" fmla="*/ 1341382 w 2579473"/>
              <a:gd name="connsiteY5" fmla="*/ 1010 h 25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73" h="2579475">
                <a:moveTo>
                  <a:pt x="1341382" y="1010"/>
                </a:moveTo>
                <a:cubicBezTo>
                  <a:pt x="1890632" y="22853"/>
                  <a:pt x="2385464" y="397124"/>
                  <a:pt x="2535218" y="956012"/>
                </a:cubicBezTo>
                <a:cubicBezTo>
                  <a:pt x="2719529" y="1643873"/>
                  <a:pt x="2311322" y="2350908"/>
                  <a:pt x="1623462" y="2535220"/>
                </a:cubicBezTo>
                <a:cubicBezTo>
                  <a:pt x="935602" y="2719531"/>
                  <a:pt x="228566" y="2311324"/>
                  <a:pt x="44255" y="1623463"/>
                </a:cubicBezTo>
                <a:cubicBezTo>
                  <a:pt x="-140057" y="935602"/>
                  <a:pt x="268150" y="228566"/>
                  <a:pt x="956010" y="44255"/>
                </a:cubicBezTo>
                <a:cubicBezTo>
                  <a:pt x="1084984" y="9696"/>
                  <a:pt x="1214632" y="-4031"/>
                  <a:pt x="1341382" y="101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B9021CF-BF77-448E-9934-FA1E113C0E8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31232" y="520473"/>
            <a:ext cx="3220827" cy="3220826"/>
          </a:xfrm>
          <a:custGeom>
            <a:avLst/>
            <a:gdLst>
              <a:gd name="connsiteX0" fmla="*/ 1674900 w 3220827"/>
              <a:gd name="connsiteY0" fmla="*/ 1261 h 3220826"/>
              <a:gd name="connsiteX1" fmla="*/ 3165568 w 3220827"/>
              <a:gd name="connsiteY1" fmla="*/ 1193710 h 3220826"/>
              <a:gd name="connsiteX2" fmla="*/ 2027116 w 3220827"/>
              <a:gd name="connsiteY2" fmla="*/ 3165567 h 3220826"/>
              <a:gd name="connsiteX3" fmla="*/ 55259 w 3220827"/>
              <a:gd name="connsiteY3" fmla="*/ 2027115 h 3220826"/>
              <a:gd name="connsiteX4" fmla="*/ 1193711 w 3220827"/>
              <a:gd name="connsiteY4" fmla="*/ 55259 h 3220826"/>
              <a:gd name="connsiteX5" fmla="*/ 1674900 w 3220827"/>
              <a:gd name="connsiteY5" fmla="*/ 1261 h 322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827" h="3220826">
                <a:moveTo>
                  <a:pt x="1674900" y="1261"/>
                </a:moveTo>
                <a:cubicBezTo>
                  <a:pt x="2360714" y="28535"/>
                  <a:pt x="2978580" y="495864"/>
                  <a:pt x="3165568" y="1193710"/>
                </a:cubicBezTo>
                <a:cubicBezTo>
                  <a:pt x="3395706" y="2052598"/>
                  <a:pt x="2886004" y="2935429"/>
                  <a:pt x="2027116" y="3165567"/>
                </a:cubicBezTo>
                <a:cubicBezTo>
                  <a:pt x="1168228" y="3395705"/>
                  <a:pt x="285397" y="2886003"/>
                  <a:pt x="55259" y="2027115"/>
                </a:cubicBezTo>
                <a:cubicBezTo>
                  <a:pt x="-174879" y="1168227"/>
                  <a:pt x="334823" y="285397"/>
                  <a:pt x="1193711" y="55259"/>
                </a:cubicBezTo>
                <a:cubicBezTo>
                  <a:pt x="1354753" y="12108"/>
                  <a:pt x="1516636" y="-5033"/>
                  <a:pt x="1674900" y="1261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2CFF72E-BC14-401F-B720-194A1D4C5D9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10189" y="4613501"/>
            <a:ext cx="4386082" cy="4386084"/>
          </a:xfrm>
          <a:custGeom>
            <a:avLst/>
            <a:gdLst>
              <a:gd name="connsiteX0" fmla="*/ 2280859 w 4386082"/>
              <a:gd name="connsiteY0" fmla="*/ 1718 h 4386084"/>
              <a:gd name="connsiteX1" fmla="*/ 4310831 w 4386082"/>
              <a:gd name="connsiteY1" fmla="*/ 1625582 h 4386084"/>
              <a:gd name="connsiteX2" fmla="*/ 2760501 w 4386082"/>
              <a:gd name="connsiteY2" fmla="*/ 4310833 h 4386084"/>
              <a:gd name="connsiteX3" fmla="*/ 75251 w 4386082"/>
              <a:gd name="connsiteY3" fmla="*/ 2760502 h 4386084"/>
              <a:gd name="connsiteX4" fmla="*/ 1625581 w 4386082"/>
              <a:gd name="connsiteY4" fmla="*/ 75251 h 4386084"/>
              <a:gd name="connsiteX5" fmla="*/ 2280859 w 4386082"/>
              <a:gd name="connsiteY5" fmla="*/ 1718 h 43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082" h="4386084">
                <a:moveTo>
                  <a:pt x="2280859" y="1718"/>
                </a:moveTo>
                <a:cubicBezTo>
                  <a:pt x="3214791" y="38859"/>
                  <a:pt x="4056194" y="675263"/>
                  <a:pt x="4310831" y="1625582"/>
                </a:cubicBezTo>
                <a:cubicBezTo>
                  <a:pt x="4624230" y="2795206"/>
                  <a:pt x="3930125" y="3997433"/>
                  <a:pt x="2760501" y="4310833"/>
                </a:cubicBezTo>
                <a:cubicBezTo>
                  <a:pt x="1590878" y="4624232"/>
                  <a:pt x="388651" y="3930125"/>
                  <a:pt x="75251" y="2760502"/>
                </a:cubicBezTo>
                <a:cubicBezTo>
                  <a:pt x="-238148" y="1590879"/>
                  <a:pt x="455958" y="388651"/>
                  <a:pt x="1625581" y="75251"/>
                </a:cubicBezTo>
                <a:cubicBezTo>
                  <a:pt x="1844885" y="16489"/>
                  <a:pt x="2065336" y="-6853"/>
                  <a:pt x="2280859" y="1718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97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A5F5EA4-3588-468A-98CD-A54E211677DC}"/>
              </a:ext>
            </a:extLst>
          </p:cNvPr>
          <p:cNvSpPr/>
          <p:nvPr userDrawn="1"/>
        </p:nvSpPr>
        <p:spPr>
          <a:xfrm>
            <a:off x="0" y="304800"/>
            <a:ext cx="333829" cy="7112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3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04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6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9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92673D7-A974-4772-8355-E41AF42C2187}"/>
              </a:ext>
            </a:extLst>
          </p:cNvPr>
          <p:cNvGrpSpPr/>
          <p:nvPr/>
        </p:nvGrpSpPr>
        <p:grpSpPr>
          <a:xfrm rot="14400000">
            <a:off x="-4576428" y="5194519"/>
            <a:ext cx="7764820" cy="7764820"/>
            <a:chOff x="-2186432" y="-5388948"/>
            <a:chExt cx="7764820" cy="77648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718B5ED-2279-4CE5-A9D2-53D52F047875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6961AA3-0091-47E9-9464-D53F7F0B342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D474F33-EEE2-436E-8FC8-5682464BB85B}"/>
              </a:ext>
            </a:extLst>
          </p:cNvPr>
          <p:cNvSpPr/>
          <p:nvPr/>
        </p:nvSpPr>
        <p:spPr>
          <a:xfrm rot="4500000">
            <a:off x="7494209" y="3981299"/>
            <a:ext cx="5618046" cy="561804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73FD53-40F1-4002-A489-5819D64D4077}"/>
              </a:ext>
            </a:extLst>
          </p:cNvPr>
          <p:cNvSpPr/>
          <p:nvPr/>
        </p:nvSpPr>
        <p:spPr>
          <a:xfrm rot="1788791">
            <a:off x="11149777" y="3821124"/>
            <a:ext cx="694336" cy="6943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A065CB-2CAE-403A-B462-B5EC31DD7EFF}"/>
              </a:ext>
            </a:extLst>
          </p:cNvPr>
          <p:cNvSpPr>
            <a:spLocks/>
          </p:cNvSpPr>
          <p:nvPr/>
        </p:nvSpPr>
        <p:spPr bwMode="auto">
          <a:xfrm rot="4500000">
            <a:off x="7806306" y="4288534"/>
            <a:ext cx="4993852" cy="503601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094948-8B27-4FE8-A0FD-EF2A7D6F46E1}"/>
              </a:ext>
            </a:extLst>
          </p:cNvPr>
          <p:cNvSpPr/>
          <p:nvPr/>
        </p:nvSpPr>
        <p:spPr>
          <a:xfrm rot="4500000">
            <a:off x="6637419" y="-45878"/>
            <a:ext cx="4208452" cy="435352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4C934E-877A-4027-8ABF-A40DCA4E22A6}"/>
              </a:ext>
            </a:extLst>
          </p:cNvPr>
          <p:cNvSpPr/>
          <p:nvPr/>
        </p:nvSpPr>
        <p:spPr>
          <a:xfrm rot="1788791">
            <a:off x="10537561" y="2751367"/>
            <a:ext cx="538053" cy="5201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2CE97A-67C6-4B03-8FDA-8BBE8EDC6E83}"/>
              </a:ext>
            </a:extLst>
          </p:cNvPr>
          <p:cNvSpPr>
            <a:spLocks/>
          </p:cNvSpPr>
          <p:nvPr/>
        </p:nvSpPr>
        <p:spPr bwMode="auto">
          <a:xfrm rot="4500000">
            <a:off x="6908081" y="281838"/>
            <a:ext cx="3667129" cy="369809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CE4FE9-F9CF-4996-9842-9906F04EFEA8}"/>
              </a:ext>
            </a:extLst>
          </p:cNvPr>
          <p:cNvSpPr/>
          <p:nvPr/>
        </p:nvSpPr>
        <p:spPr>
          <a:xfrm rot="4500000">
            <a:off x="4429309" y="3264896"/>
            <a:ext cx="3370436" cy="3486621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EBEAD5-5E0F-4837-97B5-8235EA945924}"/>
              </a:ext>
            </a:extLst>
          </p:cNvPr>
          <p:cNvSpPr/>
          <p:nvPr/>
        </p:nvSpPr>
        <p:spPr>
          <a:xfrm rot="1788791">
            <a:off x="4771534" y="3456975"/>
            <a:ext cx="430912" cy="4165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B124DC-8C29-4E2E-86EB-9D775AD6BDBB}"/>
              </a:ext>
            </a:extLst>
          </p:cNvPr>
          <p:cNvSpPr>
            <a:spLocks/>
          </p:cNvSpPr>
          <p:nvPr/>
        </p:nvSpPr>
        <p:spPr bwMode="auto">
          <a:xfrm rot="4500000">
            <a:off x="4646074" y="3527354"/>
            <a:ext cx="2936905" cy="296170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1D1D77E-8775-45C1-BF5B-6F8056D534A3}"/>
              </a:ext>
            </a:extLst>
          </p:cNvPr>
          <p:cNvGrpSpPr/>
          <p:nvPr/>
        </p:nvGrpSpPr>
        <p:grpSpPr>
          <a:xfrm>
            <a:off x="768339" y="3804116"/>
            <a:ext cx="1350176" cy="306149"/>
            <a:chOff x="515938" y="5493205"/>
            <a:chExt cx="1134676" cy="25728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E724EE-9ECA-49D0-A846-067F938F06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723574-46B8-46D3-AA02-238655D3E3D0}"/>
                </a:ext>
              </a:extLst>
            </p:cNvPr>
            <p:cNvSpPr/>
            <p:nvPr/>
          </p:nvSpPr>
          <p:spPr>
            <a:xfrm>
              <a:off x="676978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4" name="图片占位符 13">
            <a:extLst>
              <a:ext uri="{FF2B5EF4-FFF2-40B4-BE49-F238E27FC236}">
                <a16:creationId xmlns:a16="http://schemas.microsoft.com/office/drawing/2014/main" id="{170EF8B3-7E86-4969-B81A-2127391A21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0F627F5F-70BA-4168-BBD1-12DF3BE1253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8" r="16578"/>
          <a:stretch>
            <a:fillRect/>
          </a:stretch>
        </p:blipFill>
        <p:spPr/>
      </p:pic>
      <p:pic>
        <p:nvPicPr>
          <p:cNvPr id="22" name="图片占位符 21">
            <a:extLst>
              <a:ext uri="{FF2B5EF4-FFF2-40B4-BE49-F238E27FC236}">
                <a16:creationId xmlns:a16="http://schemas.microsoft.com/office/drawing/2014/main" id="{FEA85C5B-4485-43A2-80F0-8AF95704C5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79F65EE2-CF89-4184-B23D-277886F7166E}"/>
              </a:ext>
            </a:extLst>
          </p:cNvPr>
          <p:cNvGrpSpPr/>
          <p:nvPr/>
        </p:nvGrpSpPr>
        <p:grpSpPr>
          <a:xfrm>
            <a:off x="652708" y="1535344"/>
            <a:ext cx="5176592" cy="1515466"/>
            <a:chOff x="1525092" y="2645592"/>
            <a:chExt cx="5176592" cy="15154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E25AD53-E863-4C97-B754-7C1B34DC1BEF}"/>
                </a:ext>
              </a:extLst>
            </p:cNvPr>
            <p:cNvSpPr/>
            <p:nvPr/>
          </p:nvSpPr>
          <p:spPr bwMode="auto">
            <a:xfrm>
              <a:off x="1525092" y="2645592"/>
              <a:ext cx="517659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2.1 </a:t>
              </a:r>
              <a:r>
                <a:rPr lang="zh-CN" altLang="en-US" sz="5000" b="1" kern="100" dirty="0">
                  <a:cs typeface="+mn-ea"/>
                  <a:sym typeface="+mn-lt"/>
                </a:rPr>
                <a:t>整式</a:t>
              </a:r>
              <a:r>
                <a:rPr lang="zh-CN" altLang="en-US" sz="2400" b="1" kern="100" dirty="0">
                  <a:cs typeface="+mn-ea"/>
                  <a:sym typeface="+mn-lt"/>
                </a:rPr>
                <a:t>（</a:t>
              </a:r>
              <a:r>
                <a:rPr lang="en-US" altLang="zh-CN" sz="2400" b="1" kern="100" dirty="0">
                  <a:cs typeface="+mn-ea"/>
                  <a:sym typeface="+mn-lt"/>
                </a:rPr>
                <a:t>2.1.1 </a:t>
              </a:r>
              <a:r>
                <a:rPr lang="zh-CN" altLang="en-US" sz="2400" b="1" kern="100" dirty="0">
                  <a:cs typeface="+mn-ea"/>
                  <a:sym typeface="+mn-lt"/>
                </a:rPr>
                <a:t>单项式）</a:t>
              </a:r>
              <a:endParaRPr lang="zh-CN" altLang="en-US" sz="5000" b="1" kern="100" dirty="0"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B5A88FD-AA2B-4453-AE79-444E1F15662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83E0AC9F-0158-4696-AD93-A97A935EB201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id="{74905568-A1C1-4D4C-98CF-21FAA4BBCD22}"/>
              </a:ext>
            </a:extLst>
          </p:cNvPr>
          <p:cNvSpPr/>
          <p:nvPr/>
        </p:nvSpPr>
        <p:spPr bwMode="auto">
          <a:xfrm>
            <a:off x="660878" y="908803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2C29FF0-B097-4A79-BF79-2FC74097C068}"/>
              </a:ext>
            </a:extLst>
          </p:cNvPr>
          <p:cNvSpPr txBox="1"/>
          <p:nvPr/>
        </p:nvSpPr>
        <p:spPr>
          <a:xfrm>
            <a:off x="707149" y="302609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7E2DEDB-0EA4-4636-9CA7-200926D89CD4}"/>
              </a:ext>
            </a:extLst>
          </p:cNvPr>
          <p:cNvSpPr/>
          <p:nvPr/>
        </p:nvSpPr>
        <p:spPr>
          <a:xfrm>
            <a:off x="698584" y="2643805"/>
            <a:ext cx="34727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600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8518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314993" y="1360008"/>
            <a:ext cx="11877007" cy="816186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用单项式填空，并指出它们的系数和次数</a:t>
            </a:r>
          </a:p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）每包书有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册，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包书有 ＿ 册</a:t>
            </a:r>
          </a:p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）底边长为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，高为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的三角形的面积是＿ </a:t>
            </a:r>
          </a:p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）棱长为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的正方体的体积是是 ＿ </a:t>
            </a:r>
          </a:p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）一台电视机原价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元，现按原价的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75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折出售，这台电视机现在的售价为＿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___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元</a:t>
            </a:r>
          </a:p>
          <a:p>
            <a:pPr marL="0" indent="0" defTabSz="914377">
              <a:lnSpc>
                <a:spcPct val="20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）一个长方形的长是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0.75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，宽是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，这个长方形的面积是＿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64791" y="2293220"/>
            <a:ext cx="919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12n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5157575" y="2687496"/>
                <a:ext cx="919089" cy="68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ah</a:t>
                </a:r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575" y="2687496"/>
                <a:ext cx="919089" cy="682944"/>
              </a:xfrm>
              <a:prstGeom prst="rect">
                <a:avLst/>
              </a:prstGeom>
              <a:blipFill>
                <a:blip r:embed="rId4"/>
                <a:stretch>
                  <a:fillRect r="-662" b="-71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4144125" y="3626542"/>
            <a:ext cx="91908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a³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68622" y="5206764"/>
            <a:ext cx="120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05450" y="4512459"/>
            <a:ext cx="1204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52966" y="2321508"/>
            <a:ext cx="319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dirty="0">
                <a:cs typeface="+mn-ea"/>
                <a:sym typeface="+mn-lt"/>
              </a:rPr>
              <a:t>系数</a:t>
            </a:r>
            <a:r>
              <a:rPr lang="en-US" altLang="zh-CN" dirty="0">
                <a:cs typeface="+mn-ea"/>
                <a:sym typeface="+mn-lt"/>
              </a:rPr>
              <a:t>12</a:t>
            </a:r>
            <a:r>
              <a:rPr lang="zh-CN" altLang="en-US" dirty="0">
                <a:cs typeface="+mn-ea"/>
                <a:sym typeface="+mn-lt"/>
              </a:rPr>
              <a:t>，次数</a:t>
            </a:r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122980" y="2952758"/>
                <a:ext cx="3198055" cy="446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zh-CN" altLang="en-US" sz="16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980" y="2952758"/>
                <a:ext cx="3198055" cy="446789"/>
              </a:xfrm>
              <a:prstGeom prst="rect">
                <a:avLst/>
              </a:prstGeom>
              <a:blipFill>
                <a:blip r:embed="rId5"/>
                <a:stretch>
                  <a:fillRect l="-952" b="-40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5157575" y="3764136"/>
                <a:ext cx="3198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575" y="3764136"/>
                <a:ext cx="3198055" cy="369332"/>
              </a:xfrm>
              <a:prstGeom prst="rect">
                <a:avLst/>
              </a:prstGeom>
              <a:blipFill>
                <a:blip r:embed="rId6"/>
                <a:stretch>
                  <a:fillRect l="-1524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9987886" y="4543237"/>
                <a:ext cx="3198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886" y="4543237"/>
                <a:ext cx="3198055" cy="369332"/>
              </a:xfrm>
              <a:prstGeom prst="rect">
                <a:avLst/>
              </a:prstGeom>
              <a:blipFill>
                <a:blip r:embed="rId7"/>
                <a:stretch>
                  <a:fillRect l="-1524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8051021" y="5210108"/>
                <a:ext cx="3198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21" y="5210108"/>
                <a:ext cx="3198055" cy="369332"/>
              </a:xfrm>
              <a:prstGeom prst="rect">
                <a:avLst/>
              </a:prstGeom>
              <a:blipFill>
                <a:blip r:embed="rId8"/>
                <a:stretch>
                  <a:fillRect l="-1718" t="-11667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665359" y="5791157"/>
            <a:ext cx="769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2400" dirty="0">
                <a:cs typeface="+mn-ea"/>
                <a:sym typeface="+mn-lt"/>
              </a:rPr>
              <a:t>用字母表示数后，同一个式子可以表示不同的含义。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76B3303-D232-4D89-8D46-603C7D22543C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3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 noChangeArrowheads="1"/>
          </p:cNvSpPr>
          <p:nvPr/>
        </p:nvSpPr>
        <p:spPr>
          <a:xfrm>
            <a:off x="663222" y="1322125"/>
            <a:ext cx="10612967" cy="600807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分别填出下列单项式的系数和次数</a:t>
            </a:r>
          </a:p>
        </p:txBody>
      </p:sp>
      <p:graphicFrame>
        <p:nvGraphicFramePr>
          <p:cNvPr id="9" name="Group 36"/>
          <p:cNvGraphicFramePr/>
          <p:nvPr>
            <p:extLst>
              <p:ext uri="{D42A27DB-BD31-4B8C-83A1-F6EECF244321}">
                <p14:modId xmlns:p14="http://schemas.microsoft.com/office/powerpoint/2010/main" val="1843934975"/>
              </p:ext>
            </p:extLst>
          </p:nvPr>
        </p:nvGraphicFramePr>
        <p:xfrm>
          <a:off x="811388" y="2243503"/>
          <a:ext cx="10972801" cy="33489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9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3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单项式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r>
                        <a:rPr kumimoji="0" lang="en-US" altLang="zh-CN" sz="28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x</a:t>
                      </a:r>
                      <a:r>
                        <a:rPr kumimoji="0" lang="en-US" altLang="zh-CN" sz="28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y</a:t>
                      </a:r>
                      <a:r>
                        <a:rPr kumimoji="0" lang="en-US" altLang="zh-CN" sz="28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π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r</a:t>
                      </a:r>
                      <a:r>
                        <a:rPr kumimoji="0" lang="en-US" altLang="zh-CN" sz="32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h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</a:t>
                      </a:r>
                      <a:r>
                        <a:rPr kumimoji="0" lang="en-US" altLang="zh-CN" sz="28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28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</a:t>
                      </a:r>
                      <a:r>
                        <a:rPr kumimoji="0" lang="en-US" altLang="zh-CN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ab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1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系数</a:t>
                      </a:r>
                      <a:endParaRPr kumimoji="0" lang="zh-CN" alt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 </a:t>
                      </a:r>
                      <a:endParaRPr kumimoji="0" lang="zh-CN" alt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次数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186AAAF1-389F-4148-B379-A031B749DBA4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近似数概念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3851" y="1541691"/>
            <a:ext cx="10128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请你写出系数为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–3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，含有字母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且次数为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的单项式，你能写出几个？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762316" y="3658302"/>
                <a:ext cx="2111309" cy="678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en-US" altLang="zh-CN" sz="3733" dirty="0">
                    <a:solidFill>
                      <a:srgbClr val="F1BF06"/>
                    </a:solidFill>
                    <a:cs typeface="+mn-ea"/>
                    <a:sym typeface="+mn-lt"/>
                  </a:rPr>
                  <a:t>-3x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3733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316" y="3658302"/>
                <a:ext cx="2111309" cy="678455"/>
              </a:xfrm>
              <a:prstGeom prst="rect">
                <a:avLst/>
              </a:prstGeom>
              <a:blipFill>
                <a:blip r:embed="rId4"/>
                <a:stretch>
                  <a:fillRect t="-14414" b="-342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922556" y="3658302"/>
                <a:ext cx="1939505" cy="679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 smtClean="0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endParaRPr lang="zh-CN" altLang="en-US" sz="3733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556" y="3658302"/>
                <a:ext cx="1939505" cy="6799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096000" y="3658302"/>
                <a:ext cx="1939505" cy="679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 smtClean="0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3733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3733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658302"/>
                <a:ext cx="1939505" cy="6799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8269445" y="3658302"/>
                <a:ext cx="1675010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733" i="1" smtClean="0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733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3733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733" dirty="0">
                        <a:solidFill>
                          <a:srgbClr val="F1BF06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</m:oMath>
                </a14:m>
                <a:endParaRPr lang="zh-CN" altLang="en-US" sz="3733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445" y="3658302"/>
                <a:ext cx="1675010" cy="6784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7D05B360-A73C-4A43-8404-B505112D9154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/>
        </p:nvGrpSpPr>
        <p:grpSpPr bwMode="auto">
          <a:xfrm>
            <a:off x="1151467" y="1264172"/>
            <a:ext cx="9889067" cy="537634"/>
            <a:chOff x="657" y="2512"/>
            <a:chExt cx="4672" cy="254"/>
          </a:xfrm>
        </p:grpSpPr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657" y="2523"/>
              <a:ext cx="467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  <a:buNone/>
              </a:pP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5.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若              是一个系数为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9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次单项式，你能说出    和    的值吗？</a:t>
              </a:r>
            </a:p>
          </p:txBody>
        </p:sp>
        <p:graphicFrame>
          <p:nvGraphicFramePr>
            <p:cNvPr id="1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5727973"/>
                </p:ext>
              </p:extLst>
            </p:nvPr>
          </p:nvGraphicFramePr>
          <p:xfrm>
            <a:off x="1059" y="2512"/>
            <a:ext cx="408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457200" imgH="228600" progId="Equation.3">
                    <p:embed/>
                  </p:oleObj>
                </mc:Choice>
                <mc:Fallback>
                  <p:oleObj name="公式" r:id="rId4" imgW="457200" imgH="228600" progId="Equation.3">
                    <p:embed/>
                    <p:pic>
                      <p:nvPicPr>
                        <p:cNvPr id="1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2512"/>
                          <a:ext cx="408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454192"/>
                </p:ext>
              </p:extLst>
            </p:nvPr>
          </p:nvGraphicFramePr>
          <p:xfrm>
            <a:off x="4029" y="2521"/>
            <a:ext cx="212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6" imgW="127000" imgH="139700" progId="Equation.3">
                    <p:embed/>
                  </p:oleObj>
                </mc:Choice>
                <mc:Fallback>
                  <p:oleObj name="公式" r:id="rId6" imgW="127000" imgH="139700" progId="Equation.3">
                    <p:embed/>
                    <p:pic>
                      <p:nvPicPr>
                        <p:cNvPr id="1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" y="2521"/>
                          <a:ext cx="212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4628737"/>
                </p:ext>
              </p:extLst>
            </p:nvPr>
          </p:nvGraphicFramePr>
          <p:xfrm>
            <a:off x="4357" y="2513"/>
            <a:ext cx="17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8" imgW="127000" imgH="177165" progId="Equation.3">
                    <p:embed/>
                  </p:oleObj>
                </mc:Choice>
                <mc:Fallback>
                  <p:oleObj name="公式" r:id="rId8" imgW="127000" imgH="177165" progId="Equation.3">
                    <p:embed/>
                    <p:pic>
                      <p:nvPicPr>
                        <p:cNvPr id="12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" y="2513"/>
                          <a:ext cx="179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151467" y="2011507"/>
                <a:ext cx="7184736" cy="4802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250000"/>
                  </a:lnSpc>
                </a:pP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解：∵</a:t>
                </a:r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1219170">
                  <a:lnSpc>
                    <a:spcPct val="250000"/>
                  </a:lnSpc>
                </a:pP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r>
                      <a:rPr lang="zh-CN" alt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b+2=6</a:t>
                </a:r>
              </a:p>
              <a:p>
                <a:pPr defTabSz="1219170">
                  <a:lnSpc>
                    <a:spcPct val="250000"/>
                  </a:lnSpc>
                </a:pP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a=2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b=4</a:t>
                </a:r>
              </a:p>
              <a:p>
                <a:pPr defTabSz="1219170">
                  <a:lnSpc>
                    <a:spcPct val="250000"/>
                  </a:lnSpc>
                </a:pP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67" y="2011507"/>
                <a:ext cx="7184736" cy="4802405"/>
              </a:xfrm>
              <a:prstGeom prst="rect">
                <a:avLst/>
              </a:prstGeom>
              <a:blipFill>
                <a:blip r:embed="rId11"/>
                <a:stretch>
                  <a:fillRect l="-2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3751"/>
              </p:ext>
            </p:extLst>
          </p:nvPr>
        </p:nvGraphicFramePr>
        <p:xfrm>
          <a:off x="2529840" y="2378723"/>
          <a:ext cx="1441451" cy="897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2" imgW="457200" imgH="228600" progId="Equation.3">
                  <p:embed/>
                </p:oleObj>
              </mc:Choice>
              <mc:Fallback>
                <p:oleObj name="公式" r:id="rId12" imgW="457200" imgH="228600" progId="Equation.3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840" y="2378723"/>
                        <a:ext cx="1441451" cy="897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062168" y="2629442"/>
            <a:ext cx="5299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是一个系数为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9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次单项式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0B63D66-C2A4-4173-83A6-78E022B6806B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92673D7-A974-4772-8355-E41AF42C2187}"/>
              </a:ext>
            </a:extLst>
          </p:cNvPr>
          <p:cNvGrpSpPr/>
          <p:nvPr/>
        </p:nvGrpSpPr>
        <p:grpSpPr>
          <a:xfrm rot="14400000">
            <a:off x="-4576428" y="5194519"/>
            <a:ext cx="7764820" cy="7764820"/>
            <a:chOff x="-2186432" y="-5388948"/>
            <a:chExt cx="7764820" cy="77648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718B5ED-2279-4CE5-A9D2-53D52F047875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6961AA3-0091-47E9-9464-D53F7F0B342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D474F33-EEE2-436E-8FC8-5682464BB85B}"/>
              </a:ext>
            </a:extLst>
          </p:cNvPr>
          <p:cNvSpPr/>
          <p:nvPr/>
        </p:nvSpPr>
        <p:spPr>
          <a:xfrm rot="4500000">
            <a:off x="7494209" y="3981299"/>
            <a:ext cx="5618046" cy="561804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73FD53-40F1-4002-A489-5819D64D4077}"/>
              </a:ext>
            </a:extLst>
          </p:cNvPr>
          <p:cNvSpPr/>
          <p:nvPr/>
        </p:nvSpPr>
        <p:spPr>
          <a:xfrm rot="1788791">
            <a:off x="11149777" y="3821124"/>
            <a:ext cx="694336" cy="6943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A065CB-2CAE-403A-B462-B5EC31DD7EFF}"/>
              </a:ext>
            </a:extLst>
          </p:cNvPr>
          <p:cNvSpPr>
            <a:spLocks/>
          </p:cNvSpPr>
          <p:nvPr/>
        </p:nvSpPr>
        <p:spPr bwMode="auto">
          <a:xfrm rot="4500000">
            <a:off x="7806306" y="4288534"/>
            <a:ext cx="4993852" cy="503601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094948-8B27-4FE8-A0FD-EF2A7D6F46E1}"/>
              </a:ext>
            </a:extLst>
          </p:cNvPr>
          <p:cNvSpPr/>
          <p:nvPr/>
        </p:nvSpPr>
        <p:spPr>
          <a:xfrm rot="4500000">
            <a:off x="6637419" y="-45878"/>
            <a:ext cx="4208452" cy="435352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4C934E-877A-4027-8ABF-A40DCA4E22A6}"/>
              </a:ext>
            </a:extLst>
          </p:cNvPr>
          <p:cNvSpPr/>
          <p:nvPr/>
        </p:nvSpPr>
        <p:spPr>
          <a:xfrm rot="1788791">
            <a:off x="10537561" y="2751367"/>
            <a:ext cx="538053" cy="5201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2CE97A-67C6-4B03-8FDA-8BBE8EDC6E83}"/>
              </a:ext>
            </a:extLst>
          </p:cNvPr>
          <p:cNvSpPr>
            <a:spLocks/>
          </p:cNvSpPr>
          <p:nvPr/>
        </p:nvSpPr>
        <p:spPr bwMode="auto">
          <a:xfrm rot="4500000">
            <a:off x="6908081" y="281838"/>
            <a:ext cx="3667129" cy="369809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CE4FE9-F9CF-4996-9842-9906F04EFEA8}"/>
              </a:ext>
            </a:extLst>
          </p:cNvPr>
          <p:cNvSpPr/>
          <p:nvPr/>
        </p:nvSpPr>
        <p:spPr>
          <a:xfrm rot="4500000">
            <a:off x="4429309" y="3264896"/>
            <a:ext cx="3370436" cy="3486621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EBEAD5-5E0F-4837-97B5-8235EA945924}"/>
              </a:ext>
            </a:extLst>
          </p:cNvPr>
          <p:cNvSpPr/>
          <p:nvPr/>
        </p:nvSpPr>
        <p:spPr>
          <a:xfrm rot="1788791">
            <a:off x="4771534" y="3456975"/>
            <a:ext cx="430912" cy="4165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B124DC-8C29-4E2E-86EB-9D775AD6BDBB}"/>
              </a:ext>
            </a:extLst>
          </p:cNvPr>
          <p:cNvSpPr>
            <a:spLocks/>
          </p:cNvSpPr>
          <p:nvPr/>
        </p:nvSpPr>
        <p:spPr bwMode="auto">
          <a:xfrm rot="4500000">
            <a:off x="4646074" y="3527354"/>
            <a:ext cx="2936905" cy="296170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1D1D77E-8775-45C1-BF5B-6F8056D534A3}"/>
              </a:ext>
            </a:extLst>
          </p:cNvPr>
          <p:cNvGrpSpPr/>
          <p:nvPr/>
        </p:nvGrpSpPr>
        <p:grpSpPr>
          <a:xfrm>
            <a:off x="768339" y="3804116"/>
            <a:ext cx="1350176" cy="306149"/>
            <a:chOff x="515938" y="5493205"/>
            <a:chExt cx="1134676" cy="25728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E724EE-9ECA-49D0-A846-067F938F06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723574-46B8-46D3-AA02-238655D3E3D0}"/>
                </a:ext>
              </a:extLst>
            </p:cNvPr>
            <p:cNvSpPr/>
            <p:nvPr/>
          </p:nvSpPr>
          <p:spPr>
            <a:xfrm>
              <a:off x="676978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4" name="图片占位符 13">
            <a:extLst>
              <a:ext uri="{FF2B5EF4-FFF2-40B4-BE49-F238E27FC236}">
                <a16:creationId xmlns:a16="http://schemas.microsoft.com/office/drawing/2014/main" id="{170EF8B3-7E86-4969-B81A-2127391A21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0F627F5F-70BA-4168-BBD1-12DF3BE1253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8" r="16578"/>
          <a:stretch>
            <a:fillRect/>
          </a:stretch>
        </p:blipFill>
        <p:spPr/>
      </p:pic>
      <p:pic>
        <p:nvPicPr>
          <p:cNvPr id="22" name="图片占位符 21">
            <a:extLst>
              <a:ext uri="{FF2B5EF4-FFF2-40B4-BE49-F238E27FC236}">
                <a16:creationId xmlns:a16="http://schemas.microsoft.com/office/drawing/2014/main" id="{FEA85C5B-4485-43A2-80F0-8AF95704C5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79F65EE2-CF89-4184-B23D-277886F7166E}"/>
              </a:ext>
            </a:extLst>
          </p:cNvPr>
          <p:cNvGrpSpPr/>
          <p:nvPr/>
        </p:nvGrpSpPr>
        <p:grpSpPr>
          <a:xfrm>
            <a:off x="652708" y="1535344"/>
            <a:ext cx="5176592" cy="1515466"/>
            <a:chOff x="1525092" y="2645592"/>
            <a:chExt cx="5176592" cy="15154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E25AD53-E863-4C97-B754-7C1B34DC1BEF}"/>
                </a:ext>
              </a:extLst>
            </p:cNvPr>
            <p:cNvSpPr/>
            <p:nvPr/>
          </p:nvSpPr>
          <p:spPr bwMode="auto">
            <a:xfrm>
              <a:off x="1525092" y="2645592"/>
              <a:ext cx="517659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B5A88FD-AA2B-4453-AE79-444E1F15662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83E0AC9F-0158-4696-AD93-A97A935EB201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id="{74905568-A1C1-4D4C-98CF-21FAA4BBCD22}"/>
              </a:ext>
            </a:extLst>
          </p:cNvPr>
          <p:cNvSpPr/>
          <p:nvPr/>
        </p:nvSpPr>
        <p:spPr bwMode="auto">
          <a:xfrm>
            <a:off x="660878" y="908803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>
                <a:cs typeface="+mn-ea"/>
                <a:sym typeface="+mn-lt"/>
              </a:rPr>
              <a:t>第二章  整式的加减 </a:t>
            </a:r>
            <a:endParaRPr lang="zh-CN" altLang="en-US" sz="2800" b="1" kern="100" dirty="0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2C29FF0-B097-4A79-BF79-2FC74097C068}"/>
              </a:ext>
            </a:extLst>
          </p:cNvPr>
          <p:cNvSpPr txBox="1"/>
          <p:nvPr/>
        </p:nvSpPr>
        <p:spPr>
          <a:xfrm>
            <a:off x="707149" y="302609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7E2DEDB-0EA4-4636-9CA7-200926D89CD4}"/>
              </a:ext>
            </a:extLst>
          </p:cNvPr>
          <p:cNvSpPr/>
          <p:nvPr/>
        </p:nvSpPr>
        <p:spPr>
          <a:xfrm>
            <a:off x="698584" y="2643805"/>
            <a:ext cx="34727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600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117613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95C4206-0E43-41D6-B4C2-4D6296E64831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情景引入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159C4D7-BD9C-4968-8861-CB62811F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68502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1BF0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CB07B4E-9B36-48F5-AA64-23C225EB4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465467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理解单项式、单项式的系数和次数的概念．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会用单项式表示简单的数量关系．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经历单项式概念的形成过程，从中体会抽象的数学思想，提高观察、分析、归纳、概括能力。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5F662C8-64DE-419F-B44F-491027FF0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34326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1BF0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D1C0D19-3E1F-43C4-8F1D-072121F2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3707"/>
            <a:ext cx="100452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单项式、单项式的系数和次数的概念。</a:t>
            </a:r>
          </a:p>
        </p:txBody>
      </p:sp>
    </p:spTree>
    <p:extLst>
      <p:ext uri="{BB962C8B-B14F-4D97-AF65-F5344CB8AC3E}">
        <p14:creationId xmlns:p14="http://schemas.microsoft.com/office/powerpoint/2010/main" val="37503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7841" y="1580735"/>
            <a:ext cx="9903519" cy="446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150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 cm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 cm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10255" y="2197650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5×0.8=</a:t>
            </a:r>
            <a:endParaRPr lang="zh-CN" altLang="en-US" sz="37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10255" y="3481351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150×1.2=</a:t>
            </a:r>
            <a:endParaRPr lang="zh-CN" altLang="en-US" sz="37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10255" y="4853977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10×10×5=</a:t>
            </a:r>
            <a:endParaRPr lang="zh-CN" altLang="en-US" sz="37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710255" y="5574331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-10</a:t>
            </a:r>
            <a:endParaRPr lang="zh-CN" altLang="en-US" sz="37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724D12B-7763-4FA1-99F0-4E04A9F91528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1109" y="1330230"/>
            <a:ext cx="9903519" cy="446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 cm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h cm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00" y="1936941"/>
            <a:ext cx="4032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p×0.8=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62393" y="3320588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600" dirty="0" err="1">
                <a:solidFill>
                  <a:srgbClr val="FF0000"/>
                </a:solidFill>
                <a:cs typeface="+mn-ea"/>
                <a:sym typeface="+mn-lt"/>
              </a:rPr>
              <a:t>n×m</a:t>
            </a: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6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6725" y="4734560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600" dirty="0" err="1">
                <a:solidFill>
                  <a:srgbClr val="FF0000"/>
                </a:solidFill>
                <a:cs typeface="+mn-ea"/>
                <a:sym typeface="+mn-lt"/>
              </a:rPr>
              <a:t>a×a×h</a:t>
            </a: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6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46725" y="5478645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-m</a:t>
            </a:r>
            <a:endParaRPr lang="zh-CN" altLang="en-US" sz="36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78843" y="691909"/>
            <a:ext cx="4748628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505895" y="1936941"/>
            <a:ext cx="4032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0.8p 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505895" y="3320588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nm </a:t>
            </a:r>
            <a:r>
              <a:rPr lang="zh-CN" altLang="en-US" sz="3600" dirty="0">
                <a:solidFill>
                  <a:srgbClr val="FF0000"/>
                </a:solidFill>
                <a:cs typeface="+mn-ea"/>
                <a:sym typeface="+mn-lt"/>
              </a:rPr>
              <a:t>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963094" y="4685597"/>
            <a:ext cx="403273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a²h cm³</a:t>
            </a:r>
            <a:endParaRPr lang="zh-CN" altLang="en-US" sz="36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E65339B-7D07-4FB4-B739-E04758CC624D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3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4241" y="1306396"/>
            <a:ext cx="9903519" cy="336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一条河的水流速度是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2.5 km/h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，船在静水时的速度是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v km/h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，用式子表示船在这条河中顺水和逆水行驶时的速度；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用式子表示三角尺的面积。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39784" y="2956841"/>
            <a:ext cx="566146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顺水速为（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 v + 2.5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64439" y="639419"/>
            <a:ext cx="380915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44240" y="2662006"/>
            <a:ext cx="614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顺水行驶时船速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逆水行驶时船速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 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</a:p>
          <a:p>
            <a:pPr defTabSz="1219170"/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339784" y="3471208"/>
            <a:ext cx="566146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逆水速为（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 v - 2.5 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>
            <a:off x="1791355" y="4796380"/>
            <a:ext cx="3845169" cy="155682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185248" y="5375065"/>
            <a:ext cx="806548" cy="806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44240" y="5452872"/>
            <a:ext cx="581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13939" y="5935392"/>
            <a:ext cx="581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966900" y="5601744"/>
            <a:ext cx="581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endCxn id="20" idx="1"/>
          </p:cNvCxnSpPr>
          <p:nvPr/>
        </p:nvCxnSpPr>
        <p:spPr>
          <a:xfrm>
            <a:off x="2588520" y="5778338"/>
            <a:ext cx="378380" cy="54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339882" y="4455160"/>
            <a:ext cx="630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分析：</a:t>
            </a:r>
            <a:endParaRPr lang="en-US" altLang="zh-CN" sz="2400" dirty="0">
              <a:cs typeface="+mn-ea"/>
              <a:sym typeface="+mn-lt"/>
            </a:endParaRPr>
          </a:p>
          <a:p>
            <a:pPr defTabSz="1219170"/>
            <a:r>
              <a:rPr lang="zh-CN" altLang="en-US" sz="2400" dirty="0">
                <a:cs typeface="+mn-ea"/>
                <a:sym typeface="+mn-lt"/>
              </a:rPr>
              <a:t>三角尺的面积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三角形的面积</a:t>
            </a:r>
            <a:r>
              <a:rPr lang="en-US" altLang="zh-CN" sz="2400" dirty="0">
                <a:cs typeface="+mn-ea"/>
                <a:sym typeface="+mn-lt"/>
              </a:rPr>
              <a:t>-</a:t>
            </a:r>
            <a:r>
              <a:rPr lang="zh-CN" altLang="en-US" sz="2400" dirty="0">
                <a:cs typeface="+mn-ea"/>
                <a:sym typeface="+mn-lt"/>
              </a:rPr>
              <a:t>圆的面积</a:t>
            </a:r>
            <a:endParaRPr lang="en-US" altLang="zh-CN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6530535" y="5427289"/>
                <a:ext cx="5661465" cy="68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三角尺的面积为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𝜋</m:t>
                    </m:r>
                    <m:sSup>
                      <m:sSupPr>
                        <m:ctrlP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𝑟</m:t>
                        </m:r>
                      </m:e>
                      <m:sup>
                        <m:r>
                          <a:rPr lang="en-US" altLang="zh-CN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535" y="5427289"/>
                <a:ext cx="5661465" cy="682944"/>
              </a:xfrm>
              <a:prstGeom prst="rect">
                <a:avLst/>
              </a:prstGeom>
              <a:blipFill>
                <a:blip r:embed="rId4"/>
                <a:stretch>
                  <a:fillRect l="-2045" b="-9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D80BF81B-A34F-4929-836E-542C1428AB21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882984" y="1478557"/>
            <a:ext cx="9903519" cy="1494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我们来看下面的式子有什么特点？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	0.8p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nm      a²h   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-n</a:t>
            </a:r>
          </a:p>
        </p:txBody>
      </p:sp>
      <p:sp>
        <p:nvSpPr>
          <p:cNvPr id="2" name="矩形 1"/>
          <p:cNvSpPr/>
          <p:nvPr/>
        </p:nvSpPr>
        <p:spPr>
          <a:xfrm>
            <a:off x="893074" y="3450136"/>
            <a:ext cx="9716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b="1" dirty="0">
                <a:cs typeface="+mn-ea"/>
                <a:sym typeface="+mn-lt"/>
              </a:rPr>
              <a:t>上面这些式子都是有数字与字母、字母与字母的乘积组成的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8225" y="4002819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b="1" dirty="0">
                <a:cs typeface="+mn-ea"/>
                <a:sym typeface="+mn-lt"/>
              </a:rPr>
              <a:t>这样的式子叫做单项式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93074" y="5087055"/>
            <a:ext cx="9548836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单独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的一个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数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或一个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字母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也是单项式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7EC5D95-3895-48BB-932D-4A7F46FC81A1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观察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/>
          <p:nvPr/>
        </p:nvSpPr>
        <p:spPr>
          <a:xfrm>
            <a:off x="937375" y="1049650"/>
            <a:ext cx="11040533" cy="185948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单项式的系数：</a:t>
            </a:r>
            <a:r>
              <a:rPr lang="zh-CN" altLang="en-US" sz="24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单项式中的</a:t>
            </a:r>
            <a:r>
              <a:rPr lang="zh-CN" altLang="en-US" sz="2400" b="1" u="sng" dirty="0">
                <a:solidFill>
                  <a:srgbClr val="FF0000"/>
                </a:solidFill>
                <a:cs typeface="+mn-ea"/>
                <a:sym typeface="+mn-lt"/>
              </a:rPr>
              <a:t>数字</a:t>
            </a:r>
            <a:r>
              <a:rPr lang="zh-CN" altLang="en-US" sz="24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因数叫做这个单项式的系数。</a:t>
            </a:r>
            <a:endParaRPr lang="en-US" altLang="zh-CN" sz="2400" b="1" dirty="0">
              <a:solidFill>
                <a:srgbClr val="000099"/>
              </a:solidFill>
              <a:cs typeface="+mn-ea"/>
              <a:sym typeface="+mn-lt"/>
            </a:endParaRPr>
          </a:p>
          <a:p>
            <a:pPr defTabSz="1219170">
              <a:lnSpc>
                <a:spcPct val="200000"/>
              </a:lnSpc>
            </a:pP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注意：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数与字母相乘时，通常把数字写在前面。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</a:t>
            </a:r>
          </a:p>
          <a:p>
            <a:pPr defTabSz="1219170">
              <a:lnSpc>
                <a:spcPct val="200000"/>
              </a:lnSpc>
            </a:pP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           2.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字母前面是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或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-1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时，通常将其省略。</a:t>
            </a:r>
            <a:endParaRPr lang="en-US" altLang="zh-CN" b="1" dirty="0">
              <a:solidFill>
                <a:srgbClr val="000099"/>
              </a:solidFill>
              <a:cs typeface="+mn-ea"/>
              <a:sym typeface="+mn-lt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30938"/>
              </p:ext>
            </p:extLst>
          </p:nvPr>
        </p:nvGraphicFramePr>
        <p:xfrm>
          <a:off x="937375" y="3181501"/>
          <a:ext cx="10282168" cy="33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1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2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700" dirty="0">
                          <a:sym typeface="+mn-lt"/>
                        </a:rPr>
                        <a:t>单项式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700" dirty="0">
                          <a:sym typeface="+mn-lt"/>
                        </a:rPr>
                        <a:t>单项式系数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100t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a²h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0.8p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-n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62949" y="3951459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62949" y="4719537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62949" y="5267900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0.8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62949" y="5952345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51348" y="4583370"/>
            <a:ext cx="244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1a²h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9508193-B300-4ADE-854D-268FC802F89C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单项式系数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/>
          <p:cNvSpPr/>
          <p:nvPr/>
        </p:nvSpPr>
        <p:spPr>
          <a:xfrm>
            <a:off x="530440" y="1378752"/>
            <a:ext cx="116615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/>
            <a:r>
              <a:rPr lang="zh-CN" altLang="en-US" sz="2400" b="1" dirty="0">
                <a:cs typeface="+mn-ea"/>
                <a:sym typeface="+mn-lt"/>
              </a:rPr>
              <a:t>单项式的次数</a:t>
            </a:r>
            <a:r>
              <a:rPr lang="zh-CN" altLang="en-US" b="1" dirty="0">
                <a:cs typeface="+mn-ea"/>
                <a:sym typeface="+mn-lt"/>
              </a:rPr>
              <a:t>：</a:t>
            </a:r>
            <a:r>
              <a:rPr lang="zh-CN" altLang="en-US" sz="2400" b="1" dirty="0">
                <a:cs typeface="+mn-ea"/>
                <a:sym typeface="+mn-lt"/>
              </a:rPr>
              <a:t>单项式中所有字母的指数的和叫单项式的次数。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0439" y="1917362"/>
            <a:ext cx="1027430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说明：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是所有的字母，不是部分字母。</a:t>
            </a:r>
          </a:p>
          <a:p>
            <a:pPr defTabSz="121917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           2.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是指数的和，不是指数的乘积。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          3.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单独的一个非零数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它的次数为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 。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800" b="1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48474"/>
              </p:ext>
            </p:extLst>
          </p:nvPr>
        </p:nvGraphicFramePr>
        <p:xfrm>
          <a:off x="839109" y="3428999"/>
          <a:ext cx="9965630" cy="291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7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700" dirty="0">
                          <a:sym typeface="+mn-lt"/>
                        </a:rPr>
                        <a:t>单项式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700" dirty="0">
                          <a:sym typeface="+mn-lt"/>
                        </a:rPr>
                        <a:t>单项式次数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100t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a²h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0.8pnx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ym typeface="+mn-lt"/>
                        </a:rPr>
                        <a:t>-n</a:t>
                      </a:r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697487" y="4066195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97487" y="4670262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697487" y="5274329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697487" y="5878396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8616375-AE58-4213-82C9-D1A6C826C063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单项式次数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27342" y="1573957"/>
            <a:ext cx="8636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判断下列各式是否为单项式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8"/>
          <p:cNvGraphicFramePr/>
          <p:nvPr>
            <p:extLst>
              <p:ext uri="{D42A27DB-BD31-4B8C-83A1-F6EECF244321}">
                <p14:modId xmlns:p14="http://schemas.microsoft.com/office/powerpoint/2010/main" val="3242553833"/>
              </p:ext>
            </p:extLst>
          </p:nvPr>
        </p:nvGraphicFramePr>
        <p:xfrm>
          <a:off x="1931249" y="1251683"/>
          <a:ext cx="7316763" cy="284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815465" imgH="989965" progId="Equation.3">
                  <p:embed/>
                </p:oleObj>
              </mc:Choice>
              <mc:Fallback>
                <p:oleObj r:id="rId4" imgW="1815465" imgH="989965" progId="Equation.3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1249" y="1251683"/>
                        <a:ext cx="7316763" cy="284726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笑脸 1"/>
          <p:cNvSpPr/>
          <p:nvPr/>
        </p:nvSpPr>
        <p:spPr>
          <a:xfrm>
            <a:off x="2723454" y="4264785"/>
            <a:ext cx="334446" cy="31153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5100007" y="4264785"/>
            <a:ext cx="334446" cy="3115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笑脸 14"/>
          <p:cNvSpPr/>
          <p:nvPr/>
        </p:nvSpPr>
        <p:spPr>
          <a:xfrm>
            <a:off x="6665418" y="4264785"/>
            <a:ext cx="334446" cy="31153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笑脸 15"/>
          <p:cNvSpPr/>
          <p:nvPr/>
        </p:nvSpPr>
        <p:spPr>
          <a:xfrm>
            <a:off x="7794228" y="4264785"/>
            <a:ext cx="334446" cy="311532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笑脸 16"/>
          <p:cNvSpPr/>
          <p:nvPr/>
        </p:nvSpPr>
        <p:spPr>
          <a:xfrm>
            <a:off x="8524270" y="4264785"/>
            <a:ext cx="334446" cy="311532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18" name="对象 17"/>
          <p:cNvGraphicFramePr/>
          <p:nvPr>
            <p:extLst>
              <p:ext uri="{D42A27DB-BD31-4B8C-83A1-F6EECF244321}">
                <p14:modId xmlns:p14="http://schemas.microsoft.com/office/powerpoint/2010/main" val="988123415"/>
              </p:ext>
            </p:extLst>
          </p:nvPr>
        </p:nvGraphicFramePr>
        <p:xfrm>
          <a:off x="3824394" y="4745208"/>
          <a:ext cx="3969834" cy="2228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898900" imgH="2374900" progId="Equation.3">
                  <p:embed/>
                </p:oleObj>
              </mc:Choice>
              <mc:Fallback>
                <p:oleObj r:id="rId6" imgW="3898900" imgH="2374900" progId="Equation.3">
                  <p:embed/>
                  <p:pic>
                    <p:nvPicPr>
                      <p:cNvPr id="18" name="对象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4394" y="4745208"/>
                        <a:ext cx="3969834" cy="22284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笑脸 18"/>
          <p:cNvSpPr/>
          <p:nvPr/>
        </p:nvSpPr>
        <p:spPr>
          <a:xfrm>
            <a:off x="3841002" y="6227216"/>
            <a:ext cx="334446" cy="31153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笑脸 19"/>
          <p:cNvSpPr/>
          <p:nvPr/>
        </p:nvSpPr>
        <p:spPr>
          <a:xfrm>
            <a:off x="4765561" y="6227216"/>
            <a:ext cx="334446" cy="31153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笑脸 20"/>
          <p:cNvSpPr/>
          <p:nvPr/>
        </p:nvSpPr>
        <p:spPr>
          <a:xfrm>
            <a:off x="6498195" y="6227216"/>
            <a:ext cx="334446" cy="3115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笑脸 21"/>
          <p:cNvSpPr/>
          <p:nvPr/>
        </p:nvSpPr>
        <p:spPr>
          <a:xfrm>
            <a:off x="7439362" y="6227216"/>
            <a:ext cx="334446" cy="3115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4375F40-BB47-4CDC-9C5E-5CB1253AAFFF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FFCA08"/>
      </a:accent1>
      <a:accent2>
        <a:srgbClr val="F8931D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xllnsfn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1202</Words>
  <Application>Microsoft Office PowerPoint</Application>
  <PresentationFormat>宽屏</PresentationFormat>
  <Paragraphs>161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阿里巴巴普惠体 R</vt:lpstr>
      <vt:lpstr>思源黑体 CN Light</vt:lpstr>
      <vt:lpstr>Arial</vt:lpstr>
      <vt:lpstr>Cambria Math</vt:lpstr>
      <vt:lpstr>办公资源网：www.bangongziyuan.com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2020-04-04T12:50:37Z</dcterms:created>
  <dcterms:modified xsi:type="dcterms:W3CDTF">2021-01-09T09:40:59Z</dcterms:modified>
</cp:coreProperties>
</file>