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86" r:id="rId3"/>
    <p:sldId id="436" r:id="rId4"/>
    <p:sldId id="469" r:id="rId5"/>
    <p:sldId id="470" r:id="rId6"/>
    <p:sldId id="471" r:id="rId7"/>
    <p:sldId id="472" r:id="rId8"/>
    <p:sldId id="475" r:id="rId9"/>
    <p:sldId id="473" r:id="rId10"/>
    <p:sldId id="476" r:id="rId11"/>
    <p:sldId id="481" r:id="rId12"/>
    <p:sldId id="474" r:id="rId13"/>
    <p:sldId id="478" r:id="rId14"/>
    <p:sldId id="477" r:id="rId15"/>
    <p:sldId id="479" r:id="rId16"/>
    <p:sldId id="482" r:id="rId17"/>
    <p:sldId id="483" r:id="rId18"/>
    <p:sldId id="468" r:id="rId19"/>
    <p:sldId id="287" r:id="rId20"/>
    <p:sldId id="484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F0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1225C72-F60F-4E02-A097-EA38EE8E75FD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68CF625-A0CB-4C35-B33A-64B9996B708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64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88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29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61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89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978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88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28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2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3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4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32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1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99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5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82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7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97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9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F625-A0CB-4C35-B33A-64B9996B708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8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BF8B58-74ED-4DFD-A97F-D967C7B23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4600" y="761428"/>
            <a:ext cx="7442449" cy="4652314"/>
          </a:xfrm>
          <a:custGeom>
            <a:avLst/>
            <a:gdLst>
              <a:gd name="connsiteX0" fmla="*/ 0 w 7442449"/>
              <a:gd name="connsiteY0" fmla="*/ 0 h 4652314"/>
              <a:gd name="connsiteX1" fmla="*/ 7442449 w 7442449"/>
              <a:gd name="connsiteY1" fmla="*/ 0 h 4652314"/>
              <a:gd name="connsiteX2" fmla="*/ 7442449 w 7442449"/>
              <a:gd name="connsiteY2" fmla="*/ 4652314 h 4652314"/>
              <a:gd name="connsiteX3" fmla="*/ 0 w 7442449"/>
              <a:gd name="connsiteY3" fmla="*/ 4652314 h 46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449" h="4652314">
                <a:moveTo>
                  <a:pt x="0" y="0"/>
                </a:moveTo>
                <a:lnTo>
                  <a:pt x="7442449" y="0"/>
                </a:lnTo>
                <a:lnTo>
                  <a:pt x="7442449" y="4652314"/>
                </a:lnTo>
                <a:lnTo>
                  <a:pt x="0" y="4652314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6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2BA540-F8B4-46A0-A630-978FFC91A5E4}"/>
              </a:ext>
            </a:extLst>
          </p:cNvPr>
          <p:cNvSpPr/>
          <p:nvPr userDrawn="1"/>
        </p:nvSpPr>
        <p:spPr>
          <a:xfrm>
            <a:off x="682171" y="436675"/>
            <a:ext cx="464458" cy="464458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F97E75-B7B4-47AF-BE0C-F99351209151}"/>
              </a:ext>
            </a:extLst>
          </p:cNvPr>
          <p:cNvSpPr/>
          <p:nvPr userDrawn="1"/>
        </p:nvSpPr>
        <p:spPr>
          <a:xfrm>
            <a:off x="449943" y="583066"/>
            <a:ext cx="464457" cy="464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5234F7-1FF6-4490-BC0C-F1BA3044A19B}"/>
              </a:ext>
            </a:extLst>
          </p:cNvPr>
          <p:cNvSpPr/>
          <p:nvPr/>
        </p:nvSpPr>
        <p:spPr>
          <a:xfrm>
            <a:off x="6939047" y="218252"/>
            <a:ext cx="6205914" cy="6207548"/>
          </a:xfrm>
          <a:custGeom>
            <a:avLst/>
            <a:gdLst>
              <a:gd name="connsiteX0" fmla="*/ 623894 w 1248040"/>
              <a:gd name="connsiteY0" fmla="*/ 0 h 1248369"/>
              <a:gd name="connsiteX1" fmla="*/ 1065140 w 1248040"/>
              <a:gd name="connsiteY1" fmla="*/ 182828 h 1248369"/>
              <a:gd name="connsiteX2" fmla="*/ 1065724 w 1248040"/>
              <a:gd name="connsiteY2" fmla="*/ 1065324 h 1248369"/>
              <a:gd name="connsiteX3" fmla="*/ 308045 w 1248040"/>
              <a:gd name="connsiteY3" fmla="*/ 1162596 h 1248369"/>
              <a:gd name="connsiteX4" fmla="*/ 306873 w 1248040"/>
              <a:gd name="connsiteY4" fmla="*/ 1161424 h 1248369"/>
              <a:gd name="connsiteX5" fmla="*/ 41422 w 1248040"/>
              <a:gd name="connsiteY5" fmla="*/ 1234087 h 1248369"/>
              <a:gd name="connsiteX6" fmla="*/ 34390 w 1248040"/>
              <a:gd name="connsiteY6" fmla="*/ 1188381 h 1248369"/>
              <a:gd name="connsiteX7" fmla="*/ 162719 w 1248040"/>
              <a:gd name="connsiteY7" fmla="*/ 1043055 h 1248369"/>
              <a:gd name="connsiteX8" fmla="*/ 156275 w 1248040"/>
              <a:gd name="connsiteY8" fmla="*/ 1037783 h 1248369"/>
              <a:gd name="connsiteX9" fmla="*/ 182644 w 1248040"/>
              <a:gd name="connsiteY9" fmla="*/ 182828 h 1248369"/>
              <a:gd name="connsiteX10" fmla="*/ 623894 w 1248040"/>
              <a:gd name="connsiteY10" fmla="*/ 0 h 1248369"/>
              <a:gd name="connsiteX11" fmla="*/ 623894 w 1248040"/>
              <a:gd name="connsiteY11" fmla="*/ 147082 h 1248369"/>
              <a:gd name="connsiteX12" fmla="*/ 146898 w 1248040"/>
              <a:gd name="connsiteY12" fmla="*/ 624078 h 1248369"/>
              <a:gd name="connsiteX13" fmla="*/ 623894 w 1248040"/>
              <a:gd name="connsiteY13" fmla="*/ 1101070 h 1248369"/>
              <a:gd name="connsiteX14" fmla="*/ 1100885 w 1248040"/>
              <a:gd name="connsiteY14" fmla="*/ 624078 h 1248369"/>
              <a:gd name="connsiteX15" fmla="*/ 623894 w 1248040"/>
              <a:gd name="connsiteY15" fmla="*/ 147082 h 124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8040" h="1248369">
                <a:moveTo>
                  <a:pt x="623894" y="0"/>
                </a:moveTo>
                <a:cubicBezTo>
                  <a:pt x="783575" y="0"/>
                  <a:pt x="943255" y="60943"/>
                  <a:pt x="1065140" y="182828"/>
                </a:cubicBezTo>
                <a:cubicBezTo>
                  <a:pt x="1308910" y="426598"/>
                  <a:pt x="1308910" y="821554"/>
                  <a:pt x="1065724" y="1065324"/>
                </a:cubicBezTo>
                <a:cubicBezTo>
                  <a:pt x="860043" y="1271004"/>
                  <a:pt x="547131" y="1303234"/>
                  <a:pt x="308045" y="1162596"/>
                </a:cubicBezTo>
                <a:lnTo>
                  <a:pt x="306873" y="1161424"/>
                </a:lnTo>
                <a:cubicBezTo>
                  <a:pt x="212529" y="1232915"/>
                  <a:pt x="111741" y="1245219"/>
                  <a:pt x="41422" y="1234087"/>
                </a:cubicBezTo>
                <a:cubicBezTo>
                  <a:pt x="17981" y="1230571"/>
                  <a:pt x="13293" y="1198930"/>
                  <a:pt x="34390" y="1188381"/>
                </a:cubicBezTo>
                <a:cubicBezTo>
                  <a:pt x="98848" y="1156736"/>
                  <a:pt x="139282" y="1094037"/>
                  <a:pt x="162719" y="1043055"/>
                </a:cubicBezTo>
                <a:lnTo>
                  <a:pt x="156275" y="1037783"/>
                </a:lnTo>
                <a:cubicBezTo>
                  <a:pt x="-60538" y="792253"/>
                  <a:pt x="-51750" y="417221"/>
                  <a:pt x="182644" y="182828"/>
                </a:cubicBezTo>
                <a:cubicBezTo>
                  <a:pt x="304529" y="60943"/>
                  <a:pt x="464209" y="0"/>
                  <a:pt x="623894" y="0"/>
                </a:cubicBezTo>
                <a:close/>
                <a:moveTo>
                  <a:pt x="623894" y="147082"/>
                </a:moveTo>
                <a:cubicBezTo>
                  <a:pt x="360783" y="147082"/>
                  <a:pt x="146898" y="360379"/>
                  <a:pt x="146898" y="624078"/>
                </a:cubicBezTo>
                <a:cubicBezTo>
                  <a:pt x="146898" y="887185"/>
                  <a:pt x="360195" y="1101070"/>
                  <a:pt x="623894" y="1101070"/>
                </a:cubicBezTo>
                <a:cubicBezTo>
                  <a:pt x="887585" y="1101070"/>
                  <a:pt x="1100885" y="887769"/>
                  <a:pt x="1100885" y="624078"/>
                </a:cubicBezTo>
                <a:cubicBezTo>
                  <a:pt x="1100885" y="360967"/>
                  <a:pt x="887585" y="147082"/>
                  <a:pt x="623894" y="147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2529D43-0ACB-41EC-B5E2-3B114D005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3134"/>
          <a:stretch>
            <a:fillRect/>
          </a:stretch>
        </p:blipFill>
        <p:spPr>
          <a:xfrm>
            <a:off x="7670800" y="1193120"/>
            <a:ext cx="6394450" cy="3995737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38F0EE-77AB-447D-9BBF-A19D3444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6305759" y="916284"/>
            <a:ext cx="9198640" cy="5259930"/>
          </a:xfrm>
          <a:prstGeom prst="rect">
            <a:avLst/>
          </a:prstGeom>
        </p:spPr>
      </p:pic>
      <p:sp>
        <p:nvSpPr>
          <p:cNvPr id="20" name="Rectangle: Rounded Corners 40">
            <a:extLst>
              <a:ext uri="{FF2B5EF4-FFF2-40B4-BE49-F238E27FC236}">
                <a16:creationId xmlns:a16="http://schemas.microsoft.com/office/drawing/2014/main" id="{56783EA2-36A6-4D76-98E7-ADFD13ED80DA}"/>
              </a:ext>
            </a:extLst>
          </p:cNvPr>
          <p:cNvSpPr>
            <a:spLocks/>
          </p:cNvSpPr>
          <p:nvPr/>
        </p:nvSpPr>
        <p:spPr bwMode="auto">
          <a:xfrm rot="16200000">
            <a:off x="1082219" y="4539882"/>
            <a:ext cx="257285" cy="1134676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4E49FD62-4845-4AD1-996F-80D9C1466FF1}"/>
              </a:ext>
            </a:extLst>
          </p:cNvPr>
          <p:cNvSpPr>
            <a:spLocks/>
          </p:cNvSpPr>
          <p:nvPr/>
        </p:nvSpPr>
        <p:spPr bwMode="auto">
          <a:xfrm rot="16200000">
            <a:off x="2429977" y="4539882"/>
            <a:ext cx="257285" cy="1134676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943E8E9-B3CC-4DAA-B4F7-E659413287CD}"/>
              </a:ext>
            </a:extLst>
          </p:cNvPr>
          <p:cNvGrpSpPr/>
          <p:nvPr/>
        </p:nvGrpSpPr>
        <p:grpSpPr>
          <a:xfrm>
            <a:off x="541721" y="2957236"/>
            <a:ext cx="6120336" cy="1407776"/>
            <a:chOff x="1571361" y="2753282"/>
            <a:chExt cx="6120336" cy="140777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F9400CB-7C2F-4B03-86B8-C215EEC87E60}"/>
                </a:ext>
              </a:extLst>
            </p:cNvPr>
            <p:cNvSpPr/>
            <p:nvPr/>
          </p:nvSpPr>
          <p:spPr bwMode="auto">
            <a:xfrm>
              <a:off x="1602935" y="2753282"/>
              <a:ext cx="6088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zh-CN" altLang="en-US" sz="3600" b="1" kern="100" dirty="0">
                  <a:cs typeface="+mn-ea"/>
                  <a:sym typeface="+mn-lt"/>
                </a:rPr>
                <a:t>专题</a:t>
              </a:r>
              <a:r>
                <a:rPr lang="en-US" altLang="zh-CN" sz="3600" b="1" kern="100" dirty="0">
                  <a:cs typeface="+mn-ea"/>
                  <a:sym typeface="+mn-lt"/>
                </a:rPr>
                <a:t>4.1.2 </a:t>
              </a:r>
              <a:r>
                <a:rPr lang="zh-CN" altLang="en-US" sz="3600" b="1" kern="100" dirty="0">
                  <a:cs typeface="+mn-ea"/>
                  <a:sym typeface="+mn-lt"/>
                </a:rPr>
                <a:t>点、线、面、体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1A916D7-DDD0-41EC-AC18-DACC31217DBB}"/>
                </a:ext>
              </a:extLst>
            </p:cNvPr>
            <p:cNvSpPr/>
            <p:nvPr/>
          </p:nvSpPr>
          <p:spPr>
            <a:xfrm>
              <a:off x="1571361" y="3637838"/>
              <a:ext cx="34727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98EF18-22F2-4F17-9ED2-32B87F2412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4862" y="3563329"/>
              <a:ext cx="591169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DDD3608-740B-4AC9-9FA4-A41FCA98C97D}"/>
              </a:ext>
            </a:extLst>
          </p:cNvPr>
          <p:cNvSpPr/>
          <p:nvPr/>
        </p:nvSpPr>
        <p:spPr bwMode="auto">
          <a:xfrm>
            <a:off x="541721" y="2314904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第四章 几何图形初步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F0AF7E5-B614-4CDD-ACB4-3937A7D32A8D}"/>
              </a:ext>
            </a:extLst>
          </p:cNvPr>
          <p:cNvSpPr txBox="1"/>
          <p:nvPr/>
        </p:nvSpPr>
        <p:spPr>
          <a:xfrm>
            <a:off x="541721" y="4301996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545097A-98BB-4E1C-B4E7-7AA00E0BD404}"/>
              </a:ext>
            </a:extLst>
          </p:cNvPr>
          <p:cNvSpPr/>
          <p:nvPr/>
        </p:nvSpPr>
        <p:spPr>
          <a:xfrm>
            <a:off x="541721" y="3870923"/>
            <a:ext cx="41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dirty="0">
                <a:cs typeface="+mn-ea"/>
                <a:sym typeface="+mn-lt"/>
              </a:rPr>
              <a:t>人教版  数学（初中）  （七年级 上）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D1D8B5-9EC6-4468-9B74-817553751016}"/>
              </a:ext>
            </a:extLst>
          </p:cNvPr>
          <p:cNvSpPr txBox="1"/>
          <p:nvPr/>
        </p:nvSpPr>
        <p:spPr>
          <a:xfrm>
            <a:off x="656863" y="50009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xippt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87EFD4A-9E29-4F42-ACF2-1A20F91468F2}"/>
              </a:ext>
            </a:extLst>
          </p:cNvPr>
          <p:cNvSpPr txBox="1"/>
          <p:nvPr/>
        </p:nvSpPr>
        <p:spPr>
          <a:xfrm>
            <a:off x="2004621" y="5000943"/>
            <a:ext cx="1073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20XX.4.4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8CFAD6C-3D99-482F-B91D-B291A2DB2078}"/>
              </a:ext>
            </a:extLst>
          </p:cNvPr>
          <p:cNvSpPr/>
          <p:nvPr/>
        </p:nvSpPr>
        <p:spPr>
          <a:xfrm>
            <a:off x="642881" y="510676"/>
            <a:ext cx="110308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LOGO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29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01870B-C482-48B7-BEFE-BC35CB9884B5}"/>
              </a:ext>
            </a:extLst>
          </p:cNvPr>
          <p:cNvSpPr/>
          <p:nvPr/>
        </p:nvSpPr>
        <p:spPr>
          <a:xfrm>
            <a:off x="1025431" y="1665254"/>
            <a:ext cx="10648376" cy="56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zh-CN" altLang="en-US" sz="2667" b="1" dirty="0">
                <a:cs typeface="+mn-ea"/>
                <a:sym typeface="+mn-lt"/>
              </a:rPr>
              <a:t>观察下面这些立方体</a:t>
            </a:r>
            <a:r>
              <a:rPr lang="en-US" altLang="zh-CN" sz="2667" b="1" dirty="0">
                <a:cs typeface="+mn-ea"/>
                <a:sym typeface="+mn-lt"/>
              </a:rPr>
              <a:t>，</a:t>
            </a:r>
            <a:r>
              <a:rPr lang="en-US" altLang="zh-CN" sz="2667" b="1" dirty="0" err="1">
                <a:cs typeface="+mn-ea"/>
                <a:sym typeface="+mn-lt"/>
              </a:rPr>
              <a:t>哪些</a:t>
            </a:r>
            <a:r>
              <a:rPr lang="zh-CN" altLang="en-US" sz="2667" b="1" dirty="0">
                <a:cs typeface="+mn-ea"/>
                <a:sym typeface="+mn-lt"/>
              </a:rPr>
              <a:t>线</a:t>
            </a:r>
            <a:r>
              <a:rPr lang="en-US" altLang="zh-CN" sz="2667" b="1" dirty="0">
                <a:cs typeface="+mn-ea"/>
                <a:sym typeface="+mn-lt"/>
              </a:rPr>
              <a:t>是</a:t>
            </a:r>
            <a:r>
              <a:rPr lang="zh-CN" altLang="en-US" sz="2667" b="1" dirty="0">
                <a:cs typeface="+mn-ea"/>
                <a:sym typeface="+mn-lt"/>
              </a:rPr>
              <a:t>直</a:t>
            </a:r>
            <a:r>
              <a:rPr lang="en-US" altLang="zh-CN" sz="2667" b="1" dirty="0" err="1">
                <a:cs typeface="+mn-ea"/>
                <a:sym typeface="+mn-lt"/>
              </a:rPr>
              <a:t>的？哪些</a:t>
            </a:r>
            <a:r>
              <a:rPr lang="zh-CN" altLang="en-US" sz="2667" b="1" dirty="0">
                <a:cs typeface="+mn-ea"/>
                <a:sym typeface="+mn-lt"/>
              </a:rPr>
              <a:t>线</a:t>
            </a:r>
            <a:r>
              <a:rPr lang="en-US" altLang="zh-CN" sz="2667" b="1" dirty="0" err="1">
                <a:cs typeface="+mn-ea"/>
                <a:sym typeface="+mn-lt"/>
              </a:rPr>
              <a:t>是曲的</a:t>
            </a:r>
            <a:r>
              <a:rPr lang="en-US" altLang="zh-CN" sz="2667" b="1" dirty="0">
                <a:cs typeface="+mn-ea"/>
                <a:sym typeface="+mn-lt"/>
              </a:rPr>
              <a:t>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A07979-2F36-4572-A156-1FFBBC90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6" y="2613405"/>
            <a:ext cx="5935427" cy="34188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071A0F-8448-47AC-ADAC-E7D8C3C5C095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1914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68CFC9-7A9B-4307-91AB-3AF471704040}"/>
              </a:ext>
            </a:extLst>
          </p:cNvPr>
          <p:cNvSpPr txBox="1"/>
          <p:nvPr/>
        </p:nvSpPr>
        <p:spPr>
          <a:xfrm>
            <a:off x="1185037" y="1241744"/>
            <a:ext cx="10146352" cy="175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200000"/>
              </a:lnSpc>
            </a:pPr>
            <a:r>
              <a:rPr lang="en-US" sz="2000" b="1" dirty="0" err="1">
                <a:cs typeface="+mn-ea"/>
                <a:sym typeface="+mn-lt"/>
              </a:rPr>
              <a:t>四棱锥有</a:t>
            </a:r>
            <a:r>
              <a:rPr lang="en-US" sz="2000" b="1" dirty="0">
                <a:cs typeface="+mn-ea"/>
                <a:sym typeface="+mn-lt"/>
              </a:rPr>
              <a:t>____</a:t>
            </a:r>
            <a:r>
              <a:rPr lang="zh-CN" altLang="en-US" sz="2000" b="1" dirty="0">
                <a:cs typeface="+mn-ea"/>
                <a:sym typeface="+mn-lt"/>
              </a:rPr>
              <a:t>个点</a:t>
            </a:r>
            <a:r>
              <a:rPr lang="en-US" sz="2000" b="1" dirty="0">
                <a:cs typeface="+mn-ea"/>
                <a:sym typeface="+mn-lt"/>
              </a:rPr>
              <a:t>；</a:t>
            </a:r>
            <a:r>
              <a:rPr lang="zh-CN" altLang="en-US" sz="2000" b="1" dirty="0">
                <a:cs typeface="+mn-ea"/>
                <a:sym typeface="+mn-lt"/>
              </a:rPr>
              <a:t>正方体</a:t>
            </a:r>
            <a:r>
              <a:rPr lang="en-US" sz="2000" b="1" dirty="0">
                <a:cs typeface="+mn-ea"/>
                <a:sym typeface="+mn-lt"/>
              </a:rPr>
              <a:t>有____</a:t>
            </a:r>
            <a:r>
              <a:rPr lang="zh-CN" altLang="en-US" sz="2000" b="1" dirty="0">
                <a:cs typeface="+mn-ea"/>
                <a:sym typeface="+mn-lt"/>
              </a:rPr>
              <a:t>个点</a:t>
            </a:r>
            <a:r>
              <a:rPr lang="en-US" sz="2000" b="1" dirty="0">
                <a:cs typeface="+mn-ea"/>
                <a:sym typeface="+mn-lt"/>
              </a:rPr>
              <a:t>.</a:t>
            </a:r>
          </a:p>
          <a:p>
            <a:pPr defTabSz="914377" fontAlgn="base">
              <a:lnSpc>
                <a:spcPct val="200000"/>
              </a:lnSpc>
            </a:pPr>
            <a:r>
              <a:rPr lang="en-US" sz="2000" b="1" dirty="0" err="1">
                <a:cs typeface="+mn-ea"/>
                <a:sym typeface="+mn-lt"/>
              </a:rPr>
              <a:t>再联想上一课“展开图”的知识，可以得出结论</a:t>
            </a:r>
            <a:r>
              <a:rPr lang="en-US" sz="2000" b="1" dirty="0">
                <a:cs typeface="+mn-ea"/>
                <a:sym typeface="+mn-lt"/>
              </a:rPr>
              <a:t>：</a:t>
            </a:r>
          </a:p>
          <a:p>
            <a:pPr defTabSz="914377" fontAlgn="base">
              <a:lnSpc>
                <a:spcPct val="200000"/>
              </a:lnSpc>
            </a:pPr>
            <a:r>
              <a:rPr lang="zh-CN" altLang="en-US" sz="2000" b="1" dirty="0">
                <a:cs typeface="+mn-ea"/>
                <a:sym typeface="+mn-lt"/>
              </a:rPr>
              <a:t>线与线相交的地方形成</a:t>
            </a:r>
            <a:r>
              <a:rPr lang="en-US" sz="2000" b="1" dirty="0">
                <a:cs typeface="+mn-ea"/>
                <a:sym typeface="+mn-lt"/>
              </a:rPr>
              <a:t>是______.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D164D4-56A4-4035-96DA-2A354F328EDE}"/>
              </a:ext>
            </a:extLst>
          </p:cNvPr>
          <p:cNvSpPr txBox="1"/>
          <p:nvPr/>
        </p:nvSpPr>
        <p:spPr>
          <a:xfrm>
            <a:off x="1185038" y="4927811"/>
            <a:ext cx="7185437" cy="424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en-US" sz="2400" dirty="0" err="1">
                <a:cs typeface="+mn-ea"/>
                <a:sym typeface="+mn-lt"/>
              </a:rPr>
              <a:t>观察这些</a:t>
            </a:r>
            <a:r>
              <a:rPr lang="zh-CN" altLang="en-US" sz="2400" dirty="0">
                <a:cs typeface="+mn-ea"/>
                <a:sym typeface="+mn-lt"/>
              </a:rPr>
              <a:t>点</a:t>
            </a:r>
            <a:r>
              <a:rPr lang="en-US" sz="2400" dirty="0">
                <a:cs typeface="+mn-ea"/>
                <a:sym typeface="+mn-lt"/>
              </a:rPr>
              <a:t>，</a:t>
            </a:r>
            <a:r>
              <a:rPr lang="en-US" sz="2400" dirty="0" err="1">
                <a:cs typeface="+mn-ea"/>
                <a:sym typeface="+mn-lt"/>
              </a:rPr>
              <a:t>它们有</a:t>
            </a:r>
            <a:r>
              <a:rPr lang="zh-CN" altLang="en-US" sz="2400" dirty="0">
                <a:cs typeface="+mn-ea"/>
                <a:sym typeface="+mn-lt"/>
              </a:rPr>
              <a:t>大小</a:t>
            </a:r>
            <a:r>
              <a:rPr lang="en-US" sz="2400" dirty="0" err="1">
                <a:cs typeface="+mn-ea"/>
                <a:sym typeface="+mn-lt"/>
              </a:rPr>
              <a:t>区别吗</a:t>
            </a:r>
            <a:r>
              <a:rPr lang="en-US" sz="2400" dirty="0">
                <a:cs typeface="+mn-ea"/>
                <a:sym typeface="+mn-lt"/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3CF504-6782-4BD2-BF44-161956FAC231}"/>
              </a:ext>
            </a:extLst>
          </p:cNvPr>
          <p:cNvSpPr txBox="1"/>
          <p:nvPr/>
        </p:nvSpPr>
        <p:spPr>
          <a:xfrm>
            <a:off x="1185037" y="5644171"/>
            <a:ext cx="9903519" cy="424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线与线相交的地方形成点</a:t>
            </a:r>
            <a:r>
              <a:rPr lang="en-US" sz="2400" dirty="0">
                <a:cs typeface="+mn-ea"/>
                <a:sym typeface="+mn-lt"/>
              </a:rPr>
              <a:t>，</a:t>
            </a:r>
            <a:r>
              <a:rPr lang="zh-CN" altLang="en-US" sz="2400" dirty="0">
                <a:cs typeface="+mn-ea"/>
                <a:sym typeface="+mn-lt"/>
              </a:rPr>
              <a:t>点无大小</a:t>
            </a:r>
            <a:r>
              <a:rPr lang="en-US" sz="2400" dirty="0">
                <a:cs typeface="+mn-ea"/>
                <a:sym typeface="+mn-lt"/>
              </a:rPr>
              <a:t>．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DA70B8-4D74-47DD-BBA6-482043F26BA1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7999" y="3374674"/>
            <a:ext cx="1307068" cy="11059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060982-3915-408C-B306-B26D11575E20}"/>
              </a:ext>
            </a:extLst>
          </p:cNvPr>
          <p:cNvSpPr txBox="1"/>
          <p:nvPr/>
        </p:nvSpPr>
        <p:spPr>
          <a:xfrm>
            <a:off x="2224590" y="1291366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5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0C3D5B-33FE-40EA-A697-F7D4725EBA87}"/>
              </a:ext>
            </a:extLst>
          </p:cNvPr>
          <p:cNvSpPr txBox="1"/>
          <p:nvPr/>
        </p:nvSpPr>
        <p:spPr>
          <a:xfrm>
            <a:off x="4481693" y="1262965"/>
            <a:ext cx="74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12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90350A-4D4E-4135-A5DC-A5EBA37EB27D}"/>
              </a:ext>
            </a:extLst>
          </p:cNvPr>
          <p:cNvSpPr txBox="1"/>
          <p:nvPr/>
        </p:nvSpPr>
        <p:spPr>
          <a:xfrm>
            <a:off x="4174345" y="2386647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8B1DCD7-E3A7-44C8-92B7-9FC6CA8B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302081"/>
            <a:ext cx="1180788" cy="12511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CE6F516-E62C-4280-802C-2634296E763F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35451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FAC7DEA-DD04-4DD4-A7AF-6787F85F3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66" y="1345376"/>
            <a:ext cx="3296480" cy="416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D75FDE-A81C-4415-BDB1-D9F75E7EE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8229" y="1895336"/>
            <a:ext cx="4600991" cy="306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45">
            <a:extLst>
              <a:ext uri="{FF2B5EF4-FFF2-40B4-BE49-F238E27FC236}">
                <a16:creationId xmlns:a16="http://schemas.microsoft.com/office/drawing/2014/main" id="{DC571699-C97A-40FD-A5ED-E9B60CC4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924" y="5825465"/>
            <a:ext cx="7851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2800" b="1" dirty="0">
                <a:cs typeface="+mn-ea"/>
                <a:sym typeface="+mn-lt"/>
              </a:rPr>
              <a:t>你能说一些生活中常见的点吗？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B88248-9CD7-4384-AA13-BDCEF480B790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生活中常见的点</a:t>
            </a:r>
          </a:p>
        </p:txBody>
      </p:sp>
    </p:spTree>
    <p:extLst>
      <p:ext uri="{BB962C8B-B14F-4D97-AF65-F5344CB8AC3E}">
        <p14:creationId xmlns:p14="http://schemas.microsoft.com/office/powerpoint/2010/main" val="31597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1B88464-32D4-4B83-A882-9EA4832E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049" y="2138320"/>
            <a:ext cx="4429063" cy="295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45">
            <a:extLst>
              <a:ext uri="{FF2B5EF4-FFF2-40B4-BE49-F238E27FC236}">
                <a16:creationId xmlns:a16="http://schemas.microsoft.com/office/drawing/2014/main" id="{794EC0BB-1978-411C-B55B-E4C7F4FF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388" y="1474872"/>
            <a:ext cx="7851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2800" b="1" dirty="0">
                <a:cs typeface="+mn-ea"/>
                <a:sym typeface="+mn-lt"/>
              </a:rPr>
              <a:t>观察子弹射出的过程，你发现了什么？</a:t>
            </a: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07401F4-D91F-4F0E-A1D4-811CDECA6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29" y="5596865"/>
            <a:ext cx="7851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cs typeface="+mn-ea"/>
                <a:sym typeface="+mn-lt"/>
              </a:rPr>
              <a:t>点动成线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4D1448-8E59-435B-BC10-047592F48BE2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34579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31624C7-D120-47BB-B005-558619E6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3"/>
          <a:stretch/>
        </p:blipFill>
        <p:spPr>
          <a:xfrm>
            <a:off x="2125831" y="2248053"/>
            <a:ext cx="7670134" cy="303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45">
            <a:extLst>
              <a:ext uri="{FF2B5EF4-FFF2-40B4-BE49-F238E27FC236}">
                <a16:creationId xmlns:a16="http://schemas.microsoft.com/office/drawing/2014/main" id="{32F7B18F-26EE-429E-BE44-9AE25AD8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24" y="1575753"/>
            <a:ext cx="785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2400" b="1" dirty="0">
                <a:cs typeface="+mn-ea"/>
                <a:sym typeface="+mn-lt"/>
              </a:rPr>
              <a:t>观察雨刷器工作的过程，你发现了什么？</a:t>
            </a: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073FA61A-11EE-4BD6-B365-9324C48A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29" y="5698465"/>
            <a:ext cx="7851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cs typeface="+mn-ea"/>
                <a:sym typeface="+mn-lt"/>
              </a:rPr>
              <a:t>线动成面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282013-C94C-4792-8D2D-63028D8AEA28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8125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6599E9C-5D5D-489A-A939-9A8E475564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8" y="2011161"/>
            <a:ext cx="3356344" cy="3374786"/>
          </a:xfrm>
          <a:prstGeom prst="rect">
            <a:avLst/>
          </a:prstGeom>
        </p:spPr>
      </p:pic>
      <p:sp>
        <p:nvSpPr>
          <p:cNvPr id="7" name="Rectangle 45">
            <a:extLst>
              <a:ext uri="{FF2B5EF4-FFF2-40B4-BE49-F238E27FC236}">
                <a16:creationId xmlns:a16="http://schemas.microsoft.com/office/drawing/2014/main" id="{78304EB1-7018-4C9A-A0A9-74F2B692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08" y="1548921"/>
            <a:ext cx="785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kumimoji="1" lang="zh-CN" altLang="en-US" sz="2400" b="1" dirty="0">
                <a:cs typeface="+mn-ea"/>
                <a:sym typeface="+mn-lt"/>
              </a:rPr>
              <a:t>观察下面的旋转过程中，你发现了什么？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91597E-9C1F-456C-9D6F-D58144DBAC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280772"/>
            <a:ext cx="3759200" cy="3104507"/>
          </a:xfrm>
          <a:prstGeom prst="rect">
            <a:avLst/>
          </a:prstGeom>
        </p:spPr>
      </p:pic>
      <p:sp>
        <p:nvSpPr>
          <p:cNvPr id="10" name="Rectangle 45">
            <a:extLst>
              <a:ext uri="{FF2B5EF4-FFF2-40B4-BE49-F238E27FC236}">
                <a16:creationId xmlns:a16="http://schemas.microsoft.com/office/drawing/2014/main" id="{DF69002A-BD64-4BC3-A227-0B84D16C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424" y="5507965"/>
            <a:ext cx="7851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cs typeface="+mn-ea"/>
                <a:sym typeface="+mn-lt"/>
              </a:rPr>
              <a:t>面动成体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40CB88-57F0-4646-B783-906DCB2239B6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40278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3D3F494-7FA8-4E80-81D2-1EA9B0E38CD2}"/>
              </a:ext>
            </a:extLst>
          </p:cNvPr>
          <p:cNvSpPr/>
          <p:nvPr/>
        </p:nvSpPr>
        <p:spPr>
          <a:xfrm>
            <a:off x="951045" y="1356743"/>
            <a:ext cx="10600875" cy="186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．（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2019·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山东奚仲中学初一月考）一个几何体的展开图如图所示，则该几何体的顶点有（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     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.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150000"/>
              </a:lnSpc>
            </a:pP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A.6	      B.8	      C.9       	D.10</a:t>
            </a:r>
            <a:endParaRPr lang="zh-CN" altLang="en-US" sz="2667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笑脸 17">
            <a:extLst>
              <a:ext uri="{FF2B5EF4-FFF2-40B4-BE49-F238E27FC236}">
                <a16:creationId xmlns:a16="http://schemas.microsoft.com/office/drawing/2014/main" id="{7D750CED-7767-4640-99F2-5FFCAA3F6E04}"/>
              </a:ext>
            </a:extLst>
          </p:cNvPr>
          <p:cNvSpPr/>
          <p:nvPr/>
        </p:nvSpPr>
        <p:spPr>
          <a:xfrm>
            <a:off x="878717" y="2735180"/>
            <a:ext cx="448434" cy="4464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7" name="图片 6" descr="figure">
            <a:extLst>
              <a:ext uri="{FF2B5EF4-FFF2-40B4-BE49-F238E27FC236}">
                <a16:creationId xmlns:a16="http://schemas.microsoft.com/office/drawing/2014/main" id="{0BFC4A68-19CB-4372-B151-021429BCC0E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224" y="3256238"/>
            <a:ext cx="3048936" cy="2647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5004BD-8000-44FE-87CD-2B035C7FA095}"/>
              </a:ext>
            </a:extLst>
          </p:cNvPr>
          <p:cNvSpPr/>
          <p:nvPr/>
        </p:nvSpPr>
        <p:spPr>
          <a:xfrm>
            <a:off x="951045" y="35839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zh-CN" altLang="zh-CN" sz="2400" b="1" kern="100" dirty="0">
                <a:cs typeface="+mn-ea"/>
                <a:sym typeface="+mn-lt"/>
              </a:rPr>
              <a:t>【详解】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b="1" kern="100" dirty="0">
                <a:cs typeface="+mn-ea"/>
                <a:sym typeface="+mn-lt"/>
              </a:rPr>
              <a:t>解：还原几何体为三棱柱，则顶点有</a:t>
            </a:r>
            <a:r>
              <a:rPr lang="en-US" altLang="zh-CN" sz="2400" b="1" kern="100" dirty="0">
                <a:cs typeface="+mn-ea"/>
                <a:sym typeface="+mn-lt"/>
              </a:rPr>
              <a:t>6</a:t>
            </a:r>
            <a:r>
              <a:rPr lang="zh-CN" altLang="zh-CN" sz="2400" b="1" kern="100" dirty="0">
                <a:cs typeface="+mn-ea"/>
                <a:sym typeface="+mn-lt"/>
              </a:rPr>
              <a:t>个；故答案为</a:t>
            </a:r>
            <a:r>
              <a:rPr lang="en-US" altLang="zh-CN" sz="2400" b="1" kern="100" dirty="0">
                <a:cs typeface="+mn-ea"/>
                <a:sym typeface="+mn-lt"/>
              </a:rPr>
              <a:t>A.</a:t>
            </a:r>
            <a:endParaRPr lang="zh-CN" altLang="zh-CN" sz="2400" b="1" kern="1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863B46-6514-4328-8AAF-B3FDA44F7328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课堂测试</a:t>
            </a:r>
          </a:p>
        </p:txBody>
      </p:sp>
    </p:spTree>
    <p:extLst>
      <p:ext uri="{BB962C8B-B14F-4D97-AF65-F5344CB8AC3E}">
        <p14:creationId xmlns:p14="http://schemas.microsoft.com/office/powerpoint/2010/main" val="867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96AB0DA-E65D-49ED-900F-79FFFCC1175C}"/>
              </a:ext>
            </a:extLst>
          </p:cNvPr>
          <p:cNvSpPr/>
          <p:nvPr/>
        </p:nvSpPr>
        <p:spPr>
          <a:xfrm>
            <a:off x="697046" y="1156399"/>
            <a:ext cx="1033961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．将下面的平面图形绕虚线旋转一周，得到的立体图形是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(    )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9360B6-CFAC-4C31-AB4D-EEF18B0DD1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117" y="2277680"/>
            <a:ext cx="6819048" cy="1028572"/>
          </a:xfrm>
          <a:prstGeom prst="rect">
            <a:avLst/>
          </a:prstGeom>
        </p:spPr>
      </p:pic>
      <p:pic>
        <p:nvPicPr>
          <p:cNvPr id="17" name="图片 16" descr="figure">
            <a:extLst>
              <a:ext uri="{FF2B5EF4-FFF2-40B4-BE49-F238E27FC236}">
                <a16:creationId xmlns:a16="http://schemas.microsoft.com/office/drawing/2014/main" id="{E242CC0B-77B6-44B0-883C-48F9BCB1C75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6545" y="2255696"/>
            <a:ext cx="927100" cy="1270000"/>
          </a:xfrm>
          <a:prstGeom prst="rect">
            <a:avLst/>
          </a:prstGeom>
        </p:spPr>
      </p:pic>
      <p:sp>
        <p:nvSpPr>
          <p:cNvPr id="18" name="笑脸 17">
            <a:extLst>
              <a:ext uri="{FF2B5EF4-FFF2-40B4-BE49-F238E27FC236}">
                <a16:creationId xmlns:a16="http://schemas.microsoft.com/office/drawing/2014/main" id="{7D750CED-7767-4640-99F2-5FFCAA3F6E04}"/>
              </a:ext>
            </a:extLst>
          </p:cNvPr>
          <p:cNvSpPr/>
          <p:nvPr/>
        </p:nvSpPr>
        <p:spPr>
          <a:xfrm>
            <a:off x="4875892" y="2609561"/>
            <a:ext cx="508908" cy="52485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7E26BE-548A-4BD2-8471-DFB1E9C77327}"/>
              </a:ext>
            </a:extLst>
          </p:cNvPr>
          <p:cNvSpPr/>
          <p:nvPr/>
        </p:nvSpPr>
        <p:spPr>
          <a:xfrm>
            <a:off x="849843" y="3525696"/>
            <a:ext cx="101868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【详解】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解：直角三角形绕直角边旋转一周可得圆锥，长方形绕一边旋转一周可得圆柱，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那么所求的图形是下面是圆锥，上面是圆柱的组合图形．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故选：</a:t>
            </a:r>
            <a:r>
              <a:rPr lang="en-US" altLang="zh-CN" sz="2400" kern="100" dirty="0">
                <a:cs typeface="+mn-ea"/>
                <a:sym typeface="+mn-lt"/>
              </a:rPr>
              <a:t>C</a:t>
            </a:r>
            <a:r>
              <a:rPr lang="zh-CN" altLang="zh-CN" sz="2400" kern="100" dirty="0">
                <a:cs typeface="+mn-ea"/>
                <a:sym typeface="+mn-lt"/>
              </a:rPr>
              <a:t>．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C82B21-D19C-4883-985C-6C80FEECB7DE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课堂测试</a:t>
            </a:r>
          </a:p>
        </p:txBody>
      </p:sp>
    </p:spTree>
    <p:extLst>
      <p:ext uri="{BB962C8B-B14F-4D97-AF65-F5344CB8AC3E}">
        <p14:creationId xmlns:p14="http://schemas.microsoft.com/office/powerpoint/2010/main" val="32660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12F8981-A5ED-4D6F-B7E2-3317562F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53" y="1585802"/>
            <a:ext cx="10319492" cy="13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zh-CN" altLang="en-US" sz="2667" dirty="0">
                <a:solidFill>
                  <a:prstClr val="black"/>
                </a:solidFill>
                <a:cs typeface="+mn-ea"/>
                <a:sym typeface="+mn-lt"/>
              </a:rPr>
              <a:t>．如图，把左面图中的图形绕着虚线所在直线旋转一周，可以得到</a:t>
            </a:r>
            <a:endParaRPr lang="en-US" altLang="zh-CN" sz="2667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21917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7" dirty="0">
                <a:solidFill>
                  <a:prstClr val="black"/>
                </a:solidFill>
                <a:cs typeface="+mn-ea"/>
                <a:sym typeface="+mn-lt"/>
              </a:rPr>
              <a:t>右面图形中的（　　）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049" name="图片 1682310399" descr="figure">
            <a:extLst>
              <a:ext uri="{FF2B5EF4-FFF2-40B4-BE49-F238E27FC236}">
                <a16:creationId xmlns:a16="http://schemas.microsoft.com/office/drawing/2014/main" id="{5787D4E3-9D6D-40DA-B812-9DACB302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261" y="2108746"/>
            <a:ext cx="981991" cy="18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EC84459-C746-404D-8C3A-8857D4C1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37" y="3162541"/>
            <a:ext cx="246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310016-08A1-4873-A795-56E49D6F6C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407" y="2667329"/>
            <a:ext cx="6425397" cy="926984"/>
          </a:xfrm>
          <a:prstGeom prst="rect">
            <a:avLst/>
          </a:prstGeom>
        </p:spPr>
      </p:pic>
      <p:sp>
        <p:nvSpPr>
          <p:cNvPr id="18" name="笑脸 17">
            <a:extLst>
              <a:ext uri="{FF2B5EF4-FFF2-40B4-BE49-F238E27FC236}">
                <a16:creationId xmlns:a16="http://schemas.microsoft.com/office/drawing/2014/main" id="{7D750CED-7767-4640-99F2-5FFCAA3F6E04}"/>
              </a:ext>
            </a:extLst>
          </p:cNvPr>
          <p:cNvSpPr/>
          <p:nvPr/>
        </p:nvSpPr>
        <p:spPr>
          <a:xfrm>
            <a:off x="1904699" y="3051974"/>
            <a:ext cx="419416" cy="40293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DE1522-BB10-4F12-BA3B-C43A588E99EC}"/>
              </a:ext>
            </a:extLst>
          </p:cNvPr>
          <p:cNvSpPr/>
          <p:nvPr/>
        </p:nvSpPr>
        <p:spPr>
          <a:xfrm>
            <a:off x="1192743" y="4051410"/>
            <a:ext cx="9338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【详解】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kern="100" dirty="0">
                <a:cs typeface="+mn-ea"/>
                <a:sym typeface="+mn-lt"/>
              </a:rPr>
              <a:t>解：根据面动成体结合常见立体图形的形状得出只有</a:t>
            </a:r>
            <a:r>
              <a:rPr lang="en-US" altLang="zh-CN" sz="2400" kern="100" dirty="0">
                <a:cs typeface="+mn-ea"/>
                <a:sym typeface="+mn-lt"/>
              </a:rPr>
              <a:t>A</a:t>
            </a:r>
            <a:r>
              <a:rPr lang="zh-CN" altLang="zh-CN" sz="2400" kern="100" dirty="0">
                <a:cs typeface="+mn-ea"/>
                <a:sym typeface="+mn-lt"/>
              </a:rPr>
              <a:t>选项符合，</a:t>
            </a:r>
            <a:br>
              <a:rPr lang="en-US" altLang="zh-CN" sz="2400" kern="100" dirty="0">
                <a:cs typeface="+mn-ea"/>
                <a:sym typeface="+mn-lt"/>
              </a:rPr>
            </a:br>
            <a:r>
              <a:rPr lang="zh-CN" altLang="zh-CN" sz="2400" kern="100" dirty="0">
                <a:cs typeface="+mn-ea"/>
                <a:sym typeface="+mn-lt"/>
              </a:rPr>
              <a:t>故选：</a:t>
            </a:r>
            <a:r>
              <a:rPr lang="en-US" altLang="zh-CN" sz="2400" kern="100" dirty="0">
                <a:cs typeface="+mn-ea"/>
                <a:sym typeface="+mn-lt"/>
              </a:rPr>
              <a:t>A</a:t>
            </a:r>
            <a:r>
              <a:rPr lang="zh-CN" altLang="zh-CN" sz="2400" kern="100" dirty="0">
                <a:cs typeface="+mn-ea"/>
                <a:sym typeface="+mn-lt"/>
              </a:rPr>
              <a:t>．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601F3C-A9CA-40BE-B7D9-870DCBDB4B5D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课堂测试</a:t>
            </a:r>
          </a:p>
        </p:txBody>
      </p:sp>
    </p:spTree>
    <p:extLst>
      <p:ext uri="{BB962C8B-B14F-4D97-AF65-F5344CB8AC3E}">
        <p14:creationId xmlns:p14="http://schemas.microsoft.com/office/powerpoint/2010/main" val="21392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ABCDE8A-4002-4624-96F4-B4A51B3C59F3}"/>
              </a:ext>
            </a:extLst>
          </p:cNvPr>
          <p:cNvSpPr txBox="1"/>
          <p:nvPr/>
        </p:nvSpPr>
        <p:spPr>
          <a:xfrm>
            <a:off x="1401966" y="469982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前 言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20DC654-6BC4-4121-A58E-A48FCF13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85" y="1790869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07F09"/>
                </a:solidFill>
                <a:cs typeface="+mn-ea"/>
                <a:sym typeface="+mn-lt"/>
              </a:rPr>
              <a:t>学习目标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389A80F-280D-4691-9D68-6BEB47D8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85" y="2526193"/>
            <a:ext cx="10348517" cy="156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、理解点、线、面、体的概念。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、理解点、线、面、体之间的关系。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、通过学习点、线、面、体之间的关系，进一步发展抽象概括能力和形象思维能力。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276BFA4-F981-4945-8AEA-5C529BF2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85" y="4353739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07F09"/>
                </a:solidFill>
                <a:cs typeface="+mn-ea"/>
                <a:sym typeface="+mn-lt"/>
              </a:rPr>
              <a:t>重点难点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D8D4082-9C0F-4941-8727-BF7029F3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85" y="5089062"/>
            <a:ext cx="10045282" cy="9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重点：</a:t>
            </a:r>
            <a:r>
              <a:rPr lang="zh-CN" altLang="en-US" sz="2000" dirty="0">
                <a:cs typeface="+mn-ea"/>
                <a:sym typeface="+mn-lt"/>
              </a:rPr>
              <a:t>点、线、面、体之间的关系。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难点：</a:t>
            </a:r>
            <a:r>
              <a:rPr lang="zh-CN" altLang="en-US" sz="2000" dirty="0">
                <a:cs typeface="+mn-ea"/>
                <a:sym typeface="+mn-lt"/>
              </a:rPr>
              <a:t>理解点动成线，线动成面，面动成体。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1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EAE9F6F-5F65-402E-8B47-24BE4A6BE3A0}"/>
              </a:ext>
            </a:extLst>
          </p:cNvPr>
          <p:cNvSpPr/>
          <p:nvPr/>
        </p:nvSpPr>
        <p:spPr>
          <a:xfrm>
            <a:off x="925134" y="1621678"/>
            <a:ext cx="10208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．圆锥可以看作是由一个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________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旋转得到的．（　　）</a:t>
            </a:r>
          </a:p>
          <a:p>
            <a:pPr defTabSz="914377" fontAlgn="ctr">
              <a:lnSpc>
                <a:spcPct val="150000"/>
              </a:lnSpc>
              <a:tabLst>
                <a:tab pos="1757636" algn="l"/>
                <a:tab pos="3516119" algn="l"/>
                <a:tab pos="5273755" algn="l"/>
              </a:tabLst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A.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矩形（长方形）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    B.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等腰梯形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	C.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半圆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    	D.</a:t>
            </a:r>
            <a:r>
              <a:rPr lang="zh-CN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直角三角形</a:t>
            </a:r>
          </a:p>
        </p:txBody>
      </p:sp>
      <p:sp>
        <p:nvSpPr>
          <p:cNvPr id="18" name="笑脸 17">
            <a:extLst>
              <a:ext uri="{FF2B5EF4-FFF2-40B4-BE49-F238E27FC236}">
                <a16:creationId xmlns:a16="http://schemas.microsoft.com/office/drawing/2014/main" id="{7D750CED-7767-4640-99F2-5FFCAA3F6E04}"/>
              </a:ext>
            </a:extLst>
          </p:cNvPr>
          <p:cNvSpPr/>
          <p:nvPr/>
        </p:nvSpPr>
        <p:spPr>
          <a:xfrm>
            <a:off x="8070344" y="2319403"/>
            <a:ext cx="521387" cy="5026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C34763-89D2-48DC-9CBE-7227D1F80C3A}"/>
              </a:ext>
            </a:extLst>
          </p:cNvPr>
          <p:cNvSpPr/>
          <p:nvPr/>
        </p:nvSpPr>
        <p:spPr>
          <a:xfrm>
            <a:off x="925134" y="3529654"/>
            <a:ext cx="9866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zh-CN" altLang="zh-CN" sz="2400" b="1" kern="100" dirty="0">
                <a:cs typeface="+mn-ea"/>
                <a:sym typeface="+mn-lt"/>
              </a:rPr>
              <a:t>【详解】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400" b="1" kern="100" dirty="0">
                <a:cs typeface="+mn-ea"/>
                <a:sym typeface="+mn-lt"/>
              </a:rPr>
              <a:t>解：圆锥可以看作是由一个直角三角形绕一条直角边旋转一周得到的</a:t>
            </a:r>
            <a:r>
              <a:rPr lang="en-US" altLang="zh-CN" sz="2400" b="1" kern="100" dirty="0">
                <a:cs typeface="+mn-ea"/>
                <a:sym typeface="+mn-lt"/>
              </a:rPr>
              <a:t>,</a:t>
            </a:r>
            <a:endParaRPr lang="zh-CN" altLang="zh-CN" sz="2400" b="1" kern="100" dirty="0">
              <a:cs typeface="+mn-ea"/>
              <a:sym typeface="+mn-lt"/>
            </a:endParaRPr>
          </a:p>
          <a:p>
            <a:pPr defTabSz="914377" fontAlgn="ctr">
              <a:lnSpc>
                <a:spcPct val="150000"/>
              </a:lnSpc>
            </a:pPr>
            <a:r>
              <a:rPr lang="zh-CN" altLang="zh-CN" sz="2400" b="1" kern="100" dirty="0">
                <a:cs typeface="+mn-ea"/>
                <a:sym typeface="+mn-lt"/>
              </a:rPr>
              <a:t>故选：</a:t>
            </a:r>
            <a:r>
              <a:rPr lang="en-US" altLang="zh-CN" sz="2400" b="1" kern="100" dirty="0">
                <a:cs typeface="+mn-ea"/>
                <a:sym typeface="+mn-lt"/>
              </a:rPr>
              <a:t>D</a:t>
            </a:r>
            <a:r>
              <a:rPr lang="zh-CN" altLang="zh-CN" sz="2400" b="1" kern="100" dirty="0">
                <a:cs typeface="+mn-ea"/>
                <a:sym typeface="+mn-lt"/>
              </a:rPr>
              <a:t>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3E5975-614C-4DCC-818A-6304A092820B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课堂测试</a:t>
            </a:r>
          </a:p>
        </p:txBody>
      </p:sp>
    </p:spTree>
    <p:extLst>
      <p:ext uri="{BB962C8B-B14F-4D97-AF65-F5344CB8AC3E}">
        <p14:creationId xmlns:p14="http://schemas.microsoft.com/office/powerpoint/2010/main" val="22023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5234F7-1FF6-4490-BC0C-F1BA3044A19B}"/>
              </a:ext>
            </a:extLst>
          </p:cNvPr>
          <p:cNvSpPr/>
          <p:nvPr/>
        </p:nvSpPr>
        <p:spPr>
          <a:xfrm>
            <a:off x="6939047" y="218252"/>
            <a:ext cx="6205914" cy="6207548"/>
          </a:xfrm>
          <a:custGeom>
            <a:avLst/>
            <a:gdLst>
              <a:gd name="connsiteX0" fmla="*/ 623894 w 1248040"/>
              <a:gd name="connsiteY0" fmla="*/ 0 h 1248369"/>
              <a:gd name="connsiteX1" fmla="*/ 1065140 w 1248040"/>
              <a:gd name="connsiteY1" fmla="*/ 182828 h 1248369"/>
              <a:gd name="connsiteX2" fmla="*/ 1065724 w 1248040"/>
              <a:gd name="connsiteY2" fmla="*/ 1065324 h 1248369"/>
              <a:gd name="connsiteX3" fmla="*/ 308045 w 1248040"/>
              <a:gd name="connsiteY3" fmla="*/ 1162596 h 1248369"/>
              <a:gd name="connsiteX4" fmla="*/ 306873 w 1248040"/>
              <a:gd name="connsiteY4" fmla="*/ 1161424 h 1248369"/>
              <a:gd name="connsiteX5" fmla="*/ 41422 w 1248040"/>
              <a:gd name="connsiteY5" fmla="*/ 1234087 h 1248369"/>
              <a:gd name="connsiteX6" fmla="*/ 34390 w 1248040"/>
              <a:gd name="connsiteY6" fmla="*/ 1188381 h 1248369"/>
              <a:gd name="connsiteX7" fmla="*/ 162719 w 1248040"/>
              <a:gd name="connsiteY7" fmla="*/ 1043055 h 1248369"/>
              <a:gd name="connsiteX8" fmla="*/ 156275 w 1248040"/>
              <a:gd name="connsiteY8" fmla="*/ 1037783 h 1248369"/>
              <a:gd name="connsiteX9" fmla="*/ 182644 w 1248040"/>
              <a:gd name="connsiteY9" fmla="*/ 182828 h 1248369"/>
              <a:gd name="connsiteX10" fmla="*/ 623894 w 1248040"/>
              <a:gd name="connsiteY10" fmla="*/ 0 h 1248369"/>
              <a:gd name="connsiteX11" fmla="*/ 623894 w 1248040"/>
              <a:gd name="connsiteY11" fmla="*/ 147082 h 1248369"/>
              <a:gd name="connsiteX12" fmla="*/ 146898 w 1248040"/>
              <a:gd name="connsiteY12" fmla="*/ 624078 h 1248369"/>
              <a:gd name="connsiteX13" fmla="*/ 623894 w 1248040"/>
              <a:gd name="connsiteY13" fmla="*/ 1101070 h 1248369"/>
              <a:gd name="connsiteX14" fmla="*/ 1100885 w 1248040"/>
              <a:gd name="connsiteY14" fmla="*/ 624078 h 1248369"/>
              <a:gd name="connsiteX15" fmla="*/ 623894 w 1248040"/>
              <a:gd name="connsiteY15" fmla="*/ 147082 h 124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8040" h="1248369">
                <a:moveTo>
                  <a:pt x="623894" y="0"/>
                </a:moveTo>
                <a:cubicBezTo>
                  <a:pt x="783575" y="0"/>
                  <a:pt x="943255" y="60943"/>
                  <a:pt x="1065140" y="182828"/>
                </a:cubicBezTo>
                <a:cubicBezTo>
                  <a:pt x="1308910" y="426598"/>
                  <a:pt x="1308910" y="821554"/>
                  <a:pt x="1065724" y="1065324"/>
                </a:cubicBezTo>
                <a:cubicBezTo>
                  <a:pt x="860043" y="1271004"/>
                  <a:pt x="547131" y="1303234"/>
                  <a:pt x="308045" y="1162596"/>
                </a:cubicBezTo>
                <a:lnTo>
                  <a:pt x="306873" y="1161424"/>
                </a:lnTo>
                <a:cubicBezTo>
                  <a:pt x="212529" y="1232915"/>
                  <a:pt x="111741" y="1245219"/>
                  <a:pt x="41422" y="1234087"/>
                </a:cubicBezTo>
                <a:cubicBezTo>
                  <a:pt x="17981" y="1230571"/>
                  <a:pt x="13293" y="1198930"/>
                  <a:pt x="34390" y="1188381"/>
                </a:cubicBezTo>
                <a:cubicBezTo>
                  <a:pt x="98848" y="1156736"/>
                  <a:pt x="139282" y="1094037"/>
                  <a:pt x="162719" y="1043055"/>
                </a:cubicBezTo>
                <a:lnTo>
                  <a:pt x="156275" y="1037783"/>
                </a:lnTo>
                <a:cubicBezTo>
                  <a:pt x="-60538" y="792253"/>
                  <a:pt x="-51750" y="417221"/>
                  <a:pt x="182644" y="182828"/>
                </a:cubicBezTo>
                <a:cubicBezTo>
                  <a:pt x="304529" y="60943"/>
                  <a:pt x="464209" y="0"/>
                  <a:pt x="623894" y="0"/>
                </a:cubicBezTo>
                <a:close/>
                <a:moveTo>
                  <a:pt x="623894" y="147082"/>
                </a:moveTo>
                <a:cubicBezTo>
                  <a:pt x="360783" y="147082"/>
                  <a:pt x="146898" y="360379"/>
                  <a:pt x="146898" y="624078"/>
                </a:cubicBezTo>
                <a:cubicBezTo>
                  <a:pt x="146898" y="887185"/>
                  <a:pt x="360195" y="1101070"/>
                  <a:pt x="623894" y="1101070"/>
                </a:cubicBezTo>
                <a:cubicBezTo>
                  <a:pt x="887585" y="1101070"/>
                  <a:pt x="1100885" y="887769"/>
                  <a:pt x="1100885" y="624078"/>
                </a:cubicBezTo>
                <a:cubicBezTo>
                  <a:pt x="1100885" y="360967"/>
                  <a:pt x="887585" y="147082"/>
                  <a:pt x="623894" y="147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2529D43-0ACB-41EC-B5E2-3B114D005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3134"/>
          <a:stretch>
            <a:fillRect/>
          </a:stretch>
        </p:blipFill>
        <p:spPr>
          <a:xfrm>
            <a:off x="7670800" y="1193120"/>
            <a:ext cx="6394450" cy="3995737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38F0EE-77AB-447D-9BBF-A19D3444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6305759" y="916284"/>
            <a:ext cx="9198640" cy="5259930"/>
          </a:xfrm>
          <a:prstGeom prst="rect">
            <a:avLst/>
          </a:prstGeom>
        </p:spPr>
      </p:pic>
      <p:sp>
        <p:nvSpPr>
          <p:cNvPr id="20" name="Rectangle: Rounded Corners 40">
            <a:extLst>
              <a:ext uri="{FF2B5EF4-FFF2-40B4-BE49-F238E27FC236}">
                <a16:creationId xmlns:a16="http://schemas.microsoft.com/office/drawing/2014/main" id="{56783EA2-36A6-4D76-98E7-ADFD13ED80DA}"/>
              </a:ext>
            </a:extLst>
          </p:cNvPr>
          <p:cNvSpPr>
            <a:spLocks/>
          </p:cNvSpPr>
          <p:nvPr/>
        </p:nvSpPr>
        <p:spPr bwMode="auto">
          <a:xfrm rot="16200000">
            <a:off x="1082219" y="4539882"/>
            <a:ext cx="257285" cy="1134676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4E49FD62-4845-4AD1-996F-80D9C1466FF1}"/>
              </a:ext>
            </a:extLst>
          </p:cNvPr>
          <p:cNvSpPr>
            <a:spLocks/>
          </p:cNvSpPr>
          <p:nvPr/>
        </p:nvSpPr>
        <p:spPr bwMode="auto">
          <a:xfrm rot="16200000">
            <a:off x="2429977" y="4539882"/>
            <a:ext cx="257285" cy="1134676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943E8E9-B3CC-4DAA-B4F7-E659413287CD}"/>
              </a:ext>
            </a:extLst>
          </p:cNvPr>
          <p:cNvGrpSpPr/>
          <p:nvPr/>
        </p:nvGrpSpPr>
        <p:grpSpPr>
          <a:xfrm>
            <a:off x="541721" y="2957236"/>
            <a:ext cx="6120336" cy="1407776"/>
            <a:chOff x="1571361" y="2753282"/>
            <a:chExt cx="6120336" cy="140777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F9400CB-7C2F-4B03-86B8-C215EEC87E60}"/>
                </a:ext>
              </a:extLst>
            </p:cNvPr>
            <p:cNvSpPr/>
            <p:nvPr/>
          </p:nvSpPr>
          <p:spPr bwMode="auto">
            <a:xfrm>
              <a:off x="1602935" y="2753282"/>
              <a:ext cx="60887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zh-CN" altLang="en-US" sz="4000" b="1" kern="100" dirty="0"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1A916D7-DDD0-41EC-AC18-DACC31217DBB}"/>
                </a:ext>
              </a:extLst>
            </p:cNvPr>
            <p:cNvSpPr/>
            <p:nvPr/>
          </p:nvSpPr>
          <p:spPr>
            <a:xfrm>
              <a:off x="1571361" y="3637838"/>
              <a:ext cx="34727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98EF18-22F2-4F17-9ED2-32B87F2412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4862" y="3563329"/>
              <a:ext cx="591169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DDD3608-740B-4AC9-9FA4-A41FCA98C97D}"/>
              </a:ext>
            </a:extLst>
          </p:cNvPr>
          <p:cNvSpPr/>
          <p:nvPr/>
        </p:nvSpPr>
        <p:spPr bwMode="auto">
          <a:xfrm>
            <a:off x="541721" y="2314904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第四章 几何图形初步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F0AF7E5-B614-4CDD-ACB4-3937A7D32A8D}"/>
              </a:ext>
            </a:extLst>
          </p:cNvPr>
          <p:cNvSpPr txBox="1"/>
          <p:nvPr/>
        </p:nvSpPr>
        <p:spPr>
          <a:xfrm>
            <a:off x="541721" y="4301996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545097A-98BB-4E1C-B4E7-7AA00E0BD404}"/>
              </a:ext>
            </a:extLst>
          </p:cNvPr>
          <p:cNvSpPr/>
          <p:nvPr/>
        </p:nvSpPr>
        <p:spPr>
          <a:xfrm>
            <a:off x="541721" y="3870923"/>
            <a:ext cx="41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dirty="0">
                <a:cs typeface="+mn-ea"/>
                <a:sym typeface="+mn-lt"/>
              </a:rPr>
              <a:t>人教版  数学（初中）  （七年级 上）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D1D8B5-9EC6-4468-9B74-817553751016}"/>
              </a:ext>
            </a:extLst>
          </p:cNvPr>
          <p:cNvSpPr txBox="1"/>
          <p:nvPr/>
        </p:nvSpPr>
        <p:spPr>
          <a:xfrm>
            <a:off x="656863" y="50009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xippt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87EFD4A-9E29-4F42-ACF2-1A20F91468F2}"/>
              </a:ext>
            </a:extLst>
          </p:cNvPr>
          <p:cNvSpPr txBox="1"/>
          <p:nvPr/>
        </p:nvSpPr>
        <p:spPr>
          <a:xfrm>
            <a:off x="2004621" y="5000943"/>
            <a:ext cx="1073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20XX.4.4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8CFAD6C-3D99-482F-B91D-B291A2DB2078}"/>
              </a:ext>
            </a:extLst>
          </p:cNvPr>
          <p:cNvSpPr/>
          <p:nvPr/>
        </p:nvSpPr>
        <p:spPr>
          <a:xfrm>
            <a:off x="642881" y="510676"/>
            <a:ext cx="110308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LOGO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7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立方体 4">
            <a:extLst>
              <a:ext uri="{FF2B5EF4-FFF2-40B4-BE49-F238E27FC236}">
                <a16:creationId xmlns:a16="http://schemas.microsoft.com/office/drawing/2014/main" id="{72206297-55CA-438D-83AD-F4AA12D7594A}"/>
              </a:ext>
            </a:extLst>
          </p:cNvPr>
          <p:cNvSpPr/>
          <p:nvPr/>
        </p:nvSpPr>
        <p:spPr>
          <a:xfrm>
            <a:off x="1042640" y="3298924"/>
            <a:ext cx="2954867" cy="134388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C57B99-B79B-4FCE-9BC3-DDDEC27A46C9}"/>
              </a:ext>
            </a:extLst>
          </p:cNvPr>
          <p:cNvSpPr txBox="1"/>
          <p:nvPr/>
        </p:nvSpPr>
        <p:spPr>
          <a:xfrm>
            <a:off x="824926" y="1456389"/>
            <a:ext cx="99035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667" b="1" dirty="0">
                <a:solidFill>
                  <a:prstClr val="black"/>
                </a:solidFill>
                <a:cs typeface="+mn-ea"/>
                <a:sym typeface="+mn-lt"/>
              </a:rPr>
              <a:t>观察立方体，回答下面问题？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D944FE-B1EB-40C4-925A-D70153A28DD7}"/>
              </a:ext>
            </a:extLst>
          </p:cNvPr>
          <p:cNvSpPr txBox="1"/>
          <p:nvPr/>
        </p:nvSpPr>
        <p:spPr>
          <a:xfrm>
            <a:off x="4791022" y="2336887"/>
            <a:ext cx="6969060" cy="308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cs typeface="+mn-ea"/>
                <a:sym typeface="+mn-lt"/>
              </a:rPr>
              <a:t>）立方体有几个面？</a:t>
            </a:r>
            <a:endParaRPr lang="en-US" altLang="zh-CN" sz="20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200000"/>
              </a:lnSpc>
            </a:pPr>
            <a:endParaRPr lang="en-US" altLang="zh-CN" sz="20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cs typeface="+mn-ea"/>
                <a:sym typeface="+mn-lt"/>
              </a:rPr>
              <a:t>）面与面相交的地方形成了几条棱？</a:t>
            </a:r>
            <a:endParaRPr lang="en-US" altLang="zh-CN" sz="20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200000"/>
              </a:lnSpc>
            </a:pPr>
            <a:endParaRPr lang="en-US" altLang="zh-CN" sz="20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cs typeface="+mn-ea"/>
                <a:sym typeface="+mn-lt"/>
              </a:rPr>
              <a:t>）棱与棱相交成几个顶点？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C4890E4-084F-4B69-9BF6-CDCF56A25D6F}"/>
              </a:ext>
            </a:extLst>
          </p:cNvPr>
          <p:cNvCxnSpPr>
            <a:cxnSpLocks/>
          </p:cNvCxnSpPr>
          <p:nvPr/>
        </p:nvCxnSpPr>
        <p:spPr>
          <a:xfrm>
            <a:off x="1388533" y="3298925"/>
            <a:ext cx="0" cy="100214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E2FA7D5-20CB-4B27-99B5-BF712F831A02}"/>
              </a:ext>
            </a:extLst>
          </p:cNvPr>
          <p:cNvCxnSpPr>
            <a:cxnSpLocks/>
          </p:cNvCxnSpPr>
          <p:nvPr/>
        </p:nvCxnSpPr>
        <p:spPr>
          <a:xfrm flipH="1">
            <a:off x="1388534" y="4301067"/>
            <a:ext cx="2608973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176F173-0A30-4EAD-BA00-2DFF3A2FB716}"/>
              </a:ext>
            </a:extLst>
          </p:cNvPr>
          <p:cNvCxnSpPr>
            <a:cxnSpLocks/>
          </p:cNvCxnSpPr>
          <p:nvPr/>
        </p:nvCxnSpPr>
        <p:spPr>
          <a:xfrm flipH="1">
            <a:off x="1051545" y="4301067"/>
            <a:ext cx="336987" cy="34174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24FF943-05B8-4D82-9A70-B0F775A80C0F}"/>
              </a:ext>
            </a:extLst>
          </p:cNvPr>
          <p:cNvSpPr txBox="1"/>
          <p:nvPr/>
        </p:nvSpPr>
        <p:spPr>
          <a:xfrm>
            <a:off x="2218887" y="3900957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9DFB2D9-EB80-4E95-AB82-7B1E43E75DA0}"/>
              </a:ext>
            </a:extLst>
          </p:cNvPr>
          <p:cNvSpPr txBox="1"/>
          <p:nvPr/>
        </p:nvSpPr>
        <p:spPr>
          <a:xfrm>
            <a:off x="3632264" y="3770812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955C5CB-F5CE-4939-94E7-A7AEC2B4B7B3}"/>
              </a:ext>
            </a:extLst>
          </p:cNvPr>
          <p:cNvSpPr txBox="1"/>
          <p:nvPr/>
        </p:nvSpPr>
        <p:spPr>
          <a:xfrm>
            <a:off x="3049239" y="4273907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⑤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0F9F1B2-3894-4386-B33B-49BB77007FA4}"/>
              </a:ext>
            </a:extLst>
          </p:cNvPr>
          <p:cNvSpPr txBox="1"/>
          <p:nvPr/>
        </p:nvSpPr>
        <p:spPr>
          <a:xfrm>
            <a:off x="3134603" y="3230976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A6A81F-BD0F-4A49-8F64-A918103E50D3}"/>
              </a:ext>
            </a:extLst>
          </p:cNvPr>
          <p:cNvSpPr txBox="1"/>
          <p:nvPr/>
        </p:nvSpPr>
        <p:spPr>
          <a:xfrm>
            <a:off x="2898300" y="2650545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③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7B976D6-A0BA-472A-8E8C-DAC41E4A51A5}"/>
              </a:ext>
            </a:extLst>
          </p:cNvPr>
          <p:cNvSpPr txBox="1"/>
          <p:nvPr/>
        </p:nvSpPr>
        <p:spPr>
          <a:xfrm>
            <a:off x="984548" y="3866984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④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8A832E9-88E2-4964-947D-05910B7BA55B}"/>
              </a:ext>
            </a:extLst>
          </p:cNvPr>
          <p:cNvCxnSpPr>
            <a:cxnSpLocks/>
          </p:cNvCxnSpPr>
          <p:nvPr/>
        </p:nvCxnSpPr>
        <p:spPr>
          <a:xfrm flipV="1">
            <a:off x="2745832" y="2890994"/>
            <a:ext cx="286221" cy="33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8A50DD6-61CA-4C98-96AA-D2B73F6B9FEE}"/>
              </a:ext>
            </a:extLst>
          </p:cNvPr>
          <p:cNvSpPr txBox="1"/>
          <p:nvPr/>
        </p:nvSpPr>
        <p:spPr>
          <a:xfrm>
            <a:off x="7811884" y="2474726"/>
            <a:ext cx="88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A8A37DA-C0BB-4454-BA97-B59DAE671D28}"/>
              </a:ext>
            </a:extLst>
          </p:cNvPr>
          <p:cNvCxnSpPr>
            <a:cxnSpLocks/>
          </p:cNvCxnSpPr>
          <p:nvPr/>
        </p:nvCxnSpPr>
        <p:spPr>
          <a:xfrm>
            <a:off x="1388532" y="3316282"/>
            <a:ext cx="0" cy="95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1682B0E-A833-4A22-8A2D-7D6D61C33C78}"/>
              </a:ext>
            </a:extLst>
          </p:cNvPr>
          <p:cNvCxnSpPr>
            <a:cxnSpLocks/>
          </p:cNvCxnSpPr>
          <p:nvPr/>
        </p:nvCxnSpPr>
        <p:spPr>
          <a:xfrm flipH="1">
            <a:off x="1042639" y="4267094"/>
            <a:ext cx="369239" cy="375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0E29ADB-F14D-45A5-8C7A-9EB07E061FDC}"/>
              </a:ext>
            </a:extLst>
          </p:cNvPr>
          <p:cNvCxnSpPr>
            <a:cxnSpLocks/>
          </p:cNvCxnSpPr>
          <p:nvPr/>
        </p:nvCxnSpPr>
        <p:spPr>
          <a:xfrm flipH="1">
            <a:off x="1388533" y="4301067"/>
            <a:ext cx="2608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F579A85-00D8-4C48-97AD-1B5BED5AC269}"/>
              </a:ext>
            </a:extLst>
          </p:cNvPr>
          <p:cNvCxnSpPr>
            <a:cxnSpLocks/>
          </p:cNvCxnSpPr>
          <p:nvPr/>
        </p:nvCxnSpPr>
        <p:spPr>
          <a:xfrm flipH="1">
            <a:off x="1051546" y="4642809"/>
            <a:ext cx="2608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87045B4-332C-478B-AE82-DFB1DBB740B1}"/>
              </a:ext>
            </a:extLst>
          </p:cNvPr>
          <p:cNvCxnSpPr>
            <a:cxnSpLocks/>
          </p:cNvCxnSpPr>
          <p:nvPr/>
        </p:nvCxnSpPr>
        <p:spPr>
          <a:xfrm flipH="1">
            <a:off x="1051545" y="3629548"/>
            <a:ext cx="2608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E0E2EC3-842D-49B9-99B7-9BBBE7E6A94B}"/>
              </a:ext>
            </a:extLst>
          </p:cNvPr>
          <p:cNvCxnSpPr>
            <a:cxnSpLocks/>
          </p:cNvCxnSpPr>
          <p:nvPr/>
        </p:nvCxnSpPr>
        <p:spPr>
          <a:xfrm flipH="1">
            <a:off x="1388531" y="3281991"/>
            <a:ext cx="2608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D3370F3-82D3-4F20-A361-318ED199CEBC}"/>
              </a:ext>
            </a:extLst>
          </p:cNvPr>
          <p:cNvCxnSpPr>
            <a:cxnSpLocks/>
          </p:cNvCxnSpPr>
          <p:nvPr/>
        </p:nvCxnSpPr>
        <p:spPr>
          <a:xfrm flipH="1">
            <a:off x="1042639" y="3267719"/>
            <a:ext cx="369239" cy="375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AD4D761-1C64-4A9E-A960-7BDD439E7B35}"/>
              </a:ext>
            </a:extLst>
          </p:cNvPr>
          <p:cNvCxnSpPr>
            <a:cxnSpLocks/>
          </p:cNvCxnSpPr>
          <p:nvPr/>
        </p:nvCxnSpPr>
        <p:spPr>
          <a:xfrm flipH="1">
            <a:off x="3647003" y="3267719"/>
            <a:ext cx="369239" cy="375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EDA89AD-BB99-4699-948E-0D9B007F9CAC}"/>
              </a:ext>
            </a:extLst>
          </p:cNvPr>
          <p:cNvCxnSpPr>
            <a:cxnSpLocks/>
          </p:cNvCxnSpPr>
          <p:nvPr/>
        </p:nvCxnSpPr>
        <p:spPr>
          <a:xfrm flipH="1">
            <a:off x="3663513" y="4284080"/>
            <a:ext cx="352729" cy="358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991EEDF-B8E9-40D7-ADA5-C7DEDB29844F}"/>
              </a:ext>
            </a:extLst>
          </p:cNvPr>
          <p:cNvCxnSpPr>
            <a:cxnSpLocks/>
          </p:cNvCxnSpPr>
          <p:nvPr/>
        </p:nvCxnSpPr>
        <p:spPr>
          <a:xfrm>
            <a:off x="1051544" y="3643435"/>
            <a:ext cx="0" cy="95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BAEBBFA-0A6D-4F36-8C40-9511B33DBAAA}"/>
              </a:ext>
            </a:extLst>
          </p:cNvPr>
          <p:cNvCxnSpPr>
            <a:cxnSpLocks/>
          </p:cNvCxnSpPr>
          <p:nvPr/>
        </p:nvCxnSpPr>
        <p:spPr>
          <a:xfrm>
            <a:off x="3660519" y="3643435"/>
            <a:ext cx="0" cy="95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C2B5ACF2-FAE9-43D5-82D7-7C185827CCF4}"/>
              </a:ext>
            </a:extLst>
          </p:cNvPr>
          <p:cNvCxnSpPr>
            <a:cxnSpLocks/>
          </p:cNvCxnSpPr>
          <p:nvPr/>
        </p:nvCxnSpPr>
        <p:spPr>
          <a:xfrm>
            <a:off x="3997505" y="3316281"/>
            <a:ext cx="0" cy="95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BFCE6B56-EF94-42F9-8FD8-156CF0D33C80}"/>
              </a:ext>
            </a:extLst>
          </p:cNvPr>
          <p:cNvSpPr txBox="1"/>
          <p:nvPr/>
        </p:nvSpPr>
        <p:spPr>
          <a:xfrm>
            <a:off x="9676044" y="3694801"/>
            <a:ext cx="1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条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1432F7B1-85F2-446B-990B-9D729B42E9DF}"/>
              </a:ext>
            </a:extLst>
          </p:cNvPr>
          <p:cNvSpPr/>
          <p:nvPr/>
        </p:nvSpPr>
        <p:spPr>
          <a:xfrm>
            <a:off x="1002331" y="4555454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0A03C60F-B1D1-4A0B-B4DE-70E34A9A31AF}"/>
              </a:ext>
            </a:extLst>
          </p:cNvPr>
          <p:cNvSpPr/>
          <p:nvPr/>
        </p:nvSpPr>
        <p:spPr>
          <a:xfrm>
            <a:off x="1359823" y="4235679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E26608AA-0220-44C5-BEE7-913985B13271}"/>
              </a:ext>
            </a:extLst>
          </p:cNvPr>
          <p:cNvSpPr/>
          <p:nvPr/>
        </p:nvSpPr>
        <p:spPr>
          <a:xfrm>
            <a:off x="3608737" y="4560055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F4FCAE4-02D4-4BB5-9377-3382E53E4FD7}"/>
              </a:ext>
            </a:extLst>
          </p:cNvPr>
          <p:cNvSpPr/>
          <p:nvPr/>
        </p:nvSpPr>
        <p:spPr>
          <a:xfrm>
            <a:off x="3947421" y="4231193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2656656-6E45-461E-B335-6A89499609DF}"/>
              </a:ext>
            </a:extLst>
          </p:cNvPr>
          <p:cNvSpPr/>
          <p:nvPr/>
        </p:nvSpPr>
        <p:spPr>
          <a:xfrm>
            <a:off x="3976395" y="3226591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9624A9C-E45C-4198-80B7-59A87D42C204}"/>
              </a:ext>
            </a:extLst>
          </p:cNvPr>
          <p:cNvSpPr/>
          <p:nvPr/>
        </p:nvSpPr>
        <p:spPr>
          <a:xfrm>
            <a:off x="3596026" y="3561090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B779E46-B027-4638-87D0-14A4A89D4A73}"/>
              </a:ext>
            </a:extLst>
          </p:cNvPr>
          <p:cNvSpPr/>
          <p:nvPr/>
        </p:nvSpPr>
        <p:spPr>
          <a:xfrm>
            <a:off x="1350919" y="3212501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4FB64D01-A8A4-4A31-944B-66DCB20451E4}"/>
              </a:ext>
            </a:extLst>
          </p:cNvPr>
          <p:cNvSpPr/>
          <p:nvPr/>
        </p:nvSpPr>
        <p:spPr>
          <a:xfrm>
            <a:off x="1029970" y="3570621"/>
            <a:ext cx="60959" cy="1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C2027EE-D289-4563-A18C-6D4D0967B61A}"/>
              </a:ext>
            </a:extLst>
          </p:cNvPr>
          <p:cNvSpPr txBox="1"/>
          <p:nvPr/>
        </p:nvSpPr>
        <p:spPr>
          <a:xfrm>
            <a:off x="8391256" y="4909869"/>
            <a:ext cx="1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6AE5581-1214-4AC7-8ABE-CFF54A5C5B7A}"/>
              </a:ext>
            </a:extLst>
          </p:cNvPr>
          <p:cNvSpPr txBox="1"/>
          <p:nvPr/>
        </p:nvSpPr>
        <p:spPr>
          <a:xfrm>
            <a:off x="1401966" y="469982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 考 </a:t>
            </a:r>
          </a:p>
        </p:txBody>
      </p:sp>
    </p:spTree>
    <p:extLst>
      <p:ext uri="{BB962C8B-B14F-4D97-AF65-F5344CB8AC3E}">
        <p14:creationId xmlns:p14="http://schemas.microsoft.com/office/powerpoint/2010/main" val="3161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9" grpId="0"/>
      <p:bldP spid="52" grpId="0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D871988-0E08-4AF0-857A-9CFA946595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88" y="1742524"/>
            <a:ext cx="5855812" cy="3372952"/>
          </a:xfrm>
          <a:prstGeom prst="rect">
            <a:avLst/>
          </a:prstGeom>
        </p:spPr>
      </p:pic>
      <p:sp>
        <p:nvSpPr>
          <p:cNvPr id="7" name="Rectangle 45">
            <a:extLst>
              <a:ext uri="{FF2B5EF4-FFF2-40B4-BE49-F238E27FC236}">
                <a16:creationId xmlns:a16="http://schemas.microsoft.com/office/drawing/2014/main" id="{AA828A1C-A15F-4871-B7D1-AC0ACFB81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331" y="5608957"/>
            <a:ext cx="7851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立体图形又叫做几何体，简称为</a:t>
            </a:r>
            <a:r>
              <a:rPr kumimoji="1" lang="zh-CN" altLang="en-US" sz="3200" b="1" dirty="0">
                <a:solidFill>
                  <a:srgbClr val="FF3300"/>
                </a:solidFill>
                <a:cs typeface="+mn-ea"/>
                <a:sym typeface="+mn-lt"/>
              </a:rPr>
              <a:t>体。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44770D-0CCD-469E-893E-9832CE537C04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生活中常见的几何体</a:t>
            </a:r>
          </a:p>
        </p:txBody>
      </p:sp>
    </p:spTree>
    <p:extLst>
      <p:ext uri="{BB962C8B-B14F-4D97-AF65-F5344CB8AC3E}">
        <p14:creationId xmlns:p14="http://schemas.microsoft.com/office/powerpoint/2010/main" val="2301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68CFC9-7A9B-4307-91AB-3AF471704040}"/>
              </a:ext>
            </a:extLst>
          </p:cNvPr>
          <p:cNvSpPr txBox="1"/>
          <p:nvPr/>
        </p:nvSpPr>
        <p:spPr>
          <a:xfrm>
            <a:off x="1185037" y="1241744"/>
            <a:ext cx="11519433" cy="1142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200000"/>
              </a:lnSpc>
            </a:pPr>
            <a:r>
              <a:rPr lang="en-US" sz="2000" b="1" dirty="0">
                <a:cs typeface="+mn-ea"/>
                <a:sym typeface="+mn-lt"/>
              </a:rPr>
              <a:t>四棱锥有____个面；圆柱有____个面；圆锥有___</a:t>
            </a:r>
            <a:r>
              <a:rPr lang="en-US" sz="2000" b="1" dirty="0" err="1">
                <a:cs typeface="+mn-ea"/>
                <a:sym typeface="+mn-lt"/>
              </a:rPr>
              <a:t>个面</a:t>
            </a:r>
            <a:r>
              <a:rPr lang="en-US" sz="2000" b="1" dirty="0">
                <a:cs typeface="+mn-ea"/>
                <a:sym typeface="+mn-lt"/>
              </a:rPr>
              <a:t>.</a:t>
            </a:r>
          </a:p>
          <a:p>
            <a:pPr defTabSz="914377" fontAlgn="base">
              <a:lnSpc>
                <a:spcPct val="200000"/>
              </a:lnSpc>
            </a:pPr>
            <a:r>
              <a:rPr lang="en-US" sz="2000" b="1" dirty="0" err="1">
                <a:cs typeface="+mn-ea"/>
                <a:sym typeface="+mn-lt"/>
              </a:rPr>
              <a:t>再联想上一课“展开图”的知识，可以得出结论：包围着体的是</a:t>
            </a:r>
            <a:r>
              <a:rPr lang="en-US" sz="2000" b="1" dirty="0">
                <a:cs typeface="+mn-ea"/>
                <a:sym typeface="+mn-lt"/>
              </a:rPr>
              <a:t>______.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D164D4-56A4-4035-96DA-2A354F328EDE}"/>
              </a:ext>
            </a:extLst>
          </p:cNvPr>
          <p:cNvSpPr txBox="1"/>
          <p:nvPr/>
        </p:nvSpPr>
        <p:spPr>
          <a:xfrm>
            <a:off x="1185037" y="4692259"/>
            <a:ext cx="5671452" cy="495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en-US" sz="2800" dirty="0" err="1">
                <a:cs typeface="+mn-ea"/>
                <a:sym typeface="+mn-lt"/>
              </a:rPr>
              <a:t>观察这些面，它们有区别吗</a:t>
            </a:r>
            <a:r>
              <a:rPr lang="en-US" sz="2800" dirty="0">
                <a:cs typeface="+mn-ea"/>
                <a:sym typeface="+mn-lt"/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3CF504-6782-4BD2-BF44-161956FAC231}"/>
              </a:ext>
            </a:extLst>
          </p:cNvPr>
          <p:cNvSpPr txBox="1"/>
          <p:nvPr/>
        </p:nvSpPr>
        <p:spPr>
          <a:xfrm>
            <a:off x="1185037" y="5513253"/>
            <a:ext cx="7812591" cy="495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zh-CN" altLang="en-US" sz="2800" dirty="0">
                <a:cs typeface="+mn-ea"/>
                <a:sym typeface="+mn-lt"/>
              </a:rPr>
              <a:t>包围着体的是面</a:t>
            </a:r>
            <a:r>
              <a:rPr lang="en-US" sz="2800" dirty="0">
                <a:cs typeface="+mn-ea"/>
                <a:sym typeface="+mn-lt"/>
              </a:rPr>
              <a:t>，</a:t>
            </a:r>
            <a:r>
              <a:rPr lang="zh-CN" altLang="en-US" sz="2800" dirty="0">
                <a:cs typeface="+mn-ea"/>
                <a:sym typeface="+mn-lt"/>
              </a:rPr>
              <a:t>面</a:t>
            </a:r>
            <a:r>
              <a:rPr lang="en-US" sz="2800" dirty="0" err="1">
                <a:cs typeface="+mn-ea"/>
                <a:sym typeface="+mn-lt"/>
              </a:rPr>
              <a:t>可以分为</a:t>
            </a:r>
            <a:r>
              <a:rPr lang="en-US" sz="2800" b="1" dirty="0" err="1">
                <a:cs typeface="+mn-ea"/>
                <a:sym typeface="+mn-lt"/>
              </a:rPr>
              <a:t>平面</a:t>
            </a:r>
            <a:r>
              <a:rPr lang="en-US" sz="2800" dirty="0" err="1">
                <a:cs typeface="+mn-ea"/>
                <a:sym typeface="+mn-lt"/>
              </a:rPr>
              <a:t>和</a:t>
            </a:r>
            <a:r>
              <a:rPr lang="en-US" sz="2800" b="1" dirty="0" err="1">
                <a:cs typeface="+mn-ea"/>
                <a:sym typeface="+mn-lt"/>
              </a:rPr>
              <a:t>曲面</a:t>
            </a:r>
            <a:r>
              <a:rPr lang="en-US" sz="2800" dirty="0">
                <a:cs typeface="+mn-ea"/>
                <a:sym typeface="+mn-lt"/>
              </a:rPr>
              <a:t>．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DA70B8-4D74-47DD-BBA6-482043F26BA1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226" y="2800451"/>
            <a:ext cx="1651000" cy="1397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92562E-3B00-4A72-A631-DDCD49DB0223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165" y="2695609"/>
            <a:ext cx="1193800" cy="1549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060982-3915-408C-B306-B26D11575E20}"/>
              </a:ext>
            </a:extLst>
          </p:cNvPr>
          <p:cNvSpPr txBox="1"/>
          <p:nvPr/>
        </p:nvSpPr>
        <p:spPr>
          <a:xfrm>
            <a:off x="2225595" y="1235118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5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0C3D5B-33FE-40EA-A697-F7D4725EBA87}"/>
              </a:ext>
            </a:extLst>
          </p:cNvPr>
          <p:cNvSpPr txBox="1"/>
          <p:nvPr/>
        </p:nvSpPr>
        <p:spPr>
          <a:xfrm>
            <a:off x="4347461" y="1195364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04CE29-04E2-4545-B1F8-E016F46E5A55}"/>
              </a:ext>
            </a:extLst>
          </p:cNvPr>
          <p:cNvSpPr txBox="1"/>
          <p:nvPr/>
        </p:nvSpPr>
        <p:spPr>
          <a:xfrm>
            <a:off x="6370840" y="1241744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90350A-4D4E-4135-A5DC-A5EBA37EB27D}"/>
              </a:ext>
            </a:extLst>
          </p:cNvPr>
          <p:cNvSpPr txBox="1"/>
          <p:nvPr/>
        </p:nvSpPr>
        <p:spPr>
          <a:xfrm>
            <a:off x="8092514" y="1793477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面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85B1C7D-9592-443D-A5B2-9C621D95C13B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41555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426179F-A51E-4535-9E4E-60C0FBF56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913" y="1838471"/>
            <a:ext cx="4308047" cy="286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0C8209-C031-4985-8207-3A302C8C5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717" y="1845051"/>
            <a:ext cx="4302311" cy="286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45">
            <a:extLst>
              <a:ext uri="{FF2B5EF4-FFF2-40B4-BE49-F238E27FC236}">
                <a16:creationId xmlns:a16="http://schemas.microsoft.com/office/drawing/2014/main" id="{82231D38-31B0-4D0F-9BA2-0EB8D6EC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324" y="5471520"/>
            <a:ext cx="7851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3200" b="1" dirty="0">
                <a:cs typeface="+mn-ea"/>
                <a:sym typeface="+mn-lt"/>
              </a:rPr>
              <a:t>你能说一些生活中常见的平面和曲面吗？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908A0E-F2A1-43B8-A64A-586E271FBCB7}"/>
              </a:ext>
            </a:extLst>
          </p:cNvPr>
          <p:cNvSpPr txBox="1"/>
          <p:nvPr/>
        </p:nvSpPr>
        <p:spPr>
          <a:xfrm>
            <a:off x="1401966" y="469982"/>
            <a:ext cx="60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生活中常见的平面和曲面</a:t>
            </a:r>
          </a:p>
        </p:txBody>
      </p:sp>
    </p:spTree>
    <p:extLst>
      <p:ext uri="{BB962C8B-B14F-4D97-AF65-F5344CB8AC3E}">
        <p14:creationId xmlns:p14="http://schemas.microsoft.com/office/powerpoint/2010/main" val="42186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01870B-C482-48B7-BEFE-BC35CB9884B5}"/>
              </a:ext>
            </a:extLst>
          </p:cNvPr>
          <p:cNvSpPr/>
          <p:nvPr/>
        </p:nvSpPr>
        <p:spPr>
          <a:xfrm>
            <a:off x="930181" y="1381683"/>
            <a:ext cx="10648376" cy="56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en-US" altLang="zh-CN" sz="2667" b="1" dirty="0" err="1">
                <a:cs typeface="+mn-ea"/>
                <a:sym typeface="+mn-lt"/>
              </a:rPr>
              <a:t>围成下面这些立体图形的各个面中，哪些面是平的？哪些面是曲的</a:t>
            </a:r>
            <a:r>
              <a:rPr lang="en-US" altLang="zh-CN" sz="2667" b="1" dirty="0">
                <a:cs typeface="+mn-ea"/>
                <a:sym typeface="+mn-lt"/>
              </a:rPr>
              <a:t>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A07979-2F36-4572-A156-1FFBBC90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19" y="2476500"/>
            <a:ext cx="5743161" cy="3308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705036-2831-4D8A-AF2E-3B8FAE196D93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8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68CFC9-7A9B-4307-91AB-3AF471704040}"/>
              </a:ext>
            </a:extLst>
          </p:cNvPr>
          <p:cNvSpPr txBox="1"/>
          <p:nvPr/>
        </p:nvSpPr>
        <p:spPr>
          <a:xfrm>
            <a:off x="1185037" y="1241745"/>
            <a:ext cx="10146352" cy="175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200000"/>
              </a:lnSpc>
            </a:pPr>
            <a:r>
              <a:rPr lang="en-US" sz="2000" b="1" dirty="0" err="1">
                <a:cs typeface="+mn-ea"/>
                <a:sym typeface="+mn-lt"/>
              </a:rPr>
              <a:t>四棱锥有</a:t>
            </a:r>
            <a:r>
              <a:rPr lang="en-US" sz="2000" b="1" dirty="0">
                <a:cs typeface="+mn-ea"/>
                <a:sym typeface="+mn-lt"/>
              </a:rPr>
              <a:t>____</a:t>
            </a:r>
            <a:r>
              <a:rPr lang="zh-CN" altLang="en-US" sz="2000" b="1" dirty="0">
                <a:cs typeface="+mn-ea"/>
                <a:sym typeface="+mn-lt"/>
              </a:rPr>
              <a:t>条线</a:t>
            </a:r>
            <a:r>
              <a:rPr lang="en-US" sz="2000" b="1" dirty="0">
                <a:cs typeface="+mn-ea"/>
                <a:sym typeface="+mn-lt"/>
              </a:rPr>
              <a:t>；</a:t>
            </a:r>
            <a:r>
              <a:rPr lang="zh-CN" altLang="en-US" sz="2000" b="1" dirty="0">
                <a:cs typeface="+mn-ea"/>
                <a:sym typeface="+mn-lt"/>
              </a:rPr>
              <a:t>正方体</a:t>
            </a:r>
            <a:r>
              <a:rPr lang="en-US" sz="2000" b="1" dirty="0">
                <a:cs typeface="+mn-ea"/>
                <a:sym typeface="+mn-lt"/>
              </a:rPr>
              <a:t>有____</a:t>
            </a:r>
            <a:r>
              <a:rPr lang="zh-CN" altLang="en-US" sz="2000" b="1" dirty="0">
                <a:cs typeface="+mn-ea"/>
                <a:sym typeface="+mn-lt"/>
              </a:rPr>
              <a:t>条线</a:t>
            </a:r>
            <a:r>
              <a:rPr lang="en-US" sz="2000" b="1" dirty="0">
                <a:cs typeface="+mn-ea"/>
                <a:sym typeface="+mn-lt"/>
              </a:rPr>
              <a:t>；</a:t>
            </a:r>
            <a:r>
              <a:rPr lang="zh-CN" altLang="en-US" sz="2000" b="1" dirty="0">
                <a:cs typeface="+mn-ea"/>
                <a:sym typeface="+mn-lt"/>
              </a:rPr>
              <a:t>圆柱</a:t>
            </a:r>
            <a:r>
              <a:rPr lang="en-US" sz="2000" b="1" dirty="0">
                <a:cs typeface="+mn-ea"/>
                <a:sym typeface="+mn-lt"/>
              </a:rPr>
              <a:t>有___</a:t>
            </a:r>
            <a:r>
              <a:rPr lang="zh-CN" altLang="en-US" sz="2000" b="1" dirty="0">
                <a:cs typeface="+mn-ea"/>
                <a:sym typeface="+mn-lt"/>
              </a:rPr>
              <a:t>条线</a:t>
            </a:r>
            <a:r>
              <a:rPr lang="en-US" sz="2000" b="1" dirty="0">
                <a:cs typeface="+mn-ea"/>
                <a:sym typeface="+mn-lt"/>
              </a:rPr>
              <a:t>.</a:t>
            </a:r>
          </a:p>
          <a:p>
            <a:pPr defTabSz="914377" fontAlgn="base">
              <a:lnSpc>
                <a:spcPct val="200000"/>
              </a:lnSpc>
            </a:pPr>
            <a:r>
              <a:rPr lang="en-US" sz="2000" b="1" dirty="0" err="1">
                <a:cs typeface="+mn-ea"/>
                <a:sym typeface="+mn-lt"/>
              </a:rPr>
              <a:t>再联想上一课“展开图”的知识，可以得出结论</a:t>
            </a:r>
            <a:r>
              <a:rPr lang="en-US" sz="2000" b="1" dirty="0">
                <a:cs typeface="+mn-ea"/>
                <a:sym typeface="+mn-lt"/>
              </a:rPr>
              <a:t>：</a:t>
            </a:r>
          </a:p>
          <a:p>
            <a:pPr defTabSz="914377" fontAlgn="base">
              <a:lnSpc>
                <a:spcPct val="200000"/>
              </a:lnSpc>
            </a:pPr>
            <a:r>
              <a:rPr lang="zh-CN" altLang="en-US" sz="2000" b="1" dirty="0">
                <a:cs typeface="+mn-ea"/>
                <a:sym typeface="+mn-lt"/>
              </a:rPr>
              <a:t>面与面相交的地方形成</a:t>
            </a:r>
            <a:r>
              <a:rPr lang="en-US" sz="2000" b="1" dirty="0">
                <a:cs typeface="+mn-ea"/>
                <a:sym typeface="+mn-lt"/>
              </a:rPr>
              <a:t>是______.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D164D4-56A4-4035-96DA-2A354F328EDE}"/>
              </a:ext>
            </a:extLst>
          </p:cNvPr>
          <p:cNvSpPr txBox="1"/>
          <p:nvPr/>
        </p:nvSpPr>
        <p:spPr>
          <a:xfrm>
            <a:off x="1185037" y="4901809"/>
            <a:ext cx="5671452" cy="495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en-US" sz="2800" dirty="0" err="1">
                <a:cs typeface="+mn-ea"/>
                <a:sym typeface="+mn-lt"/>
              </a:rPr>
              <a:t>观察这些</a:t>
            </a:r>
            <a:r>
              <a:rPr lang="zh-CN" altLang="en-US" sz="2800" dirty="0">
                <a:cs typeface="+mn-ea"/>
                <a:sym typeface="+mn-lt"/>
              </a:rPr>
              <a:t>线</a:t>
            </a:r>
            <a:r>
              <a:rPr lang="en-US" sz="2800" dirty="0">
                <a:cs typeface="+mn-ea"/>
                <a:sym typeface="+mn-lt"/>
              </a:rPr>
              <a:t>，</a:t>
            </a:r>
            <a:r>
              <a:rPr lang="en-US" sz="2800" dirty="0" err="1">
                <a:cs typeface="+mn-ea"/>
                <a:sym typeface="+mn-lt"/>
              </a:rPr>
              <a:t>它们有区别吗</a:t>
            </a:r>
            <a:r>
              <a:rPr lang="en-US" sz="2800" dirty="0">
                <a:cs typeface="+mn-ea"/>
                <a:sym typeface="+mn-lt"/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3CF504-6782-4BD2-BF44-161956FAC231}"/>
              </a:ext>
            </a:extLst>
          </p:cNvPr>
          <p:cNvSpPr txBox="1"/>
          <p:nvPr/>
        </p:nvSpPr>
        <p:spPr>
          <a:xfrm>
            <a:off x="1185037" y="5722803"/>
            <a:ext cx="9903519" cy="495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base">
              <a:lnSpc>
                <a:spcPct val="125000"/>
              </a:lnSpc>
            </a:pPr>
            <a:r>
              <a:rPr lang="zh-CN" altLang="en-US" sz="2800" dirty="0">
                <a:cs typeface="+mn-ea"/>
                <a:sym typeface="+mn-lt"/>
              </a:rPr>
              <a:t>面与面相交的地方形成线</a:t>
            </a:r>
            <a:r>
              <a:rPr lang="en-US" sz="2800" dirty="0">
                <a:cs typeface="+mn-ea"/>
                <a:sym typeface="+mn-lt"/>
              </a:rPr>
              <a:t>，</a:t>
            </a:r>
            <a:r>
              <a:rPr lang="zh-CN" altLang="en-US" sz="2800" dirty="0">
                <a:cs typeface="+mn-ea"/>
                <a:sym typeface="+mn-lt"/>
              </a:rPr>
              <a:t>线</a:t>
            </a:r>
            <a:r>
              <a:rPr lang="en-US" sz="2800" dirty="0" err="1">
                <a:cs typeface="+mn-ea"/>
                <a:sym typeface="+mn-lt"/>
              </a:rPr>
              <a:t>可以分为</a:t>
            </a:r>
            <a:r>
              <a:rPr lang="zh-CN" altLang="en-US" sz="2800" dirty="0">
                <a:cs typeface="+mn-ea"/>
                <a:sym typeface="+mn-lt"/>
              </a:rPr>
              <a:t>直线</a:t>
            </a:r>
            <a:r>
              <a:rPr lang="en-US" sz="2800" dirty="0">
                <a:cs typeface="+mn-ea"/>
                <a:sym typeface="+mn-lt"/>
              </a:rPr>
              <a:t>和</a:t>
            </a:r>
            <a:r>
              <a:rPr lang="zh-CN" altLang="en-US" sz="2800" dirty="0">
                <a:cs typeface="+mn-ea"/>
                <a:sym typeface="+mn-lt"/>
              </a:rPr>
              <a:t>曲线</a:t>
            </a:r>
            <a:r>
              <a:rPr lang="en-US" sz="2800" dirty="0">
                <a:cs typeface="+mn-ea"/>
                <a:sym typeface="+mn-lt"/>
              </a:rPr>
              <a:t>．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DA70B8-4D74-47DD-BBA6-482043F26BA1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050" y="3285384"/>
            <a:ext cx="1284422" cy="10868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060982-3915-408C-B306-B26D11575E20}"/>
              </a:ext>
            </a:extLst>
          </p:cNvPr>
          <p:cNvSpPr txBox="1"/>
          <p:nvPr/>
        </p:nvSpPr>
        <p:spPr>
          <a:xfrm>
            <a:off x="2218701" y="1237526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8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0C3D5B-33FE-40EA-A697-F7D4725EBA87}"/>
              </a:ext>
            </a:extLst>
          </p:cNvPr>
          <p:cNvSpPr txBox="1"/>
          <p:nvPr/>
        </p:nvSpPr>
        <p:spPr>
          <a:xfrm>
            <a:off x="4520359" y="1198486"/>
            <a:ext cx="74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12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04CE29-04E2-4545-B1F8-E016F46E5A55}"/>
              </a:ext>
            </a:extLst>
          </p:cNvPr>
          <p:cNvSpPr txBox="1"/>
          <p:nvPr/>
        </p:nvSpPr>
        <p:spPr>
          <a:xfrm>
            <a:off x="6624193" y="1210309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90350A-4D4E-4135-A5DC-A5EBA37EB27D}"/>
              </a:ext>
            </a:extLst>
          </p:cNvPr>
          <p:cNvSpPr txBox="1"/>
          <p:nvPr/>
        </p:nvSpPr>
        <p:spPr>
          <a:xfrm>
            <a:off x="4218655" y="2458595"/>
            <a:ext cx="60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线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8B1DCD7-E3A7-44C8-92B7-9FC6CA8B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14" y="3234408"/>
            <a:ext cx="1160330" cy="1229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EFD7AB-780A-42BE-B0B0-DCEDF6D0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6802" y="3212732"/>
            <a:ext cx="937713" cy="11535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6D4B930-D8CA-4C4B-AA1C-F981C24A0119}"/>
              </a:ext>
            </a:extLst>
          </p:cNvPr>
          <p:cNvSpPr txBox="1"/>
          <p:nvPr/>
        </p:nvSpPr>
        <p:spPr>
          <a:xfrm>
            <a:off x="1401966" y="469982"/>
            <a:ext cx="53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9268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656D9D-737B-436C-BABE-6C0DFB70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707" y="1578633"/>
            <a:ext cx="4419467" cy="294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2B90CC-902E-49E1-A1F4-659F58476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966" y="1494855"/>
            <a:ext cx="3030089" cy="303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45">
            <a:extLst>
              <a:ext uri="{FF2B5EF4-FFF2-40B4-BE49-F238E27FC236}">
                <a16:creationId xmlns:a16="http://schemas.microsoft.com/office/drawing/2014/main" id="{27A66178-910B-4EC6-B684-1B3D3D82B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29" y="5539714"/>
            <a:ext cx="78517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kumimoji="1" lang="zh-CN" altLang="en-US" sz="3200" b="1" dirty="0">
                <a:cs typeface="+mn-ea"/>
                <a:sym typeface="+mn-lt"/>
              </a:rPr>
              <a:t>你能说一些生活中常见的直线和曲线吗？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2FDD52-2A6E-40AC-8217-6A137E315B31}"/>
              </a:ext>
            </a:extLst>
          </p:cNvPr>
          <p:cNvSpPr txBox="1"/>
          <p:nvPr/>
        </p:nvSpPr>
        <p:spPr>
          <a:xfrm>
            <a:off x="1401966" y="469982"/>
            <a:ext cx="612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07F09"/>
                </a:solidFill>
                <a:cs typeface="+mn-ea"/>
                <a:sym typeface="+mn-lt"/>
              </a:rPr>
              <a:t>生活中常见的直线和曲线</a:t>
            </a:r>
          </a:p>
        </p:txBody>
      </p:sp>
    </p:spTree>
    <p:extLst>
      <p:ext uri="{BB962C8B-B14F-4D97-AF65-F5344CB8AC3E}">
        <p14:creationId xmlns:p14="http://schemas.microsoft.com/office/powerpoint/2010/main" val="26595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bt1lozn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977</Words>
  <Application>Microsoft Office PowerPoint</Application>
  <PresentationFormat>宽屏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阿里巴巴普惠体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3</cp:revision>
  <dcterms:created xsi:type="dcterms:W3CDTF">2020-04-05T01:02:15Z</dcterms:created>
  <dcterms:modified xsi:type="dcterms:W3CDTF">2021-01-09T09:42:18Z</dcterms:modified>
</cp:coreProperties>
</file>