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78" r:id="rId3"/>
    <p:sldId id="436" r:id="rId4"/>
    <p:sldId id="446" r:id="rId5"/>
    <p:sldId id="437" r:id="rId6"/>
    <p:sldId id="439" r:id="rId7"/>
    <p:sldId id="440" r:id="rId8"/>
    <p:sldId id="438" r:id="rId9"/>
    <p:sldId id="441" r:id="rId10"/>
    <p:sldId id="442" r:id="rId11"/>
    <p:sldId id="443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287" r:id="rId20"/>
    <p:sldId id="454" r:id="rId21"/>
    <p:sldId id="27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89F12FC-9BFE-43EE-B1AD-B42962B89BED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BD4F610-5F1A-481A-A927-51867B02D38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608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854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814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155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9725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527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042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002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538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02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181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327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125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92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42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631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933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9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584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227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03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014B00-D2E5-4015-A1FD-B65C514FA09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7316" y="2223502"/>
            <a:ext cx="3128779" cy="3322847"/>
          </a:xfrm>
          <a:custGeom>
            <a:avLst/>
            <a:gdLst>
              <a:gd name="connsiteX0" fmla="*/ 1700141 w 3128779"/>
              <a:gd name="connsiteY0" fmla="*/ 2 h 3322847"/>
              <a:gd name="connsiteX1" fmla="*/ 1725188 w 3128779"/>
              <a:gd name="connsiteY1" fmla="*/ 15235 h 3322847"/>
              <a:gd name="connsiteX2" fmla="*/ 1815636 w 3128779"/>
              <a:gd name="connsiteY2" fmla="*/ 210325 h 3322847"/>
              <a:gd name="connsiteX3" fmla="*/ 1903658 w 3128779"/>
              <a:gd name="connsiteY3" fmla="*/ 398315 h 3322847"/>
              <a:gd name="connsiteX4" fmla="*/ 2002511 w 3128779"/>
              <a:gd name="connsiteY4" fmla="*/ 606394 h 3322847"/>
              <a:gd name="connsiteX5" fmla="*/ 2090534 w 3128779"/>
              <a:gd name="connsiteY5" fmla="*/ 794383 h 3322847"/>
              <a:gd name="connsiteX6" fmla="*/ 2178556 w 3128779"/>
              <a:gd name="connsiteY6" fmla="*/ 982374 h 3322847"/>
              <a:gd name="connsiteX7" fmla="*/ 2259386 w 3128779"/>
              <a:gd name="connsiteY7" fmla="*/ 1160927 h 3322847"/>
              <a:gd name="connsiteX8" fmla="*/ 2334153 w 3128779"/>
              <a:gd name="connsiteY8" fmla="*/ 1321727 h 3322847"/>
              <a:gd name="connsiteX9" fmla="*/ 2420962 w 3128779"/>
              <a:gd name="connsiteY9" fmla="*/ 1506166 h 3322847"/>
              <a:gd name="connsiteX10" fmla="*/ 2506560 w 3128779"/>
              <a:gd name="connsiteY10" fmla="*/ 1687055 h 3322847"/>
              <a:gd name="connsiteX11" fmla="*/ 2581326 w 3128779"/>
              <a:gd name="connsiteY11" fmla="*/ 1847856 h 3322847"/>
              <a:gd name="connsiteX12" fmla="*/ 2677754 w 3128779"/>
              <a:gd name="connsiteY12" fmla="*/ 2048833 h 3322847"/>
              <a:gd name="connsiteX13" fmla="*/ 2766989 w 3128779"/>
              <a:gd name="connsiteY13" fmla="*/ 2240374 h 3322847"/>
              <a:gd name="connsiteX14" fmla="*/ 2861074 w 3128779"/>
              <a:gd name="connsiteY14" fmla="*/ 2446116 h 3322847"/>
              <a:gd name="connsiteX15" fmla="*/ 2963565 w 3128779"/>
              <a:gd name="connsiteY15" fmla="*/ 2664846 h 3322847"/>
              <a:gd name="connsiteX16" fmla="*/ 3059992 w 3128779"/>
              <a:gd name="connsiteY16" fmla="*/ 2865823 h 3322847"/>
              <a:gd name="connsiteX17" fmla="*/ 3120290 w 3128779"/>
              <a:gd name="connsiteY17" fmla="*/ 2995884 h 3322847"/>
              <a:gd name="connsiteX18" fmla="*/ 3128779 w 3128779"/>
              <a:gd name="connsiteY18" fmla="*/ 3020737 h 3322847"/>
              <a:gd name="connsiteX19" fmla="*/ 2967455 w 3128779"/>
              <a:gd name="connsiteY19" fmla="*/ 3048085 h 3322847"/>
              <a:gd name="connsiteX20" fmla="*/ 2603282 w 3128779"/>
              <a:gd name="connsiteY20" fmla="*/ 3109036 h 3322847"/>
              <a:gd name="connsiteX21" fmla="*/ 2213017 w 3128779"/>
              <a:gd name="connsiteY21" fmla="*/ 3174934 h 3322847"/>
              <a:gd name="connsiteX22" fmla="*/ 1826306 w 3128779"/>
              <a:gd name="connsiteY22" fmla="*/ 3239617 h 3322847"/>
              <a:gd name="connsiteX23" fmla="*/ 1395730 w 3128779"/>
              <a:gd name="connsiteY23" fmla="*/ 3315319 h 3322847"/>
              <a:gd name="connsiteX24" fmla="*/ 1369637 w 3128779"/>
              <a:gd name="connsiteY24" fmla="*/ 3320266 h 3322847"/>
              <a:gd name="connsiteX25" fmla="*/ 1335056 w 3128779"/>
              <a:gd name="connsiteY25" fmla="*/ 3300360 h 3322847"/>
              <a:gd name="connsiteX26" fmla="*/ 1251716 w 3128779"/>
              <a:gd name="connsiteY26" fmla="*/ 3102842 h 3322847"/>
              <a:gd name="connsiteX27" fmla="*/ 1175570 w 3128779"/>
              <a:gd name="connsiteY27" fmla="*/ 2914760 h 3322847"/>
              <a:gd name="connsiteX28" fmla="*/ 1089806 w 3128779"/>
              <a:gd name="connsiteY28" fmla="*/ 2710140 h 3322847"/>
              <a:gd name="connsiteX29" fmla="*/ 1008808 w 3128779"/>
              <a:gd name="connsiteY29" fmla="*/ 2507858 h 3322847"/>
              <a:gd name="connsiteX30" fmla="*/ 927895 w 3128779"/>
              <a:gd name="connsiteY30" fmla="*/ 2317440 h 3322847"/>
              <a:gd name="connsiteX31" fmla="*/ 850535 w 3128779"/>
              <a:gd name="connsiteY31" fmla="*/ 2125808 h 3322847"/>
              <a:gd name="connsiteX32" fmla="*/ 767196 w 3128779"/>
              <a:gd name="connsiteY32" fmla="*/ 1928288 h 3322847"/>
              <a:gd name="connsiteX33" fmla="*/ 681432 w 3128779"/>
              <a:gd name="connsiteY33" fmla="*/ 1723669 h 3322847"/>
              <a:gd name="connsiteX34" fmla="*/ 604072 w 3128779"/>
              <a:gd name="connsiteY34" fmla="*/ 1532038 h 3322847"/>
              <a:gd name="connsiteX35" fmla="*/ 523159 w 3128779"/>
              <a:gd name="connsiteY35" fmla="*/ 1341620 h 3322847"/>
              <a:gd name="connsiteX36" fmla="*/ 444587 w 3128779"/>
              <a:gd name="connsiteY36" fmla="*/ 1146438 h 3322847"/>
              <a:gd name="connsiteX37" fmla="*/ 357609 w 3128779"/>
              <a:gd name="connsiteY37" fmla="*/ 938268 h 3322847"/>
              <a:gd name="connsiteX38" fmla="*/ 275484 w 3128779"/>
              <a:gd name="connsiteY38" fmla="*/ 744299 h 3322847"/>
              <a:gd name="connsiteX39" fmla="*/ 224719 w 3128779"/>
              <a:gd name="connsiteY39" fmla="*/ 618911 h 3322847"/>
              <a:gd name="connsiteX40" fmla="*/ 138955 w 3128779"/>
              <a:gd name="connsiteY40" fmla="*/ 414292 h 3322847"/>
              <a:gd name="connsiteX41" fmla="*/ 51978 w 3128779"/>
              <a:gd name="connsiteY41" fmla="*/ 206122 h 3322847"/>
              <a:gd name="connsiteX42" fmla="*/ 0 w 3128779"/>
              <a:gd name="connsiteY42" fmla="*/ 77183 h 3322847"/>
              <a:gd name="connsiteX43" fmla="*/ 156725 w 3128779"/>
              <a:gd name="connsiteY43" fmla="*/ 71229 h 3322847"/>
              <a:gd name="connsiteX44" fmla="*/ 1700141 w 3128779"/>
              <a:gd name="connsiteY44" fmla="*/ 2 h 33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128779" h="3322847">
                <a:moveTo>
                  <a:pt x="1700141" y="2"/>
                </a:moveTo>
                <a:cubicBezTo>
                  <a:pt x="1712017" y="-89"/>
                  <a:pt x="1716784" y="2247"/>
                  <a:pt x="1725188" y="15235"/>
                </a:cubicBezTo>
                <a:cubicBezTo>
                  <a:pt x="1755338" y="80265"/>
                  <a:pt x="1785487" y="145295"/>
                  <a:pt x="1815636" y="210325"/>
                </a:cubicBezTo>
                <a:cubicBezTo>
                  <a:pt x="1845785" y="275356"/>
                  <a:pt x="1874722" y="336836"/>
                  <a:pt x="1903658" y="398315"/>
                </a:cubicBezTo>
                <a:cubicBezTo>
                  <a:pt x="1936233" y="470446"/>
                  <a:pt x="1967595" y="539027"/>
                  <a:pt x="2002511" y="606394"/>
                </a:cubicBezTo>
                <a:cubicBezTo>
                  <a:pt x="2032660" y="671424"/>
                  <a:pt x="2061597" y="732904"/>
                  <a:pt x="2090534" y="794383"/>
                </a:cubicBezTo>
                <a:cubicBezTo>
                  <a:pt x="2120683" y="859414"/>
                  <a:pt x="2149619" y="920894"/>
                  <a:pt x="2178556" y="982374"/>
                </a:cubicBezTo>
                <a:cubicBezTo>
                  <a:pt x="2207493" y="1043854"/>
                  <a:pt x="2235217" y="1101783"/>
                  <a:pt x="2259386" y="1160927"/>
                </a:cubicBezTo>
                <a:cubicBezTo>
                  <a:pt x="2285897" y="1215306"/>
                  <a:pt x="2312408" y="1269684"/>
                  <a:pt x="2334153" y="1321727"/>
                </a:cubicBezTo>
                <a:cubicBezTo>
                  <a:pt x="2363089" y="1383206"/>
                  <a:pt x="2392026" y="1444686"/>
                  <a:pt x="2420962" y="1506166"/>
                </a:cubicBezTo>
                <a:cubicBezTo>
                  <a:pt x="2449899" y="1567646"/>
                  <a:pt x="2477623" y="1625575"/>
                  <a:pt x="2506560" y="1687055"/>
                </a:cubicBezTo>
                <a:cubicBezTo>
                  <a:pt x="2533071" y="1741434"/>
                  <a:pt x="2559582" y="1795813"/>
                  <a:pt x="2581326" y="1847856"/>
                </a:cubicBezTo>
                <a:cubicBezTo>
                  <a:pt x="2616242" y="1915222"/>
                  <a:pt x="2647604" y="1983803"/>
                  <a:pt x="2677754" y="2048833"/>
                </a:cubicBezTo>
                <a:cubicBezTo>
                  <a:pt x="2707903" y="2113864"/>
                  <a:pt x="2738052" y="2178894"/>
                  <a:pt x="2766989" y="2240374"/>
                </a:cubicBezTo>
                <a:cubicBezTo>
                  <a:pt x="2798351" y="2308954"/>
                  <a:pt x="2829713" y="2377535"/>
                  <a:pt x="2861074" y="2446116"/>
                </a:cubicBezTo>
                <a:cubicBezTo>
                  <a:pt x="2897203" y="2517033"/>
                  <a:pt x="2930991" y="2592714"/>
                  <a:pt x="2963565" y="2664846"/>
                </a:cubicBezTo>
                <a:cubicBezTo>
                  <a:pt x="2993714" y="2729876"/>
                  <a:pt x="3025076" y="2798457"/>
                  <a:pt x="3059992" y="2865823"/>
                </a:cubicBezTo>
                <a:cubicBezTo>
                  <a:pt x="3078098" y="2907215"/>
                  <a:pt x="3100971" y="2950942"/>
                  <a:pt x="3120290" y="2995884"/>
                </a:cubicBezTo>
                <a:cubicBezTo>
                  <a:pt x="3122716" y="3002985"/>
                  <a:pt x="3125141" y="3010086"/>
                  <a:pt x="3128779" y="3020737"/>
                </a:cubicBezTo>
                <a:cubicBezTo>
                  <a:pt x="3075381" y="3027081"/>
                  <a:pt x="3019640" y="3038191"/>
                  <a:pt x="2967455" y="3048085"/>
                </a:cubicBezTo>
                <a:cubicBezTo>
                  <a:pt x="2847653" y="3069181"/>
                  <a:pt x="2723084" y="3087940"/>
                  <a:pt x="2603282" y="3109036"/>
                </a:cubicBezTo>
                <a:cubicBezTo>
                  <a:pt x="2471605" y="3130223"/>
                  <a:pt x="2344694" y="3153747"/>
                  <a:pt x="2213017" y="3174934"/>
                </a:cubicBezTo>
                <a:cubicBezTo>
                  <a:pt x="2086107" y="3198457"/>
                  <a:pt x="1954430" y="3219644"/>
                  <a:pt x="1826306" y="3239617"/>
                </a:cubicBezTo>
                <a:cubicBezTo>
                  <a:pt x="1683965" y="3264446"/>
                  <a:pt x="1538071" y="3290490"/>
                  <a:pt x="1395730" y="3315319"/>
                </a:cubicBezTo>
                <a:cubicBezTo>
                  <a:pt x="1387409" y="3314196"/>
                  <a:pt x="1376746" y="3317838"/>
                  <a:pt x="1369637" y="3320266"/>
                </a:cubicBezTo>
                <a:cubicBezTo>
                  <a:pt x="1343545" y="3325213"/>
                  <a:pt x="1343545" y="3325213"/>
                  <a:pt x="1335056" y="3300360"/>
                </a:cubicBezTo>
                <a:cubicBezTo>
                  <a:pt x="1308461" y="3234117"/>
                  <a:pt x="1281866" y="3167872"/>
                  <a:pt x="1251716" y="3102842"/>
                </a:cubicBezTo>
                <a:cubicBezTo>
                  <a:pt x="1226334" y="3040148"/>
                  <a:pt x="1200952" y="2977454"/>
                  <a:pt x="1175570" y="2914760"/>
                </a:cubicBezTo>
                <a:cubicBezTo>
                  <a:pt x="1147763" y="2844965"/>
                  <a:pt x="1117613" y="2779935"/>
                  <a:pt x="1089806" y="2710140"/>
                </a:cubicBezTo>
                <a:cubicBezTo>
                  <a:pt x="1063211" y="2643897"/>
                  <a:pt x="1035403" y="2574102"/>
                  <a:pt x="1008808" y="2507858"/>
                </a:cubicBezTo>
                <a:cubicBezTo>
                  <a:pt x="983426" y="2445164"/>
                  <a:pt x="953277" y="2380133"/>
                  <a:pt x="927895" y="2317440"/>
                </a:cubicBezTo>
                <a:cubicBezTo>
                  <a:pt x="901300" y="2251195"/>
                  <a:pt x="875917" y="2188502"/>
                  <a:pt x="850535" y="2125808"/>
                </a:cubicBezTo>
                <a:cubicBezTo>
                  <a:pt x="820386" y="2060778"/>
                  <a:pt x="793791" y="1994533"/>
                  <a:pt x="767196" y="1928288"/>
                </a:cubicBezTo>
                <a:cubicBezTo>
                  <a:pt x="740602" y="1862045"/>
                  <a:pt x="712794" y="1792250"/>
                  <a:pt x="681432" y="1723669"/>
                </a:cubicBezTo>
                <a:cubicBezTo>
                  <a:pt x="656050" y="1660976"/>
                  <a:pt x="630667" y="1598282"/>
                  <a:pt x="604072" y="1532038"/>
                </a:cubicBezTo>
                <a:cubicBezTo>
                  <a:pt x="575136" y="1470558"/>
                  <a:pt x="548541" y="1404313"/>
                  <a:pt x="523159" y="1341620"/>
                </a:cubicBezTo>
                <a:cubicBezTo>
                  <a:pt x="496564" y="1275375"/>
                  <a:pt x="469969" y="1209131"/>
                  <a:pt x="444587" y="1146438"/>
                </a:cubicBezTo>
                <a:cubicBezTo>
                  <a:pt x="413224" y="1077857"/>
                  <a:pt x="385417" y="1008062"/>
                  <a:pt x="357609" y="938268"/>
                </a:cubicBezTo>
                <a:cubicBezTo>
                  <a:pt x="332228" y="875573"/>
                  <a:pt x="302078" y="810543"/>
                  <a:pt x="275484" y="744299"/>
                </a:cubicBezTo>
                <a:cubicBezTo>
                  <a:pt x="257377" y="702908"/>
                  <a:pt x="242825" y="660302"/>
                  <a:pt x="224719" y="618911"/>
                </a:cubicBezTo>
                <a:cubicBezTo>
                  <a:pt x="196911" y="549116"/>
                  <a:pt x="165550" y="480536"/>
                  <a:pt x="138955" y="414292"/>
                </a:cubicBezTo>
                <a:cubicBezTo>
                  <a:pt x="111147" y="344497"/>
                  <a:pt x="83339" y="274702"/>
                  <a:pt x="51978" y="206122"/>
                </a:cubicBezTo>
                <a:cubicBezTo>
                  <a:pt x="37426" y="163516"/>
                  <a:pt x="19319" y="122125"/>
                  <a:pt x="0" y="77183"/>
                </a:cubicBezTo>
                <a:cubicBezTo>
                  <a:pt x="54612" y="74389"/>
                  <a:pt x="105668" y="72809"/>
                  <a:pt x="156725" y="71229"/>
                </a:cubicBezTo>
                <a:cubicBezTo>
                  <a:pt x="668423" y="47113"/>
                  <a:pt x="1183676" y="21782"/>
                  <a:pt x="1700141" y="2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EC33FC4-9E51-4CF1-A31A-7D22353F81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1754" y="1539560"/>
            <a:ext cx="2495335" cy="4007693"/>
          </a:xfrm>
          <a:custGeom>
            <a:avLst/>
            <a:gdLst>
              <a:gd name="connsiteX0" fmla="*/ 0 w 2495335"/>
              <a:gd name="connsiteY0" fmla="*/ 0 h 4007693"/>
              <a:gd name="connsiteX1" fmla="*/ 168172 w 2495335"/>
              <a:gd name="connsiteY1" fmla="*/ 37787 h 4007693"/>
              <a:gd name="connsiteX2" fmla="*/ 1827854 w 2495335"/>
              <a:gd name="connsiteY2" fmla="*/ 396532 h 4007693"/>
              <a:gd name="connsiteX3" fmla="*/ 1850176 w 2495335"/>
              <a:gd name="connsiteY3" fmla="*/ 419764 h 4007693"/>
              <a:gd name="connsiteX4" fmla="*/ 1891352 w 2495335"/>
              <a:gd name="connsiteY4" fmla="*/ 652475 h 4007693"/>
              <a:gd name="connsiteX5" fmla="*/ 1931950 w 2495335"/>
              <a:gd name="connsiteY5" fmla="*/ 876959 h 4007693"/>
              <a:gd name="connsiteX6" fmla="*/ 1978399 w 2495335"/>
              <a:gd name="connsiteY6" fmla="*/ 1125833 h 4007693"/>
              <a:gd name="connsiteX7" fmla="*/ 2018997 w 2495335"/>
              <a:gd name="connsiteY7" fmla="*/ 1350318 h 4007693"/>
              <a:gd name="connsiteX8" fmla="*/ 2059595 w 2495335"/>
              <a:gd name="connsiteY8" fmla="*/ 1574803 h 4007693"/>
              <a:gd name="connsiteX9" fmla="*/ 2095208 w 2495335"/>
              <a:gd name="connsiteY9" fmla="*/ 1787237 h 4007693"/>
              <a:gd name="connsiteX10" fmla="*/ 2129377 w 2495335"/>
              <a:gd name="connsiteY10" fmla="*/ 1979106 h 4007693"/>
              <a:gd name="connsiteX11" fmla="*/ 2169685 w 2495335"/>
              <a:gd name="connsiteY11" fmla="*/ 2199477 h 4007693"/>
              <a:gd name="connsiteX12" fmla="*/ 2209706 w 2495335"/>
              <a:gd name="connsiteY12" fmla="*/ 2415736 h 4007693"/>
              <a:gd name="connsiteX13" fmla="*/ 2243874 w 2495335"/>
              <a:gd name="connsiteY13" fmla="*/ 2607605 h 4007693"/>
              <a:gd name="connsiteX14" fmla="*/ 2289746 w 2495335"/>
              <a:gd name="connsiteY14" fmla="*/ 2848253 h 4007693"/>
              <a:gd name="connsiteX15" fmla="*/ 2330633 w 2495335"/>
              <a:gd name="connsiteY15" fmla="*/ 3076850 h 4007693"/>
              <a:gd name="connsiteX16" fmla="*/ 2372675 w 2495335"/>
              <a:gd name="connsiteY16" fmla="*/ 3321900 h 4007693"/>
              <a:gd name="connsiteX17" fmla="*/ 2419992 w 2495335"/>
              <a:gd name="connsiteY17" fmla="*/ 3583114 h 4007693"/>
              <a:gd name="connsiteX18" fmla="*/ 2465863 w 2495335"/>
              <a:gd name="connsiteY18" fmla="*/ 3823761 h 4007693"/>
              <a:gd name="connsiteX19" fmla="*/ 2493313 w 2495335"/>
              <a:gd name="connsiteY19" fmla="*/ 3978901 h 4007693"/>
              <a:gd name="connsiteX20" fmla="*/ 2495335 w 2495335"/>
              <a:gd name="connsiteY20" fmla="*/ 4007693 h 4007693"/>
              <a:gd name="connsiteX21" fmla="*/ 2316256 w 2495335"/>
              <a:gd name="connsiteY21" fmla="*/ 3991340 h 4007693"/>
              <a:gd name="connsiteX22" fmla="*/ 1912225 w 2495335"/>
              <a:gd name="connsiteY22" fmla="*/ 3953590 h 4007693"/>
              <a:gd name="connsiteX23" fmla="*/ 1479082 w 2495335"/>
              <a:gd name="connsiteY23" fmla="*/ 3913751 h 4007693"/>
              <a:gd name="connsiteX24" fmla="*/ 1050057 w 2495335"/>
              <a:gd name="connsiteY24" fmla="*/ 3873622 h 4007693"/>
              <a:gd name="connsiteX25" fmla="*/ 571331 w 2495335"/>
              <a:gd name="connsiteY25" fmla="*/ 3832853 h 4007693"/>
              <a:gd name="connsiteX26" fmla="*/ 542219 w 2495335"/>
              <a:gd name="connsiteY26" fmla="*/ 3830764 h 4007693"/>
              <a:gd name="connsiteX27" fmla="*/ 511084 w 2495335"/>
              <a:gd name="connsiteY27" fmla="*/ 3799884 h 4007693"/>
              <a:gd name="connsiteX28" fmla="*/ 478143 w 2495335"/>
              <a:gd name="connsiteY28" fmla="*/ 3566595 h 4007693"/>
              <a:gd name="connsiteX29" fmla="*/ 450188 w 2495335"/>
              <a:gd name="connsiteY29" fmla="*/ 3345356 h 4007693"/>
              <a:gd name="connsiteX30" fmla="*/ 416669 w 2495335"/>
              <a:gd name="connsiteY30" fmla="*/ 3103840 h 4007693"/>
              <a:gd name="connsiteX31" fmla="*/ 387557 w 2495335"/>
              <a:gd name="connsiteY31" fmla="*/ 2866149 h 4007693"/>
              <a:gd name="connsiteX32" fmla="*/ 355195 w 2495335"/>
              <a:gd name="connsiteY32" fmla="*/ 2641086 h 4007693"/>
              <a:gd name="connsiteX33" fmla="*/ 326949 w 2495335"/>
              <a:gd name="connsiteY33" fmla="*/ 2415733 h 4007693"/>
              <a:gd name="connsiteX34" fmla="*/ 294009 w 2495335"/>
              <a:gd name="connsiteY34" fmla="*/ 2182444 h 4007693"/>
              <a:gd name="connsiteX35" fmla="*/ 260490 w 2495335"/>
              <a:gd name="connsiteY35" fmla="*/ 1940928 h 4007693"/>
              <a:gd name="connsiteX36" fmla="*/ 232245 w 2495335"/>
              <a:gd name="connsiteY36" fmla="*/ 1715576 h 4007693"/>
              <a:gd name="connsiteX37" fmla="*/ 199883 w 2495335"/>
              <a:gd name="connsiteY37" fmla="*/ 1490514 h 4007693"/>
              <a:gd name="connsiteX38" fmla="*/ 171349 w 2495335"/>
              <a:gd name="connsiteY38" fmla="*/ 1261048 h 4007693"/>
              <a:gd name="connsiteX39" fmla="*/ 137541 w 2495335"/>
              <a:gd name="connsiteY39" fmla="*/ 1015420 h 4007693"/>
              <a:gd name="connsiteX40" fmla="*/ 104890 w 2495335"/>
              <a:gd name="connsiteY40" fmla="*/ 786243 h 4007693"/>
              <a:gd name="connsiteX41" fmla="*/ 86252 w 2495335"/>
              <a:gd name="connsiteY41" fmla="*/ 638750 h 4007693"/>
              <a:gd name="connsiteX42" fmla="*/ 52734 w 2495335"/>
              <a:gd name="connsiteY42" fmla="*/ 397235 h 4007693"/>
              <a:gd name="connsiteX43" fmla="*/ 18926 w 2495335"/>
              <a:gd name="connsiteY43" fmla="*/ 151607 h 4007693"/>
              <a:gd name="connsiteX44" fmla="*/ 0 w 2495335"/>
              <a:gd name="connsiteY44" fmla="*/ 0 h 40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95335" h="4007693">
                <a:moveTo>
                  <a:pt x="0" y="0"/>
                </a:moveTo>
                <a:cubicBezTo>
                  <a:pt x="58802" y="12403"/>
                  <a:pt x="113487" y="25095"/>
                  <a:pt x="168172" y="37787"/>
                </a:cubicBezTo>
                <a:cubicBezTo>
                  <a:pt x="718558" y="156190"/>
                  <a:pt x="1273062" y="274305"/>
                  <a:pt x="1827854" y="396532"/>
                </a:cubicBezTo>
                <a:cubicBezTo>
                  <a:pt x="1840497" y="399778"/>
                  <a:pt x="1844903" y="403601"/>
                  <a:pt x="1850176" y="419764"/>
                </a:cubicBezTo>
                <a:cubicBezTo>
                  <a:pt x="1863901" y="497335"/>
                  <a:pt x="1877627" y="574904"/>
                  <a:pt x="1891352" y="652475"/>
                </a:cubicBezTo>
                <a:cubicBezTo>
                  <a:pt x="1905077" y="730045"/>
                  <a:pt x="1918513" y="803503"/>
                  <a:pt x="1931950" y="876959"/>
                </a:cubicBezTo>
                <a:cubicBezTo>
                  <a:pt x="1946253" y="962755"/>
                  <a:pt x="1960267" y="1044439"/>
                  <a:pt x="1978399" y="1125833"/>
                </a:cubicBezTo>
                <a:cubicBezTo>
                  <a:pt x="1992124" y="1203404"/>
                  <a:pt x="2005561" y="1276861"/>
                  <a:pt x="2018997" y="1350318"/>
                </a:cubicBezTo>
                <a:cubicBezTo>
                  <a:pt x="2032723" y="1427888"/>
                  <a:pt x="2046158" y="1501346"/>
                  <a:pt x="2059595" y="1574803"/>
                </a:cubicBezTo>
                <a:cubicBezTo>
                  <a:pt x="2073031" y="1648260"/>
                  <a:pt x="2086179" y="1717604"/>
                  <a:pt x="2095208" y="1787237"/>
                </a:cubicBezTo>
                <a:cubicBezTo>
                  <a:pt x="2108066" y="1852469"/>
                  <a:pt x="2120925" y="1917699"/>
                  <a:pt x="2129377" y="1979106"/>
                </a:cubicBezTo>
                <a:cubicBezTo>
                  <a:pt x="2142813" y="2052563"/>
                  <a:pt x="2156250" y="2126020"/>
                  <a:pt x="2169685" y="2199477"/>
                </a:cubicBezTo>
                <a:cubicBezTo>
                  <a:pt x="2183122" y="2272935"/>
                  <a:pt x="2196269" y="2342279"/>
                  <a:pt x="2209706" y="2415736"/>
                </a:cubicBezTo>
                <a:cubicBezTo>
                  <a:pt x="2222565" y="2480967"/>
                  <a:pt x="2235422" y="2546198"/>
                  <a:pt x="2243874" y="2607605"/>
                </a:cubicBezTo>
                <a:cubicBezTo>
                  <a:pt x="2262006" y="2688999"/>
                  <a:pt x="2276021" y="2770682"/>
                  <a:pt x="2289746" y="2848253"/>
                </a:cubicBezTo>
                <a:cubicBezTo>
                  <a:pt x="2303471" y="2925823"/>
                  <a:pt x="2317196" y="3003393"/>
                  <a:pt x="2330633" y="3076850"/>
                </a:cubicBezTo>
                <a:cubicBezTo>
                  <a:pt x="2344647" y="3158533"/>
                  <a:pt x="2358661" y="3240217"/>
                  <a:pt x="2372675" y="3321900"/>
                </a:cubicBezTo>
                <a:cubicBezTo>
                  <a:pt x="2391096" y="3407407"/>
                  <a:pt x="2405688" y="3497317"/>
                  <a:pt x="2419992" y="3583114"/>
                </a:cubicBezTo>
                <a:cubicBezTo>
                  <a:pt x="2433716" y="3660683"/>
                  <a:pt x="2447731" y="3742367"/>
                  <a:pt x="2465863" y="3823761"/>
                </a:cubicBezTo>
                <a:cubicBezTo>
                  <a:pt x="2473447" y="3872829"/>
                  <a:pt x="2485439" y="3925721"/>
                  <a:pt x="2493313" y="3978901"/>
                </a:cubicBezTo>
                <a:cubicBezTo>
                  <a:pt x="2493891" y="3987128"/>
                  <a:pt x="2494469" y="3995354"/>
                  <a:pt x="2495335" y="4007693"/>
                </a:cubicBezTo>
                <a:cubicBezTo>
                  <a:pt x="2436823" y="3999404"/>
                  <a:pt x="2374480" y="3995517"/>
                  <a:pt x="2316256" y="3991340"/>
                </a:cubicBezTo>
                <a:cubicBezTo>
                  <a:pt x="2183048" y="3980031"/>
                  <a:pt x="2045433" y="3964898"/>
                  <a:pt x="1912225" y="3953590"/>
                </a:cubicBezTo>
                <a:cubicBezTo>
                  <a:pt x="1766376" y="3939036"/>
                  <a:pt x="1624932" y="3928305"/>
                  <a:pt x="1479082" y="3913751"/>
                </a:cubicBezTo>
                <a:cubicBezTo>
                  <a:pt x="1337639" y="3903020"/>
                  <a:pt x="1191790" y="3888466"/>
                  <a:pt x="1050057" y="3873622"/>
                </a:cubicBezTo>
                <a:cubicBezTo>
                  <a:pt x="891854" y="3859936"/>
                  <a:pt x="729533" y="3846539"/>
                  <a:pt x="571331" y="3832853"/>
                </a:cubicBezTo>
                <a:cubicBezTo>
                  <a:pt x="562807" y="3829318"/>
                  <a:pt x="550454" y="3830186"/>
                  <a:pt x="542219" y="3830764"/>
                </a:cubicBezTo>
                <a:cubicBezTo>
                  <a:pt x="513107" y="3828676"/>
                  <a:pt x="513107" y="3828676"/>
                  <a:pt x="511084" y="3799884"/>
                </a:cubicBezTo>
                <a:cubicBezTo>
                  <a:pt x="501476" y="3722025"/>
                  <a:pt x="491869" y="3644166"/>
                  <a:pt x="478143" y="3566595"/>
                </a:cubicBezTo>
                <a:cubicBezTo>
                  <a:pt x="468824" y="3492848"/>
                  <a:pt x="459506" y="3419102"/>
                  <a:pt x="450188" y="3345356"/>
                </a:cubicBezTo>
                <a:cubicBezTo>
                  <a:pt x="440291" y="3263383"/>
                  <a:pt x="426566" y="3185813"/>
                  <a:pt x="416669" y="3103840"/>
                </a:cubicBezTo>
                <a:cubicBezTo>
                  <a:pt x="407061" y="3025981"/>
                  <a:pt x="397164" y="2944009"/>
                  <a:pt x="387557" y="2866149"/>
                </a:cubicBezTo>
                <a:cubicBezTo>
                  <a:pt x="378238" y="2792402"/>
                  <a:pt x="364513" y="2714832"/>
                  <a:pt x="355195" y="2641086"/>
                </a:cubicBezTo>
                <a:cubicBezTo>
                  <a:pt x="345587" y="2563226"/>
                  <a:pt x="336268" y="2489480"/>
                  <a:pt x="326949" y="2415733"/>
                </a:cubicBezTo>
                <a:cubicBezTo>
                  <a:pt x="313224" y="2338164"/>
                  <a:pt x="303617" y="2260304"/>
                  <a:pt x="294009" y="2182444"/>
                </a:cubicBezTo>
                <a:cubicBezTo>
                  <a:pt x="284401" y="2104585"/>
                  <a:pt x="274505" y="2022612"/>
                  <a:pt x="260490" y="1940928"/>
                </a:cubicBezTo>
                <a:cubicBezTo>
                  <a:pt x="251171" y="1867183"/>
                  <a:pt x="241853" y="1793436"/>
                  <a:pt x="232245" y="1715576"/>
                </a:cubicBezTo>
                <a:cubicBezTo>
                  <a:pt x="218809" y="1642119"/>
                  <a:pt x="209202" y="1564259"/>
                  <a:pt x="199883" y="1490514"/>
                </a:cubicBezTo>
                <a:cubicBezTo>
                  <a:pt x="190275" y="1412654"/>
                  <a:pt x="180667" y="1334794"/>
                  <a:pt x="171349" y="1261048"/>
                </a:cubicBezTo>
                <a:cubicBezTo>
                  <a:pt x="157334" y="1179364"/>
                  <a:pt x="147438" y="1097392"/>
                  <a:pt x="137541" y="1015420"/>
                </a:cubicBezTo>
                <a:cubicBezTo>
                  <a:pt x="128223" y="941673"/>
                  <a:pt x="114497" y="864102"/>
                  <a:pt x="104890" y="786243"/>
                </a:cubicBezTo>
                <a:cubicBezTo>
                  <a:pt x="97305" y="737175"/>
                  <a:pt x="93837" y="687818"/>
                  <a:pt x="86252" y="638750"/>
                </a:cubicBezTo>
                <a:cubicBezTo>
                  <a:pt x="76355" y="556777"/>
                  <a:pt x="62342" y="475094"/>
                  <a:pt x="52734" y="397235"/>
                </a:cubicBezTo>
                <a:cubicBezTo>
                  <a:pt x="42837" y="315262"/>
                  <a:pt x="32941" y="233290"/>
                  <a:pt x="18926" y="151607"/>
                </a:cubicBezTo>
                <a:cubicBezTo>
                  <a:pt x="15459" y="102249"/>
                  <a:pt x="7874" y="53181"/>
                  <a:pt x="0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11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928BB05A-FC8A-4FD6-8F4C-15D7061655F2}"/>
              </a:ext>
            </a:extLst>
          </p:cNvPr>
          <p:cNvGrpSpPr/>
          <p:nvPr userDrawn="1"/>
        </p:nvGrpSpPr>
        <p:grpSpPr>
          <a:xfrm>
            <a:off x="319316" y="217713"/>
            <a:ext cx="1163750" cy="856344"/>
            <a:chOff x="188687" y="159656"/>
            <a:chExt cx="1538514" cy="1132114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EA4240A5-CBBE-4F0C-AA7F-5E4585695B21}"/>
                </a:ext>
              </a:extLst>
            </p:cNvPr>
            <p:cNvSpPr/>
            <p:nvPr userDrawn="1"/>
          </p:nvSpPr>
          <p:spPr>
            <a:xfrm>
              <a:off x="188687" y="159656"/>
              <a:ext cx="1132114" cy="1132114"/>
            </a:xfrm>
            <a:prstGeom prst="diamond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菱形 3">
              <a:extLst>
                <a:ext uri="{FF2B5EF4-FFF2-40B4-BE49-F238E27FC236}">
                  <a16:creationId xmlns:a16="http://schemas.microsoft.com/office/drawing/2014/main" id="{94CBF675-2D53-4A6C-A742-DF7C47B0E00E}"/>
                </a:ext>
              </a:extLst>
            </p:cNvPr>
            <p:cNvSpPr/>
            <p:nvPr userDrawn="1"/>
          </p:nvSpPr>
          <p:spPr>
            <a:xfrm>
              <a:off x="595087" y="159656"/>
              <a:ext cx="1132114" cy="1132114"/>
            </a:xfrm>
            <a:prstGeom prst="diamond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67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3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5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9EED84-D585-4E76-89A9-C57D2F6EECC7}"/>
              </a:ext>
            </a:extLst>
          </p:cNvPr>
          <p:cNvSpPr>
            <a:spLocks/>
          </p:cNvSpPr>
          <p:nvPr/>
        </p:nvSpPr>
        <p:spPr bwMode="auto">
          <a:xfrm rot="17873156">
            <a:off x="-757854" y="2878243"/>
            <a:ext cx="6307604" cy="63608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754F1-79A6-46F3-A14E-7D08DCE26B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8534">
            <a:off x="857376" y="1459212"/>
            <a:ext cx="2303190" cy="4739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81B80E-7058-407F-B502-68EFA28B7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890">
            <a:off x="3662248" y="857774"/>
            <a:ext cx="2531196" cy="520872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6DAC69-EAE6-4A88-80A6-9D8CC13AF302}"/>
              </a:ext>
            </a:extLst>
          </p:cNvPr>
          <p:cNvSpPr/>
          <p:nvPr/>
        </p:nvSpPr>
        <p:spPr>
          <a:xfrm rot="18888791">
            <a:off x="8854247" y="-6080731"/>
            <a:ext cx="7764820" cy="7764820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E499F1-0EDA-4715-887A-BC8AA943137D}"/>
              </a:ext>
            </a:extLst>
          </p:cNvPr>
          <p:cNvSpPr/>
          <p:nvPr/>
        </p:nvSpPr>
        <p:spPr>
          <a:xfrm rot="18888791">
            <a:off x="10246560" y="625161"/>
            <a:ext cx="959656" cy="9596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E0D83E0-F0B3-4D3D-8B4B-3CF45719E5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14639"/>
          <a:stretch>
            <a:fillRect/>
          </a:stretch>
        </p:blipFill>
        <p:spPr>
          <a:xfrm>
            <a:off x="481035" y="2211584"/>
            <a:ext cx="3128779" cy="3322847"/>
          </a:xfrm>
        </p:spPr>
      </p:pic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42887296-2DE4-4290-9C3D-5DA9D0BBC59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r="3271"/>
          <a:stretch>
            <a:fillRect/>
          </a:stretch>
        </p:blipFill>
        <p:spPr>
          <a:xfrm>
            <a:off x="3705473" y="1527642"/>
            <a:ext cx="2495335" cy="4007693"/>
          </a:xfrm>
        </p:spPr>
      </p:pic>
      <p:grpSp>
        <p:nvGrpSpPr>
          <p:cNvPr id="26" name="Group 33">
            <a:extLst>
              <a:ext uri="{FF2B5EF4-FFF2-40B4-BE49-F238E27FC236}">
                <a16:creationId xmlns:a16="http://schemas.microsoft.com/office/drawing/2014/main" id="{2DA7E857-66DE-4F93-A04C-EDC5C6F245BA}"/>
              </a:ext>
            </a:extLst>
          </p:cNvPr>
          <p:cNvGrpSpPr/>
          <p:nvPr/>
        </p:nvGrpSpPr>
        <p:grpSpPr>
          <a:xfrm>
            <a:off x="10326424" y="5626363"/>
            <a:ext cx="1350176" cy="306149"/>
            <a:chOff x="515938" y="5493205"/>
            <a:chExt cx="1134676" cy="257285"/>
          </a:xfrm>
        </p:grpSpPr>
        <p:sp>
          <p:nvSpPr>
            <p:cNvPr id="27" name="Freeform: Shape 34">
              <a:extLst>
                <a:ext uri="{FF2B5EF4-FFF2-40B4-BE49-F238E27FC236}">
                  <a16:creationId xmlns:a16="http://schemas.microsoft.com/office/drawing/2014/main" id="{6D090E3D-0A3D-4455-91F6-111AD264750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FDC189B0-0FDD-4F5A-97F8-033C50210807}"/>
                </a:ext>
              </a:extLst>
            </p:cNvPr>
            <p:cNvSpPr/>
            <p:nvPr/>
          </p:nvSpPr>
          <p:spPr>
            <a:xfrm>
              <a:off x="779362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610E489-24AF-4C4A-B3A5-37F8677710D2}"/>
              </a:ext>
            </a:extLst>
          </p:cNvPr>
          <p:cNvGrpSpPr/>
          <p:nvPr/>
        </p:nvGrpSpPr>
        <p:grpSpPr>
          <a:xfrm>
            <a:off x="6546277" y="3357591"/>
            <a:ext cx="5208166" cy="1515466"/>
            <a:chOff x="1571361" y="2645592"/>
            <a:chExt cx="5208166" cy="151546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9A71E12C-9667-4406-807F-9F29CD39A698}"/>
                </a:ext>
              </a:extLst>
            </p:cNvPr>
            <p:cNvSpPr/>
            <p:nvPr/>
          </p:nvSpPr>
          <p:spPr bwMode="auto">
            <a:xfrm>
              <a:off x="1602935" y="2645592"/>
              <a:ext cx="517659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3.1.1 </a:t>
              </a:r>
              <a:r>
                <a:rPr lang="zh-CN" altLang="en-US" sz="4400" b="1" kern="100" dirty="0">
                  <a:cs typeface="+mn-ea"/>
                  <a:sym typeface="+mn-lt"/>
                </a:rPr>
                <a:t>一元一次方程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D7086EE-F945-425A-BBC7-A17FA9B68BB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016D37D-3FDD-438E-AAAC-4F05B0F6BAC2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46F52B03-10EE-41D0-8E82-0B00F0A1EF00}"/>
              </a:ext>
            </a:extLst>
          </p:cNvPr>
          <p:cNvSpPr/>
          <p:nvPr/>
        </p:nvSpPr>
        <p:spPr bwMode="auto">
          <a:xfrm>
            <a:off x="7974945" y="2731050"/>
            <a:ext cx="370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F82A5BE-5EE9-4365-B97D-A29A3C82A3C6}"/>
              </a:ext>
            </a:extLst>
          </p:cNvPr>
          <p:cNvSpPr txBox="1"/>
          <p:nvPr/>
        </p:nvSpPr>
        <p:spPr>
          <a:xfrm>
            <a:off x="6718520" y="481004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C477CE2-92D7-42E5-870C-33EE811E1ADC}"/>
              </a:ext>
            </a:extLst>
          </p:cNvPr>
          <p:cNvSpPr/>
          <p:nvPr/>
        </p:nvSpPr>
        <p:spPr>
          <a:xfrm>
            <a:off x="7518400" y="437896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31676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9BA6C3-15B1-4DE9-BC94-7631B55AE5D8}"/>
              </a:ext>
            </a:extLst>
          </p:cNvPr>
          <p:cNvSpPr/>
          <p:nvPr/>
        </p:nvSpPr>
        <p:spPr>
          <a:xfrm>
            <a:off x="649675" y="1290538"/>
            <a:ext cx="10366667" cy="96584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2277476" algn="l"/>
              </a:tabLst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）一台计算机已使用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1700 h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，预计每月再使用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150 h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，经过多少月这台计算机的使用时间达到规定的检修时间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2450 h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CAB9FDDC-E27B-4404-9D6F-FE8A171E2656}"/>
              </a:ext>
            </a:extLst>
          </p:cNvPr>
          <p:cNvGrpSpPr/>
          <p:nvPr/>
        </p:nvGrpSpPr>
        <p:grpSpPr>
          <a:xfrm>
            <a:off x="4534630" y="3450208"/>
            <a:ext cx="9541887" cy="2194985"/>
            <a:chOff x="-480" y="2627"/>
            <a:chExt cx="5307" cy="1037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31D1FB5-7DEE-48B2-95E8-FB4C7D1B4F6D}"/>
                </a:ext>
              </a:extLst>
            </p:cNvPr>
            <p:cNvSpPr/>
            <p:nvPr/>
          </p:nvSpPr>
          <p:spPr>
            <a:xfrm>
              <a:off x="-480" y="2627"/>
              <a:ext cx="5307" cy="8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defTabSz="0">
                <a:lnSpc>
                  <a:spcPct val="200000"/>
                </a:lnSpc>
                <a:tabLst>
                  <a:tab pos="2277476" algn="l"/>
                </a:tabLst>
              </a:pPr>
              <a:r>
                <a:rPr lang="zh-CN" altLang="en-US" sz="2000" dirty="0">
                  <a:cs typeface="+mn-ea"/>
                  <a:sym typeface="+mn-lt"/>
                </a:rPr>
                <a:t>解： 设</a:t>
              </a:r>
              <a:r>
                <a:rPr lang="en-US" altLang="zh-CN" sz="2000" i="1" dirty="0">
                  <a:cs typeface="+mn-ea"/>
                  <a:sym typeface="+mn-lt"/>
                </a:rPr>
                <a:t>x</a:t>
              </a:r>
              <a:r>
                <a:rPr lang="zh-CN" altLang="en-US" sz="2000" dirty="0">
                  <a:cs typeface="+mn-ea"/>
                  <a:sym typeface="+mn-lt"/>
                </a:rPr>
                <a:t>月后这台计算机的使用时间达到</a:t>
              </a:r>
              <a:r>
                <a:rPr lang="en-US" altLang="zh-CN" sz="2000" dirty="0">
                  <a:cs typeface="+mn-ea"/>
                  <a:sym typeface="+mn-lt"/>
                </a:rPr>
                <a:t>2450 h</a:t>
              </a:r>
              <a:r>
                <a:rPr lang="zh-CN" altLang="en-US" sz="2000" dirty="0">
                  <a:cs typeface="+mn-ea"/>
                  <a:sym typeface="+mn-lt"/>
                </a:rPr>
                <a:t>，   </a:t>
              </a:r>
            </a:p>
            <a:p>
              <a:pPr defTabSz="0">
                <a:lnSpc>
                  <a:spcPct val="200000"/>
                </a:lnSpc>
                <a:tabLst>
                  <a:tab pos="2277476" algn="l"/>
                </a:tabLst>
              </a:pPr>
              <a:r>
                <a:rPr lang="zh-CN" altLang="en-US" sz="2000" dirty="0">
                  <a:cs typeface="+mn-ea"/>
                  <a:sym typeface="+mn-lt"/>
                </a:rPr>
                <a:t>那么在</a:t>
              </a:r>
              <a:r>
                <a:rPr lang="en-US" altLang="zh-CN" sz="2000" i="1" dirty="0">
                  <a:cs typeface="+mn-ea"/>
                  <a:sym typeface="+mn-lt"/>
                </a:rPr>
                <a:t>x</a:t>
              </a:r>
              <a:r>
                <a:rPr lang="zh-CN" altLang="en-US" sz="2000" dirty="0">
                  <a:cs typeface="+mn-ea"/>
                  <a:sym typeface="+mn-lt"/>
                </a:rPr>
                <a:t>月里这台计算机使用了</a:t>
              </a:r>
              <a:r>
                <a:rPr lang="en-US" altLang="zh-CN" sz="2000" dirty="0">
                  <a:cs typeface="+mn-ea"/>
                  <a:sym typeface="+mn-lt"/>
                </a:rPr>
                <a:t>150</a:t>
              </a:r>
              <a:r>
                <a:rPr lang="en-US" altLang="zh-CN" sz="2000" i="1" dirty="0">
                  <a:cs typeface="+mn-ea"/>
                  <a:sym typeface="+mn-lt"/>
                </a:rPr>
                <a:t>x </a:t>
              </a:r>
              <a:r>
                <a:rPr lang="en-US" altLang="zh-CN" sz="2000" dirty="0">
                  <a:cs typeface="+mn-ea"/>
                  <a:sym typeface="+mn-lt"/>
                </a:rPr>
                <a:t>h.</a:t>
              </a:r>
            </a:p>
            <a:p>
              <a:pPr defTabSz="0">
                <a:lnSpc>
                  <a:spcPct val="200000"/>
                </a:lnSpc>
                <a:tabLst>
                  <a:tab pos="2277476" algn="l"/>
                </a:tabLst>
              </a:pPr>
              <a:r>
                <a:rPr lang="zh-CN" altLang="en-US" sz="2000" dirty="0">
                  <a:cs typeface="+mn-ea"/>
                  <a:sym typeface="+mn-lt"/>
                </a:rPr>
                <a:t>列方程                     </a:t>
              </a:r>
              <a:r>
                <a:rPr lang="en-US" altLang="zh-CN" sz="2000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8" name="内容占位符 391173">
              <a:extLst>
                <a:ext uri="{FF2B5EF4-FFF2-40B4-BE49-F238E27FC236}">
                  <a16:creationId xmlns:a16="http://schemas.microsoft.com/office/drawing/2014/main" id="{5CFBDC77-358E-4F66-904C-9373D65C2458}"/>
                </a:ext>
              </a:extLst>
            </p:cNvPr>
            <p:cNvGraphicFramePr>
              <a:graphicFrameLocks noGrp="1"/>
            </p:cNvGraphicFramePr>
            <p:nvPr>
              <p:ph/>
              <p:extLst>
                <p:ext uri="{D42A27DB-BD31-4B8C-83A1-F6EECF244321}">
                  <p14:modId xmlns:p14="http://schemas.microsoft.com/office/powerpoint/2010/main" val="4083040202"/>
                </p:ext>
              </p:extLst>
            </p:nvPr>
          </p:nvGraphicFramePr>
          <p:xfrm>
            <a:off x="65" y="3400"/>
            <a:ext cx="186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1255395" imgH="177800" progId="Equation.DSMT4">
                    <p:embed/>
                  </p:oleObj>
                </mc:Choice>
                <mc:Fallback>
                  <p:oleObj r:id="rId3" imgW="1255395" imgH="177800" progId="Equation.DSMT4">
                    <p:embed/>
                    <p:pic>
                      <p:nvPicPr>
                        <p:cNvPr id="8" name="内容占位符 391173">
                          <a:extLst>
                            <a:ext uri="{FF2B5EF4-FFF2-40B4-BE49-F238E27FC236}">
                              <a16:creationId xmlns:a16="http://schemas.microsoft.com/office/drawing/2014/main" id="{5CFBDC77-358E-4F66-904C-9373D65C245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5" y="3400"/>
                          <a:ext cx="1866" cy="264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07F0CD60-6D5F-4BAA-AE0F-75A8D49D70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179" y="2900481"/>
            <a:ext cx="3291980" cy="218591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6DF5144-C9C9-4ED3-90AC-24C851264567}"/>
              </a:ext>
            </a:extLst>
          </p:cNvPr>
          <p:cNvSpPr txBox="1"/>
          <p:nvPr/>
        </p:nvSpPr>
        <p:spPr>
          <a:xfrm>
            <a:off x="4533930" y="2485178"/>
            <a:ext cx="699382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分析：题目中的相等关系为：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已使用时间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将要使用的月份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×150=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规定检修时间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40F78B1-106C-405E-8119-9FDB45EA8092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  <p:extLst>
      <p:ext uri="{BB962C8B-B14F-4D97-AF65-F5344CB8AC3E}">
        <p14:creationId xmlns:p14="http://schemas.microsoft.com/office/powerpoint/2010/main" val="11480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BA3F6D-9034-429C-BF37-1C0E5DA58CC4}"/>
              </a:ext>
            </a:extLst>
          </p:cNvPr>
          <p:cNvSpPr/>
          <p:nvPr/>
        </p:nvSpPr>
        <p:spPr>
          <a:xfrm>
            <a:off x="681308" y="1548528"/>
            <a:ext cx="11226444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0">
              <a:tabLst>
                <a:tab pos="2277476" algn="l"/>
              </a:tabLst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）某校女生占全体学生数的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52%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，比男生多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人，这个学校有多少学生？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7B6A336-D4EC-42CB-8083-9ACE131BEAAD}"/>
              </a:ext>
            </a:extLst>
          </p:cNvPr>
          <p:cNvGrpSpPr/>
          <p:nvPr/>
        </p:nvGrpSpPr>
        <p:grpSpPr>
          <a:xfrm>
            <a:off x="4744671" y="3123698"/>
            <a:ext cx="6993467" cy="2427819"/>
            <a:chOff x="16" y="2462"/>
            <a:chExt cx="3304" cy="1147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87D567F-66EB-4DBF-A285-E751502B9FDC}"/>
                </a:ext>
              </a:extLst>
            </p:cNvPr>
            <p:cNvSpPr/>
            <p:nvPr/>
          </p:nvSpPr>
          <p:spPr>
            <a:xfrm>
              <a:off x="16" y="2462"/>
              <a:ext cx="3304" cy="8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defTabSz="0">
                <a:lnSpc>
                  <a:spcPct val="150000"/>
                </a:lnSpc>
                <a:tabLst>
                  <a:tab pos="2277476" algn="l"/>
                </a:tabLst>
              </a:pPr>
              <a:r>
                <a:rPr lang="zh-CN" altLang="en-US" sz="2400" dirty="0">
                  <a:cs typeface="+mn-ea"/>
                  <a:sym typeface="+mn-lt"/>
                </a:rPr>
                <a:t>解：设这个学校的学生数为</a:t>
              </a:r>
              <a:r>
                <a:rPr lang="en-US" altLang="zh-CN" sz="2400" i="1" dirty="0">
                  <a:cs typeface="+mn-ea"/>
                  <a:sym typeface="+mn-lt"/>
                </a:rPr>
                <a:t>x</a:t>
              </a:r>
              <a:r>
                <a:rPr lang="zh-CN" altLang="en-US" sz="2400" dirty="0">
                  <a:cs typeface="+mn-ea"/>
                  <a:sym typeface="+mn-lt"/>
                </a:rPr>
                <a:t>，那么女生数为</a:t>
              </a:r>
              <a:r>
                <a:rPr lang="en-US" altLang="zh-CN" sz="2400" dirty="0">
                  <a:cs typeface="+mn-ea"/>
                  <a:sym typeface="+mn-lt"/>
                </a:rPr>
                <a:t>0.52</a:t>
              </a:r>
              <a:r>
                <a:rPr lang="en-US" altLang="zh-CN" sz="2400" i="1" dirty="0">
                  <a:cs typeface="+mn-ea"/>
                  <a:sym typeface="+mn-lt"/>
                </a:rPr>
                <a:t>x</a:t>
              </a:r>
              <a:r>
                <a:rPr lang="zh-CN" altLang="en-US" sz="2400" i="1" dirty="0">
                  <a:cs typeface="+mn-ea"/>
                  <a:sym typeface="+mn-lt"/>
                </a:rPr>
                <a:t>，</a:t>
              </a:r>
              <a:r>
                <a:rPr lang="zh-CN" altLang="en-US" sz="2400" dirty="0">
                  <a:cs typeface="+mn-ea"/>
                  <a:sym typeface="+mn-lt"/>
                </a:rPr>
                <a:t>男生数为</a:t>
              </a:r>
              <a:r>
                <a:rPr lang="en-US" altLang="zh-CN" sz="2400" dirty="0">
                  <a:cs typeface="+mn-ea"/>
                  <a:sym typeface="+mn-lt"/>
                </a:rPr>
                <a:t>(1</a:t>
              </a:r>
              <a:r>
                <a:rPr lang="zh-CN" altLang="en-US" sz="2400" dirty="0">
                  <a:cs typeface="+mn-ea"/>
                  <a:sym typeface="+mn-lt"/>
                </a:rPr>
                <a:t>－</a:t>
              </a:r>
              <a:r>
                <a:rPr lang="en-US" altLang="zh-CN" sz="2400" dirty="0">
                  <a:cs typeface="+mn-ea"/>
                  <a:sym typeface="+mn-lt"/>
                </a:rPr>
                <a:t>0.52)</a:t>
              </a:r>
              <a:r>
                <a:rPr lang="en-US" altLang="zh-CN" sz="2400" i="1" dirty="0">
                  <a:cs typeface="+mn-ea"/>
                  <a:sym typeface="+mn-lt"/>
                </a:rPr>
                <a:t>x</a:t>
              </a:r>
              <a:r>
                <a:rPr lang="en-US" altLang="zh-CN" sz="2400" dirty="0">
                  <a:cs typeface="+mn-ea"/>
                  <a:sym typeface="+mn-lt"/>
                </a:rPr>
                <a:t>.</a:t>
              </a:r>
            </a:p>
            <a:p>
              <a:pPr defTabSz="0">
                <a:lnSpc>
                  <a:spcPct val="150000"/>
                </a:lnSpc>
                <a:tabLst>
                  <a:tab pos="2277476" algn="l"/>
                </a:tabLst>
              </a:pPr>
              <a:r>
                <a:rPr lang="en-US" altLang="zh-CN" sz="2400" dirty="0">
                  <a:cs typeface="+mn-ea"/>
                  <a:sym typeface="+mn-lt"/>
                </a:rPr>
                <a:t>      </a:t>
              </a:r>
              <a:r>
                <a:rPr lang="zh-CN" altLang="en-US" sz="2400" dirty="0">
                  <a:cs typeface="+mn-ea"/>
                  <a:sym typeface="+mn-lt"/>
                </a:rPr>
                <a:t>列方程                       </a:t>
              </a:r>
              <a:r>
                <a:rPr lang="en-US" altLang="zh-CN" sz="2400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8" name="内容占位符 393221">
              <a:extLst>
                <a:ext uri="{FF2B5EF4-FFF2-40B4-BE49-F238E27FC236}">
                  <a16:creationId xmlns:a16="http://schemas.microsoft.com/office/drawing/2014/main" id="{84E76B27-5CBA-4DF8-B521-3699BA42B753}"/>
                </a:ext>
              </a:extLst>
            </p:cNvPr>
            <p:cNvGraphicFramePr>
              <a:graphicFrameLocks noGrp="1"/>
            </p:cNvGraphicFramePr>
            <p:nvPr>
              <p:ph/>
              <p:extLst>
                <p:ext uri="{D42A27DB-BD31-4B8C-83A1-F6EECF244321}">
                  <p14:modId xmlns:p14="http://schemas.microsoft.com/office/powerpoint/2010/main" val="1687842823"/>
                </p:ext>
              </p:extLst>
            </p:nvPr>
          </p:nvGraphicFramePr>
          <p:xfrm>
            <a:off x="748" y="3264"/>
            <a:ext cx="2124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1560830" imgH="254000" progId="Equation.DSMT4">
                    <p:embed/>
                  </p:oleObj>
                </mc:Choice>
                <mc:Fallback>
                  <p:oleObj r:id="rId3" imgW="1560830" imgH="254000" progId="Equation.DSMT4">
                    <p:embed/>
                    <p:pic>
                      <p:nvPicPr>
                        <p:cNvPr id="8" name="内容占位符 393221">
                          <a:extLst>
                            <a:ext uri="{FF2B5EF4-FFF2-40B4-BE49-F238E27FC236}">
                              <a16:creationId xmlns:a16="http://schemas.microsoft.com/office/drawing/2014/main" id="{84E76B27-5CBA-4DF8-B521-3699BA42B75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48" y="3264"/>
                          <a:ext cx="2124" cy="345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6FFE6741-E9A9-4DDB-9FCC-CD711742A2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6351" y="2936920"/>
            <a:ext cx="3346173" cy="213132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40302E-CDF7-4234-AD10-D5286D5A3B87}"/>
              </a:ext>
            </a:extLst>
          </p:cNvPr>
          <p:cNvSpPr txBox="1"/>
          <p:nvPr/>
        </p:nvSpPr>
        <p:spPr>
          <a:xfrm>
            <a:off x="4744313" y="2244961"/>
            <a:ext cx="699382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分析：题目中的相等关系为：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女生人数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男生人数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=80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B44E6BB-C55E-4940-8751-46DEE7A01FA6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  <p:extLst>
      <p:ext uri="{BB962C8B-B14F-4D97-AF65-F5344CB8AC3E}">
        <p14:creationId xmlns:p14="http://schemas.microsoft.com/office/powerpoint/2010/main" val="22787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320529">
            <a:extLst>
              <a:ext uri="{FF2B5EF4-FFF2-40B4-BE49-F238E27FC236}">
                <a16:creationId xmlns:a16="http://schemas.microsoft.com/office/drawing/2014/main" id="{F466F0F2-DCCE-4710-A258-FA9F91A5B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743091"/>
              </p:ext>
            </p:extLst>
          </p:nvPr>
        </p:nvGraphicFramePr>
        <p:xfrm>
          <a:off x="6698655" y="1497256"/>
          <a:ext cx="3468915" cy="56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560830" imgH="254000" progId="Equation.DSMT4">
                  <p:embed/>
                </p:oleObj>
              </mc:Choice>
              <mc:Fallback>
                <p:oleObj r:id="rId3" imgW="1560830" imgH="254000" progId="Equation.DSMT4">
                  <p:embed/>
                  <p:pic>
                    <p:nvPicPr>
                      <p:cNvPr id="5" name="内容占位符 320529">
                        <a:extLst>
                          <a:ext uri="{FF2B5EF4-FFF2-40B4-BE49-F238E27FC236}">
                            <a16:creationId xmlns:a16="http://schemas.microsoft.com/office/drawing/2014/main" id="{F466F0F2-DCCE-4710-A258-FA9F91A5BB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98655" y="1497256"/>
                        <a:ext cx="3468915" cy="563739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内容占位符 320531">
            <a:extLst>
              <a:ext uri="{FF2B5EF4-FFF2-40B4-BE49-F238E27FC236}">
                <a16:creationId xmlns:a16="http://schemas.microsoft.com/office/drawing/2014/main" id="{DC8A4EE2-84E7-4CD5-BD3B-65CBD0294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968774"/>
              </p:ext>
            </p:extLst>
          </p:nvPr>
        </p:nvGraphicFramePr>
        <p:xfrm>
          <a:off x="1199457" y="1571727"/>
          <a:ext cx="1245991" cy="4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32765" imgH="177800" progId="Equation.DSMT4">
                  <p:embed/>
                </p:oleObj>
              </mc:Choice>
              <mc:Fallback>
                <p:oleObj r:id="rId5" imgW="532765" imgH="177800" progId="Equation.DSMT4">
                  <p:embed/>
                  <p:pic>
                    <p:nvPicPr>
                      <p:cNvPr id="6" name="内容占位符 320531">
                        <a:extLst>
                          <a:ext uri="{FF2B5EF4-FFF2-40B4-BE49-F238E27FC236}">
                            <a16:creationId xmlns:a16="http://schemas.microsoft.com/office/drawing/2014/main" id="{DC8A4EE2-84E7-4CD5-BD3B-65CBD0294D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9457" y="1571727"/>
                        <a:ext cx="1245991" cy="414796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内容占位符 320534">
            <a:extLst>
              <a:ext uri="{FF2B5EF4-FFF2-40B4-BE49-F238E27FC236}">
                <a16:creationId xmlns:a16="http://schemas.microsoft.com/office/drawing/2014/main" id="{D249C690-6BD5-4D8E-8512-3348DA4DE6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576431"/>
              </p:ext>
            </p:extLst>
          </p:nvPr>
        </p:nvGraphicFramePr>
        <p:xfrm>
          <a:off x="3042866" y="1558114"/>
          <a:ext cx="2831506" cy="44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218565" imgH="190500" progId="Equation.DSMT4">
                  <p:embed/>
                </p:oleObj>
              </mc:Choice>
              <mc:Fallback>
                <p:oleObj r:id="rId7" imgW="1218565" imgH="190500" progId="Equation.DSMT4">
                  <p:embed/>
                  <p:pic>
                    <p:nvPicPr>
                      <p:cNvPr id="7" name="内容占位符 320534">
                        <a:extLst>
                          <a:ext uri="{FF2B5EF4-FFF2-40B4-BE49-F238E27FC236}">
                            <a16:creationId xmlns:a16="http://schemas.microsoft.com/office/drawing/2014/main" id="{D249C690-6BD5-4D8E-8512-3348DA4DE6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2866" y="1558114"/>
                        <a:ext cx="2831506" cy="44202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F0BCEE60-97FD-46D1-BA9E-0B2945B94B93}"/>
              </a:ext>
            </a:extLst>
          </p:cNvPr>
          <p:cNvSpPr txBox="1"/>
          <p:nvPr/>
        </p:nvSpPr>
        <p:spPr>
          <a:xfrm>
            <a:off x="1199457" y="2442375"/>
            <a:ext cx="11279716" cy="960967"/>
          </a:xfrm>
          <a:prstGeom prst="rect">
            <a:avLst/>
          </a:prstGeom>
          <a:noFill/>
          <a:ln w="9525">
            <a:noFill/>
          </a:ln>
        </p:spPr>
        <p:txBody>
          <a:bodyPr lIns="0" rIns="0"/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观察上面列出的三个方程，都有以下特征：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D6C65CE-ACEA-4409-B25E-6D6C096B33EA}"/>
              </a:ext>
            </a:extLst>
          </p:cNvPr>
          <p:cNvSpPr/>
          <p:nvPr/>
        </p:nvSpPr>
        <p:spPr>
          <a:xfrm>
            <a:off x="955133" y="3117164"/>
            <a:ext cx="8257116" cy="40011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914377"/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）只含有一个未知数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FB1972F-AC6B-4D45-BEBC-37A7CEF7FC5F}"/>
              </a:ext>
            </a:extLst>
          </p:cNvPr>
          <p:cNvSpPr/>
          <p:nvPr/>
        </p:nvSpPr>
        <p:spPr>
          <a:xfrm>
            <a:off x="962489" y="3706576"/>
            <a:ext cx="751416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）未知数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的次数都是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885756-9C41-41E5-A0BD-0198B0CF59B9}"/>
              </a:ext>
            </a:extLst>
          </p:cNvPr>
          <p:cNvSpPr/>
          <p:nvPr/>
        </p:nvSpPr>
        <p:spPr>
          <a:xfrm>
            <a:off x="955133" y="4295988"/>
            <a:ext cx="6242049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）等式两边都是整式。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6845A3A-3124-4317-8AA6-41613C7956C4}"/>
              </a:ext>
            </a:extLst>
          </p:cNvPr>
          <p:cNvSpPr/>
          <p:nvPr/>
        </p:nvSpPr>
        <p:spPr>
          <a:xfrm>
            <a:off x="1197490" y="4904559"/>
            <a:ext cx="10080109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lIns="0" anchor="ctr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只含有一个未知数（元），未知数的次数都是</a:t>
            </a:r>
            <a:r>
              <a:rPr lang="en-US" altLang="zh-CN" sz="2400" b="1" dirty="0">
                <a:solidFill>
                  <a:srgbClr val="A5B592"/>
                </a:solidFill>
                <a:cs typeface="+mn-ea"/>
                <a:sym typeface="+mn-lt"/>
              </a:rPr>
              <a:t>1(</a:t>
            </a: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次）， 这样的方程叫做一元一次方程．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FEBF97B-2FD2-4270-A459-29DAC1D22F40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一元一次方程</a:t>
            </a:r>
          </a:p>
        </p:txBody>
      </p:sp>
    </p:spTree>
    <p:extLst>
      <p:ext uri="{BB962C8B-B14F-4D97-AF65-F5344CB8AC3E}">
        <p14:creationId xmlns:p14="http://schemas.microsoft.com/office/powerpoint/2010/main" val="239806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>
            <a:extLst>
              <a:ext uri="{FF2B5EF4-FFF2-40B4-BE49-F238E27FC236}">
                <a16:creationId xmlns:a16="http://schemas.microsoft.com/office/drawing/2014/main" id="{D4CF0DDE-32FD-4F24-A1D0-9322094D6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800" y="1927844"/>
            <a:ext cx="9424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设</a:t>
            </a:r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恰当的设出未知数</a:t>
            </a:r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用字母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表示问题中的未知量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E9DCC18A-4727-4008-8B96-F9481FB34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801" y="5158392"/>
            <a:ext cx="9972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列</a:t>
            </a:r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利用实际问题中的相等关系列出方程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3382E69E-AACE-44ED-A53E-FD66EACD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801" y="3543118"/>
            <a:ext cx="8188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找</a:t>
            </a:r>
            <a:r>
              <a:rPr lang="zh-CN" altLang="zh-CN" sz="28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寻找实际问题中的相等关系（关键）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9786FB7-0069-4080-90D6-9339F7F5BD7C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列一元一次方程的步骤</a:t>
            </a:r>
          </a:p>
        </p:txBody>
      </p:sp>
    </p:spTree>
    <p:extLst>
      <p:ext uri="{BB962C8B-B14F-4D97-AF65-F5344CB8AC3E}">
        <p14:creationId xmlns:p14="http://schemas.microsoft.com/office/powerpoint/2010/main" val="42170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BAC62C3C-5C69-4439-A3D2-00F69E3C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87" y="2400414"/>
            <a:ext cx="2400300" cy="6667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733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实际问题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4F7383B-776F-4EFE-8FC2-B64DEE64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5105" y="2400414"/>
            <a:ext cx="3456516" cy="6667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733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一元一次方程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ABE614E-EB4D-4401-A5C8-A794720C2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1551" y="2771888"/>
            <a:ext cx="489585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F3451C7B-20CC-449D-8C54-DE236A179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25" y="2138962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设未知数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67D5D81-E110-44B1-B315-75457D3BB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136" y="2138962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列方程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83FFE54-F1A9-4C7E-89DB-9FB7FC26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87" y="4048949"/>
            <a:ext cx="10711784" cy="16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200000"/>
              </a:lnSpc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分析实际问题中的数量关系，利用其中的相等关系列出方程，是用数学解决实际问题的一种方法．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1DE455-8BDF-42B7-B605-B31B31E0C01E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归纳</a:t>
            </a:r>
          </a:p>
        </p:txBody>
      </p:sp>
    </p:spTree>
    <p:extLst>
      <p:ext uri="{BB962C8B-B14F-4D97-AF65-F5344CB8AC3E}">
        <p14:creationId xmlns:p14="http://schemas.microsoft.com/office/powerpoint/2010/main" val="19683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2B6F279-8CC2-4D4B-BCCA-3ED470C34D1E}"/>
              </a:ext>
            </a:extLst>
          </p:cNvPr>
          <p:cNvSpPr txBox="1"/>
          <p:nvPr/>
        </p:nvSpPr>
        <p:spPr>
          <a:xfrm>
            <a:off x="864357" y="1549271"/>
            <a:ext cx="1067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200" dirty="0">
                <a:sym typeface="+mn-lt"/>
              </a:rPr>
              <a:t>解方程就是求出使方程中等号左右两边相等的未知数的值，这个值就是方程的解。</a:t>
            </a:r>
          </a:p>
        </p:txBody>
      </p:sp>
      <p:graphicFrame>
        <p:nvGraphicFramePr>
          <p:cNvPr id="6" name="内容占位符 320529">
            <a:extLst>
              <a:ext uri="{FF2B5EF4-FFF2-40B4-BE49-F238E27FC236}">
                <a16:creationId xmlns:a16="http://schemas.microsoft.com/office/drawing/2014/main" id="{EA201480-0E26-4E31-9A0C-6775E8D1A5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165725"/>
              </p:ext>
            </p:extLst>
          </p:nvPr>
        </p:nvGraphicFramePr>
        <p:xfrm>
          <a:off x="864357" y="5129197"/>
          <a:ext cx="4584700" cy="745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560830" imgH="254000" progId="Equation.DSMT4">
                  <p:embed/>
                </p:oleObj>
              </mc:Choice>
              <mc:Fallback>
                <p:oleObj r:id="rId3" imgW="1560830" imgH="254000" progId="Equation.DSMT4">
                  <p:embed/>
                  <p:pic>
                    <p:nvPicPr>
                      <p:cNvPr id="6" name="内容占位符 320529">
                        <a:extLst>
                          <a:ext uri="{FF2B5EF4-FFF2-40B4-BE49-F238E27FC236}">
                            <a16:creationId xmlns:a16="http://schemas.microsoft.com/office/drawing/2014/main" id="{EA201480-0E26-4E31-9A0C-6775E8D1A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357" y="5129197"/>
                        <a:ext cx="4584700" cy="74506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内容占位符 320531">
            <a:extLst>
              <a:ext uri="{FF2B5EF4-FFF2-40B4-BE49-F238E27FC236}">
                <a16:creationId xmlns:a16="http://schemas.microsoft.com/office/drawing/2014/main" id="{C4167FD5-790B-490B-AC12-5E9F722AC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164793"/>
              </p:ext>
            </p:extLst>
          </p:nvPr>
        </p:nvGraphicFramePr>
        <p:xfrm>
          <a:off x="878777" y="2671571"/>
          <a:ext cx="1646767" cy="54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32765" imgH="177800" progId="Equation.DSMT4">
                  <p:embed/>
                </p:oleObj>
              </mc:Choice>
              <mc:Fallback>
                <p:oleObj r:id="rId5" imgW="532765" imgH="177800" progId="Equation.DSMT4">
                  <p:embed/>
                  <p:pic>
                    <p:nvPicPr>
                      <p:cNvPr id="7" name="内容占位符 320531">
                        <a:extLst>
                          <a:ext uri="{FF2B5EF4-FFF2-40B4-BE49-F238E27FC236}">
                            <a16:creationId xmlns:a16="http://schemas.microsoft.com/office/drawing/2014/main" id="{C4167FD5-790B-490B-AC12-5E9F722ACC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777" y="2671571"/>
                        <a:ext cx="1646767" cy="548216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内容占位符 320534">
            <a:extLst>
              <a:ext uri="{FF2B5EF4-FFF2-40B4-BE49-F238E27FC236}">
                <a16:creationId xmlns:a16="http://schemas.microsoft.com/office/drawing/2014/main" id="{E45D992D-486A-4A5C-AD9F-A028AD7BD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409887"/>
              </p:ext>
            </p:extLst>
          </p:nvPr>
        </p:nvGraphicFramePr>
        <p:xfrm>
          <a:off x="837655" y="3941848"/>
          <a:ext cx="374226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218565" imgH="190500" progId="Equation.DSMT4">
                  <p:embed/>
                </p:oleObj>
              </mc:Choice>
              <mc:Fallback>
                <p:oleObj r:id="rId7" imgW="1218565" imgH="190500" progId="Equation.DSMT4">
                  <p:embed/>
                  <p:pic>
                    <p:nvPicPr>
                      <p:cNvPr id="8" name="内容占位符 320534">
                        <a:extLst>
                          <a:ext uri="{FF2B5EF4-FFF2-40B4-BE49-F238E27FC236}">
                            <a16:creationId xmlns:a16="http://schemas.microsoft.com/office/drawing/2014/main" id="{E45D992D-486A-4A5C-AD9F-A028AD7BDA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655" y="3941848"/>
                        <a:ext cx="3742267" cy="5842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箭头: 右 8">
            <a:extLst>
              <a:ext uri="{FF2B5EF4-FFF2-40B4-BE49-F238E27FC236}">
                <a16:creationId xmlns:a16="http://schemas.microsoft.com/office/drawing/2014/main" id="{FB6A6C81-7D25-4C52-8720-5780798EB66D}"/>
              </a:ext>
            </a:extLst>
          </p:cNvPr>
          <p:cNvSpPr/>
          <p:nvPr/>
        </p:nvSpPr>
        <p:spPr>
          <a:xfrm>
            <a:off x="2735489" y="2877921"/>
            <a:ext cx="2638696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168DB63-37D2-4762-9A00-96E8859C43B8}"/>
              </a:ext>
            </a:extLst>
          </p:cNvPr>
          <p:cNvSpPr txBox="1"/>
          <p:nvPr/>
        </p:nvSpPr>
        <p:spPr>
          <a:xfrm>
            <a:off x="6278881" y="2622096"/>
            <a:ext cx="538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x=6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时，方程等号左右两边相等，所以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x=6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是该方程的解，也就是说未知数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2139D082-DC20-4CC2-A8D2-3ACF223986FF}"/>
              </a:ext>
            </a:extLst>
          </p:cNvPr>
          <p:cNvSpPr/>
          <p:nvPr/>
        </p:nvSpPr>
        <p:spPr>
          <a:xfrm>
            <a:off x="4854744" y="4166190"/>
            <a:ext cx="1319348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133B3D4-3073-4BEB-8FDF-41455AB04FEB}"/>
              </a:ext>
            </a:extLst>
          </p:cNvPr>
          <p:cNvSpPr txBox="1"/>
          <p:nvPr/>
        </p:nvSpPr>
        <p:spPr>
          <a:xfrm>
            <a:off x="6278880" y="3951832"/>
            <a:ext cx="538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x=5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时，方程等号左右两边相等，所以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x=5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是该方程的解，也就是说未知数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F223F240-735D-457E-B234-E15F1DB4A0A7}"/>
              </a:ext>
            </a:extLst>
          </p:cNvPr>
          <p:cNvSpPr/>
          <p:nvPr/>
        </p:nvSpPr>
        <p:spPr>
          <a:xfrm>
            <a:off x="5645906" y="5375106"/>
            <a:ext cx="554887" cy="16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EEA91C9-683D-464A-8E9F-7E9E0E100F43}"/>
              </a:ext>
            </a:extLst>
          </p:cNvPr>
          <p:cNvSpPr txBox="1"/>
          <p:nvPr/>
        </p:nvSpPr>
        <p:spPr>
          <a:xfrm>
            <a:off x="6278880" y="5284947"/>
            <a:ext cx="538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x=1000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或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2000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时，哪一个才能使方程等号左右两边相等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23E2586-D291-4382-968A-A09FA50F3AFB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方程的解</a:t>
            </a:r>
          </a:p>
        </p:txBody>
      </p:sp>
    </p:spTree>
    <p:extLst>
      <p:ext uri="{BB962C8B-B14F-4D97-AF65-F5344CB8AC3E}">
        <p14:creationId xmlns:p14="http://schemas.microsoft.com/office/powerpoint/2010/main" val="15892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>
            <a:extLst>
              <a:ext uri="{FF2B5EF4-FFF2-40B4-BE49-F238E27FC236}">
                <a16:creationId xmlns:a16="http://schemas.microsoft.com/office/drawing/2014/main" id="{EFBE5654-BB3F-40C7-970D-5783DE338F9E}"/>
              </a:ext>
            </a:extLst>
          </p:cNvPr>
          <p:cNvSpPr/>
          <p:nvPr/>
        </p:nvSpPr>
        <p:spPr>
          <a:xfrm>
            <a:off x="875727" y="2939182"/>
            <a:ext cx="9903519" cy="337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【答案】</a:t>
            </a:r>
            <a:r>
              <a:rPr lang="en-US" altLang="zh-CN" dirty="0">
                <a:cs typeface="+mn-ea"/>
                <a:sym typeface="+mn-lt"/>
              </a:rPr>
              <a:t>D</a:t>
            </a:r>
            <a:endParaRPr lang="zh-CN" altLang="en-US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【分析】只含有一个未知数（元），并且未知数的次数是</a:t>
            </a: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zh-CN" dirty="0">
                <a:cs typeface="+mn-ea"/>
                <a:sym typeface="+mn-lt"/>
              </a:rPr>
              <a:t>（次）的方程叫做一元一次方程．它的一般形式是</a:t>
            </a:r>
            <a:r>
              <a:rPr lang="en-US" altLang="zh-CN" dirty="0" err="1">
                <a:cs typeface="+mn-ea"/>
                <a:sym typeface="+mn-lt"/>
              </a:rPr>
              <a:t>ax+b</a:t>
            </a:r>
            <a:r>
              <a:rPr lang="en-US" altLang="zh-CN" dirty="0">
                <a:cs typeface="+mn-ea"/>
                <a:sym typeface="+mn-lt"/>
              </a:rPr>
              <a:t>=0</a:t>
            </a:r>
            <a:r>
              <a:rPr lang="zh-CN" altLang="zh-CN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a</a:t>
            </a:r>
            <a:r>
              <a:rPr lang="zh-CN" altLang="zh-CN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zh-CN" altLang="zh-CN" dirty="0">
                <a:cs typeface="+mn-ea"/>
                <a:sym typeface="+mn-lt"/>
              </a:rPr>
              <a:t>是常数且</a:t>
            </a:r>
            <a:r>
              <a:rPr lang="en-US" altLang="zh-CN" dirty="0">
                <a:cs typeface="+mn-ea"/>
                <a:sym typeface="+mn-lt"/>
              </a:rPr>
              <a:t>a≠0</a:t>
            </a:r>
            <a:r>
              <a:rPr lang="zh-CN" altLang="zh-CN" dirty="0">
                <a:cs typeface="+mn-ea"/>
                <a:sym typeface="+mn-lt"/>
              </a:rPr>
              <a:t>）．</a:t>
            </a:r>
          </a:p>
          <a:p>
            <a:pPr defTabSz="914377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【详解】解：</a:t>
            </a:r>
            <a:r>
              <a:rPr lang="en-US" altLang="zh-CN" i="1" dirty="0">
                <a:cs typeface="+mn-ea"/>
                <a:sym typeface="+mn-lt"/>
              </a:rPr>
              <a:t>A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是代数式，故此选项错误；</a:t>
            </a:r>
          </a:p>
          <a:p>
            <a:pPr defTabSz="914377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B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＞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zh-CN" dirty="0">
                <a:cs typeface="+mn-ea"/>
                <a:sym typeface="+mn-lt"/>
              </a:rPr>
              <a:t>，是不等式，故此选项错误；</a:t>
            </a:r>
          </a:p>
          <a:p>
            <a:pPr defTabSz="914377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C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zh-CN" dirty="0">
                <a:cs typeface="+mn-ea"/>
                <a:sym typeface="+mn-lt"/>
              </a:rPr>
              <a:t>＝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，是一次函数，故此选项错误；</a:t>
            </a:r>
          </a:p>
          <a:p>
            <a:pPr defTabSz="914377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D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＝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zh-CN" dirty="0">
                <a:cs typeface="+mn-ea"/>
                <a:sym typeface="+mn-lt"/>
              </a:rPr>
              <a:t>属于一元一次方程，故此选项正确．</a:t>
            </a:r>
          </a:p>
          <a:p>
            <a:pPr defTabSz="914377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故选：</a:t>
            </a:r>
            <a:r>
              <a:rPr lang="en-US" altLang="zh-CN" i="1" dirty="0">
                <a:cs typeface="+mn-ea"/>
                <a:sym typeface="+mn-lt"/>
              </a:rPr>
              <a:t>D</a:t>
            </a:r>
            <a:r>
              <a:rPr lang="zh-CN" altLang="zh-CN" dirty="0">
                <a:cs typeface="+mn-ea"/>
                <a:sym typeface="+mn-lt"/>
              </a:rPr>
              <a:t>．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AF1BC21-85A4-44B9-9205-DE220B282B90}"/>
              </a:ext>
            </a:extLst>
          </p:cNvPr>
          <p:cNvSpPr/>
          <p:nvPr/>
        </p:nvSpPr>
        <p:spPr>
          <a:xfrm>
            <a:off x="682486" y="1401037"/>
            <a:ext cx="10517673" cy="1253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134" indent="-231134" algn="just" defTabSz="914377">
              <a:lnSpc>
                <a:spcPct val="150000"/>
              </a:lnSpc>
            </a:pP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2019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春•安溪县期末）下列各式属于一元一次方程的是（　　）</a:t>
            </a:r>
          </a:p>
          <a:p>
            <a:pPr indent="231134" defTabSz="914377">
              <a:lnSpc>
                <a:spcPct val="150000"/>
              </a:lnSpc>
              <a:tabLst>
                <a:tab pos="1947285" algn="l"/>
                <a:tab pos="3725240" algn="l"/>
                <a:tab pos="5418531" algn="l"/>
              </a:tabLst>
            </a:pP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667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+1	    B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667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＞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2    C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i="1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+1	  D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667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zh-CN" sz="2667" b="1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728C8D2-3269-496C-8702-34AEF510E78E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149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7BE20A27-1939-4EE4-A8AE-A32F1D3AF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8725" y="1502817"/>
                <a:ext cx="10172015" cy="1124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21920" tIns="60960" rIns="121920" bIns="6096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1219170" eaLnBrk="0" fontAlgn="ctr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:r>
                  <a:rPr lang="en-US" altLang="zh-CN" sz="2667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=1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是关于</a:t>
                </a:r>
                <a:r>
                  <a:rPr lang="en-US" altLang="zh-CN" sz="2667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的方程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2-</a:t>
                </a:r>
                <a:r>
                  <a:rPr lang="en-US" altLang="zh-CN" sz="2667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ax 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en-US" altLang="zh-CN" sz="2667" b="1" i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667" b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667" b="1" i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的解，则</a:t>
                </a:r>
                <a:r>
                  <a:rPr lang="en-US" altLang="zh-CN" sz="2667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的值是（　　）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1219170" eaLnBrk="0" fontAlgn="ctr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    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B.-1    C.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    D.1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7BE20A27-1939-4EE4-A8AE-A32F1D3AFA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725" y="1502817"/>
                <a:ext cx="10172015" cy="1124154"/>
              </a:xfrm>
              <a:prstGeom prst="rect">
                <a:avLst/>
              </a:prstGeom>
              <a:blipFill>
                <a:blip r:embed="rId3"/>
                <a:stretch>
                  <a:fillRect l="-839" t="-4348" b="-4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4EA908A-2B37-4953-A310-9D673A2FE08D}"/>
                  </a:ext>
                </a:extLst>
              </p:cNvPr>
              <p:cNvSpPr/>
              <p:nvPr/>
            </p:nvSpPr>
            <p:spPr>
              <a:xfrm>
                <a:off x="1110288" y="2873649"/>
                <a:ext cx="8779131" cy="3002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【答案】A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【分析】把x=1代入方程2-ax=x+a得到关于a的一元一次方程，解之即可．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解：把x=1代入方程2-ax=x+a 得：2-a=1+a，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解得：a=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故选：A．</a:t>
                </a:r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4EA908A-2B37-4953-A310-9D673A2FE0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288" y="2873649"/>
                <a:ext cx="8779131" cy="3002745"/>
              </a:xfrm>
              <a:prstGeom prst="rect">
                <a:avLst/>
              </a:prstGeom>
              <a:blipFill>
                <a:blip r:embed="rId4"/>
                <a:stretch>
                  <a:fillRect l="-694" b="-26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640EE882-D2C9-4E51-A220-E8CFBDC860C8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4823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48456D1-B23C-4B27-A93F-ED4DF45402F0}"/>
              </a:ext>
            </a:extLst>
          </p:cNvPr>
          <p:cNvSpPr/>
          <p:nvPr/>
        </p:nvSpPr>
        <p:spPr>
          <a:xfrm>
            <a:off x="690410" y="1284499"/>
            <a:ext cx="10811180" cy="70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．如果方程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ax</a:t>
            </a:r>
            <a:r>
              <a:rPr lang="en-US" altLang="zh-CN" sz="2667" b="1" kern="100" baseline="30000" dirty="0">
                <a:solidFill>
                  <a:prstClr val="black"/>
                </a:solidFill>
                <a:cs typeface="+mn-ea"/>
                <a:sym typeface="+mn-lt"/>
              </a:rPr>
              <a:t>|a+1|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是关于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的一元一次方程，则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667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sz="26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C863B5-9252-415A-8E3A-62B09CDB2F37}"/>
              </a:ext>
            </a:extLst>
          </p:cNvPr>
          <p:cNvSpPr/>
          <p:nvPr/>
        </p:nvSpPr>
        <p:spPr>
          <a:xfrm>
            <a:off x="1051773" y="2302824"/>
            <a:ext cx="9366095" cy="373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【答案】-2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【分析】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根据一元一次方程的定义得到|a+1|＝1且a≠0，据此求得a的值．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【详解】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解：∵方程ax|a+1|+3＝0是关于x的一元一次方程，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∴|a+1|＝1且a≠0，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解得a＝﹣2．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故答案是：﹣2．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6342363-466C-44C2-A922-FE6D5D00482B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1668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0A99D75-662B-4A92-B7E5-85E20659DA4A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217E187-4D10-4B95-9699-D7FD24DA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19305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5B592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4D5D3D8-5793-4120-92EB-D3DCA80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2765276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、通过处理实际问题，让学生体验从算术方法到代数方法是一种进步。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、初步学会如何寻找问题中的相等关系，列出方程，了解方程的概念。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F262691-ADB7-44D9-89F7-08D837D8C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414269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5B592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F458E460-CF8B-4086-9BC5-8DDD737B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85" y="4977403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重点：列出方程，了解方程的概念。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难点：从实际问题中寻找相等的关系。</a:t>
            </a:r>
          </a:p>
        </p:txBody>
      </p:sp>
    </p:spTree>
    <p:extLst>
      <p:ext uri="{BB962C8B-B14F-4D97-AF65-F5344CB8AC3E}">
        <p14:creationId xmlns:p14="http://schemas.microsoft.com/office/powerpoint/2010/main" val="23801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E6FC6EA-4CB8-4BE2-8BF3-AF2E4F639464}"/>
              </a:ext>
            </a:extLst>
          </p:cNvPr>
          <p:cNvSpPr/>
          <p:nvPr/>
        </p:nvSpPr>
        <p:spPr>
          <a:xfrm>
            <a:off x="1008230" y="2697165"/>
            <a:ext cx="10487085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一个两位数，个位上的数是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，十位上的数是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，把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对调，新两位数比原两位数小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应是哪个方程的解？你能想出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是几吗？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26345AE-4675-4490-B528-B0BCF88322CB}"/>
              </a:ext>
            </a:extLst>
          </p:cNvPr>
          <p:cNvSpPr txBox="1"/>
          <p:nvPr/>
        </p:nvSpPr>
        <p:spPr>
          <a:xfrm>
            <a:off x="1563438" y="469981"/>
            <a:ext cx="731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5259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9EED84-D585-4E76-89A9-C57D2F6EECC7}"/>
              </a:ext>
            </a:extLst>
          </p:cNvPr>
          <p:cNvSpPr>
            <a:spLocks/>
          </p:cNvSpPr>
          <p:nvPr/>
        </p:nvSpPr>
        <p:spPr bwMode="auto">
          <a:xfrm rot="17873156">
            <a:off x="-757854" y="2878243"/>
            <a:ext cx="6307604" cy="63608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754F1-79A6-46F3-A14E-7D08DCE26B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8534">
            <a:off x="857376" y="1459212"/>
            <a:ext cx="2303190" cy="4739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81B80E-7058-407F-B502-68EFA28B7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890">
            <a:off x="3662248" y="857774"/>
            <a:ext cx="2531196" cy="520872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A6DAC69-EAE6-4A88-80A6-9D8CC13AF302}"/>
              </a:ext>
            </a:extLst>
          </p:cNvPr>
          <p:cNvSpPr/>
          <p:nvPr/>
        </p:nvSpPr>
        <p:spPr>
          <a:xfrm rot="18888791">
            <a:off x="8854247" y="-6080731"/>
            <a:ext cx="7764820" cy="7764820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6E499F1-0EDA-4715-887A-BC8AA943137D}"/>
              </a:ext>
            </a:extLst>
          </p:cNvPr>
          <p:cNvSpPr/>
          <p:nvPr/>
        </p:nvSpPr>
        <p:spPr>
          <a:xfrm rot="18888791">
            <a:off x="10246560" y="625161"/>
            <a:ext cx="959656" cy="9596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E0D83E0-F0B3-4D3D-8B4B-3CF45719E5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14639"/>
          <a:stretch>
            <a:fillRect/>
          </a:stretch>
        </p:blipFill>
        <p:spPr>
          <a:xfrm>
            <a:off x="481035" y="2211584"/>
            <a:ext cx="3128779" cy="3322847"/>
          </a:xfrm>
        </p:spPr>
      </p:pic>
      <p:pic>
        <p:nvPicPr>
          <p:cNvPr id="10" name="图片占位符 9">
            <a:extLst>
              <a:ext uri="{FF2B5EF4-FFF2-40B4-BE49-F238E27FC236}">
                <a16:creationId xmlns:a16="http://schemas.microsoft.com/office/drawing/2014/main" id="{42887296-2DE4-4290-9C3D-5DA9D0BBC59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r="3271"/>
          <a:stretch>
            <a:fillRect/>
          </a:stretch>
        </p:blipFill>
        <p:spPr>
          <a:xfrm>
            <a:off x="3705473" y="1527642"/>
            <a:ext cx="2495335" cy="4007693"/>
          </a:xfrm>
        </p:spPr>
      </p:pic>
      <p:grpSp>
        <p:nvGrpSpPr>
          <p:cNvPr id="26" name="Group 33">
            <a:extLst>
              <a:ext uri="{FF2B5EF4-FFF2-40B4-BE49-F238E27FC236}">
                <a16:creationId xmlns:a16="http://schemas.microsoft.com/office/drawing/2014/main" id="{2DA7E857-66DE-4F93-A04C-EDC5C6F245BA}"/>
              </a:ext>
            </a:extLst>
          </p:cNvPr>
          <p:cNvGrpSpPr/>
          <p:nvPr/>
        </p:nvGrpSpPr>
        <p:grpSpPr>
          <a:xfrm>
            <a:off x="10326424" y="5626363"/>
            <a:ext cx="1350176" cy="306149"/>
            <a:chOff x="515938" y="5493205"/>
            <a:chExt cx="1134676" cy="257285"/>
          </a:xfrm>
        </p:grpSpPr>
        <p:sp>
          <p:nvSpPr>
            <p:cNvPr id="27" name="Freeform: Shape 34">
              <a:extLst>
                <a:ext uri="{FF2B5EF4-FFF2-40B4-BE49-F238E27FC236}">
                  <a16:creationId xmlns:a16="http://schemas.microsoft.com/office/drawing/2014/main" id="{6D090E3D-0A3D-4455-91F6-111AD264750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Rectangle 35">
              <a:extLst>
                <a:ext uri="{FF2B5EF4-FFF2-40B4-BE49-F238E27FC236}">
                  <a16:creationId xmlns:a16="http://schemas.microsoft.com/office/drawing/2014/main" id="{FDC189B0-0FDD-4F5A-97F8-033C50210807}"/>
                </a:ext>
              </a:extLst>
            </p:cNvPr>
            <p:cNvSpPr/>
            <p:nvPr/>
          </p:nvSpPr>
          <p:spPr>
            <a:xfrm>
              <a:off x="779362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610E489-24AF-4C4A-B3A5-37F8677710D2}"/>
              </a:ext>
            </a:extLst>
          </p:cNvPr>
          <p:cNvGrpSpPr/>
          <p:nvPr/>
        </p:nvGrpSpPr>
        <p:grpSpPr>
          <a:xfrm>
            <a:off x="6546277" y="3357591"/>
            <a:ext cx="5208166" cy="1515466"/>
            <a:chOff x="1571361" y="2645592"/>
            <a:chExt cx="5208166" cy="151546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9A71E12C-9667-4406-807F-9F29CD39A698}"/>
                </a:ext>
              </a:extLst>
            </p:cNvPr>
            <p:cNvSpPr/>
            <p:nvPr/>
          </p:nvSpPr>
          <p:spPr bwMode="auto">
            <a:xfrm>
              <a:off x="1602935" y="2645592"/>
              <a:ext cx="517659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D7086EE-F945-425A-BBC7-A17FA9B68BB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016D37D-3FDD-438E-AAAC-4F05B0F6BAC2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46F52B03-10EE-41D0-8E82-0B00F0A1EF00}"/>
              </a:ext>
            </a:extLst>
          </p:cNvPr>
          <p:cNvSpPr/>
          <p:nvPr/>
        </p:nvSpPr>
        <p:spPr bwMode="auto">
          <a:xfrm>
            <a:off x="7974945" y="2731050"/>
            <a:ext cx="370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F82A5BE-5EE9-4365-B97D-A29A3C82A3C6}"/>
              </a:ext>
            </a:extLst>
          </p:cNvPr>
          <p:cNvSpPr txBox="1"/>
          <p:nvPr/>
        </p:nvSpPr>
        <p:spPr>
          <a:xfrm>
            <a:off x="6718520" y="481004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C477CE2-92D7-42E5-870C-33EE811E1ADC}"/>
              </a:ext>
            </a:extLst>
          </p:cNvPr>
          <p:cNvSpPr/>
          <p:nvPr/>
        </p:nvSpPr>
        <p:spPr>
          <a:xfrm>
            <a:off x="7518400" y="437896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28404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8">
            <a:extLst>
              <a:ext uri="{FF2B5EF4-FFF2-40B4-BE49-F238E27FC236}">
                <a16:creationId xmlns:a16="http://schemas.microsoft.com/office/drawing/2014/main" id="{54CEA65A-2B53-4D4E-9EF9-EDC26B4C9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052" y="3564826"/>
            <a:ext cx="7391400" cy="51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你会用算术方法解决这个问题吗？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28815BA-60F1-4D62-A941-BA43EDAA2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553" y="1334208"/>
            <a:ext cx="10418596" cy="112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一辆客车和一辆卡车同时从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地出发同向行驶，客车的行驶速度是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70 km/h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，卡车的行驶速度是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 km/h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，客车比卡车早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到达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A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两地间的路程是多少？</a:t>
            </a:r>
          </a:p>
        </p:txBody>
      </p:sp>
      <p:graphicFrame>
        <p:nvGraphicFramePr>
          <p:cNvPr id="22" name="对象 2">
            <a:extLst>
              <a:ext uri="{FF2B5EF4-FFF2-40B4-BE49-F238E27FC236}">
                <a16:creationId xmlns:a16="http://schemas.microsoft.com/office/drawing/2014/main" id="{839416F8-C09C-4A6C-840D-C785EC6DC0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351139"/>
              </p:ext>
            </p:extLst>
          </p:nvPr>
        </p:nvGraphicFramePr>
        <p:xfrm>
          <a:off x="3417752" y="4278232"/>
          <a:ext cx="4318000" cy="2534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0123560" imgH="5397120" progId="Word.Document.12">
                  <p:embed/>
                </p:oleObj>
              </mc:Choice>
              <mc:Fallback>
                <p:oleObj r:id="rId3" imgW="10123560" imgH="5397120" progId="Word.Document.12">
                  <p:embed/>
                  <p:pic>
                    <p:nvPicPr>
                      <p:cNvPr id="22" name="对象 2">
                        <a:extLst>
                          <a:ext uri="{FF2B5EF4-FFF2-40B4-BE49-F238E27FC236}">
                            <a16:creationId xmlns:a16="http://schemas.microsoft.com/office/drawing/2014/main" id="{839416F8-C09C-4A6C-840D-C785EC6DC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752" y="4278232"/>
                        <a:ext cx="4318000" cy="2534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E4569934-F865-4762-89AF-2D70F17E50A1}"/>
              </a:ext>
            </a:extLst>
          </p:cNvPr>
          <p:cNvCxnSpPr/>
          <p:nvPr/>
        </p:nvCxnSpPr>
        <p:spPr>
          <a:xfrm>
            <a:off x="2055224" y="3240314"/>
            <a:ext cx="739357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95AAAF77-5FDE-4A7A-9A4D-AABC4DC4790B}"/>
              </a:ext>
            </a:extLst>
          </p:cNvPr>
          <p:cNvSpPr txBox="1"/>
          <p:nvPr/>
        </p:nvSpPr>
        <p:spPr>
          <a:xfrm>
            <a:off x="1545167" y="2650310"/>
            <a:ext cx="33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C46F89B-ACE9-4F1B-89EF-A81A6B3E0101}"/>
              </a:ext>
            </a:extLst>
          </p:cNvPr>
          <p:cNvSpPr txBox="1"/>
          <p:nvPr/>
        </p:nvSpPr>
        <p:spPr>
          <a:xfrm>
            <a:off x="9483635" y="2650310"/>
            <a:ext cx="33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流程图: 资料带 26">
            <a:extLst>
              <a:ext uri="{FF2B5EF4-FFF2-40B4-BE49-F238E27FC236}">
                <a16:creationId xmlns:a16="http://schemas.microsoft.com/office/drawing/2014/main" id="{A6DBBB0D-7F17-4486-BC7A-068AB7C72B13}"/>
              </a:ext>
            </a:extLst>
          </p:cNvPr>
          <p:cNvSpPr/>
          <p:nvPr/>
        </p:nvSpPr>
        <p:spPr>
          <a:xfrm>
            <a:off x="1990515" y="5376781"/>
            <a:ext cx="7829005" cy="1124744"/>
          </a:xfrm>
          <a:prstGeom prst="flowChartPunchedTape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FBAA3685-0579-4682-BFD5-0AF396240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025" y="5708321"/>
            <a:ext cx="4945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defTabSz="914377"/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用方程怎么解决这个问题？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467047B-6F21-4D9E-AD34-60C638A07A46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问题</a:t>
            </a:r>
          </a:p>
        </p:txBody>
      </p:sp>
    </p:spTree>
    <p:extLst>
      <p:ext uri="{BB962C8B-B14F-4D97-AF65-F5344CB8AC3E}">
        <p14:creationId xmlns:p14="http://schemas.microsoft.com/office/powerpoint/2010/main" val="3161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0">
            <a:extLst>
              <a:ext uri="{FF2B5EF4-FFF2-40B4-BE49-F238E27FC236}">
                <a16:creationId xmlns:a16="http://schemas.microsoft.com/office/drawing/2014/main" id="{928815BA-60F1-4D62-A941-BA43EDAA2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702" y="1447982"/>
            <a:ext cx="10418596" cy="117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一辆客车和一辆卡车同时从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地出发同向行驶，客车的行驶速度是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70 km/h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，卡车的行驶速度是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 km/h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，客车比卡车早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到达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A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两地间的路程是多少？</a:t>
            </a: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E4569934-F865-4762-89AF-2D70F17E50A1}"/>
              </a:ext>
            </a:extLst>
          </p:cNvPr>
          <p:cNvCxnSpPr/>
          <p:nvPr/>
        </p:nvCxnSpPr>
        <p:spPr>
          <a:xfrm>
            <a:off x="2055224" y="3234560"/>
            <a:ext cx="739357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95AAAF77-5FDE-4A7A-9A4D-AABC4DC4790B}"/>
              </a:ext>
            </a:extLst>
          </p:cNvPr>
          <p:cNvSpPr txBox="1"/>
          <p:nvPr/>
        </p:nvSpPr>
        <p:spPr>
          <a:xfrm>
            <a:off x="1545167" y="2644556"/>
            <a:ext cx="33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C46F89B-ACE9-4F1B-89EF-A81A6B3E0101}"/>
              </a:ext>
            </a:extLst>
          </p:cNvPr>
          <p:cNvSpPr txBox="1"/>
          <p:nvPr/>
        </p:nvSpPr>
        <p:spPr>
          <a:xfrm>
            <a:off x="9483635" y="2644556"/>
            <a:ext cx="33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id="{F7D6AE16-C63E-45A6-94B2-055A26C2B631}"/>
              </a:ext>
            </a:extLst>
          </p:cNvPr>
          <p:cNvSpPr/>
          <p:nvPr/>
        </p:nvSpPr>
        <p:spPr>
          <a:xfrm rot="5400000">
            <a:off x="5646105" y="-700106"/>
            <a:ext cx="211815" cy="7393579"/>
          </a:xfrm>
          <a:prstGeom prst="leftBrace">
            <a:avLst>
              <a:gd name="adj1" fmla="val 8333"/>
              <a:gd name="adj2" fmla="val 53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BDB9B66-DD5F-4133-B07D-D3B6C4D71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091" y="3701275"/>
            <a:ext cx="3703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0" hangingPunct="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设</a:t>
            </a:r>
            <a:r>
              <a:rPr lang="zh-CN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两地间的路程是 </a:t>
            </a:r>
            <a:r>
              <a:rPr lang="zh-CN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x km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1161AB3B-283D-4146-B78A-F558A7491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091" y="4372268"/>
            <a:ext cx="32624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0" hangingPunct="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客车行驶的时间可表示为：</a:t>
            </a: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98427A52-C76D-4B25-8620-A582468B2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091" y="5011592"/>
            <a:ext cx="32624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0" hangingPunct="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卡车行驶的时间可表示为：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2">
                <a:extLst>
                  <a:ext uri="{FF2B5EF4-FFF2-40B4-BE49-F238E27FC236}">
                    <a16:creationId xmlns:a16="http://schemas.microsoft.com/office/drawing/2014/main" id="{BFABD5CB-6DB5-4402-A5D3-57A2E883592F}"/>
                  </a:ext>
                </a:extLst>
              </p:cNvPr>
              <p:cNvSpPr txBox="1"/>
              <p:nvPr/>
            </p:nvSpPr>
            <p:spPr bwMode="auto">
              <a:xfrm>
                <a:off x="4412412" y="4219109"/>
                <a:ext cx="519072" cy="8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70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h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Object 2">
                <a:extLst>
                  <a:ext uri="{FF2B5EF4-FFF2-40B4-BE49-F238E27FC236}">
                    <a16:creationId xmlns:a16="http://schemas.microsoft.com/office/drawing/2014/main" id="{BFABD5CB-6DB5-4402-A5D3-57A2E8835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2412" y="4219109"/>
                <a:ext cx="519072" cy="858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3">
                <a:extLst>
                  <a:ext uri="{FF2B5EF4-FFF2-40B4-BE49-F238E27FC236}">
                    <a16:creationId xmlns:a16="http://schemas.microsoft.com/office/drawing/2014/main" id="{F196C2D4-652F-4032-927E-AFE065ABE185}"/>
                  </a:ext>
                </a:extLst>
              </p:cNvPr>
              <p:cNvSpPr txBox="1"/>
              <p:nvPr/>
            </p:nvSpPr>
            <p:spPr bwMode="auto">
              <a:xfrm>
                <a:off x="4449192" y="4945187"/>
                <a:ext cx="498560" cy="8258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60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h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Object 3">
                <a:extLst>
                  <a:ext uri="{FF2B5EF4-FFF2-40B4-BE49-F238E27FC236}">
                    <a16:creationId xmlns:a16="http://schemas.microsoft.com/office/drawing/2014/main" id="{F196C2D4-652F-4032-927E-AFE065ABE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9192" y="4945187"/>
                <a:ext cx="498560" cy="825894"/>
              </a:xfrm>
              <a:prstGeom prst="rect">
                <a:avLst/>
              </a:prstGeom>
              <a:blipFill>
                <a:blip r:embed="rId4"/>
                <a:stretch>
                  <a:fillRect r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3">
            <a:extLst>
              <a:ext uri="{FF2B5EF4-FFF2-40B4-BE49-F238E27FC236}">
                <a16:creationId xmlns:a16="http://schemas.microsoft.com/office/drawing/2014/main" id="{4183433F-9050-4DA9-B442-9D7F782FB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091" y="5685071"/>
            <a:ext cx="67142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0" hangingPunct="0"/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而小汽车比大货车早</a:t>
            </a:r>
            <a:r>
              <a:rPr lang="zh-CN" altLang="zh-CN" sz="2000" dirty="0">
                <a:latin typeface="+mn-lt"/>
                <a:ea typeface="+mn-ea"/>
                <a:cs typeface="+mn-ea"/>
                <a:sym typeface="+mn-lt"/>
              </a:rPr>
              <a:t>1h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经过</a:t>
            </a:r>
            <a:r>
              <a:rPr lang="zh-CN" altLang="zh-CN" sz="2000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地，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也就是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大货车行驶时间比小汽车多 </a:t>
            </a:r>
            <a:r>
              <a:rPr lang="zh-CN" altLang="zh-CN" sz="2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522B900-431E-4185-A923-4C477BA90040}"/>
              </a:ext>
            </a:extLst>
          </p:cNvPr>
          <p:cNvGrpSpPr/>
          <p:nvPr/>
        </p:nvGrpSpPr>
        <p:grpSpPr>
          <a:xfrm>
            <a:off x="8175251" y="5643033"/>
            <a:ext cx="3421805" cy="1153584"/>
            <a:chOff x="6314555" y="4114137"/>
            <a:chExt cx="2566354" cy="8651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4">
                  <a:extLst>
                    <a:ext uri="{FF2B5EF4-FFF2-40B4-BE49-F238E27FC236}">
                      <a16:creationId xmlns:a16="http://schemas.microsoft.com/office/drawing/2014/main" id="{8AC4CB71-6A74-440B-8DD3-3B62F607E405}"/>
                    </a:ext>
                  </a:extLst>
                </p:cNvPr>
                <p:cNvSpPr txBox="1"/>
                <p:nvPr/>
              </p:nvSpPr>
              <p:spPr bwMode="auto">
                <a:xfrm>
                  <a:off x="6314555" y="4114137"/>
                  <a:ext cx="501650" cy="8651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60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Object 4">
                  <a:extLst>
                    <a:ext uri="{FF2B5EF4-FFF2-40B4-BE49-F238E27FC236}">
                      <a16:creationId xmlns:a16="http://schemas.microsoft.com/office/drawing/2014/main" id="{8AC4CB71-6A74-440B-8DD3-3B62F607E4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14555" y="4114137"/>
                  <a:ext cx="501650" cy="8651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bject 5">
                  <a:extLst>
                    <a:ext uri="{FF2B5EF4-FFF2-40B4-BE49-F238E27FC236}">
                      <a16:creationId xmlns:a16="http://schemas.microsoft.com/office/drawing/2014/main" id="{37AED987-BEA1-46F8-8F31-361CC29A59C7}"/>
                    </a:ext>
                  </a:extLst>
                </p:cNvPr>
                <p:cNvSpPr txBox="1"/>
                <p:nvPr/>
              </p:nvSpPr>
              <p:spPr bwMode="auto">
                <a:xfrm>
                  <a:off x="7139627" y="4114137"/>
                  <a:ext cx="503238" cy="8651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70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9" name="Object 5">
                  <a:extLst>
                    <a:ext uri="{FF2B5EF4-FFF2-40B4-BE49-F238E27FC236}">
                      <a16:creationId xmlns:a16="http://schemas.microsoft.com/office/drawing/2014/main" id="{37AED987-BEA1-46F8-8F31-361CC29A59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39627" y="4114137"/>
                  <a:ext cx="503238" cy="86518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8128D3E0-04D7-4CF9-84BE-A2E519C3B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79264" y="4158804"/>
              <a:ext cx="720725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0" hangingPunct="0">
                <a:spcBef>
                  <a:spcPct val="50000"/>
                </a:spcBef>
              </a:pPr>
              <a:r>
                <a:rPr lang="zh-CN" altLang="zh-CN" sz="2667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‒</a:t>
              </a:r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74DC67A7-B476-47CD-B1C2-A0DC79D1B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2334" y="4146621"/>
              <a:ext cx="1298575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0" hangingPunct="0">
                <a:spcBef>
                  <a:spcPct val="50000"/>
                </a:spcBef>
              </a:pPr>
              <a:r>
                <a:rPr lang="zh-CN" altLang="zh-CN" sz="2667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=1</a:t>
              </a:r>
            </a:p>
          </p:txBody>
        </p:sp>
      </p:grpSp>
      <p:sp>
        <p:nvSpPr>
          <p:cNvPr id="6" name="思想气泡: 云 5">
            <a:extLst>
              <a:ext uri="{FF2B5EF4-FFF2-40B4-BE49-F238E27FC236}">
                <a16:creationId xmlns:a16="http://schemas.microsoft.com/office/drawing/2014/main" id="{14800FFD-144B-4884-9477-E0661BEF67AB}"/>
              </a:ext>
            </a:extLst>
          </p:cNvPr>
          <p:cNvSpPr/>
          <p:nvPr/>
        </p:nvSpPr>
        <p:spPr>
          <a:xfrm>
            <a:off x="8175252" y="3823316"/>
            <a:ext cx="3665961" cy="1234312"/>
          </a:xfrm>
          <a:prstGeom prst="cloudCallout">
            <a:avLst>
              <a:gd name="adj1" fmla="val -26376"/>
              <a:gd name="adj2" fmla="val 966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匀速运动中，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时间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路程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速度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A483B2C-98B3-497D-AA76-2335470D8CDC}"/>
              </a:ext>
            </a:extLst>
          </p:cNvPr>
          <p:cNvSpPr txBox="1"/>
          <p:nvPr/>
        </p:nvSpPr>
        <p:spPr>
          <a:xfrm>
            <a:off x="5314887" y="2471718"/>
            <a:ext cx="33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17B6CB0-D5D6-43B1-807C-11ADBDF870DC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问题</a:t>
            </a:r>
          </a:p>
        </p:txBody>
      </p:sp>
    </p:spTree>
    <p:extLst>
      <p:ext uri="{BB962C8B-B14F-4D97-AF65-F5344CB8AC3E}">
        <p14:creationId xmlns:p14="http://schemas.microsoft.com/office/powerpoint/2010/main" val="20729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  <p:bldP spid="16" grpId="0"/>
      <p:bldP spid="17" grpId="0"/>
      <p:bldP spid="18" grpId="0"/>
      <p:bldP spid="6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80CF54-683D-42BC-BCEB-6A8AB0705B7B}"/>
              </a:ext>
            </a:extLst>
          </p:cNvPr>
          <p:cNvSpPr/>
          <p:nvPr/>
        </p:nvSpPr>
        <p:spPr>
          <a:xfrm>
            <a:off x="1199456" y="144069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比较用算术方法和列方程解题的特点？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A2C2E2A-88E5-45C1-82BB-A07FB4C02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29060"/>
              </p:ext>
            </p:extLst>
          </p:nvPr>
        </p:nvGraphicFramePr>
        <p:xfrm>
          <a:off x="1199456" y="2226734"/>
          <a:ext cx="9903518" cy="36370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951759">
                  <a:extLst>
                    <a:ext uri="{9D8B030D-6E8A-4147-A177-3AD203B41FA5}">
                      <a16:colId xmlns:a16="http://schemas.microsoft.com/office/drawing/2014/main" val="3586445226"/>
                    </a:ext>
                  </a:extLst>
                </a:gridCol>
                <a:gridCol w="4951759">
                  <a:extLst>
                    <a:ext uri="{9D8B030D-6E8A-4147-A177-3AD203B41FA5}">
                      <a16:colId xmlns:a16="http://schemas.microsoft.com/office/drawing/2014/main" val="2869310212"/>
                    </a:ext>
                  </a:extLst>
                </a:gridCol>
              </a:tblGrid>
              <a:tr h="102053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用算术方法解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用方程解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02601915"/>
                  </a:ext>
                </a:extLst>
              </a:tr>
              <a:tr h="102053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未知数不参加列式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未知数用字母表示来列式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598910742"/>
                  </a:ext>
                </a:extLst>
              </a:tr>
              <a:tr h="1595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根据题中的已知数和未知数间的关系，确定解答步骤，再列式计算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根据题意找出数量间的相等关系列出含有未知数的等式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230904226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D467F8DD-34B0-4C5D-8B3F-612C87313067}"/>
              </a:ext>
            </a:extLst>
          </p:cNvPr>
          <p:cNvSpPr txBox="1"/>
          <p:nvPr/>
        </p:nvSpPr>
        <p:spPr>
          <a:xfrm>
            <a:off x="1199456" y="6003484"/>
            <a:ext cx="791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提示：通常用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z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等字母表示未知数。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0D04D7-EBC0-4942-8526-D8173BC67E68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小组讨论</a:t>
            </a:r>
          </a:p>
        </p:txBody>
      </p:sp>
    </p:spTree>
    <p:extLst>
      <p:ext uri="{BB962C8B-B14F-4D97-AF65-F5344CB8AC3E}">
        <p14:creationId xmlns:p14="http://schemas.microsoft.com/office/powerpoint/2010/main" val="23955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7CDF9030-C66D-4FE4-AC38-7C6F370F4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855" y="1437285"/>
            <a:ext cx="1151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1、请同学们观察下面这些式子，看看它们有什么共同的特征？</a:t>
            </a: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957E425D-59D5-487D-A22C-9AC394AE699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6279" y="2222395"/>
            <a:ext cx="7252148" cy="2649537"/>
            <a:chOff x="-302" y="-2"/>
            <a:chExt cx="12116" cy="44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bject 4">
                  <a:extLst>
                    <a:ext uri="{FF2B5EF4-FFF2-40B4-BE49-F238E27FC236}">
                      <a16:creationId xmlns:a16="http://schemas.microsoft.com/office/drawing/2014/main" id="{DE0F86AB-2A56-46B6-BEDC-EB37D5643794}"/>
                    </a:ext>
                  </a:extLst>
                </p:cNvPr>
                <p:cNvSpPr txBox="1"/>
                <p:nvPr/>
              </p:nvSpPr>
              <p:spPr bwMode="auto">
                <a:xfrm>
                  <a:off x="0" y="-2"/>
                  <a:ext cx="3915" cy="115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(1)</m:t>
                        </m:r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</m:t>
                        </m:r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7" name="Object 4">
                  <a:extLst>
                    <a:ext uri="{FF2B5EF4-FFF2-40B4-BE49-F238E27FC236}">
                      <a16:creationId xmlns:a16="http://schemas.microsoft.com/office/drawing/2014/main" id="{DE0F86AB-2A56-46B6-BEDC-EB37D56437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-2"/>
                  <a:ext cx="3915" cy="1156"/>
                </a:xfrm>
                <a:prstGeom prst="rect">
                  <a:avLst/>
                </a:prstGeom>
                <a:blipFill>
                  <a:blip r:embed="rId3"/>
                  <a:stretch>
                    <a:fillRect l="-207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ject 5">
                  <a:extLst>
                    <a:ext uri="{FF2B5EF4-FFF2-40B4-BE49-F238E27FC236}">
                      <a16:creationId xmlns:a16="http://schemas.microsoft.com/office/drawing/2014/main" id="{9E12135D-66F8-47F9-9D23-E8C485E2F8AD}"/>
                    </a:ext>
                  </a:extLst>
                </p:cNvPr>
                <p:cNvSpPr txBox="1"/>
                <p:nvPr/>
              </p:nvSpPr>
              <p:spPr bwMode="auto">
                <a:xfrm>
                  <a:off x="5666" y="121"/>
                  <a:ext cx="4199" cy="10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7−4=3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8" name="Object 5">
                  <a:extLst>
                    <a:ext uri="{FF2B5EF4-FFF2-40B4-BE49-F238E27FC236}">
                      <a16:creationId xmlns:a16="http://schemas.microsoft.com/office/drawing/2014/main" id="{9E12135D-66F8-47F9-9D23-E8C485E2F8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66" y="121"/>
                  <a:ext cx="4199" cy="1011"/>
                </a:xfrm>
                <a:prstGeom prst="rect">
                  <a:avLst/>
                </a:prstGeom>
                <a:blipFill>
                  <a:blip r:embed="rId4"/>
                  <a:stretch>
                    <a:fillRect l="-242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6">
                  <a:extLst>
                    <a:ext uri="{FF2B5EF4-FFF2-40B4-BE49-F238E27FC236}">
                      <a16:creationId xmlns:a16="http://schemas.microsoft.com/office/drawing/2014/main" id="{13B7BD8D-800E-456C-8C88-5BFAAD9C9F4A}"/>
                    </a:ext>
                  </a:extLst>
                </p:cNvPr>
                <p:cNvSpPr txBox="1"/>
                <p:nvPr/>
              </p:nvSpPr>
              <p:spPr bwMode="auto">
                <a:xfrm>
                  <a:off x="-302" y="3347"/>
                  <a:ext cx="4706" cy="10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−2=3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Object 6">
                  <a:extLst>
                    <a:ext uri="{FF2B5EF4-FFF2-40B4-BE49-F238E27FC236}">
                      <a16:creationId xmlns:a16="http://schemas.microsoft.com/office/drawing/2014/main" id="{13B7BD8D-800E-456C-8C88-5BFAAD9C9F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302" y="3347"/>
                  <a:ext cx="4706" cy="1010"/>
                </a:xfrm>
                <a:prstGeom prst="rect">
                  <a:avLst/>
                </a:prstGeom>
                <a:blipFill>
                  <a:blip r:embed="rId5"/>
                  <a:stretch>
                    <a:fillRect l="-216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bject 7">
                  <a:extLst>
                    <a:ext uri="{FF2B5EF4-FFF2-40B4-BE49-F238E27FC236}">
                      <a16:creationId xmlns:a16="http://schemas.microsoft.com/office/drawing/2014/main" id="{D04EFA61-5A7E-4FA4-86FA-8A0E4FBD4C23}"/>
                    </a:ext>
                  </a:extLst>
                </p:cNvPr>
                <p:cNvSpPr txBox="1"/>
                <p:nvPr/>
              </p:nvSpPr>
              <p:spPr bwMode="auto">
                <a:xfrm>
                  <a:off x="5949" y="3268"/>
                  <a:ext cx="3184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(8)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=7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0" name="Object 7">
                  <a:extLst>
                    <a:ext uri="{FF2B5EF4-FFF2-40B4-BE49-F238E27FC236}">
                      <a16:creationId xmlns:a16="http://schemas.microsoft.com/office/drawing/2014/main" id="{D04EFA61-5A7E-4FA4-86FA-8A0E4FBD4C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9" y="3268"/>
                  <a:ext cx="3184" cy="1155"/>
                </a:xfrm>
                <a:prstGeom prst="rect">
                  <a:avLst/>
                </a:prstGeom>
                <a:blipFill>
                  <a:blip r:embed="rId6"/>
                  <a:stretch>
                    <a:fillRect l="-255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8">
                  <a:extLst>
                    <a:ext uri="{FF2B5EF4-FFF2-40B4-BE49-F238E27FC236}">
                      <a16:creationId xmlns:a16="http://schemas.microsoft.com/office/drawing/2014/main" id="{A21BA45A-2D7D-409D-8BDA-030CCC4F8B0F}"/>
                    </a:ext>
                  </a:extLst>
                </p:cNvPr>
                <p:cNvSpPr txBox="1"/>
                <p:nvPr/>
              </p:nvSpPr>
              <p:spPr bwMode="auto">
                <a:xfrm>
                  <a:off x="5666" y="2220"/>
                  <a:ext cx="3473" cy="10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=9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1" name="Object 8">
                  <a:extLst>
                    <a:ext uri="{FF2B5EF4-FFF2-40B4-BE49-F238E27FC236}">
                      <a16:creationId xmlns:a16="http://schemas.microsoft.com/office/drawing/2014/main" id="{A21BA45A-2D7D-409D-8BDA-030CCC4F8B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66" y="2220"/>
                  <a:ext cx="3473" cy="1011"/>
                </a:xfrm>
                <a:prstGeom prst="rect">
                  <a:avLst/>
                </a:prstGeom>
                <a:blipFill>
                  <a:blip r:embed="rId7"/>
                  <a:stretch>
                    <a:fillRect l="-29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bject 9">
                  <a:extLst>
                    <a:ext uri="{FF2B5EF4-FFF2-40B4-BE49-F238E27FC236}">
                      <a16:creationId xmlns:a16="http://schemas.microsoft.com/office/drawing/2014/main" id="{911F5032-1A5F-47F4-87EE-F3EF6FA0EFE6}"/>
                    </a:ext>
                  </a:extLst>
                </p:cNvPr>
                <p:cNvSpPr txBox="1"/>
                <p:nvPr/>
              </p:nvSpPr>
              <p:spPr bwMode="auto">
                <a:xfrm>
                  <a:off x="5949" y="1102"/>
                  <a:ext cx="5865" cy="130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(4)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</m:t>
                        </m:r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2" name="Object 9">
                  <a:extLst>
                    <a:ext uri="{FF2B5EF4-FFF2-40B4-BE49-F238E27FC236}">
                      <a16:creationId xmlns:a16="http://schemas.microsoft.com/office/drawing/2014/main" id="{911F5032-1A5F-47F4-87EE-F3EF6FA0EF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9" y="1102"/>
                  <a:ext cx="5865" cy="1303"/>
                </a:xfrm>
                <a:prstGeom prst="rect">
                  <a:avLst/>
                </a:prstGeom>
                <a:blipFill>
                  <a:blip r:embed="rId8"/>
                  <a:stretch>
                    <a:fillRect l="-138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0">
                  <a:extLst>
                    <a:ext uri="{FF2B5EF4-FFF2-40B4-BE49-F238E27FC236}">
                      <a16:creationId xmlns:a16="http://schemas.microsoft.com/office/drawing/2014/main" id="{F986DC04-415A-43E0-B45E-F3078E36B08F}"/>
                    </a:ext>
                  </a:extLst>
                </p:cNvPr>
                <p:cNvSpPr txBox="1"/>
                <p:nvPr/>
              </p:nvSpPr>
              <p:spPr bwMode="auto">
                <a:xfrm>
                  <a:off x="0" y="2212"/>
                  <a:ext cx="4198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(5)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+2=5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3" name="Object 10">
                  <a:extLst>
                    <a:ext uri="{FF2B5EF4-FFF2-40B4-BE49-F238E27FC236}">
                      <a16:creationId xmlns:a16="http://schemas.microsoft.com/office/drawing/2014/main" id="{F986DC04-415A-43E0-B45E-F3078E36B0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212"/>
                  <a:ext cx="4198" cy="1155"/>
                </a:xfrm>
                <a:prstGeom prst="rect">
                  <a:avLst/>
                </a:prstGeom>
                <a:blipFill>
                  <a:blip r:embed="rId9"/>
                  <a:stretch>
                    <a:fillRect l="-193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Object 11">
                  <a:extLst>
                    <a:ext uri="{FF2B5EF4-FFF2-40B4-BE49-F238E27FC236}">
                      <a16:creationId xmlns:a16="http://schemas.microsoft.com/office/drawing/2014/main" id="{A837BB67-43D3-4DE1-B516-7627FC0270E3}"/>
                    </a:ext>
                  </a:extLst>
                </p:cNvPr>
                <p:cNvSpPr txBox="1"/>
                <p:nvPr/>
              </p:nvSpPr>
              <p:spPr bwMode="auto">
                <a:xfrm>
                  <a:off x="0" y="1134"/>
                  <a:ext cx="4706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(3)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=−4</m:t>
                        </m:r>
                      </m:oMath>
                    </m:oMathPara>
                  </a14:m>
                  <a:endPara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4" name="Object 11">
                  <a:extLst>
                    <a:ext uri="{FF2B5EF4-FFF2-40B4-BE49-F238E27FC236}">
                      <a16:creationId xmlns:a16="http://schemas.microsoft.com/office/drawing/2014/main" id="{A837BB67-43D3-4DE1-B516-7627FC0270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134"/>
                  <a:ext cx="4706" cy="1155"/>
                </a:xfrm>
                <a:prstGeom prst="rect">
                  <a:avLst/>
                </a:prstGeom>
                <a:blipFill>
                  <a:blip r:embed="rId10"/>
                  <a:stretch>
                    <a:fillRect l="-173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椭圆 30">
            <a:extLst>
              <a:ext uri="{FF2B5EF4-FFF2-40B4-BE49-F238E27FC236}">
                <a16:creationId xmlns:a16="http://schemas.microsoft.com/office/drawing/2014/main" id="{841F506B-C435-4593-A9BF-87BA8F4250C0}"/>
              </a:ext>
            </a:extLst>
          </p:cNvPr>
          <p:cNvSpPr/>
          <p:nvPr/>
        </p:nvSpPr>
        <p:spPr>
          <a:xfrm>
            <a:off x="2910654" y="2301839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8E42C40A-7933-42D9-8793-92B032F27037}"/>
              </a:ext>
            </a:extLst>
          </p:cNvPr>
          <p:cNvSpPr/>
          <p:nvPr/>
        </p:nvSpPr>
        <p:spPr>
          <a:xfrm>
            <a:off x="2909894" y="2995511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3401A450-2F65-4415-B4FB-6D969A6804BA}"/>
              </a:ext>
            </a:extLst>
          </p:cNvPr>
          <p:cNvSpPr/>
          <p:nvPr/>
        </p:nvSpPr>
        <p:spPr>
          <a:xfrm>
            <a:off x="6017882" y="4231423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792750D7-5EFF-47F3-B1DF-C3E11620F5B5}"/>
              </a:ext>
            </a:extLst>
          </p:cNvPr>
          <p:cNvSpPr/>
          <p:nvPr/>
        </p:nvSpPr>
        <p:spPr>
          <a:xfrm>
            <a:off x="6281026" y="3622881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9EB7540-A244-4CD9-8609-1342D55B1768}"/>
              </a:ext>
            </a:extLst>
          </p:cNvPr>
          <p:cNvSpPr/>
          <p:nvPr/>
        </p:nvSpPr>
        <p:spPr>
          <a:xfrm>
            <a:off x="6615769" y="2940351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33EFB6B6-DB97-4739-ADB3-DA431A879795}"/>
              </a:ext>
            </a:extLst>
          </p:cNvPr>
          <p:cNvSpPr/>
          <p:nvPr/>
        </p:nvSpPr>
        <p:spPr>
          <a:xfrm>
            <a:off x="6654650" y="2375355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D5E0B16E-FCC3-46AB-AFC8-559C016C1396}"/>
              </a:ext>
            </a:extLst>
          </p:cNvPr>
          <p:cNvSpPr/>
          <p:nvPr/>
        </p:nvSpPr>
        <p:spPr>
          <a:xfrm>
            <a:off x="2878577" y="3656474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77688D17-F3D7-42FA-A183-AFAEDC71B26A}"/>
              </a:ext>
            </a:extLst>
          </p:cNvPr>
          <p:cNvSpPr/>
          <p:nvPr/>
        </p:nvSpPr>
        <p:spPr>
          <a:xfrm>
            <a:off x="3232871" y="4320905"/>
            <a:ext cx="287383" cy="393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Text Box 20">
            <a:extLst>
              <a:ext uri="{FF2B5EF4-FFF2-40B4-BE49-F238E27FC236}">
                <a16:creationId xmlns:a16="http://schemas.microsoft.com/office/drawing/2014/main" id="{4CEE7AF5-F7C4-484E-8731-09A4AACDA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08" y="5265418"/>
            <a:ext cx="1631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buSzPct val="100000"/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归纳：</a:t>
            </a:r>
          </a:p>
        </p:txBody>
      </p:sp>
      <p:sp>
        <p:nvSpPr>
          <p:cNvPr id="41" name="Text Box 21">
            <a:extLst>
              <a:ext uri="{FF2B5EF4-FFF2-40B4-BE49-F238E27FC236}">
                <a16:creationId xmlns:a16="http://schemas.microsoft.com/office/drawing/2014/main" id="{B48C0B99-2F08-4648-BFB8-29D61F8DB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70" y="5273904"/>
            <a:ext cx="8930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1、像这种用等号“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=”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来表示相等关系的式子，叫等式。</a:t>
            </a:r>
          </a:p>
        </p:txBody>
      </p:sp>
      <p:sp>
        <p:nvSpPr>
          <p:cNvPr id="42" name="Text Box 22">
            <a:extLst>
              <a:ext uri="{FF2B5EF4-FFF2-40B4-BE49-F238E27FC236}">
                <a16:creationId xmlns:a16="http://schemas.microsoft.com/office/drawing/2014/main" id="{3A37B886-6D1C-454D-B3DE-998A50F5E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71" y="5870524"/>
            <a:ext cx="8159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2、像这样含有未知数的等式叫做方程。</a:t>
            </a: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CC8AB31A-C0F1-45AE-B3E2-CEDDE2D6D485}"/>
              </a:ext>
            </a:extLst>
          </p:cNvPr>
          <p:cNvSpPr/>
          <p:nvPr/>
        </p:nvSpPr>
        <p:spPr>
          <a:xfrm>
            <a:off x="2107880" y="2977476"/>
            <a:ext cx="761801" cy="41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C0A266C2-943B-46A1-9405-6BF9A29A4A94}"/>
              </a:ext>
            </a:extLst>
          </p:cNvPr>
          <p:cNvSpPr/>
          <p:nvPr/>
        </p:nvSpPr>
        <p:spPr>
          <a:xfrm>
            <a:off x="5636981" y="2903945"/>
            <a:ext cx="931428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A46E0D1C-7482-419E-82AF-83B2BB656FE0}"/>
              </a:ext>
            </a:extLst>
          </p:cNvPr>
          <p:cNvSpPr/>
          <p:nvPr/>
        </p:nvSpPr>
        <p:spPr>
          <a:xfrm>
            <a:off x="6903151" y="2919979"/>
            <a:ext cx="931428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43035DE1-F1C7-430F-9C87-164997F0E668}"/>
              </a:ext>
            </a:extLst>
          </p:cNvPr>
          <p:cNvSpPr/>
          <p:nvPr/>
        </p:nvSpPr>
        <p:spPr>
          <a:xfrm>
            <a:off x="1956249" y="3594167"/>
            <a:ext cx="482985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03734298-9E1D-4F06-92A4-701B1FD506CC}"/>
              </a:ext>
            </a:extLst>
          </p:cNvPr>
          <p:cNvSpPr/>
          <p:nvPr/>
        </p:nvSpPr>
        <p:spPr>
          <a:xfrm>
            <a:off x="2242954" y="4227661"/>
            <a:ext cx="482985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38E90FD2-F839-413F-BE6B-B7613A332B0D}"/>
              </a:ext>
            </a:extLst>
          </p:cNvPr>
          <p:cNvSpPr/>
          <p:nvPr/>
        </p:nvSpPr>
        <p:spPr>
          <a:xfrm>
            <a:off x="5777812" y="3603433"/>
            <a:ext cx="482985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C2216DBD-BB24-42B6-A9D0-5C57A906BCFD}"/>
              </a:ext>
            </a:extLst>
          </p:cNvPr>
          <p:cNvSpPr/>
          <p:nvPr/>
        </p:nvSpPr>
        <p:spPr>
          <a:xfrm>
            <a:off x="5541289" y="4180358"/>
            <a:ext cx="482985" cy="4995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1D9977EF-C06A-4278-847F-C1156F89AB27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98391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15BC8685-62FF-42FC-A5AA-41A078AAC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891" y="1332822"/>
            <a:ext cx="11425767" cy="44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判断下列各式是不是方程，是的打“√”，不是的打“</a:t>
            </a:r>
            <a:r>
              <a:rPr lang="en-US" altLang="zh-CN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”并说明原因。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(1)-2+5=3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 3χ-2=7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    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m=5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(4) χ﹥ 4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(5)</a:t>
            </a:r>
            <a:r>
              <a:rPr lang="en-US" altLang="zh-CN" sz="2400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χ+y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=6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(6) 2χ</a:t>
            </a:r>
            <a:r>
              <a:rPr lang="en-US" altLang="zh-CN" sz="24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-5χ+1=0( 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(7) 2a +b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)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（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x=3  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（     ）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E6F41AD-A79F-4D8D-A05F-B8C4C0D99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303" y="2464244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0E2A7B8-10B8-4780-A7FF-3436B9749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409" y="2464245"/>
            <a:ext cx="606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CBC1C71-805F-46A3-8305-B4D5172F2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727" y="4280618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9C387887-012B-4D32-BA07-54E81F1CE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175" y="3374977"/>
            <a:ext cx="606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BBF53B37-237C-41CD-A0D3-4A67437CE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2652" y="3382598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18ECBC74-C12D-4484-B74B-A1C10248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37" y="4283957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1ADA5B46-63DB-4BF0-B11A-921D2BF1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37" y="5202310"/>
            <a:ext cx="71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FE19D0B6-215F-45E0-BECD-597C4295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727" y="5138285"/>
            <a:ext cx="410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2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FE946B0-998A-4A3B-893D-324A24669875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  <p:extLst>
      <p:ext uri="{BB962C8B-B14F-4D97-AF65-F5344CB8AC3E}">
        <p14:creationId xmlns:p14="http://schemas.microsoft.com/office/powerpoint/2010/main" val="41418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CA7F1C51-AE89-4DD0-BADA-88202E66DE42}"/>
              </a:ext>
            </a:extLst>
          </p:cNvPr>
          <p:cNvSpPr txBox="1"/>
          <p:nvPr/>
        </p:nvSpPr>
        <p:spPr>
          <a:xfrm>
            <a:off x="1199457" y="1471748"/>
            <a:ext cx="9303081" cy="244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defTabSz="914377">
              <a:lnSpc>
                <a:spcPct val="300000"/>
              </a:lnSpc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先设字母表示未知数。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80990" indent="-380990" defTabSz="914377">
              <a:lnSpc>
                <a:spcPct val="300000"/>
              </a:lnSpc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根据问题中的相关关系，写出含有未知数的等式。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3E5998-0B9A-42D4-AF3C-A025859D6867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列方程的步骤</a:t>
            </a:r>
          </a:p>
        </p:txBody>
      </p:sp>
    </p:spTree>
    <p:extLst>
      <p:ext uri="{BB962C8B-B14F-4D97-AF65-F5344CB8AC3E}">
        <p14:creationId xmlns:p14="http://schemas.microsoft.com/office/powerpoint/2010/main" val="31905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B9A48AD-D53B-404B-8FCD-CCC041D5DF53}"/>
              </a:ext>
            </a:extLst>
          </p:cNvPr>
          <p:cNvSpPr txBox="1"/>
          <p:nvPr/>
        </p:nvSpPr>
        <p:spPr>
          <a:xfrm>
            <a:off x="959749" y="1396753"/>
            <a:ext cx="9503833" cy="960967"/>
          </a:xfrm>
          <a:prstGeom prst="rect">
            <a:avLst/>
          </a:prstGeom>
          <a:noFill/>
          <a:ln w="9525">
            <a:noFill/>
          </a:ln>
        </p:spPr>
        <p:txBody>
          <a:bodyPr lIns="0" rIns="0"/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根据下列问题，设未知数并列出方程：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89FCDC4-8DE6-4A8C-97B5-62BFE9B17110}"/>
              </a:ext>
            </a:extLst>
          </p:cNvPr>
          <p:cNvSpPr/>
          <p:nvPr/>
        </p:nvSpPr>
        <p:spPr>
          <a:xfrm>
            <a:off x="719666" y="2129840"/>
            <a:ext cx="10752667" cy="46166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0">
              <a:tabLst>
                <a:tab pos="2277476" algn="l"/>
              </a:tabLst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）用一根长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24cm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的铁丝围成一个正方形，正方形的边长是多少？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13544B6-8553-4546-8793-FADE58F059D2}"/>
              </a:ext>
            </a:extLst>
          </p:cNvPr>
          <p:cNvGrpSpPr/>
          <p:nvPr/>
        </p:nvGrpSpPr>
        <p:grpSpPr>
          <a:xfrm>
            <a:off x="4501991" y="4108195"/>
            <a:ext cx="7871883" cy="1540935"/>
            <a:chOff x="2676" y="1461"/>
            <a:chExt cx="3719" cy="72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E1A9A43-D5C2-490B-9548-59DC498BF095}"/>
                </a:ext>
              </a:extLst>
            </p:cNvPr>
            <p:cNvSpPr/>
            <p:nvPr/>
          </p:nvSpPr>
          <p:spPr>
            <a:xfrm>
              <a:off x="2676" y="1461"/>
              <a:ext cx="3719" cy="5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defTabSz="0">
                <a:lnSpc>
                  <a:spcPct val="150000"/>
                </a:lnSpc>
                <a:tabLst>
                  <a:tab pos="2277476" algn="l"/>
                </a:tabLst>
              </a:pPr>
              <a:r>
                <a:rPr lang="zh-CN" altLang="en-US" sz="2667" dirty="0">
                  <a:cs typeface="+mn-ea"/>
                  <a:sym typeface="+mn-lt"/>
                </a:rPr>
                <a:t>解：设正方形的边长为</a:t>
              </a:r>
              <a:r>
                <a:rPr lang="en-US" altLang="zh-CN" sz="2667" i="1" dirty="0">
                  <a:cs typeface="+mn-ea"/>
                  <a:sym typeface="+mn-lt"/>
                </a:rPr>
                <a:t>x </a:t>
              </a:r>
              <a:r>
                <a:rPr lang="en-US" altLang="zh-CN" sz="2667" dirty="0">
                  <a:cs typeface="+mn-ea"/>
                  <a:sym typeface="+mn-lt"/>
                </a:rPr>
                <a:t>cm.</a:t>
              </a:r>
            </a:p>
            <a:p>
              <a:pPr defTabSz="0">
                <a:lnSpc>
                  <a:spcPct val="150000"/>
                </a:lnSpc>
                <a:tabLst>
                  <a:tab pos="2277476" algn="l"/>
                </a:tabLst>
              </a:pPr>
              <a:r>
                <a:rPr lang="zh-CN" altLang="en-US" sz="2667" dirty="0">
                  <a:cs typeface="+mn-ea"/>
                  <a:sym typeface="+mn-lt"/>
                </a:rPr>
                <a:t>列方程                     </a:t>
              </a:r>
              <a:r>
                <a:rPr lang="en-US" altLang="zh-CN" sz="2667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9" name="内容占位符 389125">
              <a:extLst>
                <a:ext uri="{FF2B5EF4-FFF2-40B4-BE49-F238E27FC236}">
                  <a16:creationId xmlns:a16="http://schemas.microsoft.com/office/drawing/2014/main" id="{BE07ABE9-B967-493A-9BB8-B989DD78EF51}"/>
                </a:ext>
              </a:extLst>
            </p:cNvPr>
            <p:cNvGraphicFramePr>
              <a:graphicFrameLocks noGrp="1"/>
            </p:cNvGraphicFramePr>
            <p:nvPr>
              <p:ph/>
            </p:nvPr>
          </p:nvGraphicFramePr>
          <p:xfrm>
            <a:off x="3533" y="1931"/>
            <a:ext cx="71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494665" imgH="177800" progId="Equation.DSMT4">
                    <p:embed/>
                  </p:oleObj>
                </mc:Choice>
                <mc:Fallback>
                  <p:oleObj r:id="rId3" imgW="494665" imgH="177800" progId="Equation.DSMT4">
                    <p:embed/>
                    <p:pic>
                      <p:nvPicPr>
                        <p:cNvPr id="9" name="内容占位符 389125">
                          <a:extLst>
                            <a:ext uri="{FF2B5EF4-FFF2-40B4-BE49-F238E27FC236}">
                              <a16:creationId xmlns:a16="http://schemas.microsoft.com/office/drawing/2014/main" id="{BE07ABE9-B967-493A-9BB8-B989DD78EF5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33" y="1931"/>
                          <a:ext cx="719" cy="25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C2FF686E-AA04-49EC-A8FD-098DC15ADC72}"/>
              </a:ext>
            </a:extLst>
          </p:cNvPr>
          <p:cNvSpPr/>
          <p:nvPr/>
        </p:nvSpPr>
        <p:spPr>
          <a:xfrm>
            <a:off x="1271173" y="3357249"/>
            <a:ext cx="2482896" cy="2482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D42D407-C71A-447B-AFCF-A3798992180E}"/>
              </a:ext>
            </a:extLst>
          </p:cNvPr>
          <p:cNvSpPr txBox="1"/>
          <p:nvPr/>
        </p:nvSpPr>
        <p:spPr>
          <a:xfrm>
            <a:off x="4513943" y="2978732"/>
            <a:ext cx="65923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分析：正方形的四条边都相等，已知正方形的周长是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24cm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，所以设边长为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，列方程得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4x=24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7D3C7DC-121B-4A77-B34E-43A6DE8396E7}"/>
              </a:ext>
            </a:extLst>
          </p:cNvPr>
          <p:cNvSpPr txBox="1"/>
          <p:nvPr/>
        </p:nvSpPr>
        <p:spPr>
          <a:xfrm>
            <a:off x="1563438" y="469981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  <p:extLst>
      <p:ext uri="{BB962C8B-B14F-4D97-AF65-F5344CB8AC3E}">
        <p14:creationId xmlns:p14="http://schemas.microsoft.com/office/powerpoint/2010/main" val="29721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1drzbs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1758</Words>
  <Application>Microsoft Office PowerPoint</Application>
  <PresentationFormat>宽屏</PresentationFormat>
  <Paragraphs>176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阿里巴巴普惠体 R</vt:lpstr>
      <vt:lpstr>思源黑体 CN Light</vt:lpstr>
      <vt:lpstr>Arial</vt:lpstr>
      <vt:lpstr>Cambria Math</vt:lpstr>
      <vt:lpstr>Wingdings</vt:lpstr>
      <vt:lpstr>办公资源网：www.bangongziyuan.com</vt:lpstr>
      <vt:lpstr>Microsoft Word Document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2020-04-04T14:56:36Z</dcterms:created>
  <dcterms:modified xsi:type="dcterms:W3CDTF">2021-01-09T09:42:28Z</dcterms:modified>
</cp:coreProperties>
</file>