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6" r:id="rId2"/>
    <p:sldId id="278" r:id="rId3"/>
    <p:sldId id="439" r:id="rId4"/>
    <p:sldId id="440" r:id="rId5"/>
    <p:sldId id="441" r:id="rId6"/>
    <p:sldId id="453" r:id="rId7"/>
    <p:sldId id="442" r:id="rId8"/>
    <p:sldId id="454" r:id="rId9"/>
    <p:sldId id="455" r:id="rId10"/>
    <p:sldId id="443" r:id="rId11"/>
    <p:sldId id="444" r:id="rId12"/>
    <p:sldId id="445" r:id="rId13"/>
    <p:sldId id="446" r:id="rId14"/>
    <p:sldId id="456" r:id="rId15"/>
    <p:sldId id="457" r:id="rId16"/>
    <p:sldId id="458" r:id="rId17"/>
    <p:sldId id="287" r:id="rId18"/>
    <p:sldId id="459" r:id="rId19"/>
    <p:sldId id="27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60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E79D64C-46C3-40F2-A6A9-783DAABA34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31F96BB-F369-43FA-AB0E-899C844897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BC4C4-FEA7-48FA-80EA-593CE03176C1}" type="datetimeFigureOut"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2021/1/9</a:t>
            </a:fld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1675790-06E6-4D5E-8CC9-7E6AB9FEB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0128F63-0DE5-46EF-BBA5-396C2DAC3F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C26CF-7522-4551-BD73-4D2D6D6DC325}" type="slidenum"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‹#›</a:t>
            </a:fld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355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6B9FACA0-1139-4DD9-976A-E9B240C2FC58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CDB7253-9F07-4C75-AD9E-038D9553ED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019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360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229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315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263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9268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739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318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107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2299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119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084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594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59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436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188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57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471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1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0014B00-D2E5-4015-A1FD-B65C514FA09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7316" y="2223502"/>
            <a:ext cx="3128779" cy="3322847"/>
          </a:xfrm>
          <a:custGeom>
            <a:avLst/>
            <a:gdLst>
              <a:gd name="connsiteX0" fmla="*/ 1700141 w 3128779"/>
              <a:gd name="connsiteY0" fmla="*/ 2 h 3322847"/>
              <a:gd name="connsiteX1" fmla="*/ 1725188 w 3128779"/>
              <a:gd name="connsiteY1" fmla="*/ 15235 h 3322847"/>
              <a:gd name="connsiteX2" fmla="*/ 1815636 w 3128779"/>
              <a:gd name="connsiteY2" fmla="*/ 210325 h 3322847"/>
              <a:gd name="connsiteX3" fmla="*/ 1903658 w 3128779"/>
              <a:gd name="connsiteY3" fmla="*/ 398315 h 3322847"/>
              <a:gd name="connsiteX4" fmla="*/ 2002511 w 3128779"/>
              <a:gd name="connsiteY4" fmla="*/ 606394 h 3322847"/>
              <a:gd name="connsiteX5" fmla="*/ 2090534 w 3128779"/>
              <a:gd name="connsiteY5" fmla="*/ 794383 h 3322847"/>
              <a:gd name="connsiteX6" fmla="*/ 2178556 w 3128779"/>
              <a:gd name="connsiteY6" fmla="*/ 982374 h 3322847"/>
              <a:gd name="connsiteX7" fmla="*/ 2259386 w 3128779"/>
              <a:gd name="connsiteY7" fmla="*/ 1160927 h 3322847"/>
              <a:gd name="connsiteX8" fmla="*/ 2334153 w 3128779"/>
              <a:gd name="connsiteY8" fmla="*/ 1321727 h 3322847"/>
              <a:gd name="connsiteX9" fmla="*/ 2420962 w 3128779"/>
              <a:gd name="connsiteY9" fmla="*/ 1506166 h 3322847"/>
              <a:gd name="connsiteX10" fmla="*/ 2506560 w 3128779"/>
              <a:gd name="connsiteY10" fmla="*/ 1687055 h 3322847"/>
              <a:gd name="connsiteX11" fmla="*/ 2581326 w 3128779"/>
              <a:gd name="connsiteY11" fmla="*/ 1847856 h 3322847"/>
              <a:gd name="connsiteX12" fmla="*/ 2677754 w 3128779"/>
              <a:gd name="connsiteY12" fmla="*/ 2048833 h 3322847"/>
              <a:gd name="connsiteX13" fmla="*/ 2766989 w 3128779"/>
              <a:gd name="connsiteY13" fmla="*/ 2240374 h 3322847"/>
              <a:gd name="connsiteX14" fmla="*/ 2861074 w 3128779"/>
              <a:gd name="connsiteY14" fmla="*/ 2446116 h 3322847"/>
              <a:gd name="connsiteX15" fmla="*/ 2963565 w 3128779"/>
              <a:gd name="connsiteY15" fmla="*/ 2664846 h 3322847"/>
              <a:gd name="connsiteX16" fmla="*/ 3059992 w 3128779"/>
              <a:gd name="connsiteY16" fmla="*/ 2865823 h 3322847"/>
              <a:gd name="connsiteX17" fmla="*/ 3120290 w 3128779"/>
              <a:gd name="connsiteY17" fmla="*/ 2995884 h 3322847"/>
              <a:gd name="connsiteX18" fmla="*/ 3128779 w 3128779"/>
              <a:gd name="connsiteY18" fmla="*/ 3020737 h 3322847"/>
              <a:gd name="connsiteX19" fmla="*/ 2967455 w 3128779"/>
              <a:gd name="connsiteY19" fmla="*/ 3048085 h 3322847"/>
              <a:gd name="connsiteX20" fmla="*/ 2603282 w 3128779"/>
              <a:gd name="connsiteY20" fmla="*/ 3109036 h 3322847"/>
              <a:gd name="connsiteX21" fmla="*/ 2213017 w 3128779"/>
              <a:gd name="connsiteY21" fmla="*/ 3174934 h 3322847"/>
              <a:gd name="connsiteX22" fmla="*/ 1826306 w 3128779"/>
              <a:gd name="connsiteY22" fmla="*/ 3239617 h 3322847"/>
              <a:gd name="connsiteX23" fmla="*/ 1395730 w 3128779"/>
              <a:gd name="connsiteY23" fmla="*/ 3315319 h 3322847"/>
              <a:gd name="connsiteX24" fmla="*/ 1369637 w 3128779"/>
              <a:gd name="connsiteY24" fmla="*/ 3320266 h 3322847"/>
              <a:gd name="connsiteX25" fmla="*/ 1335056 w 3128779"/>
              <a:gd name="connsiteY25" fmla="*/ 3300360 h 3322847"/>
              <a:gd name="connsiteX26" fmla="*/ 1251716 w 3128779"/>
              <a:gd name="connsiteY26" fmla="*/ 3102842 h 3322847"/>
              <a:gd name="connsiteX27" fmla="*/ 1175570 w 3128779"/>
              <a:gd name="connsiteY27" fmla="*/ 2914760 h 3322847"/>
              <a:gd name="connsiteX28" fmla="*/ 1089806 w 3128779"/>
              <a:gd name="connsiteY28" fmla="*/ 2710140 h 3322847"/>
              <a:gd name="connsiteX29" fmla="*/ 1008808 w 3128779"/>
              <a:gd name="connsiteY29" fmla="*/ 2507858 h 3322847"/>
              <a:gd name="connsiteX30" fmla="*/ 927895 w 3128779"/>
              <a:gd name="connsiteY30" fmla="*/ 2317440 h 3322847"/>
              <a:gd name="connsiteX31" fmla="*/ 850535 w 3128779"/>
              <a:gd name="connsiteY31" fmla="*/ 2125808 h 3322847"/>
              <a:gd name="connsiteX32" fmla="*/ 767196 w 3128779"/>
              <a:gd name="connsiteY32" fmla="*/ 1928288 h 3322847"/>
              <a:gd name="connsiteX33" fmla="*/ 681432 w 3128779"/>
              <a:gd name="connsiteY33" fmla="*/ 1723669 h 3322847"/>
              <a:gd name="connsiteX34" fmla="*/ 604072 w 3128779"/>
              <a:gd name="connsiteY34" fmla="*/ 1532038 h 3322847"/>
              <a:gd name="connsiteX35" fmla="*/ 523159 w 3128779"/>
              <a:gd name="connsiteY35" fmla="*/ 1341620 h 3322847"/>
              <a:gd name="connsiteX36" fmla="*/ 444587 w 3128779"/>
              <a:gd name="connsiteY36" fmla="*/ 1146438 h 3322847"/>
              <a:gd name="connsiteX37" fmla="*/ 357609 w 3128779"/>
              <a:gd name="connsiteY37" fmla="*/ 938268 h 3322847"/>
              <a:gd name="connsiteX38" fmla="*/ 275484 w 3128779"/>
              <a:gd name="connsiteY38" fmla="*/ 744299 h 3322847"/>
              <a:gd name="connsiteX39" fmla="*/ 224719 w 3128779"/>
              <a:gd name="connsiteY39" fmla="*/ 618911 h 3322847"/>
              <a:gd name="connsiteX40" fmla="*/ 138955 w 3128779"/>
              <a:gd name="connsiteY40" fmla="*/ 414292 h 3322847"/>
              <a:gd name="connsiteX41" fmla="*/ 51978 w 3128779"/>
              <a:gd name="connsiteY41" fmla="*/ 206122 h 3322847"/>
              <a:gd name="connsiteX42" fmla="*/ 0 w 3128779"/>
              <a:gd name="connsiteY42" fmla="*/ 77183 h 3322847"/>
              <a:gd name="connsiteX43" fmla="*/ 156725 w 3128779"/>
              <a:gd name="connsiteY43" fmla="*/ 71229 h 3322847"/>
              <a:gd name="connsiteX44" fmla="*/ 1700141 w 3128779"/>
              <a:gd name="connsiteY44" fmla="*/ 2 h 332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128779" h="3322847">
                <a:moveTo>
                  <a:pt x="1700141" y="2"/>
                </a:moveTo>
                <a:cubicBezTo>
                  <a:pt x="1712017" y="-89"/>
                  <a:pt x="1716784" y="2247"/>
                  <a:pt x="1725188" y="15235"/>
                </a:cubicBezTo>
                <a:cubicBezTo>
                  <a:pt x="1755338" y="80265"/>
                  <a:pt x="1785487" y="145295"/>
                  <a:pt x="1815636" y="210325"/>
                </a:cubicBezTo>
                <a:cubicBezTo>
                  <a:pt x="1845785" y="275356"/>
                  <a:pt x="1874722" y="336836"/>
                  <a:pt x="1903658" y="398315"/>
                </a:cubicBezTo>
                <a:cubicBezTo>
                  <a:pt x="1936233" y="470446"/>
                  <a:pt x="1967595" y="539027"/>
                  <a:pt x="2002511" y="606394"/>
                </a:cubicBezTo>
                <a:cubicBezTo>
                  <a:pt x="2032660" y="671424"/>
                  <a:pt x="2061597" y="732904"/>
                  <a:pt x="2090534" y="794383"/>
                </a:cubicBezTo>
                <a:cubicBezTo>
                  <a:pt x="2120683" y="859414"/>
                  <a:pt x="2149619" y="920894"/>
                  <a:pt x="2178556" y="982374"/>
                </a:cubicBezTo>
                <a:cubicBezTo>
                  <a:pt x="2207493" y="1043854"/>
                  <a:pt x="2235217" y="1101783"/>
                  <a:pt x="2259386" y="1160927"/>
                </a:cubicBezTo>
                <a:cubicBezTo>
                  <a:pt x="2285897" y="1215306"/>
                  <a:pt x="2312408" y="1269684"/>
                  <a:pt x="2334153" y="1321727"/>
                </a:cubicBezTo>
                <a:cubicBezTo>
                  <a:pt x="2363089" y="1383206"/>
                  <a:pt x="2392026" y="1444686"/>
                  <a:pt x="2420962" y="1506166"/>
                </a:cubicBezTo>
                <a:cubicBezTo>
                  <a:pt x="2449899" y="1567646"/>
                  <a:pt x="2477623" y="1625575"/>
                  <a:pt x="2506560" y="1687055"/>
                </a:cubicBezTo>
                <a:cubicBezTo>
                  <a:pt x="2533071" y="1741434"/>
                  <a:pt x="2559582" y="1795813"/>
                  <a:pt x="2581326" y="1847856"/>
                </a:cubicBezTo>
                <a:cubicBezTo>
                  <a:pt x="2616242" y="1915222"/>
                  <a:pt x="2647604" y="1983803"/>
                  <a:pt x="2677754" y="2048833"/>
                </a:cubicBezTo>
                <a:cubicBezTo>
                  <a:pt x="2707903" y="2113864"/>
                  <a:pt x="2738052" y="2178894"/>
                  <a:pt x="2766989" y="2240374"/>
                </a:cubicBezTo>
                <a:cubicBezTo>
                  <a:pt x="2798351" y="2308954"/>
                  <a:pt x="2829713" y="2377535"/>
                  <a:pt x="2861074" y="2446116"/>
                </a:cubicBezTo>
                <a:cubicBezTo>
                  <a:pt x="2897203" y="2517033"/>
                  <a:pt x="2930991" y="2592714"/>
                  <a:pt x="2963565" y="2664846"/>
                </a:cubicBezTo>
                <a:cubicBezTo>
                  <a:pt x="2993714" y="2729876"/>
                  <a:pt x="3025076" y="2798457"/>
                  <a:pt x="3059992" y="2865823"/>
                </a:cubicBezTo>
                <a:cubicBezTo>
                  <a:pt x="3078098" y="2907215"/>
                  <a:pt x="3100971" y="2950942"/>
                  <a:pt x="3120290" y="2995884"/>
                </a:cubicBezTo>
                <a:cubicBezTo>
                  <a:pt x="3122716" y="3002985"/>
                  <a:pt x="3125141" y="3010086"/>
                  <a:pt x="3128779" y="3020737"/>
                </a:cubicBezTo>
                <a:cubicBezTo>
                  <a:pt x="3075381" y="3027081"/>
                  <a:pt x="3019640" y="3038191"/>
                  <a:pt x="2967455" y="3048085"/>
                </a:cubicBezTo>
                <a:cubicBezTo>
                  <a:pt x="2847653" y="3069181"/>
                  <a:pt x="2723084" y="3087940"/>
                  <a:pt x="2603282" y="3109036"/>
                </a:cubicBezTo>
                <a:cubicBezTo>
                  <a:pt x="2471605" y="3130223"/>
                  <a:pt x="2344694" y="3153747"/>
                  <a:pt x="2213017" y="3174934"/>
                </a:cubicBezTo>
                <a:cubicBezTo>
                  <a:pt x="2086107" y="3198457"/>
                  <a:pt x="1954430" y="3219644"/>
                  <a:pt x="1826306" y="3239617"/>
                </a:cubicBezTo>
                <a:cubicBezTo>
                  <a:pt x="1683965" y="3264446"/>
                  <a:pt x="1538071" y="3290490"/>
                  <a:pt x="1395730" y="3315319"/>
                </a:cubicBezTo>
                <a:cubicBezTo>
                  <a:pt x="1387409" y="3314196"/>
                  <a:pt x="1376746" y="3317838"/>
                  <a:pt x="1369637" y="3320266"/>
                </a:cubicBezTo>
                <a:cubicBezTo>
                  <a:pt x="1343545" y="3325213"/>
                  <a:pt x="1343545" y="3325213"/>
                  <a:pt x="1335056" y="3300360"/>
                </a:cubicBezTo>
                <a:cubicBezTo>
                  <a:pt x="1308461" y="3234117"/>
                  <a:pt x="1281866" y="3167872"/>
                  <a:pt x="1251716" y="3102842"/>
                </a:cubicBezTo>
                <a:cubicBezTo>
                  <a:pt x="1226334" y="3040148"/>
                  <a:pt x="1200952" y="2977454"/>
                  <a:pt x="1175570" y="2914760"/>
                </a:cubicBezTo>
                <a:cubicBezTo>
                  <a:pt x="1147763" y="2844965"/>
                  <a:pt x="1117613" y="2779935"/>
                  <a:pt x="1089806" y="2710140"/>
                </a:cubicBezTo>
                <a:cubicBezTo>
                  <a:pt x="1063211" y="2643897"/>
                  <a:pt x="1035403" y="2574102"/>
                  <a:pt x="1008808" y="2507858"/>
                </a:cubicBezTo>
                <a:cubicBezTo>
                  <a:pt x="983426" y="2445164"/>
                  <a:pt x="953277" y="2380133"/>
                  <a:pt x="927895" y="2317440"/>
                </a:cubicBezTo>
                <a:cubicBezTo>
                  <a:pt x="901300" y="2251195"/>
                  <a:pt x="875917" y="2188502"/>
                  <a:pt x="850535" y="2125808"/>
                </a:cubicBezTo>
                <a:cubicBezTo>
                  <a:pt x="820386" y="2060778"/>
                  <a:pt x="793791" y="1994533"/>
                  <a:pt x="767196" y="1928288"/>
                </a:cubicBezTo>
                <a:cubicBezTo>
                  <a:pt x="740602" y="1862045"/>
                  <a:pt x="712794" y="1792250"/>
                  <a:pt x="681432" y="1723669"/>
                </a:cubicBezTo>
                <a:cubicBezTo>
                  <a:pt x="656050" y="1660976"/>
                  <a:pt x="630667" y="1598282"/>
                  <a:pt x="604072" y="1532038"/>
                </a:cubicBezTo>
                <a:cubicBezTo>
                  <a:pt x="575136" y="1470558"/>
                  <a:pt x="548541" y="1404313"/>
                  <a:pt x="523159" y="1341620"/>
                </a:cubicBezTo>
                <a:cubicBezTo>
                  <a:pt x="496564" y="1275375"/>
                  <a:pt x="469969" y="1209131"/>
                  <a:pt x="444587" y="1146438"/>
                </a:cubicBezTo>
                <a:cubicBezTo>
                  <a:pt x="413224" y="1077857"/>
                  <a:pt x="385417" y="1008062"/>
                  <a:pt x="357609" y="938268"/>
                </a:cubicBezTo>
                <a:cubicBezTo>
                  <a:pt x="332228" y="875573"/>
                  <a:pt x="302078" y="810543"/>
                  <a:pt x="275484" y="744299"/>
                </a:cubicBezTo>
                <a:cubicBezTo>
                  <a:pt x="257377" y="702908"/>
                  <a:pt x="242825" y="660302"/>
                  <a:pt x="224719" y="618911"/>
                </a:cubicBezTo>
                <a:cubicBezTo>
                  <a:pt x="196911" y="549116"/>
                  <a:pt x="165550" y="480536"/>
                  <a:pt x="138955" y="414292"/>
                </a:cubicBezTo>
                <a:cubicBezTo>
                  <a:pt x="111147" y="344497"/>
                  <a:pt x="83339" y="274702"/>
                  <a:pt x="51978" y="206122"/>
                </a:cubicBezTo>
                <a:cubicBezTo>
                  <a:pt x="37426" y="163516"/>
                  <a:pt x="19319" y="122125"/>
                  <a:pt x="0" y="77183"/>
                </a:cubicBezTo>
                <a:cubicBezTo>
                  <a:pt x="54612" y="74389"/>
                  <a:pt x="105668" y="72809"/>
                  <a:pt x="156725" y="71229"/>
                </a:cubicBezTo>
                <a:cubicBezTo>
                  <a:pt x="668423" y="47113"/>
                  <a:pt x="1183676" y="21782"/>
                  <a:pt x="1700141" y="2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EC33FC4-9E51-4CF1-A31A-7D22353F817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1754" y="1539560"/>
            <a:ext cx="2495335" cy="4007693"/>
          </a:xfrm>
          <a:custGeom>
            <a:avLst/>
            <a:gdLst>
              <a:gd name="connsiteX0" fmla="*/ 0 w 2495335"/>
              <a:gd name="connsiteY0" fmla="*/ 0 h 4007693"/>
              <a:gd name="connsiteX1" fmla="*/ 168172 w 2495335"/>
              <a:gd name="connsiteY1" fmla="*/ 37787 h 4007693"/>
              <a:gd name="connsiteX2" fmla="*/ 1827854 w 2495335"/>
              <a:gd name="connsiteY2" fmla="*/ 396532 h 4007693"/>
              <a:gd name="connsiteX3" fmla="*/ 1850176 w 2495335"/>
              <a:gd name="connsiteY3" fmla="*/ 419764 h 4007693"/>
              <a:gd name="connsiteX4" fmla="*/ 1891352 w 2495335"/>
              <a:gd name="connsiteY4" fmla="*/ 652475 h 4007693"/>
              <a:gd name="connsiteX5" fmla="*/ 1931950 w 2495335"/>
              <a:gd name="connsiteY5" fmla="*/ 876959 h 4007693"/>
              <a:gd name="connsiteX6" fmla="*/ 1978399 w 2495335"/>
              <a:gd name="connsiteY6" fmla="*/ 1125833 h 4007693"/>
              <a:gd name="connsiteX7" fmla="*/ 2018997 w 2495335"/>
              <a:gd name="connsiteY7" fmla="*/ 1350318 h 4007693"/>
              <a:gd name="connsiteX8" fmla="*/ 2059595 w 2495335"/>
              <a:gd name="connsiteY8" fmla="*/ 1574803 h 4007693"/>
              <a:gd name="connsiteX9" fmla="*/ 2095208 w 2495335"/>
              <a:gd name="connsiteY9" fmla="*/ 1787237 h 4007693"/>
              <a:gd name="connsiteX10" fmla="*/ 2129377 w 2495335"/>
              <a:gd name="connsiteY10" fmla="*/ 1979106 h 4007693"/>
              <a:gd name="connsiteX11" fmla="*/ 2169685 w 2495335"/>
              <a:gd name="connsiteY11" fmla="*/ 2199477 h 4007693"/>
              <a:gd name="connsiteX12" fmla="*/ 2209706 w 2495335"/>
              <a:gd name="connsiteY12" fmla="*/ 2415736 h 4007693"/>
              <a:gd name="connsiteX13" fmla="*/ 2243874 w 2495335"/>
              <a:gd name="connsiteY13" fmla="*/ 2607605 h 4007693"/>
              <a:gd name="connsiteX14" fmla="*/ 2289746 w 2495335"/>
              <a:gd name="connsiteY14" fmla="*/ 2848253 h 4007693"/>
              <a:gd name="connsiteX15" fmla="*/ 2330633 w 2495335"/>
              <a:gd name="connsiteY15" fmla="*/ 3076850 h 4007693"/>
              <a:gd name="connsiteX16" fmla="*/ 2372675 w 2495335"/>
              <a:gd name="connsiteY16" fmla="*/ 3321900 h 4007693"/>
              <a:gd name="connsiteX17" fmla="*/ 2419992 w 2495335"/>
              <a:gd name="connsiteY17" fmla="*/ 3583114 h 4007693"/>
              <a:gd name="connsiteX18" fmla="*/ 2465863 w 2495335"/>
              <a:gd name="connsiteY18" fmla="*/ 3823761 h 4007693"/>
              <a:gd name="connsiteX19" fmla="*/ 2493313 w 2495335"/>
              <a:gd name="connsiteY19" fmla="*/ 3978901 h 4007693"/>
              <a:gd name="connsiteX20" fmla="*/ 2495335 w 2495335"/>
              <a:gd name="connsiteY20" fmla="*/ 4007693 h 4007693"/>
              <a:gd name="connsiteX21" fmla="*/ 2316256 w 2495335"/>
              <a:gd name="connsiteY21" fmla="*/ 3991340 h 4007693"/>
              <a:gd name="connsiteX22" fmla="*/ 1912225 w 2495335"/>
              <a:gd name="connsiteY22" fmla="*/ 3953590 h 4007693"/>
              <a:gd name="connsiteX23" fmla="*/ 1479082 w 2495335"/>
              <a:gd name="connsiteY23" fmla="*/ 3913751 h 4007693"/>
              <a:gd name="connsiteX24" fmla="*/ 1050057 w 2495335"/>
              <a:gd name="connsiteY24" fmla="*/ 3873622 h 4007693"/>
              <a:gd name="connsiteX25" fmla="*/ 571331 w 2495335"/>
              <a:gd name="connsiteY25" fmla="*/ 3832853 h 4007693"/>
              <a:gd name="connsiteX26" fmla="*/ 542219 w 2495335"/>
              <a:gd name="connsiteY26" fmla="*/ 3830764 h 4007693"/>
              <a:gd name="connsiteX27" fmla="*/ 511084 w 2495335"/>
              <a:gd name="connsiteY27" fmla="*/ 3799884 h 4007693"/>
              <a:gd name="connsiteX28" fmla="*/ 478143 w 2495335"/>
              <a:gd name="connsiteY28" fmla="*/ 3566595 h 4007693"/>
              <a:gd name="connsiteX29" fmla="*/ 450188 w 2495335"/>
              <a:gd name="connsiteY29" fmla="*/ 3345356 h 4007693"/>
              <a:gd name="connsiteX30" fmla="*/ 416669 w 2495335"/>
              <a:gd name="connsiteY30" fmla="*/ 3103840 h 4007693"/>
              <a:gd name="connsiteX31" fmla="*/ 387557 w 2495335"/>
              <a:gd name="connsiteY31" fmla="*/ 2866149 h 4007693"/>
              <a:gd name="connsiteX32" fmla="*/ 355195 w 2495335"/>
              <a:gd name="connsiteY32" fmla="*/ 2641086 h 4007693"/>
              <a:gd name="connsiteX33" fmla="*/ 326949 w 2495335"/>
              <a:gd name="connsiteY33" fmla="*/ 2415733 h 4007693"/>
              <a:gd name="connsiteX34" fmla="*/ 294009 w 2495335"/>
              <a:gd name="connsiteY34" fmla="*/ 2182444 h 4007693"/>
              <a:gd name="connsiteX35" fmla="*/ 260490 w 2495335"/>
              <a:gd name="connsiteY35" fmla="*/ 1940928 h 4007693"/>
              <a:gd name="connsiteX36" fmla="*/ 232245 w 2495335"/>
              <a:gd name="connsiteY36" fmla="*/ 1715576 h 4007693"/>
              <a:gd name="connsiteX37" fmla="*/ 199883 w 2495335"/>
              <a:gd name="connsiteY37" fmla="*/ 1490514 h 4007693"/>
              <a:gd name="connsiteX38" fmla="*/ 171349 w 2495335"/>
              <a:gd name="connsiteY38" fmla="*/ 1261048 h 4007693"/>
              <a:gd name="connsiteX39" fmla="*/ 137541 w 2495335"/>
              <a:gd name="connsiteY39" fmla="*/ 1015420 h 4007693"/>
              <a:gd name="connsiteX40" fmla="*/ 104890 w 2495335"/>
              <a:gd name="connsiteY40" fmla="*/ 786243 h 4007693"/>
              <a:gd name="connsiteX41" fmla="*/ 86252 w 2495335"/>
              <a:gd name="connsiteY41" fmla="*/ 638750 h 4007693"/>
              <a:gd name="connsiteX42" fmla="*/ 52734 w 2495335"/>
              <a:gd name="connsiteY42" fmla="*/ 397235 h 4007693"/>
              <a:gd name="connsiteX43" fmla="*/ 18926 w 2495335"/>
              <a:gd name="connsiteY43" fmla="*/ 151607 h 4007693"/>
              <a:gd name="connsiteX44" fmla="*/ 0 w 2495335"/>
              <a:gd name="connsiteY44" fmla="*/ 0 h 400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495335" h="4007693">
                <a:moveTo>
                  <a:pt x="0" y="0"/>
                </a:moveTo>
                <a:cubicBezTo>
                  <a:pt x="58802" y="12403"/>
                  <a:pt x="113487" y="25095"/>
                  <a:pt x="168172" y="37787"/>
                </a:cubicBezTo>
                <a:cubicBezTo>
                  <a:pt x="718558" y="156190"/>
                  <a:pt x="1273062" y="274305"/>
                  <a:pt x="1827854" y="396532"/>
                </a:cubicBezTo>
                <a:cubicBezTo>
                  <a:pt x="1840497" y="399778"/>
                  <a:pt x="1844903" y="403601"/>
                  <a:pt x="1850176" y="419764"/>
                </a:cubicBezTo>
                <a:cubicBezTo>
                  <a:pt x="1863901" y="497335"/>
                  <a:pt x="1877627" y="574904"/>
                  <a:pt x="1891352" y="652475"/>
                </a:cubicBezTo>
                <a:cubicBezTo>
                  <a:pt x="1905077" y="730045"/>
                  <a:pt x="1918513" y="803503"/>
                  <a:pt x="1931950" y="876959"/>
                </a:cubicBezTo>
                <a:cubicBezTo>
                  <a:pt x="1946253" y="962755"/>
                  <a:pt x="1960267" y="1044439"/>
                  <a:pt x="1978399" y="1125833"/>
                </a:cubicBezTo>
                <a:cubicBezTo>
                  <a:pt x="1992124" y="1203404"/>
                  <a:pt x="2005561" y="1276861"/>
                  <a:pt x="2018997" y="1350318"/>
                </a:cubicBezTo>
                <a:cubicBezTo>
                  <a:pt x="2032723" y="1427888"/>
                  <a:pt x="2046158" y="1501346"/>
                  <a:pt x="2059595" y="1574803"/>
                </a:cubicBezTo>
                <a:cubicBezTo>
                  <a:pt x="2073031" y="1648260"/>
                  <a:pt x="2086179" y="1717604"/>
                  <a:pt x="2095208" y="1787237"/>
                </a:cubicBezTo>
                <a:cubicBezTo>
                  <a:pt x="2108066" y="1852469"/>
                  <a:pt x="2120925" y="1917699"/>
                  <a:pt x="2129377" y="1979106"/>
                </a:cubicBezTo>
                <a:cubicBezTo>
                  <a:pt x="2142813" y="2052563"/>
                  <a:pt x="2156250" y="2126020"/>
                  <a:pt x="2169685" y="2199477"/>
                </a:cubicBezTo>
                <a:cubicBezTo>
                  <a:pt x="2183122" y="2272935"/>
                  <a:pt x="2196269" y="2342279"/>
                  <a:pt x="2209706" y="2415736"/>
                </a:cubicBezTo>
                <a:cubicBezTo>
                  <a:pt x="2222565" y="2480967"/>
                  <a:pt x="2235422" y="2546198"/>
                  <a:pt x="2243874" y="2607605"/>
                </a:cubicBezTo>
                <a:cubicBezTo>
                  <a:pt x="2262006" y="2688999"/>
                  <a:pt x="2276021" y="2770682"/>
                  <a:pt x="2289746" y="2848253"/>
                </a:cubicBezTo>
                <a:cubicBezTo>
                  <a:pt x="2303471" y="2925823"/>
                  <a:pt x="2317196" y="3003393"/>
                  <a:pt x="2330633" y="3076850"/>
                </a:cubicBezTo>
                <a:cubicBezTo>
                  <a:pt x="2344647" y="3158533"/>
                  <a:pt x="2358661" y="3240217"/>
                  <a:pt x="2372675" y="3321900"/>
                </a:cubicBezTo>
                <a:cubicBezTo>
                  <a:pt x="2391096" y="3407407"/>
                  <a:pt x="2405688" y="3497317"/>
                  <a:pt x="2419992" y="3583114"/>
                </a:cubicBezTo>
                <a:cubicBezTo>
                  <a:pt x="2433716" y="3660683"/>
                  <a:pt x="2447731" y="3742367"/>
                  <a:pt x="2465863" y="3823761"/>
                </a:cubicBezTo>
                <a:cubicBezTo>
                  <a:pt x="2473447" y="3872829"/>
                  <a:pt x="2485439" y="3925721"/>
                  <a:pt x="2493313" y="3978901"/>
                </a:cubicBezTo>
                <a:cubicBezTo>
                  <a:pt x="2493891" y="3987128"/>
                  <a:pt x="2494469" y="3995354"/>
                  <a:pt x="2495335" y="4007693"/>
                </a:cubicBezTo>
                <a:cubicBezTo>
                  <a:pt x="2436823" y="3999404"/>
                  <a:pt x="2374480" y="3995517"/>
                  <a:pt x="2316256" y="3991340"/>
                </a:cubicBezTo>
                <a:cubicBezTo>
                  <a:pt x="2183048" y="3980031"/>
                  <a:pt x="2045433" y="3964898"/>
                  <a:pt x="1912225" y="3953590"/>
                </a:cubicBezTo>
                <a:cubicBezTo>
                  <a:pt x="1766376" y="3939036"/>
                  <a:pt x="1624932" y="3928305"/>
                  <a:pt x="1479082" y="3913751"/>
                </a:cubicBezTo>
                <a:cubicBezTo>
                  <a:pt x="1337639" y="3903020"/>
                  <a:pt x="1191790" y="3888466"/>
                  <a:pt x="1050057" y="3873622"/>
                </a:cubicBezTo>
                <a:cubicBezTo>
                  <a:pt x="891854" y="3859936"/>
                  <a:pt x="729533" y="3846539"/>
                  <a:pt x="571331" y="3832853"/>
                </a:cubicBezTo>
                <a:cubicBezTo>
                  <a:pt x="562807" y="3829318"/>
                  <a:pt x="550454" y="3830186"/>
                  <a:pt x="542219" y="3830764"/>
                </a:cubicBezTo>
                <a:cubicBezTo>
                  <a:pt x="513107" y="3828676"/>
                  <a:pt x="513107" y="3828676"/>
                  <a:pt x="511084" y="3799884"/>
                </a:cubicBezTo>
                <a:cubicBezTo>
                  <a:pt x="501476" y="3722025"/>
                  <a:pt x="491869" y="3644166"/>
                  <a:pt x="478143" y="3566595"/>
                </a:cubicBezTo>
                <a:cubicBezTo>
                  <a:pt x="468824" y="3492848"/>
                  <a:pt x="459506" y="3419102"/>
                  <a:pt x="450188" y="3345356"/>
                </a:cubicBezTo>
                <a:cubicBezTo>
                  <a:pt x="440291" y="3263383"/>
                  <a:pt x="426566" y="3185813"/>
                  <a:pt x="416669" y="3103840"/>
                </a:cubicBezTo>
                <a:cubicBezTo>
                  <a:pt x="407061" y="3025981"/>
                  <a:pt x="397164" y="2944009"/>
                  <a:pt x="387557" y="2866149"/>
                </a:cubicBezTo>
                <a:cubicBezTo>
                  <a:pt x="378238" y="2792402"/>
                  <a:pt x="364513" y="2714832"/>
                  <a:pt x="355195" y="2641086"/>
                </a:cubicBezTo>
                <a:cubicBezTo>
                  <a:pt x="345587" y="2563226"/>
                  <a:pt x="336268" y="2489480"/>
                  <a:pt x="326949" y="2415733"/>
                </a:cubicBezTo>
                <a:cubicBezTo>
                  <a:pt x="313224" y="2338164"/>
                  <a:pt x="303617" y="2260304"/>
                  <a:pt x="294009" y="2182444"/>
                </a:cubicBezTo>
                <a:cubicBezTo>
                  <a:pt x="284401" y="2104585"/>
                  <a:pt x="274505" y="2022612"/>
                  <a:pt x="260490" y="1940928"/>
                </a:cubicBezTo>
                <a:cubicBezTo>
                  <a:pt x="251171" y="1867183"/>
                  <a:pt x="241853" y="1793436"/>
                  <a:pt x="232245" y="1715576"/>
                </a:cubicBezTo>
                <a:cubicBezTo>
                  <a:pt x="218809" y="1642119"/>
                  <a:pt x="209202" y="1564259"/>
                  <a:pt x="199883" y="1490514"/>
                </a:cubicBezTo>
                <a:cubicBezTo>
                  <a:pt x="190275" y="1412654"/>
                  <a:pt x="180667" y="1334794"/>
                  <a:pt x="171349" y="1261048"/>
                </a:cubicBezTo>
                <a:cubicBezTo>
                  <a:pt x="157334" y="1179364"/>
                  <a:pt x="147438" y="1097392"/>
                  <a:pt x="137541" y="1015420"/>
                </a:cubicBezTo>
                <a:cubicBezTo>
                  <a:pt x="128223" y="941673"/>
                  <a:pt x="114497" y="864102"/>
                  <a:pt x="104890" y="786243"/>
                </a:cubicBezTo>
                <a:cubicBezTo>
                  <a:pt x="97305" y="737175"/>
                  <a:pt x="93837" y="687818"/>
                  <a:pt x="86252" y="638750"/>
                </a:cubicBezTo>
                <a:cubicBezTo>
                  <a:pt x="76355" y="556777"/>
                  <a:pt x="62342" y="475094"/>
                  <a:pt x="52734" y="397235"/>
                </a:cubicBezTo>
                <a:cubicBezTo>
                  <a:pt x="42837" y="315262"/>
                  <a:pt x="32941" y="233290"/>
                  <a:pt x="18926" y="151607"/>
                </a:cubicBezTo>
                <a:cubicBezTo>
                  <a:pt x="15459" y="102249"/>
                  <a:pt x="7874" y="53181"/>
                  <a:pt x="0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11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928BB05A-FC8A-4FD6-8F4C-15D7061655F2}"/>
              </a:ext>
            </a:extLst>
          </p:cNvPr>
          <p:cNvGrpSpPr/>
          <p:nvPr userDrawn="1"/>
        </p:nvGrpSpPr>
        <p:grpSpPr>
          <a:xfrm>
            <a:off x="319316" y="217713"/>
            <a:ext cx="1163750" cy="856344"/>
            <a:chOff x="188687" y="159656"/>
            <a:chExt cx="1538514" cy="1132114"/>
          </a:xfrm>
        </p:grpSpPr>
        <p:sp>
          <p:nvSpPr>
            <p:cNvPr id="3" name="菱形 2">
              <a:extLst>
                <a:ext uri="{FF2B5EF4-FFF2-40B4-BE49-F238E27FC236}">
                  <a16:creationId xmlns:a16="http://schemas.microsoft.com/office/drawing/2014/main" id="{EA4240A5-CBBE-4F0C-AA7F-5E4585695B21}"/>
                </a:ext>
              </a:extLst>
            </p:cNvPr>
            <p:cNvSpPr/>
            <p:nvPr userDrawn="1"/>
          </p:nvSpPr>
          <p:spPr>
            <a:xfrm>
              <a:off x="188687" y="159656"/>
              <a:ext cx="1132114" cy="1132114"/>
            </a:xfrm>
            <a:prstGeom prst="diamond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菱形 3">
              <a:extLst>
                <a:ext uri="{FF2B5EF4-FFF2-40B4-BE49-F238E27FC236}">
                  <a16:creationId xmlns:a16="http://schemas.microsoft.com/office/drawing/2014/main" id="{94CBF675-2D53-4A6C-A742-DF7C47B0E00E}"/>
                </a:ext>
              </a:extLst>
            </p:cNvPr>
            <p:cNvSpPr/>
            <p:nvPr userDrawn="1"/>
          </p:nvSpPr>
          <p:spPr>
            <a:xfrm>
              <a:off x="595087" y="159656"/>
              <a:ext cx="1132114" cy="1132114"/>
            </a:xfrm>
            <a:prstGeom prst="diamond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676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08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50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9EED84-D585-4E76-89A9-C57D2F6EECC7}"/>
              </a:ext>
            </a:extLst>
          </p:cNvPr>
          <p:cNvSpPr>
            <a:spLocks/>
          </p:cNvSpPr>
          <p:nvPr/>
        </p:nvSpPr>
        <p:spPr bwMode="auto">
          <a:xfrm rot="17873156">
            <a:off x="-757854" y="2878243"/>
            <a:ext cx="6307604" cy="6360871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0754F1-79A6-46F3-A14E-7D08DCE26B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8534">
            <a:off x="857376" y="1459212"/>
            <a:ext cx="2303190" cy="4739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81B80E-7058-407F-B502-68EFA28B7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8890">
            <a:off x="3662248" y="857774"/>
            <a:ext cx="2531196" cy="520872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A6DAC69-EAE6-4A88-80A6-9D8CC13AF302}"/>
              </a:ext>
            </a:extLst>
          </p:cNvPr>
          <p:cNvSpPr/>
          <p:nvPr/>
        </p:nvSpPr>
        <p:spPr>
          <a:xfrm rot="18888791">
            <a:off x="8854247" y="-6080731"/>
            <a:ext cx="7764820" cy="7764820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6E499F1-0EDA-4715-887A-BC8AA943137D}"/>
              </a:ext>
            </a:extLst>
          </p:cNvPr>
          <p:cNvSpPr/>
          <p:nvPr/>
        </p:nvSpPr>
        <p:spPr>
          <a:xfrm rot="18888791">
            <a:off x="10246560" y="625161"/>
            <a:ext cx="959656" cy="9596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1E0D83E0-F0B3-4D3D-8B4B-3CF45719E50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9" b="14639"/>
          <a:stretch>
            <a:fillRect/>
          </a:stretch>
        </p:blipFill>
        <p:spPr>
          <a:xfrm>
            <a:off x="481035" y="2211584"/>
            <a:ext cx="3128779" cy="3322847"/>
          </a:xfrm>
        </p:spPr>
      </p:pic>
      <p:pic>
        <p:nvPicPr>
          <p:cNvPr id="10" name="图片占位符 9">
            <a:extLst>
              <a:ext uri="{FF2B5EF4-FFF2-40B4-BE49-F238E27FC236}">
                <a16:creationId xmlns:a16="http://schemas.microsoft.com/office/drawing/2014/main" id="{42887296-2DE4-4290-9C3D-5DA9D0BBC59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 r="3271"/>
          <a:stretch>
            <a:fillRect/>
          </a:stretch>
        </p:blipFill>
        <p:spPr>
          <a:xfrm>
            <a:off x="3705473" y="1527642"/>
            <a:ext cx="2495335" cy="4007693"/>
          </a:xfrm>
        </p:spPr>
      </p:pic>
      <p:grpSp>
        <p:nvGrpSpPr>
          <p:cNvPr id="26" name="Group 33">
            <a:extLst>
              <a:ext uri="{FF2B5EF4-FFF2-40B4-BE49-F238E27FC236}">
                <a16:creationId xmlns:a16="http://schemas.microsoft.com/office/drawing/2014/main" id="{2DA7E857-66DE-4F93-A04C-EDC5C6F245BA}"/>
              </a:ext>
            </a:extLst>
          </p:cNvPr>
          <p:cNvGrpSpPr/>
          <p:nvPr/>
        </p:nvGrpSpPr>
        <p:grpSpPr>
          <a:xfrm>
            <a:off x="10326424" y="5626363"/>
            <a:ext cx="1350176" cy="306149"/>
            <a:chOff x="515938" y="5493205"/>
            <a:chExt cx="1134676" cy="257285"/>
          </a:xfrm>
        </p:grpSpPr>
        <p:sp>
          <p:nvSpPr>
            <p:cNvPr id="27" name="Freeform: Shape 34">
              <a:extLst>
                <a:ext uri="{FF2B5EF4-FFF2-40B4-BE49-F238E27FC236}">
                  <a16:creationId xmlns:a16="http://schemas.microsoft.com/office/drawing/2014/main" id="{6D090E3D-0A3D-4455-91F6-111AD264750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Rectangle 35">
              <a:extLst>
                <a:ext uri="{FF2B5EF4-FFF2-40B4-BE49-F238E27FC236}">
                  <a16:creationId xmlns:a16="http://schemas.microsoft.com/office/drawing/2014/main" id="{FDC189B0-0FDD-4F5A-97F8-033C50210807}"/>
                </a:ext>
              </a:extLst>
            </p:cNvPr>
            <p:cNvSpPr/>
            <p:nvPr/>
          </p:nvSpPr>
          <p:spPr>
            <a:xfrm>
              <a:off x="779362" y="5519336"/>
              <a:ext cx="812600" cy="20692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E610E489-24AF-4C4A-B3A5-37F8677710D2}"/>
              </a:ext>
            </a:extLst>
          </p:cNvPr>
          <p:cNvGrpSpPr/>
          <p:nvPr/>
        </p:nvGrpSpPr>
        <p:grpSpPr>
          <a:xfrm>
            <a:off x="6546277" y="3357591"/>
            <a:ext cx="5208166" cy="1515466"/>
            <a:chOff x="1571361" y="2645592"/>
            <a:chExt cx="5208166" cy="151546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9A71E12C-9667-4406-807F-9F29CD39A698}"/>
                </a:ext>
              </a:extLst>
            </p:cNvPr>
            <p:cNvSpPr/>
            <p:nvPr/>
          </p:nvSpPr>
          <p:spPr bwMode="auto">
            <a:xfrm>
              <a:off x="1602935" y="2645592"/>
              <a:ext cx="517659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400" b="1" kern="100" dirty="0">
                  <a:cs typeface="+mn-ea"/>
                  <a:sym typeface="+mn-lt"/>
                </a:rPr>
                <a:t>3.1.2 </a:t>
              </a:r>
              <a:r>
                <a:rPr lang="zh-CN" altLang="en-US" sz="4400" b="1" kern="100" dirty="0">
                  <a:cs typeface="+mn-ea"/>
                  <a:sym typeface="+mn-lt"/>
                </a:rPr>
                <a:t>等式的性质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AD7086EE-F945-425A-BBC7-A17FA9B68BB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016D37D-3FDD-438E-AAAC-4F05B0F6BAC2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46F52B03-10EE-41D0-8E82-0B00F0A1EF00}"/>
              </a:ext>
            </a:extLst>
          </p:cNvPr>
          <p:cNvSpPr/>
          <p:nvPr/>
        </p:nvSpPr>
        <p:spPr bwMode="auto">
          <a:xfrm>
            <a:off x="7974945" y="2731050"/>
            <a:ext cx="3701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F82A5BE-5EE9-4365-B97D-A29A3C82A3C6}"/>
              </a:ext>
            </a:extLst>
          </p:cNvPr>
          <p:cNvSpPr txBox="1"/>
          <p:nvPr/>
        </p:nvSpPr>
        <p:spPr>
          <a:xfrm>
            <a:off x="6718520" y="4810041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0C477CE2-92D7-42E5-870C-33EE811E1ADC}"/>
              </a:ext>
            </a:extLst>
          </p:cNvPr>
          <p:cNvSpPr/>
          <p:nvPr/>
        </p:nvSpPr>
        <p:spPr>
          <a:xfrm>
            <a:off x="7518400" y="4378968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31676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标题 32769">
                <a:extLst>
                  <a:ext uri="{FF2B5EF4-FFF2-40B4-BE49-F238E27FC236}">
                    <a16:creationId xmlns:a16="http://schemas.microsoft.com/office/drawing/2014/main" id="{AACD6BA1-FDCD-4EA2-8ADB-AAC5FEFE92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49097" y="2871885"/>
                <a:ext cx="7239635" cy="2904801"/>
              </a:xfrm>
              <a:prstGeom prst="rect">
                <a:avLst/>
              </a:prstGeom>
              <a:noFill/>
              <a:ln w="28575">
                <a:noFill/>
                <a:miter/>
              </a:ln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9pPr>
              </a:lstStyle>
              <a:p>
                <a:pPr algn="l" defTabSz="1219170">
                  <a:lnSpc>
                    <a:spcPct val="200000"/>
                  </a:lnSpc>
                </a:pPr>
                <a:r>
                  <a:rPr lang="zh-CN" altLang="en-US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如果   </a:t>
                </a:r>
                <a:r>
                  <a:rPr lang="en-US" altLang="zh-CN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a=b    </a:t>
                </a:r>
                <a:r>
                  <a:rPr lang="zh-CN" altLang="en-US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，那么</a:t>
                </a:r>
                <a:r>
                  <a:rPr lang="en-US" altLang="zh-CN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ac = </a:t>
                </a:r>
                <a:r>
                  <a:rPr lang="en-US" altLang="zh-CN" sz="3733" b="1" dirty="0" err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bc</a:t>
                </a:r>
                <a:br>
                  <a:rPr lang="zh-CN" altLang="en-US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如果 </a:t>
                </a:r>
                <a:r>
                  <a:rPr lang="en-US" altLang="zh-CN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a=b(c</a:t>
                </a:r>
                <a:r>
                  <a:rPr lang="zh-CN" altLang="en-US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≠</a:t>
                </a:r>
                <a:r>
                  <a:rPr lang="en-US" altLang="zh-CN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0)</a:t>
                </a:r>
                <a:r>
                  <a:rPr lang="zh-CN" altLang="en-US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，那么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733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3733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3733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zh-CN" sz="3733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733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3733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3733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c</m:t>
                        </m:r>
                      </m:den>
                    </m:f>
                  </m:oMath>
                </a14:m>
                <a:endParaRPr lang="en-US" altLang="zh-CN" sz="3733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标题 32769">
                <a:extLst>
                  <a:ext uri="{FF2B5EF4-FFF2-40B4-BE49-F238E27FC236}">
                    <a16:creationId xmlns:a16="http://schemas.microsoft.com/office/drawing/2014/main" id="{AACD6BA1-FDCD-4EA2-8ADB-AAC5FEFE9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097" y="2871885"/>
                <a:ext cx="7239635" cy="2904801"/>
              </a:xfrm>
              <a:prstGeom prst="rect">
                <a:avLst/>
              </a:prstGeom>
              <a:blipFill>
                <a:blip r:embed="rId3"/>
                <a:stretch>
                  <a:fillRect l="-2778" b="-629"/>
                </a:stretch>
              </a:blipFill>
              <a:ln w="28575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占位符 32770">
            <a:extLst>
              <a:ext uri="{FF2B5EF4-FFF2-40B4-BE49-F238E27FC236}">
                <a16:creationId xmlns:a16="http://schemas.microsoft.com/office/drawing/2014/main" id="{1B3D7C01-FA0F-4E4F-A7C0-952AE9120EA5}"/>
              </a:ext>
            </a:extLst>
          </p:cNvPr>
          <p:cNvSpPr txBox="1">
            <a:spLocks/>
          </p:cNvSpPr>
          <p:nvPr/>
        </p:nvSpPr>
        <p:spPr>
          <a:xfrm>
            <a:off x="957943" y="1415644"/>
            <a:ext cx="10029371" cy="1156909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lnSpc>
                <a:spcPct val="150000"/>
              </a:lnSpc>
              <a:buNone/>
            </a:pPr>
            <a:r>
              <a:rPr lang="zh-CN" altLang="en-US" sz="2800" b="1" dirty="0">
                <a:cs typeface="+mn-ea"/>
                <a:sym typeface="+mn-lt"/>
              </a:rPr>
              <a:t>   等式两边都乘以同一个数，或都除以同一个不为</a:t>
            </a:r>
            <a:r>
              <a:rPr lang="en-US" altLang="zh-CN" sz="2800" b="1" dirty="0">
                <a:cs typeface="+mn-ea"/>
                <a:sym typeface="+mn-lt"/>
              </a:rPr>
              <a:t>0</a:t>
            </a:r>
            <a:r>
              <a:rPr lang="zh-CN" altLang="en-US" sz="2800" b="1" dirty="0">
                <a:cs typeface="+mn-ea"/>
                <a:sym typeface="+mn-lt"/>
              </a:rPr>
              <a:t>的数，结果仍相等。</a:t>
            </a:r>
            <a:endParaRPr lang="en-US" altLang="zh-CN" sz="280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58B2A2A-59FD-4707-8F43-9815532593FF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30784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3" descr="PE03255_">
            <a:extLst>
              <a:ext uri="{FF2B5EF4-FFF2-40B4-BE49-F238E27FC236}">
                <a16:creationId xmlns:a16="http://schemas.microsoft.com/office/drawing/2014/main" id="{F7DD1FE2-3F70-411F-B2CC-46D2439E2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1910400"/>
            <a:ext cx="9791700" cy="389055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defTabSz="914377" eaLnBrk="0" hangingPunct="0">
              <a:lnSpc>
                <a:spcPct val="200000"/>
              </a:lnSpc>
              <a:spcBef>
                <a:spcPct val="0"/>
              </a:spcBef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、等式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两边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都要参加运算，并且是作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同一种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运算。　　　　　　　　　　           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eaLnBrk="0" hangingPunct="0">
              <a:lnSpc>
                <a:spcPct val="200000"/>
              </a:lnSpc>
              <a:spcBef>
                <a:spcPct val="0"/>
              </a:spcBef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、等式两边加或减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乘或除以的数一定是同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一个数或</a:t>
            </a:r>
            <a:endParaRPr lang="en-US" altLang="zh-CN" sz="32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 eaLnBrk="0" hangingPunct="0">
              <a:lnSpc>
                <a:spcPct val="200000"/>
              </a:lnSpc>
              <a:spcBef>
                <a:spcPct val="0"/>
              </a:spcBef>
            </a:pP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     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 同一个式子。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 eaLnBrk="0" hangingPunct="0">
              <a:lnSpc>
                <a:spcPct val="200000"/>
              </a:lnSpc>
              <a:spcBef>
                <a:spcPct val="0"/>
              </a:spcBef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、等式两边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不能都除以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不能作除数或分母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BA69D40-C566-4E20-AE55-2091996EFE7E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注意</a:t>
            </a:r>
          </a:p>
        </p:txBody>
      </p:sp>
    </p:spTree>
    <p:extLst>
      <p:ext uri="{BB962C8B-B14F-4D97-AF65-F5344CB8AC3E}">
        <p14:creationId xmlns:p14="http://schemas.microsoft.com/office/powerpoint/2010/main" val="74397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0">
            <a:extLst>
              <a:ext uri="{FF2B5EF4-FFF2-40B4-BE49-F238E27FC236}">
                <a16:creationId xmlns:a16="http://schemas.microsoft.com/office/drawing/2014/main" id="{474326A9-DDDA-4D0A-ACC7-BBCCACB7DF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5037" y="1299027"/>
          <a:ext cx="307128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3" imgW="799465" imgH="203200" progId="">
                  <p:embed/>
                </p:oleObj>
              </mc:Choice>
              <mc:Fallback>
                <p:oleObj name="公式" r:id="rId3" imgW="799465" imgH="203200" progId="">
                  <p:embed/>
                  <p:pic>
                    <p:nvPicPr>
                      <p:cNvPr id="5" name="Object 0">
                        <a:extLst>
                          <a:ext uri="{FF2B5EF4-FFF2-40B4-BE49-F238E27FC236}">
                            <a16:creationId xmlns:a16="http://schemas.microsoft.com/office/drawing/2014/main" id="{474326A9-DDDA-4D0A-ACC7-BBCCACB7DF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037" y="1299027"/>
                        <a:ext cx="307128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>
            <a:extLst>
              <a:ext uri="{FF2B5EF4-FFF2-40B4-BE49-F238E27FC236}">
                <a16:creationId xmlns:a16="http://schemas.microsoft.com/office/drawing/2014/main" id="{7B313EB6-BF7A-4ACF-9FED-5BCAD23EBF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16484" y="1299027"/>
          <a:ext cx="2842683" cy="615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5" imgW="799465" imgH="215900" progId="">
                  <p:embed/>
                </p:oleObj>
              </mc:Choice>
              <mc:Fallback>
                <p:oleObj name="公式" r:id="rId5" imgW="799465" imgH="215900" progId="">
                  <p:embed/>
                  <p:pic>
                    <p:nvPicPr>
                      <p:cNvPr id="6" name="Object 1">
                        <a:extLst>
                          <a:ext uri="{FF2B5EF4-FFF2-40B4-BE49-F238E27FC236}">
                            <a16:creationId xmlns:a16="http://schemas.microsoft.com/office/drawing/2014/main" id="{7B313EB6-BF7A-4ACF-9FED-5BCAD23EBF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84" y="1299027"/>
                        <a:ext cx="2842683" cy="615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EBC2FCCC-5645-4EB6-B012-31805507EB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96747" y="1082995"/>
          <a:ext cx="268816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7" imgW="977265" imgH="393700" progId="">
                  <p:embed/>
                </p:oleObj>
              </mc:Choice>
              <mc:Fallback>
                <p:oleObj name="公式" r:id="rId7" imgW="977265" imgH="393700" progId="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EBC2FCCC-5645-4EB6-B012-31805507EB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747" y="1082995"/>
                        <a:ext cx="2688167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3">
            <a:extLst>
              <a:ext uri="{FF2B5EF4-FFF2-40B4-BE49-F238E27FC236}">
                <a16:creationId xmlns:a16="http://schemas.microsoft.com/office/drawing/2014/main" id="{779CFC4F-4825-409F-B04E-197B11504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878" y="2038669"/>
            <a:ext cx="6479117" cy="461665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解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）两边减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得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100BB479-C790-4500-972E-3DE9ACD322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382592"/>
              </p:ext>
            </p:extLst>
          </p:nvPr>
        </p:nvGraphicFramePr>
        <p:xfrm>
          <a:off x="1465711" y="2533022"/>
          <a:ext cx="2094061" cy="37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9" imgW="1066165" imgH="177800" progId="">
                  <p:embed/>
                </p:oleObj>
              </mc:Choice>
              <mc:Fallback>
                <p:oleObj name="公式" r:id="rId9" imgW="1066165" imgH="177800" progId="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100BB479-C790-4500-972E-3DE9ACD322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711" y="2533022"/>
                        <a:ext cx="2094061" cy="377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BA1FC4C3-63FF-4FE2-86DE-32191E1940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771125"/>
              </p:ext>
            </p:extLst>
          </p:nvPr>
        </p:nvGraphicFramePr>
        <p:xfrm>
          <a:off x="1454434" y="2983269"/>
          <a:ext cx="1266243" cy="341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1" imgW="532765" imgH="177800" progId="">
                  <p:embed/>
                </p:oleObj>
              </mc:Choice>
              <mc:Fallback>
                <p:oleObj name="公式" r:id="rId11" imgW="532765" imgH="177800" progId="">
                  <p:embed/>
                  <p:pic>
                    <p:nvPicPr>
                      <p:cNvPr id="10" name="Object 4">
                        <a:extLst>
                          <a:ext uri="{FF2B5EF4-FFF2-40B4-BE49-F238E27FC236}">
                            <a16:creationId xmlns:a16="http://schemas.microsoft.com/office/drawing/2014/main" id="{BA1FC4C3-63FF-4FE2-86DE-32191E1940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434" y="2983269"/>
                        <a:ext cx="1266243" cy="341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6">
            <a:extLst>
              <a:ext uri="{FF2B5EF4-FFF2-40B4-BE49-F238E27FC236}">
                <a16:creationId xmlns:a16="http://schemas.microsoft.com/office/drawing/2014/main" id="{43328B90-B730-47DC-875B-5610D7590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430" y="3576663"/>
            <a:ext cx="3400290" cy="461665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）两边同时除以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得</a:t>
            </a:r>
          </a:p>
        </p:txBody>
      </p:sp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78BFEBCA-67EF-4831-91A1-D0A0EC5E51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965137"/>
              </p:ext>
            </p:extLst>
          </p:nvPr>
        </p:nvGraphicFramePr>
        <p:xfrm>
          <a:off x="1563438" y="4227260"/>
          <a:ext cx="1635838" cy="804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3" imgW="685800" imgH="393700" progId="">
                  <p:embed/>
                </p:oleObj>
              </mc:Choice>
              <mc:Fallback>
                <p:oleObj name="公式" r:id="rId13" imgW="685800" imgH="393700" progId="">
                  <p:embed/>
                  <p:pic>
                    <p:nvPicPr>
                      <p:cNvPr id="12" name="Object 5">
                        <a:extLst>
                          <a:ext uri="{FF2B5EF4-FFF2-40B4-BE49-F238E27FC236}">
                            <a16:creationId xmlns:a16="http://schemas.microsoft.com/office/drawing/2014/main" id="{78BFEBCA-67EF-4831-91A1-D0A0EC5E51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438" y="4227260"/>
                        <a:ext cx="1635838" cy="8042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>
            <a:extLst>
              <a:ext uri="{FF2B5EF4-FFF2-40B4-BE49-F238E27FC236}">
                <a16:creationId xmlns:a16="http://schemas.microsoft.com/office/drawing/2014/main" id="{1A1BC7D5-09BE-4666-B255-137F13CE68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204466"/>
              </p:ext>
            </p:extLst>
          </p:nvPr>
        </p:nvGraphicFramePr>
        <p:xfrm>
          <a:off x="1563438" y="5220422"/>
          <a:ext cx="1500583" cy="362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5" imgW="558800" imgH="177800" progId="">
                  <p:embed/>
                </p:oleObj>
              </mc:Choice>
              <mc:Fallback>
                <p:oleObj name="公式" r:id="rId15" imgW="558800" imgH="177800" progId="">
                  <p:embed/>
                  <p:pic>
                    <p:nvPicPr>
                      <p:cNvPr id="13" name="Object 6">
                        <a:extLst>
                          <a:ext uri="{FF2B5EF4-FFF2-40B4-BE49-F238E27FC236}">
                            <a16:creationId xmlns:a16="http://schemas.microsoft.com/office/drawing/2014/main" id="{1A1BC7D5-09BE-4666-B255-137F13CE68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438" y="5220422"/>
                        <a:ext cx="1500583" cy="362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59">
            <a:extLst>
              <a:ext uri="{FF2B5EF4-FFF2-40B4-BE49-F238E27FC236}">
                <a16:creationId xmlns:a16="http://schemas.microsoft.com/office/drawing/2014/main" id="{DE7EEB8E-B894-43B5-9FF8-D069B3056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605" y="2197675"/>
            <a:ext cx="2682145" cy="461665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）两边加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graphicFrame>
        <p:nvGraphicFramePr>
          <p:cNvPr id="15" name="Object 7">
            <a:extLst>
              <a:ext uri="{FF2B5EF4-FFF2-40B4-BE49-F238E27FC236}">
                <a16:creationId xmlns:a16="http://schemas.microsoft.com/office/drawing/2014/main" id="{F12A68C3-BE05-4D84-A1A1-274A8ED75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430262"/>
              </p:ext>
            </p:extLst>
          </p:nvPr>
        </p:nvGraphicFramePr>
        <p:xfrm>
          <a:off x="6832073" y="2648443"/>
          <a:ext cx="2476156" cy="672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7" imgW="1180465" imgH="393700" progId="">
                  <p:embed/>
                </p:oleObj>
              </mc:Choice>
              <mc:Fallback>
                <p:oleObj name="公式" r:id="rId17" imgW="1180465" imgH="393700" progId="">
                  <p:embed/>
                  <p:pic>
                    <p:nvPicPr>
                      <p:cNvPr id="15" name="Object 7">
                        <a:extLst>
                          <a:ext uri="{FF2B5EF4-FFF2-40B4-BE49-F238E27FC236}">
                            <a16:creationId xmlns:a16="http://schemas.microsoft.com/office/drawing/2014/main" id="{F12A68C3-BE05-4D84-A1A1-274A8ED75D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073" y="2648443"/>
                        <a:ext cx="2476156" cy="672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1">
            <a:extLst>
              <a:ext uri="{FF2B5EF4-FFF2-40B4-BE49-F238E27FC236}">
                <a16:creationId xmlns:a16="http://schemas.microsoft.com/office/drawing/2014/main" id="{9D84A047-BE90-4E72-845F-AD2673670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329" y="3431677"/>
            <a:ext cx="2959100" cy="461665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化简得：</a:t>
            </a:r>
          </a:p>
        </p:txBody>
      </p:sp>
      <p:graphicFrame>
        <p:nvGraphicFramePr>
          <p:cNvPr id="17" name="Object 8">
            <a:extLst>
              <a:ext uri="{FF2B5EF4-FFF2-40B4-BE49-F238E27FC236}">
                <a16:creationId xmlns:a16="http://schemas.microsoft.com/office/drawing/2014/main" id="{5285A87F-3E4F-47BB-A816-1E427F2621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775469"/>
              </p:ext>
            </p:extLst>
          </p:nvPr>
        </p:nvGraphicFramePr>
        <p:xfrm>
          <a:off x="7428879" y="3250009"/>
          <a:ext cx="1468968" cy="804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9" imgW="571500" imgH="393700" progId="">
                  <p:embed/>
                </p:oleObj>
              </mc:Choice>
              <mc:Fallback>
                <p:oleObj name="公式" r:id="rId19" imgW="571500" imgH="393700" progId="">
                  <p:embed/>
                  <p:pic>
                    <p:nvPicPr>
                      <p:cNvPr id="17" name="Object 8">
                        <a:extLst>
                          <a:ext uri="{FF2B5EF4-FFF2-40B4-BE49-F238E27FC236}">
                            <a16:creationId xmlns:a16="http://schemas.microsoft.com/office/drawing/2014/main" id="{5285A87F-3E4F-47BB-A816-1E427F2621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8879" y="3250009"/>
                        <a:ext cx="1468968" cy="8042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63">
            <a:extLst>
              <a:ext uri="{FF2B5EF4-FFF2-40B4-BE49-F238E27FC236}">
                <a16:creationId xmlns:a16="http://schemas.microsoft.com/office/drawing/2014/main" id="{51D5615B-288A-464E-AA36-EB081F8D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500" y="4084753"/>
            <a:ext cx="2305439" cy="461665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两边同乘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graphicFrame>
        <p:nvGraphicFramePr>
          <p:cNvPr id="19" name="Object 9">
            <a:extLst>
              <a:ext uri="{FF2B5EF4-FFF2-40B4-BE49-F238E27FC236}">
                <a16:creationId xmlns:a16="http://schemas.microsoft.com/office/drawing/2014/main" id="{4616F855-2951-49D0-9EC4-5BA8B5B80C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842060"/>
              </p:ext>
            </p:extLst>
          </p:nvPr>
        </p:nvGraphicFramePr>
        <p:xfrm>
          <a:off x="7459167" y="4085739"/>
          <a:ext cx="1056360" cy="36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1" imgW="520065" imgH="177800" progId="">
                  <p:embed/>
                </p:oleObj>
              </mc:Choice>
              <mc:Fallback>
                <p:oleObj name="公式" r:id="rId21" imgW="520065" imgH="177800" progId="">
                  <p:embed/>
                  <p:pic>
                    <p:nvPicPr>
                      <p:cNvPr id="19" name="Object 9">
                        <a:extLst>
                          <a:ext uri="{FF2B5EF4-FFF2-40B4-BE49-F238E27FC236}">
                            <a16:creationId xmlns:a16="http://schemas.microsoft.com/office/drawing/2014/main" id="{4616F855-2951-49D0-9EC4-5BA8B5B80C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167" y="4085739"/>
                        <a:ext cx="1056360" cy="3648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卷形: 水平 20">
            <a:extLst>
              <a:ext uri="{FF2B5EF4-FFF2-40B4-BE49-F238E27FC236}">
                <a16:creationId xmlns:a16="http://schemas.microsoft.com/office/drawing/2014/main" id="{702FFC10-3565-4C28-B784-EE2F93E6433D}"/>
              </a:ext>
            </a:extLst>
          </p:cNvPr>
          <p:cNvSpPr/>
          <p:nvPr/>
        </p:nvSpPr>
        <p:spPr>
          <a:xfrm>
            <a:off x="4715024" y="5055924"/>
            <a:ext cx="6763445" cy="1053001"/>
          </a:xfrm>
          <a:prstGeom prst="horizontalScroll">
            <a:avLst/>
          </a:prstGeom>
          <a:solidFill>
            <a:srgbClr val="A5B592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解以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为未知数的方程，就是把方程逐步转化为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x=a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（常数）的形式，等式的性质是转化的重要依据。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73C817B-2469-4B97-BF52-5BE0B255E2C0}"/>
              </a:ext>
            </a:extLst>
          </p:cNvPr>
          <p:cNvSpPr txBox="1"/>
          <p:nvPr/>
        </p:nvSpPr>
        <p:spPr>
          <a:xfrm>
            <a:off x="1563438" y="469981"/>
            <a:ext cx="6533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用等式的性质解方程</a:t>
            </a:r>
          </a:p>
        </p:txBody>
      </p:sp>
    </p:spTree>
    <p:extLst>
      <p:ext uri="{BB962C8B-B14F-4D97-AF65-F5344CB8AC3E}">
        <p14:creationId xmlns:p14="http://schemas.microsoft.com/office/powerpoint/2010/main" val="310682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48">
            <a:extLst>
              <a:ext uri="{FF2B5EF4-FFF2-40B4-BE49-F238E27FC236}">
                <a16:creationId xmlns:a16="http://schemas.microsoft.com/office/drawing/2014/main" id="{897E7652-E3CE-437E-A5AB-BF54E57FD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3419370"/>
            <a:ext cx="11480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　　根据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        　　　　　　　　　　　　　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。</a:t>
            </a:r>
          </a:p>
        </p:txBody>
      </p:sp>
      <p:sp>
        <p:nvSpPr>
          <p:cNvPr id="6" name="Rectangle 1156" descr="PE03255_">
            <a:extLst>
              <a:ext uri="{FF2B5EF4-FFF2-40B4-BE49-F238E27FC236}">
                <a16:creationId xmlns:a16="http://schemas.microsoft.com/office/drawing/2014/main" id="{EF45D396-8DE5-43A2-97F7-2943D6D36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456" y="4132173"/>
            <a:ext cx="7967133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914377" eaLnBrk="0" hangingPunct="0">
              <a:spcBef>
                <a:spcPct val="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(3)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、如果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=-12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，那么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</a:p>
        </p:txBody>
      </p:sp>
      <p:sp>
        <p:nvSpPr>
          <p:cNvPr id="7" name="Rectangle 1158" descr="PE03255_">
            <a:extLst>
              <a:ext uri="{FF2B5EF4-FFF2-40B4-BE49-F238E27FC236}">
                <a16:creationId xmlns:a16="http://schemas.microsoft.com/office/drawing/2014/main" id="{DE176338-263D-4E5E-A45E-ABC696833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468" y="5387667"/>
            <a:ext cx="9218083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914377" eaLnBrk="0" hangingPunct="0">
              <a:spcBef>
                <a:spcPct val="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、如果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-0.2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，那么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</a:p>
        </p:txBody>
      </p:sp>
      <p:sp>
        <p:nvSpPr>
          <p:cNvPr id="8" name="Rectangle 1159" descr="PE03255_">
            <a:extLst>
              <a:ext uri="{FF2B5EF4-FFF2-40B4-BE49-F238E27FC236}">
                <a16:creationId xmlns:a16="http://schemas.microsoft.com/office/drawing/2014/main" id="{91CAC726-2CE9-466C-A2B3-1426D20AE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38" y="6047351"/>
            <a:ext cx="7338869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914377" eaLnBrk="0" hangingPunct="0">
              <a:spcBef>
                <a:spcPct val="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　　根据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  　　　      　　       　　　　　　　　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。</a:t>
            </a:r>
          </a:p>
        </p:txBody>
      </p:sp>
      <p:sp>
        <p:nvSpPr>
          <p:cNvPr id="9" name="Rectangle 1163" descr="PE03255_">
            <a:extLst>
              <a:ext uri="{FF2B5EF4-FFF2-40B4-BE49-F238E27FC236}">
                <a16:creationId xmlns:a16="http://schemas.microsoft.com/office/drawing/2014/main" id="{41FA0792-842B-49A4-9349-729399ED2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523" y="3408679"/>
            <a:ext cx="5700184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等式性质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，在等式两边同加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0" name="Rectangle 1166" descr="PE03255_">
            <a:extLst>
              <a:ext uri="{FF2B5EF4-FFF2-40B4-BE49-F238E27FC236}">
                <a16:creationId xmlns:a16="http://schemas.microsoft.com/office/drawing/2014/main" id="{F64BB7DF-E191-4A62-B53E-2C537C059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657" y="4766927"/>
            <a:ext cx="4836580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914377" eaLnBrk="0" hangingPunct="0">
              <a:spcBef>
                <a:spcPct val="0"/>
              </a:spcBef>
            </a:pP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等式性质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，在等式两边同时除以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11" name="Rectangle 1168" descr="PE03255_">
            <a:extLst>
              <a:ext uri="{FF2B5EF4-FFF2-40B4-BE49-F238E27FC236}">
                <a16:creationId xmlns:a16="http://schemas.microsoft.com/office/drawing/2014/main" id="{76749F57-5C06-4A81-AC3A-C25C14C7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681" y="6014311"/>
            <a:ext cx="7969249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914377" eaLnBrk="0" hangingPunct="0">
              <a:spcBef>
                <a:spcPct val="0"/>
              </a:spcBef>
            </a:pP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等式性质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，在等式两边同除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-0.2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或乘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</a:p>
        </p:txBody>
      </p:sp>
      <p:sp>
        <p:nvSpPr>
          <p:cNvPr id="12" name="Rectangle 1160" descr="PE03255_">
            <a:extLst>
              <a:ext uri="{FF2B5EF4-FFF2-40B4-BE49-F238E27FC236}">
                <a16:creationId xmlns:a16="http://schemas.microsoft.com/office/drawing/2014/main" id="{61F5132F-C99C-4D53-B116-C47A90682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036" y="2709713"/>
            <a:ext cx="7645400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914377" eaLnBrk="0" hangingPunct="0">
              <a:spcBef>
                <a:spcPct val="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、如果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-3=4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，那么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-3+3=_______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对象 12">
                <a:extLst>
                  <a:ext uri="{FF2B5EF4-FFF2-40B4-BE49-F238E27FC236}">
                    <a16:creationId xmlns:a16="http://schemas.microsoft.com/office/drawing/2014/main" id="{ADCC0194-F61A-4AAF-9918-3F5C621D55B1}"/>
                  </a:ext>
                </a:extLst>
              </p:cNvPr>
              <p:cNvSpPr txBox="1"/>
              <p:nvPr/>
            </p:nvSpPr>
            <p:spPr bwMode="auto">
              <a:xfrm>
                <a:off x="941710" y="1155274"/>
                <a:ext cx="6712119" cy="7281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a:rPr lang="zh-CN" alt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  <m:r>
                        <a:rPr lang="zh-CN" alt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）、如果</m:t>
                      </m:r>
                      <m:f>
                        <m:fPr>
                          <m:ctrlPr>
                            <a:rPr lang="zh-CN" alt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0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  <m:r>
                        <a:rPr lang="zh-CN" alt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=0.5</m:t>
                      </m:r>
                      <m:r>
                        <a:rPr lang="zh-CN" alt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，那么</m:t>
                      </m:r>
                      <m:r>
                        <a:rPr lang="en-US" altLang="zh-CN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×</m:t>
                      </m:r>
                      <m:f>
                        <m:fPr>
                          <m:ctrlPr>
                            <a:rPr lang="zh-CN" alt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0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  <m:r>
                        <a:rPr lang="zh-CN" alt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对象 12">
                <a:extLst>
                  <a:ext uri="{FF2B5EF4-FFF2-40B4-BE49-F238E27FC236}">
                    <a16:creationId xmlns:a16="http://schemas.microsoft.com/office/drawing/2014/main" id="{ADCC0194-F61A-4AAF-9918-3F5C621D5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1710" y="1155274"/>
                <a:ext cx="6712119" cy="7281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161" descr="PE03255_">
            <a:extLst>
              <a:ext uri="{FF2B5EF4-FFF2-40B4-BE49-F238E27FC236}">
                <a16:creationId xmlns:a16="http://schemas.microsoft.com/office/drawing/2014/main" id="{021D65CD-05B1-463D-8A9E-F06FE48A5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958" y="1295890"/>
            <a:ext cx="1920279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defTabSz="914377" eaLnBrk="0" hangingPunct="0">
              <a:spcBef>
                <a:spcPct val="0"/>
              </a:spcBef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3×0.5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D04C02A-39CC-4BE7-B4C3-62DB34428635}"/>
              </a:ext>
            </a:extLst>
          </p:cNvPr>
          <p:cNvSpPr/>
          <p:nvPr/>
        </p:nvSpPr>
        <p:spPr>
          <a:xfrm>
            <a:off x="316861" y="203763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　　根据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  　　　      　　　　　　　　　　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。</a:t>
            </a:r>
          </a:p>
        </p:txBody>
      </p:sp>
      <p:sp>
        <p:nvSpPr>
          <p:cNvPr id="18" name="Text Box 1148">
            <a:extLst>
              <a:ext uri="{FF2B5EF4-FFF2-40B4-BE49-F238E27FC236}">
                <a16:creationId xmlns:a16="http://schemas.microsoft.com/office/drawing/2014/main" id="{6C19F32B-4F47-4FC1-ABB6-DB8B7E43E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769443"/>
            <a:ext cx="11480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　　根据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            　　　　　　　　　　　　　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。</a:t>
            </a:r>
          </a:p>
        </p:txBody>
      </p:sp>
      <p:sp>
        <p:nvSpPr>
          <p:cNvPr id="19" name="Text Box 1164">
            <a:extLst>
              <a:ext uri="{FF2B5EF4-FFF2-40B4-BE49-F238E27FC236}">
                <a16:creationId xmlns:a16="http://schemas.microsoft.com/office/drawing/2014/main" id="{360B88E1-15A4-4A9F-89D9-9607E3BDD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969" y="2668295"/>
            <a:ext cx="105608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4+3</a:t>
            </a:r>
          </a:p>
        </p:txBody>
      </p:sp>
      <p:sp>
        <p:nvSpPr>
          <p:cNvPr id="20" name="Rectangle 1162" descr="PE03255_">
            <a:extLst>
              <a:ext uri="{FF2B5EF4-FFF2-40B4-BE49-F238E27FC236}">
                <a16:creationId xmlns:a16="http://schemas.microsoft.com/office/drawing/2014/main" id="{60F2EB4D-2D20-4487-ACE6-8BD7F6AFD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686" y="1982842"/>
            <a:ext cx="6144684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等式性质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，在等式两边同时乘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21" name="Rectangle 1165" descr="PE03255_">
            <a:extLst>
              <a:ext uri="{FF2B5EF4-FFF2-40B4-BE49-F238E27FC236}">
                <a16:creationId xmlns:a16="http://schemas.microsoft.com/office/drawing/2014/main" id="{8E2EFD80-2122-4C62-BEF3-339B4B5C0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861" y="4096085"/>
            <a:ext cx="1056217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914377" eaLnBrk="0" hangingPunct="0">
              <a:spcBef>
                <a:spcPct val="0"/>
              </a:spcBef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en-US" altLang="zh-CN" sz="2400" i="1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</a:p>
        </p:txBody>
      </p:sp>
      <p:sp>
        <p:nvSpPr>
          <p:cNvPr id="22" name="Rectangle 1167" descr="PE03255_">
            <a:extLst>
              <a:ext uri="{FF2B5EF4-FFF2-40B4-BE49-F238E27FC236}">
                <a16:creationId xmlns:a16="http://schemas.microsoft.com/office/drawing/2014/main" id="{1E5236CF-6585-4FE9-A7F7-E673DA376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0808" y="5354893"/>
            <a:ext cx="630301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914377" eaLnBrk="0" hangingPunct="0">
              <a:spcBef>
                <a:spcPct val="0"/>
              </a:spcBef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-20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46C3C56-D78C-4047-B626-93932F10580E}"/>
              </a:ext>
            </a:extLst>
          </p:cNvPr>
          <p:cNvSpPr txBox="1"/>
          <p:nvPr/>
        </p:nvSpPr>
        <p:spPr>
          <a:xfrm>
            <a:off x="1563438" y="469981"/>
            <a:ext cx="6533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2443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5C50452-5781-4679-8EA2-C24E0EC63F1D}"/>
                  </a:ext>
                </a:extLst>
              </p:cNvPr>
              <p:cNvSpPr/>
              <p:nvPr/>
            </p:nvSpPr>
            <p:spPr>
              <a:xfrm>
                <a:off x="893385" y="1434007"/>
                <a:ext cx="10169403" cy="1639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2018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秋•新宾县期中）下列变形，正确的是（　　）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．如果</a:t>
                </a:r>
                <a:r>
                  <a:rPr lang="en-US" altLang="zh-CN" sz="20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，那么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den>
                    </m:f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    B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den>
                    </m:f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den>
                    </m:f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，那么</a:t>
                </a:r>
                <a:r>
                  <a:rPr lang="en-US" altLang="zh-CN" sz="20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</a:t>
                </a:r>
                <a:endParaRPr lang="zh-CN" altLang="zh-CN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．如果</a:t>
                </a:r>
                <a:r>
                  <a:rPr lang="en-US" altLang="zh-CN" sz="20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sz="20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，那么</a:t>
                </a:r>
                <a:r>
                  <a:rPr lang="en-US" altLang="zh-CN" sz="20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3	    D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．如果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sz="20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，那么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6</a:t>
                </a:r>
                <a:r>
                  <a:rPr lang="en-US" altLang="zh-CN" sz="20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endParaRPr lang="zh-CN" altLang="zh-CN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5C50452-5781-4679-8EA2-C24E0EC63F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385" y="1434007"/>
                <a:ext cx="10169403" cy="1639616"/>
              </a:xfrm>
              <a:prstGeom prst="rect">
                <a:avLst/>
              </a:prstGeom>
              <a:blipFill>
                <a:blip r:embed="rId3"/>
                <a:stretch>
                  <a:fillRect l="-659" b="-52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76A5D31C-5DD2-4804-A022-A71551690B1E}"/>
              </a:ext>
            </a:extLst>
          </p:cNvPr>
          <p:cNvSpPr/>
          <p:nvPr/>
        </p:nvSpPr>
        <p:spPr>
          <a:xfrm>
            <a:off x="893385" y="3293582"/>
            <a:ext cx="8658287" cy="3094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zh-CN" sz="1600" dirty="0">
                <a:cs typeface="+mn-ea"/>
                <a:sym typeface="+mn-lt"/>
              </a:rPr>
              <a:t>【答案】</a:t>
            </a:r>
            <a:r>
              <a:rPr lang="en-US" altLang="zh-CN" sz="1600" dirty="0">
                <a:cs typeface="+mn-ea"/>
                <a:sym typeface="+mn-lt"/>
              </a:rPr>
              <a:t>B</a:t>
            </a:r>
            <a:endParaRPr lang="zh-CN" altLang="zh-CN" sz="16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zh-CN" sz="1600" dirty="0">
                <a:cs typeface="+mn-ea"/>
                <a:sym typeface="+mn-lt"/>
              </a:rPr>
              <a:t>【分析】根据等式的性质进行判断．</a:t>
            </a:r>
          </a:p>
          <a:p>
            <a:pPr defTabSz="914377">
              <a:lnSpc>
                <a:spcPct val="150000"/>
              </a:lnSpc>
            </a:pPr>
            <a:r>
              <a:rPr lang="zh-CN" altLang="zh-CN" sz="1600" dirty="0">
                <a:cs typeface="+mn-ea"/>
                <a:sym typeface="+mn-lt"/>
              </a:rPr>
              <a:t>【详解】</a:t>
            </a:r>
          </a:p>
          <a:p>
            <a:pPr defTabSz="914377">
              <a:lnSpc>
                <a:spcPct val="150000"/>
              </a:lnSpc>
            </a:pPr>
            <a:r>
              <a:rPr lang="zh-CN" altLang="zh-CN" sz="1600" dirty="0">
                <a:cs typeface="+mn-ea"/>
                <a:sym typeface="+mn-lt"/>
              </a:rPr>
              <a:t>解：</a:t>
            </a:r>
            <a:r>
              <a:rPr lang="en-US" altLang="zh-CN" sz="1600" i="1" dirty="0">
                <a:cs typeface="+mn-ea"/>
                <a:sym typeface="+mn-lt"/>
              </a:rPr>
              <a:t>A</a:t>
            </a:r>
            <a:r>
              <a:rPr lang="zh-CN" altLang="zh-CN" sz="1600" dirty="0">
                <a:cs typeface="+mn-ea"/>
                <a:sym typeface="+mn-lt"/>
              </a:rPr>
              <a:t>、当</a:t>
            </a:r>
            <a:r>
              <a:rPr lang="en-US" altLang="zh-CN" sz="1600" i="1" dirty="0">
                <a:cs typeface="+mn-ea"/>
                <a:sym typeface="+mn-lt"/>
              </a:rPr>
              <a:t>c</a:t>
            </a:r>
            <a:r>
              <a:rPr lang="zh-CN" altLang="zh-CN" sz="1600" dirty="0">
                <a:cs typeface="+mn-ea"/>
                <a:sym typeface="+mn-lt"/>
              </a:rPr>
              <a:t>＝</a:t>
            </a:r>
            <a:r>
              <a:rPr lang="en-US" altLang="zh-CN" sz="1600" dirty="0">
                <a:cs typeface="+mn-ea"/>
                <a:sym typeface="+mn-lt"/>
              </a:rPr>
              <a:t>0</a:t>
            </a:r>
            <a:r>
              <a:rPr lang="zh-CN" altLang="zh-CN" sz="1600" dirty="0">
                <a:cs typeface="+mn-ea"/>
                <a:sym typeface="+mn-lt"/>
              </a:rPr>
              <a:t>时，该等式不成立，故本选项错误；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1600" i="1" dirty="0">
                <a:cs typeface="+mn-ea"/>
                <a:sym typeface="+mn-lt"/>
              </a:rPr>
              <a:t>B</a:t>
            </a:r>
            <a:r>
              <a:rPr lang="zh-CN" altLang="zh-CN" sz="1600" dirty="0">
                <a:cs typeface="+mn-ea"/>
                <a:sym typeface="+mn-lt"/>
              </a:rPr>
              <a:t>、在等式的两边同时乘以</a:t>
            </a:r>
            <a:r>
              <a:rPr lang="en-US" altLang="zh-CN" sz="1600" i="1" dirty="0">
                <a:cs typeface="+mn-ea"/>
                <a:sym typeface="+mn-lt"/>
              </a:rPr>
              <a:t>c</a:t>
            </a:r>
            <a:r>
              <a:rPr lang="zh-CN" altLang="zh-CN" sz="1600" dirty="0">
                <a:cs typeface="+mn-ea"/>
                <a:sym typeface="+mn-lt"/>
              </a:rPr>
              <a:t>，该等式仍然成立，故本选项正确；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1600" i="1" dirty="0">
                <a:cs typeface="+mn-ea"/>
                <a:sym typeface="+mn-lt"/>
              </a:rPr>
              <a:t>C</a:t>
            </a:r>
            <a:r>
              <a:rPr lang="zh-CN" altLang="zh-CN" sz="1600" dirty="0">
                <a:cs typeface="+mn-ea"/>
                <a:sym typeface="+mn-lt"/>
              </a:rPr>
              <a:t>、如果</a:t>
            </a:r>
            <a:r>
              <a:rPr lang="en-US" altLang="zh-CN" sz="1600" i="1" dirty="0">
                <a:cs typeface="+mn-ea"/>
                <a:sym typeface="+mn-lt"/>
              </a:rPr>
              <a:t>a</a:t>
            </a:r>
            <a:r>
              <a:rPr lang="en-US" altLang="zh-CN" sz="1600" baseline="30000" dirty="0">
                <a:cs typeface="+mn-ea"/>
                <a:sym typeface="+mn-lt"/>
              </a:rPr>
              <a:t>2</a:t>
            </a:r>
            <a:r>
              <a:rPr lang="zh-CN" altLang="zh-CN" sz="1600" dirty="0">
                <a:cs typeface="+mn-ea"/>
                <a:sym typeface="+mn-lt"/>
              </a:rPr>
              <a:t>＝</a:t>
            </a:r>
            <a:r>
              <a:rPr lang="en-US" altLang="zh-CN" sz="1600" dirty="0">
                <a:cs typeface="+mn-ea"/>
                <a:sym typeface="+mn-lt"/>
              </a:rPr>
              <a:t>3</a:t>
            </a:r>
            <a:r>
              <a:rPr lang="en-US" altLang="zh-CN" sz="1600" i="1" dirty="0">
                <a:cs typeface="+mn-ea"/>
                <a:sym typeface="+mn-lt"/>
              </a:rPr>
              <a:t>a</a:t>
            </a:r>
            <a:r>
              <a:rPr lang="zh-CN" altLang="zh-CN" sz="1600" dirty="0">
                <a:cs typeface="+mn-ea"/>
                <a:sym typeface="+mn-lt"/>
              </a:rPr>
              <a:t>，那么</a:t>
            </a:r>
            <a:r>
              <a:rPr lang="en-US" altLang="zh-CN" sz="1600" i="1" dirty="0">
                <a:cs typeface="+mn-ea"/>
                <a:sym typeface="+mn-lt"/>
              </a:rPr>
              <a:t>a</a:t>
            </a:r>
            <a:r>
              <a:rPr lang="zh-CN" altLang="zh-CN" sz="1600" dirty="0">
                <a:cs typeface="+mn-ea"/>
                <a:sym typeface="+mn-lt"/>
              </a:rPr>
              <a:t>＝</a:t>
            </a:r>
            <a:r>
              <a:rPr lang="en-US" altLang="zh-CN" sz="1600" dirty="0">
                <a:cs typeface="+mn-ea"/>
                <a:sym typeface="+mn-lt"/>
              </a:rPr>
              <a:t>0</a:t>
            </a:r>
            <a:r>
              <a:rPr lang="zh-CN" altLang="zh-CN" sz="1600" dirty="0">
                <a:cs typeface="+mn-ea"/>
                <a:sym typeface="+mn-lt"/>
              </a:rPr>
              <a:t>或</a:t>
            </a:r>
            <a:r>
              <a:rPr lang="en-US" altLang="zh-CN" sz="1600" i="1" dirty="0">
                <a:cs typeface="+mn-ea"/>
                <a:sym typeface="+mn-lt"/>
              </a:rPr>
              <a:t>a</a:t>
            </a:r>
            <a:r>
              <a:rPr lang="zh-CN" altLang="zh-CN" sz="1600" dirty="0">
                <a:cs typeface="+mn-ea"/>
                <a:sym typeface="+mn-lt"/>
              </a:rPr>
              <a:t>＝</a:t>
            </a:r>
            <a:r>
              <a:rPr lang="en-US" altLang="zh-CN" sz="1600" dirty="0">
                <a:cs typeface="+mn-ea"/>
                <a:sym typeface="+mn-lt"/>
              </a:rPr>
              <a:t>3</a:t>
            </a:r>
            <a:r>
              <a:rPr lang="zh-CN" altLang="zh-CN" sz="1600" dirty="0">
                <a:cs typeface="+mn-ea"/>
                <a:sym typeface="+mn-lt"/>
              </a:rPr>
              <a:t>，故本选项错误；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1600" i="1" dirty="0">
                <a:cs typeface="+mn-ea"/>
                <a:sym typeface="+mn-lt"/>
              </a:rPr>
              <a:t>D</a:t>
            </a:r>
            <a:r>
              <a:rPr lang="zh-CN" altLang="zh-CN" sz="1600" dirty="0">
                <a:cs typeface="+mn-ea"/>
                <a:sym typeface="+mn-lt"/>
              </a:rPr>
              <a:t>、如果</a:t>
            </a:r>
            <a:r>
              <a:rPr lang="en-US" altLang="zh-CN" sz="1600" dirty="0">
                <a:cs typeface="+mn-ea"/>
                <a:sym typeface="+mn-lt"/>
              </a:rPr>
              <a:t>3</a:t>
            </a:r>
            <a:r>
              <a:rPr lang="en-US" altLang="zh-CN" sz="1600" i="1" dirty="0">
                <a:cs typeface="+mn-ea"/>
                <a:sym typeface="+mn-lt"/>
              </a:rPr>
              <a:t>x</a:t>
            </a:r>
            <a:r>
              <a:rPr lang="zh-CN" altLang="zh-CN" sz="1600" dirty="0">
                <a:cs typeface="+mn-ea"/>
                <a:sym typeface="+mn-lt"/>
              </a:rPr>
              <a:t>﹣</a:t>
            </a:r>
            <a:r>
              <a:rPr lang="en-US" altLang="zh-CN" sz="1600" dirty="0">
                <a:cs typeface="+mn-ea"/>
                <a:sym typeface="+mn-lt"/>
              </a:rPr>
              <a:t>2</a:t>
            </a:r>
            <a:r>
              <a:rPr lang="zh-CN" altLang="zh-CN" sz="1600" dirty="0">
                <a:cs typeface="+mn-ea"/>
                <a:sym typeface="+mn-lt"/>
              </a:rPr>
              <a:t>＝</a:t>
            </a:r>
            <a:r>
              <a:rPr lang="en-US" altLang="zh-CN" sz="1600" dirty="0">
                <a:cs typeface="+mn-ea"/>
                <a:sym typeface="+mn-lt"/>
              </a:rPr>
              <a:t>1</a:t>
            </a:r>
            <a:r>
              <a:rPr lang="zh-CN" altLang="zh-CN" sz="1600" dirty="0">
                <a:cs typeface="+mn-ea"/>
                <a:sym typeface="+mn-lt"/>
              </a:rPr>
              <a:t>，那么</a:t>
            </a:r>
            <a:r>
              <a:rPr lang="en-US" altLang="zh-CN" sz="1600" i="1" dirty="0">
                <a:cs typeface="+mn-ea"/>
                <a:sym typeface="+mn-lt"/>
              </a:rPr>
              <a:t>x</a:t>
            </a:r>
            <a:r>
              <a:rPr lang="zh-CN" altLang="zh-CN" sz="1600" dirty="0">
                <a:cs typeface="+mn-ea"/>
                <a:sym typeface="+mn-lt"/>
              </a:rPr>
              <a:t>＝</a:t>
            </a:r>
            <a:r>
              <a:rPr lang="en-US" altLang="zh-CN" sz="1600" dirty="0">
                <a:cs typeface="+mn-ea"/>
                <a:sym typeface="+mn-lt"/>
              </a:rPr>
              <a:t>1</a:t>
            </a:r>
            <a:r>
              <a:rPr lang="zh-CN" altLang="zh-CN" sz="1600" dirty="0">
                <a:cs typeface="+mn-ea"/>
                <a:sym typeface="+mn-lt"/>
              </a:rPr>
              <a:t>，故本选项错误；</a:t>
            </a:r>
          </a:p>
          <a:p>
            <a:pPr defTabSz="914377">
              <a:lnSpc>
                <a:spcPct val="150000"/>
              </a:lnSpc>
            </a:pPr>
            <a:r>
              <a:rPr lang="zh-CN" altLang="zh-CN" sz="1600" dirty="0">
                <a:cs typeface="+mn-ea"/>
                <a:sym typeface="+mn-lt"/>
              </a:rPr>
              <a:t>故选：</a:t>
            </a:r>
            <a:r>
              <a:rPr lang="en-US" altLang="zh-CN" sz="1600" i="1" dirty="0">
                <a:cs typeface="+mn-ea"/>
                <a:sym typeface="+mn-lt"/>
              </a:rPr>
              <a:t>B</a:t>
            </a:r>
            <a:r>
              <a:rPr lang="zh-CN" altLang="zh-CN" sz="16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3153A9B-C11A-4A7C-8891-5722A7B85ACD}"/>
              </a:ext>
            </a:extLst>
          </p:cNvPr>
          <p:cNvSpPr txBox="1"/>
          <p:nvPr/>
        </p:nvSpPr>
        <p:spPr>
          <a:xfrm>
            <a:off x="1563438" y="469981"/>
            <a:ext cx="6533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8583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82E88F3-A0FE-4D04-AC83-55D24EE67EA2}"/>
              </a:ext>
            </a:extLst>
          </p:cNvPr>
          <p:cNvSpPr/>
          <p:nvPr/>
        </p:nvSpPr>
        <p:spPr>
          <a:xfrm>
            <a:off x="770707" y="1214219"/>
            <a:ext cx="10406743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）已知a＝b，下列变形正确的有（　　）个．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①a+c＝b+c；②a﹣c＝b﹣c；③3a＝3b；④ac＝bc；⑤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A．5	           B．4	         C．3	      D．2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E792323-116B-4CCD-B423-ADB4A609D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1" y="-13189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7" name="对象 6" descr="eqId46f7d611290749d0955225c388048064">
            <a:extLst>
              <a:ext uri="{FF2B5EF4-FFF2-40B4-BE49-F238E27FC236}">
                <a16:creationId xmlns:a16="http://schemas.microsoft.com/office/drawing/2014/main" id="{52986E74-EB84-4858-9CEE-57380A13A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684109"/>
              </p:ext>
            </p:extLst>
          </p:nvPr>
        </p:nvGraphicFramePr>
        <p:xfrm>
          <a:off x="8647612" y="1592320"/>
          <a:ext cx="984069" cy="938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6048" imgH="393359" progId="Equation.DSMT4">
                  <p:embed/>
                </p:oleObj>
              </mc:Choice>
              <mc:Fallback>
                <p:oleObj r:id="rId3" imgW="406048" imgH="393359" progId="Equation.DSMT4">
                  <p:embed/>
                  <p:pic>
                    <p:nvPicPr>
                      <p:cNvPr id="7" name="对象 6" descr="eqId46f7d611290749d0955225c388048064">
                        <a:extLst>
                          <a:ext uri="{FF2B5EF4-FFF2-40B4-BE49-F238E27FC236}">
                            <a16:creationId xmlns:a16="http://schemas.microsoft.com/office/drawing/2014/main" id="{52986E74-EB84-4858-9CEE-57380A13AF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7612" y="1592320"/>
                        <a:ext cx="984069" cy="9382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C91D0548-D8F0-4AAA-9144-B6FFE3EAAE0B}"/>
              </a:ext>
            </a:extLst>
          </p:cNvPr>
          <p:cNvSpPr/>
          <p:nvPr/>
        </p:nvSpPr>
        <p:spPr>
          <a:xfrm>
            <a:off x="637179" y="2928368"/>
            <a:ext cx="10945221" cy="3833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【答案】B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【分析】运用等式的基本性质求解即可．①、②根据等式性质1判断，③、④、⑤根据等式的性质2判断，要注意应用等式性质2时，等式两边同除以一个数时必须具备该数不等于零这一条件.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【详解】解：已知a＝b，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①根据等式性质1，两边同时加上c得：a+c＝b+c，故①正确；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②根据等式性质1，两边同时减去c得：a﹣c＝b﹣c，故②正确；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③根据等式的性质2，两边同时乘以3，3a＝3b，故③正确；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④根据等式的性质2，两边同时乘以c，ac＝bc，故④正确；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⑤因为c可能为0，所以 与 不一定相等，故⑤不正确．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故选：B．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60A6814-7164-4151-B3A4-BA4AD60E09AA}"/>
              </a:ext>
            </a:extLst>
          </p:cNvPr>
          <p:cNvSpPr txBox="1"/>
          <p:nvPr/>
        </p:nvSpPr>
        <p:spPr>
          <a:xfrm>
            <a:off x="1563438" y="469981"/>
            <a:ext cx="6533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122650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422D6BF1-2966-4B35-9E50-B8588EDF4385}"/>
              </a:ext>
            </a:extLst>
          </p:cNvPr>
          <p:cNvSpPr/>
          <p:nvPr/>
        </p:nvSpPr>
        <p:spPr>
          <a:xfrm>
            <a:off x="1115407" y="1391436"/>
            <a:ext cx="619592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）已知2x﹣3y=4，则x﹣1.5y=_____．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3F83F7C-6757-4BD5-9FE2-F3AC5AB0BB47}"/>
              </a:ext>
            </a:extLst>
          </p:cNvPr>
          <p:cNvSpPr/>
          <p:nvPr/>
        </p:nvSpPr>
        <p:spPr>
          <a:xfrm>
            <a:off x="898432" y="2049332"/>
            <a:ext cx="10623008" cy="4464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【答案】2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【分析】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本题已知条件是二元一次方程，观察方程左边整式与要求值的整式，发现相同字母的系数存在倍数关系，所以只要根据等式性质，把方程两边同时除以2，就可得结果.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【详解】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由2x﹣3y=4可得：x﹣1.5y=2，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故答案为：2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4C676A4-35A6-477C-868D-138DF15C106A}"/>
              </a:ext>
            </a:extLst>
          </p:cNvPr>
          <p:cNvSpPr txBox="1"/>
          <p:nvPr/>
        </p:nvSpPr>
        <p:spPr>
          <a:xfrm>
            <a:off x="1563438" y="469981"/>
            <a:ext cx="6533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60596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60E460A-9B6E-42BA-B19E-4EB6FC63559B}"/>
              </a:ext>
            </a:extLst>
          </p:cNvPr>
          <p:cNvSpPr/>
          <p:nvPr/>
        </p:nvSpPr>
        <p:spPr>
          <a:xfrm>
            <a:off x="1185037" y="1278225"/>
            <a:ext cx="670728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）若a-5=b-5，则a=b，这是根据______．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0F346D5-3E85-4CBF-8045-E39F77E9BBD9}"/>
              </a:ext>
            </a:extLst>
          </p:cNvPr>
          <p:cNvSpPr/>
          <p:nvPr/>
        </p:nvSpPr>
        <p:spPr>
          <a:xfrm>
            <a:off x="1185037" y="1707873"/>
            <a:ext cx="9274628" cy="512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【答案】</a:t>
            </a:r>
            <a:r>
              <a:rPr lang="zh-CN" altLang="zh-CN" kern="100" dirty="0">
                <a:cs typeface="+mn-ea"/>
                <a:sym typeface="+mn-lt"/>
              </a:rPr>
              <a:t>等式的性质</a:t>
            </a:r>
            <a:r>
              <a:rPr lang="en-US" altLang="zh-CN" kern="100" dirty="0">
                <a:cs typeface="+mn-ea"/>
                <a:sym typeface="+mn-lt"/>
              </a:rPr>
              <a:t>1</a:t>
            </a:r>
            <a:endParaRPr lang="zh-CN" altLang="zh-CN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∵</a:t>
            </a:r>
            <a:r>
              <a:rPr lang="en-US" altLang="zh-CN" i="1" kern="100" dirty="0">
                <a:cs typeface="+mn-ea"/>
                <a:sym typeface="+mn-lt"/>
              </a:rPr>
              <a:t>a</a:t>
            </a:r>
            <a:r>
              <a:rPr lang="en-US" altLang="zh-CN" kern="100" dirty="0">
                <a:cs typeface="+mn-ea"/>
                <a:sym typeface="+mn-lt"/>
              </a:rPr>
              <a:t>-5=</a:t>
            </a:r>
            <a:r>
              <a:rPr lang="en-US" altLang="zh-CN" i="1" kern="100" dirty="0">
                <a:cs typeface="+mn-ea"/>
                <a:sym typeface="+mn-lt"/>
              </a:rPr>
              <a:t>b</a:t>
            </a:r>
            <a:r>
              <a:rPr lang="en-US" altLang="zh-CN" kern="100" dirty="0">
                <a:cs typeface="+mn-ea"/>
                <a:sym typeface="+mn-lt"/>
              </a:rPr>
              <a:t>-5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</a:t>
            </a:r>
            <a:r>
              <a:rPr lang="en-US" altLang="zh-CN" i="1" kern="100" dirty="0">
                <a:cs typeface="+mn-ea"/>
                <a:sym typeface="+mn-lt"/>
              </a:rPr>
              <a:t>a</a:t>
            </a:r>
            <a:r>
              <a:rPr lang="en-US" altLang="zh-CN" kern="100" dirty="0">
                <a:cs typeface="+mn-ea"/>
                <a:sym typeface="+mn-lt"/>
              </a:rPr>
              <a:t>-5+5=</a:t>
            </a:r>
            <a:r>
              <a:rPr lang="en-US" altLang="zh-CN" i="1" kern="100" dirty="0">
                <a:cs typeface="+mn-ea"/>
                <a:sym typeface="+mn-lt"/>
              </a:rPr>
              <a:t>b</a:t>
            </a:r>
            <a:r>
              <a:rPr lang="en-US" altLang="zh-CN" kern="100" dirty="0">
                <a:cs typeface="+mn-ea"/>
                <a:sym typeface="+mn-lt"/>
              </a:rPr>
              <a:t>-5+5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</a:t>
            </a:r>
            <a:r>
              <a:rPr lang="en-US" altLang="zh-CN" i="1" kern="100" dirty="0">
                <a:cs typeface="+mn-ea"/>
                <a:sym typeface="+mn-lt"/>
              </a:rPr>
              <a:t>a</a:t>
            </a:r>
            <a:r>
              <a:rPr lang="en-US" altLang="zh-CN" kern="100" dirty="0">
                <a:cs typeface="+mn-ea"/>
                <a:sym typeface="+mn-lt"/>
              </a:rPr>
              <a:t>=</a:t>
            </a:r>
            <a:r>
              <a:rPr lang="en-US" altLang="zh-CN" i="1" kern="100" dirty="0">
                <a:cs typeface="+mn-ea"/>
                <a:sym typeface="+mn-lt"/>
              </a:rPr>
              <a:t>b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</a:t>
            </a:r>
            <a:r>
              <a:rPr lang="zh-CN" altLang="zh-CN" kern="100" dirty="0">
                <a:cs typeface="+mn-ea"/>
                <a:sym typeface="+mn-lt"/>
              </a:rPr>
              <a:t>这是根据等式的性质</a:t>
            </a:r>
            <a:r>
              <a:rPr lang="en-US" altLang="zh-CN" kern="100" dirty="0">
                <a:cs typeface="+mn-ea"/>
                <a:sym typeface="+mn-lt"/>
              </a:rPr>
              <a:t>1.</a:t>
            </a:r>
            <a:endParaRPr lang="zh-CN" altLang="zh-CN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故答案为：等式的性质</a:t>
            </a:r>
            <a:r>
              <a:rPr lang="en-US" altLang="zh-CN" kern="100" dirty="0">
                <a:cs typeface="+mn-ea"/>
                <a:sym typeface="+mn-lt"/>
              </a:rPr>
              <a:t>1</a:t>
            </a:r>
            <a:endParaRPr lang="zh-CN" altLang="zh-CN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【点睛】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本题考查了等式的基本性质，等式的基本性质</a:t>
            </a:r>
            <a:r>
              <a:rPr lang="en-US" altLang="zh-CN" kern="100" dirty="0">
                <a:cs typeface="+mn-ea"/>
                <a:sym typeface="+mn-lt"/>
              </a:rPr>
              <a:t>1</a:t>
            </a:r>
            <a:r>
              <a:rPr lang="zh-CN" altLang="zh-CN" kern="100" dirty="0">
                <a:cs typeface="+mn-ea"/>
                <a:sym typeface="+mn-lt"/>
              </a:rPr>
              <a:t>是等式的两边都加上（或减去）同一个整式，所得的结果仍是等式；等式的基本性质</a:t>
            </a:r>
            <a:r>
              <a:rPr lang="en-US" altLang="zh-CN" kern="100" dirty="0">
                <a:cs typeface="+mn-ea"/>
                <a:sym typeface="+mn-lt"/>
              </a:rPr>
              <a:t>2</a:t>
            </a:r>
            <a:r>
              <a:rPr lang="zh-CN" altLang="zh-CN" kern="100" dirty="0">
                <a:cs typeface="+mn-ea"/>
                <a:sym typeface="+mn-lt"/>
              </a:rPr>
              <a:t>是等式的两边都乘以（或除以）同一个数（除数不能为</a:t>
            </a:r>
            <a:r>
              <a:rPr lang="en-US" altLang="zh-CN" kern="100" dirty="0">
                <a:cs typeface="+mn-ea"/>
                <a:sym typeface="+mn-lt"/>
              </a:rPr>
              <a:t>0</a:t>
            </a:r>
            <a:r>
              <a:rPr lang="zh-CN" altLang="zh-CN" kern="100" dirty="0">
                <a:cs typeface="+mn-ea"/>
                <a:sym typeface="+mn-lt"/>
              </a:rPr>
              <a:t>），所得的结果仍是等式</a:t>
            </a:r>
            <a:r>
              <a:rPr lang="en-US" altLang="zh-CN" kern="100" dirty="0">
                <a:cs typeface="+mn-ea"/>
                <a:sym typeface="+mn-lt"/>
              </a:rPr>
              <a:t>.</a:t>
            </a:r>
            <a:endParaRPr lang="zh-CN" altLang="zh-CN" kern="100" dirty="0">
              <a:cs typeface="+mn-ea"/>
              <a:sym typeface="+mn-lt"/>
            </a:endParaRPr>
          </a:p>
          <a:p>
            <a:pPr algn="just" defTabSz="914377"/>
            <a:r>
              <a:rPr lang="en-US" altLang="zh-CN" kern="100" dirty="0">
                <a:cs typeface="+mn-ea"/>
                <a:sym typeface="+mn-lt"/>
              </a:rPr>
              <a:t> </a:t>
            </a:r>
            <a:endParaRPr lang="zh-CN" altLang="zh-CN" kern="10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7ADD272-CF3F-4B36-AF43-3C460BE55056}"/>
              </a:ext>
            </a:extLst>
          </p:cNvPr>
          <p:cNvSpPr txBox="1"/>
          <p:nvPr/>
        </p:nvSpPr>
        <p:spPr>
          <a:xfrm>
            <a:off x="1563438" y="469981"/>
            <a:ext cx="6533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5413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9EED84-D585-4E76-89A9-C57D2F6EECC7}"/>
              </a:ext>
            </a:extLst>
          </p:cNvPr>
          <p:cNvSpPr>
            <a:spLocks/>
          </p:cNvSpPr>
          <p:nvPr/>
        </p:nvSpPr>
        <p:spPr bwMode="auto">
          <a:xfrm rot="17873156">
            <a:off x="-757854" y="2878243"/>
            <a:ext cx="6307604" cy="6360871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0754F1-79A6-46F3-A14E-7D08DCE26B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8534">
            <a:off x="857376" y="1459212"/>
            <a:ext cx="2303190" cy="4739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81B80E-7058-407F-B502-68EFA28B7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8890">
            <a:off x="3662248" y="857774"/>
            <a:ext cx="2531196" cy="520872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A6DAC69-EAE6-4A88-80A6-9D8CC13AF302}"/>
              </a:ext>
            </a:extLst>
          </p:cNvPr>
          <p:cNvSpPr/>
          <p:nvPr/>
        </p:nvSpPr>
        <p:spPr>
          <a:xfrm rot="18888791">
            <a:off x="8854247" y="-6080731"/>
            <a:ext cx="7764820" cy="7764820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6E499F1-0EDA-4715-887A-BC8AA943137D}"/>
              </a:ext>
            </a:extLst>
          </p:cNvPr>
          <p:cNvSpPr/>
          <p:nvPr/>
        </p:nvSpPr>
        <p:spPr>
          <a:xfrm rot="18888791">
            <a:off x="10246560" y="625161"/>
            <a:ext cx="959656" cy="9596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1E0D83E0-F0B3-4D3D-8B4B-3CF45719E50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9" b="14639"/>
          <a:stretch>
            <a:fillRect/>
          </a:stretch>
        </p:blipFill>
        <p:spPr>
          <a:xfrm>
            <a:off x="481035" y="2211584"/>
            <a:ext cx="3128779" cy="3322847"/>
          </a:xfrm>
        </p:spPr>
      </p:pic>
      <p:pic>
        <p:nvPicPr>
          <p:cNvPr id="10" name="图片占位符 9">
            <a:extLst>
              <a:ext uri="{FF2B5EF4-FFF2-40B4-BE49-F238E27FC236}">
                <a16:creationId xmlns:a16="http://schemas.microsoft.com/office/drawing/2014/main" id="{42887296-2DE4-4290-9C3D-5DA9D0BBC59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 r="3271"/>
          <a:stretch>
            <a:fillRect/>
          </a:stretch>
        </p:blipFill>
        <p:spPr>
          <a:xfrm>
            <a:off x="3705473" y="1527642"/>
            <a:ext cx="2495335" cy="4007693"/>
          </a:xfrm>
        </p:spPr>
      </p:pic>
      <p:grpSp>
        <p:nvGrpSpPr>
          <p:cNvPr id="26" name="Group 33">
            <a:extLst>
              <a:ext uri="{FF2B5EF4-FFF2-40B4-BE49-F238E27FC236}">
                <a16:creationId xmlns:a16="http://schemas.microsoft.com/office/drawing/2014/main" id="{2DA7E857-66DE-4F93-A04C-EDC5C6F245BA}"/>
              </a:ext>
            </a:extLst>
          </p:cNvPr>
          <p:cNvGrpSpPr/>
          <p:nvPr/>
        </p:nvGrpSpPr>
        <p:grpSpPr>
          <a:xfrm>
            <a:off x="10326424" y="5626363"/>
            <a:ext cx="1350176" cy="306149"/>
            <a:chOff x="515938" y="5493205"/>
            <a:chExt cx="1134676" cy="257285"/>
          </a:xfrm>
        </p:grpSpPr>
        <p:sp>
          <p:nvSpPr>
            <p:cNvPr id="27" name="Freeform: Shape 34">
              <a:extLst>
                <a:ext uri="{FF2B5EF4-FFF2-40B4-BE49-F238E27FC236}">
                  <a16:creationId xmlns:a16="http://schemas.microsoft.com/office/drawing/2014/main" id="{6D090E3D-0A3D-4455-91F6-111AD264750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Rectangle 35">
              <a:extLst>
                <a:ext uri="{FF2B5EF4-FFF2-40B4-BE49-F238E27FC236}">
                  <a16:creationId xmlns:a16="http://schemas.microsoft.com/office/drawing/2014/main" id="{FDC189B0-0FDD-4F5A-97F8-033C50210807}"/>
                </a:ext>
              </a:extLst>
            </p:cNvPr>
            <p:cNvSpPr/>
            <p:nvPr/>
          </p:nvSpPr>
          <p:spPr>
            <a:xfrm>
              <a:off x="779362" y="5519336"/>
              <a:ext cx="812600" cy="20692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E610E489-24AF-4C4A-B3A5-37F8677710D2}"/>
              </a:ext>
            </a:extLst>
          </p:cNvPr>
          <p:cNvGrpSpPr/>
          <p:nvPr/>
        </p:nvGrpSpPr>
        <p:grpSpPr>
          <a:xfrm>
            <a:off x="6546277" y="3357591"/>
            <a:ext cx="5208166" cy="1515466"/>
            <a:chOff x="1571361" y="2645592"/>
            <a:chExt cx="5208166" cy="151546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9A71E12C-9667-4406-807F-9F29CD39A698}"/>
                </a:ext>
              </a:extLst>
            </p:cNvPr>
            <p:cNvSpPr/>
            <p:nvPr/>
          </p:nvSpPr>
          <p:spPr bwMode="auto">
            <a:xfrm>
              <a:off x="1602935" y="2645592"/>
              <a:ext cx="517659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AD7086EE-F945-425A-BBC7-A17FA9B68BB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016D37D-3FDD-438E-AAAC-4F05B0F6BAC2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46F52B03-10EE-41D0-8E82-0B00F0A1EF00}"/>
              </a:ext>
            </a:extLst>
          </p:cNvPr>
          <p:cNvSpPr/>
          <p:nvPr/>
        </p:nvSpPr>
        <p:spPr bwMode="auto">
          <a:xfrm>
            <a:off x="7974945" y="2731050"/>
            <a:ext cx="3701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F82A5BE-5EE9-4365-B97D-A29A3C82A3C6}"/>
              </a:ext>
            </a:extLst>
          </p:cNvPr>
          <p:cNvSpPr txBox="1"/>
          <p:nvPr/>
        </p:nvSpPr>
        <p:spPr>
          <a:xfrm>
            <a:off x="6718520" y="4810041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0C477CE2-92D7-42E5-870C-33EE811E1ADC}"/>
              </a:ext>
            </a:extLst>
          </p:cNvPr>
          <p:cNvSpPr/>
          <p:nvPr/>
        </p:nvSpPr>
        <p:spPr>
          <a:xfrm>
            <a:off x="7518400" y="4378968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284049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0A99D75-662B-4A92-B7E5-85E20659DA4A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217E187-4D10-4B95-9699-D7FD24DA4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85" y="193056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A5B592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A4D5D3D8-5793-4120-92EB-D3DCA80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85" y="2765276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、会利用等式的两条性质解方程。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、利用天平，通过观察、分析得出等式的两条重要性质。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EF262691-ADB7-44D9-89F7-08D837D8C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85" y="414269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A5B592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F458E460-CF8B-4086-9BC5-8DDD737B7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85" y="4977403"/>
            <a:ext cx="1004528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通过等式的性质解方程</a:t>
            </a:r>
            <a:r>
              <a:rPr lang="zh-CN" altLang="en-US" sz="2400" dirty="0">
                <a:cs typeface="+mn-ea"/>
                <a:sym typeface="+mn-lt"/>
              </a:rPr>
              <a:t>。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难点：由具体实例抽象出等式的性质。</a:t>
            </a:r>
          </a:p>
        </p:txBody>
      </p:sp>
    </p:spTree>
    <p:extLst>
      <p:ext uri="{BB962C8B-B14F-4D97-AF65-F5344CB8AC3E}">
        <p14:creationId xmlns:p14="http://schemas.microsoft.com/office/powerpoint/2010/main" val="238016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ject 31">
                <a:extLst>
                  <a:ext uri="{FF2B5EF4-FFF2-40B4-BE49-F238E27FC236}">
                    <a16:creationId xmlns:a16="http://schemas.microsoft.com/office/drawing/2014/main" id="{7BFC5287-4D78-4B74-801E-089CD45E1875}"/>
                  </a:ext>
                </a:extLst>
              </p:cNvPr>
              <p:cNvSpPr txBox="1"/>
              <p:nvPr/>
            </p:nvSpPr>
            <p:spPr bwMode="auto">
              <a:xfrm>
                <a:off x="1185334" y="1634370"/>
                <a:ext cx="10579100" cy="56514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、你能估算出方程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4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=24, 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+1=3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的解吗？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0" name="Object 31">
                <a:extLst>
                  <a:ext uri="{FF2B5EF4-FFF2-40B4-BE49-F238E27FC236}">
                    <a16:creationId xmlns:a16="http://schemas.microsoft.com/office/drawing/2014/main" id="{7BFC5287-4D78-4B74-801E-089CD45E1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5334" y="1634370"/>
                <a:ext cx="10579100" cy="5651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1" name="Object 32">
            <a:extLst>
              <a:ext uri="{FF2B5EF4-FFF2-40B4-BE49-F238E27FC236}">
                <a16:creationId xmlns:a16="http://schemas.microsoft.com/office/drawing/2014/main" id="{5467F670-5988-4438-A1A4-F1AB220847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922805"/>
              </p:ext>
            </p:extLst>
          </p:nvPr>
        </p:nvGraphicFramePr>
        <p:xfrm>
          <a:off x="1185334" y="2742691"/>
          <a:ext cx="2621905" cy="54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5" imgW="711200" imgH="203200" progId="">
                  <p:embed/>
                </p:oleObj>
              </mc:Choice>
              <mc:Fallback>
                <p:oleObj name="公式" r:id="rId5" imgW="711200" imgH="203200" progId="">
                  <p:embed/>
                  <p:pic>
                    <p:nvPicPr>
                      <p:cNvPr id="51" name="Object 32">
                        <a:extLst>
                          <a:ext uri="{FF2B5EF4-FFF2-40B4-BE49-F238E27FC236}">
                            <a16:creationId xmlns:a16="http://schemas.microsoft.com/office/drawing/2014/main" id="{5467F670-5988-4438-A1A4-F1AB220847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334" y="2742691"/>
                        <a:ext cx="2621905" cy="546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ject 31">
                <a:extLst>
                  <a:ext uri="{FF2B5EF4-FFF2-40B4-BE49-F238E27FC236}">
                    <a16:creationId xmlns:a16="http://schemas.microsoft.com/office/drawing/2014/main" id="{7F3C941C-19FD-4B6C-8F36-AB2FDF658055}"/>
                  </a:ext>
                </a:extLst>
              </p:cNvPr>
              <p:cNvSpPr txBox="1"/>
              <p:nvPr/>
            </p:nvSpPr>
            <p:spPr bwMode="auto">
              <a:xfrm>
                <a:off x="1185334" y="3832651"/>
                <a:ext cx="10579100" cy="56514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、你能估算出方程</m:t>
                      </m:r>
                      <m: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4</m:t>
                      </m:r>
                      <m:r>
                        <m:rPr>
                          <m:sty m:val="p"/>
                        </m:rP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+3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</m:t>
                      </m:r>
                      <m: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=12−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m:rPr>
                          <m:sty m:val="p"/>
                        </m:rP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en-US" altLang="zh-CN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+4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）的解吗？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5" name="Object 31">
                <a:extLst>
                  <a:ext uri="{FF2B5EF4-FFF2-40B4-BE49-F238E27FC236}">
                    <a16:creationId xmlns:a16="http://schemas.microsoft.com/office/drawing/2014/main" id="{7F3C941C-19FD-4B6C-8F36-AB2FDF658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5334" y="3832651"/>
                <a:ext cx="10579100" cy="5651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: 折角 16">
            <a:extLst>
              <a:ext uri="{FF2B5EF4-FFF2-40B4-BE49-F238E27FC236}">
                <a16:creationId xmlns:a16="http://schemas.microsoft.com/office/drawing/2014/main" id="{5FD063B9-A8F9-44B7-AD0A-B7B96F7EA6DE}"/>
              </a:ext>
            </a:extLst>
          </p:cNvPr>
          <p:cNvSpPr/>
          <p:nvPr/>
        </p:nvSpPr>
        <p:spPr>
          <a:xfrm>
            <a:off x="1185334" y="4940973"/>
            <a:ext cx="8107235" cy="863229"/>
          </a:xfrm>
          <a:prstGeom prst="foldedCorner">
            <a:avLst/>
          </a:prstGeom>
          <a:solidFill>
            <a:srgbClr val="A5B592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lnSpc>
                <a:spcPct val="150000"/>
              </a:lnSpc>
            </a:pPr>
            <a:r>
              <a:rPr lang="zh-CN" altLang="en-US" sz="2667" dirty="0">
                <a:solidFill>
                  <a:schemeClr val="bg1"/>
                </a:solidFill>
                <a:cs typeface="+mn-ea"/>
                <a:sym typeface="+mn-lt"/>
              </a:rPr>
              <a:t>为了讨论解方程，我们先看看等式有什么性质？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FD40B4E-1697-48CD-B4D4-3B11438EBCD5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提 问</a:t>
            </a:r>
          </a:p>
        </p:txBody>
      </p:sp>
    </p:spTree>
    <p:extLst>
      <p:ext uri="{BB962C8B-B14F-4D97-AF65-F5344CB8AC3E}">
        <p14:creationId xmlns:p14="http://schemas.microsoft.com/office/powerpoint/2010/main" val="298391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" descr="PE03255_">
            <a:extLst>
              <a:ext uri="{FF2B5EF4-FFF2-40B4-BE49-F238E27FC236}">
                <a16:creationId xmlns:a16="http://schemas.microsoft.com/office/drawing/2014/main" id="{EA3D2D19-3762-45A6-BBC5-891547658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896" y="1499825"/>
            <a:ext cx="7201097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defTabSz="914377"/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下列四个式子有什么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相同点</a:t>
            </a:r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?</a:t>
            </a:r>
          </a:p>
        </p:txBody>
      </p:sp>
      <p:graphicFrame>
        <p:nvGraphicFramePr>
          <p:cNvPr id="6" name="Object 70">
            <a:extLst>
              <a:ext uri="{FF2B5EF4-FFF2-40B4-BE49-F238E27FC236}">
                <a16:creationId xmlns:a16="http://schemas.microsoft.com/office/drawing/2014/main" id="{1C0D26C9-FFFB-45BC-A15F-9987D2EA0B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883469"/>
              </p:ext>
            </p:extLst>
          </p:nvPr>
        </p:nvGraphicFramePr>
        <p:xfrm>
          <a:off x="1517357" y="2286837"/>
          <a:ext cx="3199390" cy="430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3" imgW="850265" imgH="152400" progId="">
                  <p:embed/>
                </p:oleObj>
              </mc:Choice>
              <mc:Fallback>
                <p:oleObj name="公式" r:id="rId3" imgW="850265" imgH="152400" progId="">
                  <p:embed/>
                  <p:pic>
                    <p:nvPicPr>
                      <p:cNvPr id="6" name="Object 70">
                        <a:extLst>
                          <a:ext uri="{FF2B5EF4-FFF2-40B4-BE49-F238E27FC236}">
                            <a16:creationId xmlns:a16="http://schemas.microsoft.com/office/drawing/2014/main" id="{1C0D26C9-FFFB-45BC-A15F-9987D2EA0B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357" y="2286837"/>
                        <a:ext cx="3199390" cy="430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1">
            <a:extLst>
              <a:ext uri="{FF2B5EF4-FFF2-40B4-BE49-F238E27FC236}">
                <a16:creationId xmlns:a16="http://schemas.microsoft.com/office/drawing/2014/main" id="{F5BDC362-2622-4A7C-A452-81344089FD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578553"/>
              </p:ext>
            </p:extLst>
          </p:nvPr>
        </p:nvGraphicFramePr>
        <p:xfrm>
          <a:off x="5181004" y="2181623"/>
          <a:ext cx="2845397" cy="524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5" imgW="723265" imgH="177800" progId="">
                  <p:embed/>
                </p:oleObj>
              </mc:Choice>
              <mc:Fallback>
                <p:oleObj name="公式" r:id="rId5" imgW="723265" imgH="177800" progId="">
                  <p:embed/>
                  <p:pic>
                    <p:nvPicPr>
                      <p:cNvPr id="7" name="Object 71">
                        <a:extLst>
                          <a:ext uri="{FF2B5EF4-FFF2-40B4-BE49-F238E27FC236}">
                            <a16:creationId xmlns:a16="http://schemas.microsoft.com/office/drawing/2014/main" id="{F5BDC362-2622-4A7C-A452-81344089FD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004" y="2181623"/>
                        <a:ext cx="2845397" cy="5242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2">
            <a:extLst>
              <a:ext uri="{FF2B5EF4-FFF2-40B4-BE49-F238E27FC236}">
                <a16:creationId xmlns:a16="http://schemas.microsoft.com/office/drawing/2014/main" id="{76CC5B42-B357-43CF-8E7A-28AE59475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348897"/>
              </p:ext>
            </p:extLst>
          </p:nvPr>
        </p:nvGraphicFramePr>
        <p:xfrm>
          <a:off x="1517357" y="3167258"/>
          <a:ext cx="3184454" cy="47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7" imgW="901065" imgH="177800" progId="">
                  <p:embed/>
                </p:oleObj>
              </mc:Choice>
              <mc:Fallback>
                <p:oleObj name="公式" r:id="rId7" imgW="901065" imgH="177800" progId="">
                  <p:embed/>
                  <p:pic>
                    <p:nvPicPr>
                      <p:cNvPr id="8" name="Object 72">
                        <a:extLst>
                          <a:ext uri="{FF2B5EF4-FFF2-40B4-BE49-F238E27FC236}">
                            <a16:creationId xmlns:a16="http://schemas.microsoft.com/office/drawing/2014/main" id="{76CC5B42-B357-43CF-8E7A-28AE594755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357" y="3167258"/>
                        <a:ext cx="3184454" cy="4704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3">
            <a:extLst>
              <a:ext uri="{FF2B5EF4-FFF2-40B4-BE49-F238E27FC236}">
                <a16:creationId xmlns:a16="http://schemas.microsoft.com/office/drawing/2014/main" id="{EA336446-2C8D-457F-B74E-3C3006F8C8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705612"/>
              </p:ext>
            </p:extLst>
          </p:nvPr>
        </p:nvGraphicFramePr>
        <p:xfrm>
          <a:off x="5181004" y="3157033"/>
          <a:ext cx="2778182" cy="61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9" imgW="685800" imgH="203200" progId="">
                  <p:embed/>
                </p:oleObj>
              </mc:Choice>
              <mc:Fallback>
                <p:oleObj name="公式" r:id="rId9" imgW="685800" imgH="203200" progId="">
                  <p:embed/>
                  <p:pic>
                    <p:nvPicPr>
                      <p:cNvPr id="9" name="Object 73">
                        <a:extLst>
                          <a:ext uri="{FF2B5EF4-FFF2-40B4-BE49-F238E27FC236}">
                            <a16:creationId xmlns:a16="http://schemas.microsoft.com/office/drawing/2014/main" id="{EA336446-2C8D-457F-B74E-3C3006F8C8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004" y="3157033"/>
                        <a:ext cx="2778182" cy="61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5">
            <a:extLst>
              <a:ext uri="{FF2B5EF4-FFF2-40B4-BE49-F238E27FC236}">
                <a16:creationId xmlns:a16="http://schemas.microsoft.com/office/drawing/2014/main" id="{1010A326-2D24-49BC-A8C8-FA90BA2CB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895" y="4061189"/>
            <a:ext cx="5387619" cy="461665"/>
          </a:xfrm>
          <a:prstGeom prst="rect">
            <a:avLst/>
          </a:prstGeom>
          <a:solidFill>
            <a:srgbClr val="A5B592"/>
          </a:solidFill>
          <a:ln w="19050">
            <a:solidFill>
              <a:schemeClr val="accent1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defTabSz="914377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用等号表示相等关系的式子，叫等式。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76">
                <a:extLst>
                  <a:ext uri="{FF2B5EF4-FFF2-40B4-BE49-F238E27FC236}">
                    <a16:creationId xmlns:a16="http://schemas.microsoft.com/office/drawing/2014/main" id="{CA6D51E8-01D2-43DE-8EA1-1644AD47FD5A}"/>
                  </a:ext>
                </a:extLst>
              </p:cNvPr>
              <p:cNvSpPr txBox="1"/>
              <p:nvPr/>
            </p:nvSpPr>
            <p:spPr bwMode="auto">
              <a:xfrm>
                <a:off x="1046153" y="5037503"/>
                <a:ext cx="5340133" cy="461666"/>
              </a:xfrm>
              <a:prstGeom prst="rect">
                <a:avLst/>
              </a:prstGeom>
              <a:solidFill>
                <a:srgbClr val="A5B592"/>
              </a:solidFill>
              <a:ln w="19050">
                <a:solidFill>
                  <a:schemeClr val="accent1"/>
                </a:solidFill>
              </a:ln>
            </p:spPr>
            <p:txBody>
              <a:bodyPr>
                <a:no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通常用</m:t>
                      </m:r>
                      <m:r>
                        <a:rPr lang="zh-CN" alt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𝐚</m:t>
                      </m:r>
                      <m:r>
                        <a:rPr lang="zh-CN" alt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zh-CN" alt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𝐛</m:t>
                      </m:r>
                      <m:r>
                        <a:rPr lang="zh-CN" alt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表示一般的等式</m:t>
                      </m:r>
                    </m:oMath>
                  </m:oMathPara>
                </a14:m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Object 76">
                <a:extLst>
                  <a:ext uri="{FF2B5EF4-FFF2-40B4-BE49-F238E27FC236}">
                    <a16:creationId xmlns:a16="http://schemas.microsoft.com/office/drawing/2014/main" id="{CA6D51E8-01D2-43DE-8EA1-1644AD47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6153" y="5037503"/>
                <a:ext cx="5340133" cy="461666"/>
              </a:xfrm>
              <a:prstGeom prst="rect">
                <a:avLst/>
              </a:prstGeom>
              <a:blipFill>
                <a:blip r:embed="rId12"/>
                <a:stretch>
                  <a:fillRect l="-910" b="-8861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0C3A84AD-FFDF-4502-9B93-B6CA219BBDD8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观察与思考</a:t>
            </a:r>
          </a:p>
        </p:txBody>
      </p:sp>
    </p:spTree>
    <p:extLst>
      <p:ext uri="{BB962C8B-B14F-4D97-AF65-F5344CB8AC3E}">
        <p14:creationId xmlns:p14="http://schemas.microsoft.com/office/powerpoint/2010/main" val="127866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8">
            <a:extLst>
              <a:ext uri="{FF2B5EF4-FFF2-40B4-BE49-F238E27FC236}">
                <a16:creationId xmlns:a16="http://schemas.microsoft.com/office/drawing/2014/main" id="{CF063D35-AC24-468D-9E50-C4847F374C97}"/>
              </a:ext>
            </a:extLst>
          </p:cNvPr>
          <p:cNvGrpSpPr>
            <a:grpSpLocks/>
          </p:cNvGrpSpPr>
          <p:nvPr/>
        </p:nvGrpSpPr>
        <p:grpSpPr bwMode="auto">
          <a:xfrm>
            <a:off x="4465004" y="2867783"/>
            <a:ext cx="1595496" cy="2253448"/>
            <a:chOff x="6816180" y="1969980"/>
            <a:chExt cx="1835901" cy="2368769"/>
          </a:xfrm>
        </p:grpSpPr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2D2785B8-7D54-431F-9952-CE61A82CF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2061" y="1969980"/>
              <a:ext cx="1786669" cy="2062353"/>
            </a:xfrm>
            <a:custGeom>
              <a:avLst/>
              <a:gdLst>
                <a:gd name="T0" fmla="*/ 413 w 858"/>
                <a:gd name="T1" fmla="*/ 0 h 991"/>
                <a:gd name="T2" fmla="*/ 0 w 858"/>
                <a:gd name="T3" fmla="*/ 991 h 991"/>
                <a:gd name="T4" fmla="*/ 858 w 858"/>
                <a:gd name="T5" fmla="*/ 991 h 991"/>
                <a:gd name="T6" fmla="*/ 413 w 858"/>
                <a:gd name="T7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1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cs typeface="+mn-ea"/>
                <a:sym typeface="+mn-lt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ED76DFE3-A2D2-4FAA-AE60-A2676E271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6180" y="4038683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0 w 972"/>
                <a:gd name="T5" fmla="*/ 116 h 159"/>
                <a:gd name="T6" fmla="*/ 155 w 972"/>
                <a:gd name="T7" fmla="*/ 159 h 159"/>
                <a:gd name="T8" fmla="*/ 821 w 972"/>
                <a:gd name="T9" fmla="*/ 151 h 159"/>
                <a:gd name="T10" fmla="*/ 821 w 972"/>
                <a:gd name="T11" fmla="*/ 112 h 159"/>
                <a:gd name="T12" fmla="*/ 946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cs typeface="+mn-ea"/>
                <a:sym typeface="+mn-lt"/>
              </a:endParaRPr>
            </a:p>
          </p:txBody>
        </p:sp>
      </p:grpSp>
      <p:grpSp>
        <p:nvGrpSpPr>
          <p:cNvPr id="8" name="组合 17">
            <a:extLst>
              <a:ext uri="{FF2B5EF4-FFF2-40B4-BE49-F238E27FC236}">
                <a16:creationId xmlns:a16="http://schemas.microsoft.com/office/drawing/2014/main" id="{093DF758-D350-47DB-94BC-E5C038EC8463}"/>
              </a:ext>
            </a:extLst>
          </p:cNvPr>
          <p:cNvGrpSpPr>
            <a:grpSpLocks/>
          </p:cNvGrpSpPr>
          <p:nvPr/>
        </p:nvGrpSpPr>
        <p:grpSpPr bwMode="auto">
          <a:xfrm>
            <a:off x="588919" y="2855299"/>
            <a:ext cx="1595496" cy="2253448"/>
            <a:chOff x="3204743" y="2919152"/>
            <a:chExt cx="1835901" cy="2368771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6FCAEFF-85D0-4129-99B2-B14348C70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036" y="2919152"/>
              <a:ext cx="1786669" cy="2060767"/>
            </a:xfrm>
            <a:custGeom>
              <a:avLst/>
              <a:gdLst>
                <a:gd name="T0" fmla="*/ 415 w 858"/>
                <a:gd name="T1" fmla="*/ 0 h 990"/>
                <a:gd name="T2" fmla="*/ 0 w 858"/>
                <a:gd name="T3" fmla="*/ 990 h 990"/>
                <a:gd name="T4" fmla="*/ 858 w 858"/>
                <a:gd name="T5" fmla="*/ 990 h 990"/>
                <a:gd name="T6" fmla="*/ 415 w 858"/>
                <a:gd name="T7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0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 dirty="0">
                <a:cs typeface="+mn-ea"/>
                <a:sym typeface="+mn-lt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7706436D-79C6-48C3-9462-44E454C04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743" y="4987857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1 w 972"/>
                <a:gd name="T5" fmla="*/ 116 h 159"/>
                <a:gd name="T6" fmla="*/ 155 w 972"/>
                <a:gd name="T7" fmla="*/ 159 h 159"/>
                <a:gd name="T8" fmla="*/ 822 w 972"/>
                <a:gd name="T9" fmla="*/ 150 h 159"/>
                <a:gd name="T10" fmla="*/ 822 w 972"/>
                <a:gd name="T11" fmla="*/ 112 h 159"/>
                <a:gd name="T12" fmla="*/ 947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cs typeface="+mn-ea"/>
                <a:sym typeface="+mn-lt"/>
              </a:endParaRPr>
            </a:p>
          </p:txBody>
        </p:sp>
      </p:grpSp>
      <p:grpSp>
        <p:nvGrpSpPr>
          <p:cNvPr id="11" name="组合 16">
            <a:extLst>
              <a:ext uri="{FF2B5EF4-FFF2-40B4-BE49-F238E27FC236}">
                <a16:creationId xmlns:a16="http://schemas.microsoft.com/office/drawing/2014/main" id="{D666983D-FCDD-4DD5-A138-57FFD36CBA3F}"/>
              </a:ext>
            </a:extLst>
          </p:cNvPr>
          <p:cNvGrpSpPr>
            <a:grpSpLocks/>
          </p:cNvGrpSpPr>
          <p:nvPr/>
        </p:nvGrpSpPr>
        <p:grpSpPr bwMode="auto">
          <a:xfrm>
            <a:off x="1225626" y="1552286"/>
            <a:ext cx="4172324" cy="5124637"/>
            <a:chOff x="3935356" y="1876169"/>
            <a:chExt cx="3928262" cy="4067432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BFC14E7-883C-4F46-9A17-39AE60EFE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35" y="1920622"/>
              <a:ext cx="3578582" cy="947798"/>
            </a:xfrm>
            <a:custGeom>
              <a:avLst/>
              <a:gdLst>
                <a:gd name="T0" fmla="*/ 0 w 1719"/>
                <a:gd name="T1" fmla="*/ 456 h 456"/>
                <a:gd name="T2" fmla="*/ 1719 w 1719"/>
                <a:gd name="T3" fmla="*/ 0 h 456"/>
                <a:gd name="T4" fmla="*/ 0 w 1719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" h="456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cs typeface="+mn-ea"/>
                <a:sym typeface="+mn-lt"/>
              </a:endParaRPr>
            </a:p>
          </p:txBody>
        </p:sp>
        <p:sp>
          <p:nvSpPr>
            <p:cNvPr id="13" name="Line 6">
              <a:extLst>
                <a:ext uri="{FF2B5EF4-FFF2-40B4-BE49-F238E27FC236}">
                  <a16:creationId xmlns:a16="http://schemas.microsoft.com/office/drawing/2014/main" id="{AA9F79D6-72BA-4C7B-A200-BB742806A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9265" y="2860415"/>
              <a:ext cx="3749207" cy="14355"/>
            </a:xfrm>
            <a:prstGeom prst="line">
              <a:avLst/>
            </a:prstGeom>
            <a:noFill/>
            <a:ln w="57150" cap="rnd">
              <a:solidFill>
                <a:srgbClr val="C1C7D0"/>
              </a:solidFill>
              <a:prstDash val="solid"/>
              <a:round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cs typeface="+mn-ea"/>
                <a:sym typeface="+mn-lt"/>
              </a:endParaRPr>
            </a:p>
          </p:txBody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D5A97385-A6DF-479C-BD1F-09B6ECC1C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902" y="2736582"/>
              <a:ext cx="293716" cy="292118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cs typeface="+mn-ea"/>
                <a:sym typeface="+mn-lt"/>
              </a:endParaRPr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52FD59EE-EE0F-4CF1-B48F-D3188DD04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cs typeface="+mn-ea"/>
                <a:sym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11BD24E5-7542-4F2E-B6F9-739EB1776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330" y="1876169"/>
              <a:ext cx="2171916" cy="4067432"/>
            </a:xfrm>
            <a:custGeom>
              <a:avLst/>
              <a:gdLst>
                <a:gd name="T0" fmla="*/ 1130 w 1150"/>
                <a:gd name="T1" fmla="*/ 1860 h 2153"/>
                <a:gd name="T2" fmla="*/ 1081 w 1150"/>
                <a:gd name="T3" fmla="*/ 1835 h 2153"/>
                <a:gd name="T4" fmla="*/ 737 w 1150"/>
                <a:gd name="T5" fmla="*/ 1763 h 2153"/>
                <a:gd name="T6" fmla="*/ 737 w 1150"/>
                <a:gd name="T7" fmla="*/ 1459 h 2153"/>
                <a:gd name="T8" fmla="*/ 685 w 1150"/>
                <a:gd name="T9" fmla="*/ 1459 h 2153"/>
                <a:gd name="T10" fmla="*/ 685 w 1150"/>
                <a:gd name="T11" fmla="*/ 1433 h 2153"/>
                <a:gd name="T12" fmla="*/ 657 w 1150"/>
                <a:gd name="T13" fmla="*/ 1433 h 2153"/>
                <a:gd name="T14" fmla="*/ 657 w 1150"/>
                <a:gd name="T15" fmla="*/ 1215 h 2153"/>
                <a:gd name="T16" fmla="*/ 634 w 1150"/>
                <a:gd name="T17" fmla="*/ 1215 h 2153"/>
                <a:gd name="T18" fmla="*/ 634 w 1150"/>
                <a:gd name="T19" fmla="*/ 484 h 2153"/>
                <a:gd name="T20" fmla="*/ 672 w 1150"/>
                <a:gd name="T21" fmla="*/ 484 h 2153"/>
                <a:gd name="T22" fmla="*/ 728 w 1150"/>
                <a:gd name="T23" fmla="*/ 441 h 2153"/>
                <a:gd name="T24" fmla="*/ 672 w 1150"/>
                <a:gd name="T25" fmla="*/ 398 h 2153"/>
                <a:gd name="T26" fmla="*/ 634 w 1150"/>
                <a:gd name="T27" fmla="*/ 398 h 2153"/>
                <a:gd name="T28" fmla="*/ 634 w 1150"/>
                <a:gd name="T29" fmla="*/ 125 h 2153"/>
                <a:gd name="T30" fmla="*/ 654 w 1150"/>
                <a:gd name="T31" fmla="*/ 74 h 2153"/>
                <a:gd name="T32" fmla="*/ 579 w 1150"/>
                <a:gd name="T33" fmla="*/ 0 h 2153"/>
                <a:gd name="T34" fmla="*/ 505 w 1150"/>
                <a:gd name="T35" fmla="*/ 74 h 2153"/>
                <a:gd name="T36" fmla="*/ 527 w 1150"/>
                <a:gd name="T37" fmla="*/ 128 h 2153"/>
                <a:gd name="T38" fmla="*/ 525 w 1150"/>
                <a:gd name="T39" fmla="*/ 128 h 2153"/>
                <a:gd name="T40" fmla="*/ 525 w 1150"/>
                <a:gd name="T41" fmla="*/ 398 h 2153"/>
                <a:gd name="T42" fmla="*/ 492 w 1150"/>
                <a:gd name="T43" fmla="*/ 398 h 2153"/>
                <a:gd name="T44" fmla="*/ 436 w 1150"/>
                <a:gd name="T45" fmla="*/ 441 h 2153"/>
                <a:gd name="T46" fmla="*/ 492 w 1150"/>
                <a:gd name="T47" fmla="*/ 484 h 2153"/>
                <a:gd name="T48" fmla="*/ 525 w 1150"/>
                <a:gd name="T49" fmla="*/ 484 h 2153"/>
                <a:gd name="T50" fmla="*/ 525 w 1150"/>
                <a:gd name="T51" fmla="*/ 1218 h 2153"/>
                <a:gd name="T52" fmla="*/ 502 w 1150"/>
                <a:gd name="T53" fmla="*/ 1218 h 2153"/>
                <a:gd name="T54" fmla="*/ 502 w 1150"/>
                <a:gd name="T55" fmla="*/ 1439 h 2153"/>
                <a:gd name="T56" fmla="*/ 470 w 1150"/>
                <a:gd name="T57" fmla="*/ 1439 h 2153"/>
                <a:gd name="T58" fmla="*/ 470 w 1150"/>
                <a:gd name="T59" fmla="*/ 1465 h 2153"/>
                <a:gd name="T60" fmla="*/ 424 w 1150"/>
                <a:gd name="T61" fmla="*/ 1465 h 2153"/>
                <a:gd name="T62" fmla="*/ 424 w 1150"/>
                <a:gd name="T63" fmla="*/ 1749 h 2153"/>
                <a:gd name="T64" fmla="*/ 83 w 1150"/>
                <a:gd name="T65" fmla="*/ 1823 h 2153"/>
                <a:gd name="T66" fmla="*/ 37 w 1150"/>
                <a:gd name="T67" fmla="*/ 1843 h 2153"/>
                <a:gd name="T68" fmla="*/ 0 w 1150"/>
                <a:gd name="T69" fmla="*/ 1886 h 2153"/>
                <a:gd name="T70" fmla="*/ 0 w 1150"/>
                <a:gd name="T71" fmla="*/ 2153 h 2153"/>
                <a:gd name="T72" fmla="*/ 1150 w 1150"/>
                <a:gd name="T73" fmla="*/ 2153 h 2153"/>
                <a:gd name="T74" fmla="*/ 1150 w 1150"/>
                <a:gd name="T75" fmla="*/ 1881 h 2153"/>
                <a:gd name="T76" fmla="*/ 1130 w 1150"/>
                <a:gd name="T77" fmla="*/ 1860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0" h="2153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9BA8F59F-A7B4-4A9E-AD1D-3B5F0EB91B80}"/>
              </a:ext>
            </a:extLst>
          </p:cNvPr>
          <p:cNvSpPr/>
          <p:nvPr/>
        </p:nvSpPr>
        <p:spPr>
          <a:xfrm>
            <a:off x="6309240" y="1736358"/>
            <a:ext cx="52814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ea"/>
                <a:sym typeface="+mn-lt"/>
              </a:rPr>
              <a:t>把一个等式看作一个天平，把等号两边的式子看作天平两边的砝码，则等式成立就可看作是天平保持两边平衡。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BE4C8A0-68B8-4286-A23D-DA6DB0DC5DBE}"/>
              </a:ext>
            </a:extLst>
          </p:cNvPr>
          <p:cNvSpPr/>
          <p:nvPr/>
        </p:nvSpPr>
        <p:spPr>
          <a:xfrm>
            <a:off x="974751" y="4518595"/>
            <a:ext cx="322083" cy="3272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FCD98926-5209-482C-B979-2E0F5037AA3E}"/>
              </a:ext>
            </a:extLst>
          </p:cNvPr>
          <p:cNvSpPr/>
          <p:nvPr/>
        </p:nvSpPr>
        <p:spPr>
          <a:xfrm>
            <a:off x="5008493" y="4485369"/>
            <a:ext cx="345191" cy="345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228364B-B452-4426-AE02-66CBD2C438E1}"/>
              </a:ext>
            </a:extLst>
          </p:cNvPr>
          <p:cNvSpPr txBox="1"/>
          <p:nvPr/>
        </p:nvSpPr>
        <p:spPr>
          <a:xfrm>
            <a:off x="6309241" y="2867783"/>
            <a:ext cx="528142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我们将质量为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的正方体和质量为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的球体放到天平两端，此时天平两端保持平衡，说明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CAC5816-AB90-4813-ADD2-E739E91983B8}"/>
              </a:ext>
            </a:extLst>
          </p:cNvPr>
          <p:cNvSpPr txBox="1"/>
          <p:nvPr/>
        </p:nvSpPr>
        <p:spPr>
          <a:xfrm>
            <a:off x="6309240" y="3872068"/>
            <a:ext cx="5281419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若我们在天平两端分别放上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的三棱锥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，观察天平变化，并尝试归纳等式的性质。</a:t>
            </a:r>
          </a:p>
        </p:txBody>
      </p:sp>
      <p:sp>
        <p:nvSpPr>
          <p:cNvPr id="22" name="等腰三角形 21">
            <a:extLst>
              <a:ext uri="{FF2B5EF4-FFF2-40B4-BE49-F238E27FC236}">
                <a16:creationId xmlns:a16="http://schemas.microsoft.com/office/drawing/2014/main" id="{A944BA9A-673C-4420-9234-146BCF26209C}"/>
              </a:ext>
            </a:extLst>
          </p:cNvPr>
          <p:cNvSpPr/>
          <p:nvPr/>
        </p:nvSpPr>
        <p:spPr>
          <a:xfrm>
            <a:off x="1351663" y="4367959"/>
            <a:ext cx="311541" cy="4515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等腰三角形 22">
            <a:extLst>
              <a:ext uri="{FF2B5EF4-FFF2-40B4-BE49-F238E27FC236}">
                <a16:creationId xmlns:a16="http://schemas.microsoft.com/office/drawing/2014/main" id="{5310E108-FE62-4160-AEFB-20CA0B1994EB}"/>
              </a:ext>
            </a:extLst>
          </p:cNvPr>
          <p:cNvSpPr/>
          <p:nvPr/>
        </p:nvSpPr>
        <p:spPr>
          <a:xfrm>
            <a:off x="5353683" y="4367959"/>
            <a:ext cx="311541" cy="4515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5685CE9-D425-4F8D-A695-B168C3522DA4}"/>
              </a:ext>
            </a:extLst>
          </p:cNvPr>
          <p:cNvSpPr txBox="1"/>
          <p:nvPr/>
        </p:nvSpPr>
        <p:spPr>
          <a:xfrm>
            <a:off x="2701976" y="5911944"/>
            <a:ext cx="12192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等式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E72ED50-6FEF-4D93-9FD2-C6B37FCE65C2}"/>
              </a:ext>
            </a:extLst>
          </p:cNvPr>
          <p:cNvSpPr txBox="1"/>
          <p:nvPr/>
        </p:nvSpPr>
        <p:spPr>
          <a:xfrm>
            <a:off x="659870" y="5333086"/>
            <a:ext cx="12192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等式左边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9C6EA9B-26E0-48F2-BB2C-A5AC832B01BC}"/>
              </a:ext>
            </a:extLst>
          </p:cNvPr>
          <p:cNvSpPr txBox="1"/>
          <p:nvPr/>
        </p:nvSpPr>
        <p:spPr>
          <a:xfrm>
            <a:off x="4716719" y="5330619"/>
            <a:ext cx="12192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等式右边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31F2418-FE1D-4A1C-AF81-832E3228835C}"/>
              </a:ext>
            </a:extLst>
          </p:cNvPr>
          <p:cNvSpPr txBox="1"/>
          <p:nvPr/>
        </p:nvSpPr>
        <p:spPr>
          <a:xfrm>
            <a:off x="6309240" y="5106219"/>
            <a:ext cx="5402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b="1" dirty="0">
                <a:solidFill>
                  <a:srgbClr val="A5B592"/>
                </a:solidFill>
                <a:cs typeface="+mn-ea"/>
                <a:sym typeface="+mn-lt"/>
              </a:rPr>
              <a:t>平衡的天平两边都加同样的量，</a:t>
            </a:r>
            <a:endParaRPr lang="en-US" altLang="zh-CN" sz="2000" b="1" dirty="0">
              <a:solidFill>
                <a:srgbClr val="A5B592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000" b="1" dirty="0">
                <a:solidFill>
                  <a:srgbClr val="A5B592"/>
                </a:solidFill>
                <a:cs typeface="+mn-ea"/>
                <a:sym typeface="+mn-lt"/>
              </a:rPr>
              <a:t>天平还保持平衡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6778055-BDD0-4192-A18D-64DDA5AAC6AB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等式的性质</a:t>
            </a:r>
            <a:r>
              <a:rPr lang="en-US" altLang="zh-CN" sz="3600" b="1" dirty="0">
                <a:solidFill>
                  <a:srgbClr val="A5B592"/>
                </a:solidFill>
                <a:cs typeface="+mn-ea"/>
                <a:sym typeface="+mn-lt"/>
              </a:rPr>
              <a:t>1</a:t>
            </a:r>
            <a:endParaRPr lang="zh-CN" altLang="en-US" sz="3600" b="1" dirty="0">
              <a:solidFill>
                <a:srgbClr val="A5B59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017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8">
            <a:extLst>
              <a:ext uri="{FF2B5EF4-FFF2-40B4-BE49-F238E27FC236}">
                <a16:creationId xmlns:a16="http://schemas.microsoft.com/office/drawing/2014/main" id="{CF063D35-AC24-468D-9E50-C4847F374C97}"/>
              </a:ext>
            </a:extLst>
          </p:cNvPr>
          <p:cNvGrpSpPr>
            <a:grpSpLocks/>
          </p:cNvGrpSpPr>
          <p:nvPr/>
        </p:nvGrpSpPr>
        <p:grpSpPr bwMode="auto">
          <a:xfrm>
            <a:off x="4424413" y="2900551"/>
            <a:ext cx="1595496" cy="2253448"/>
            <a:chOff x="6816180" y="1969980"/>
            <a:chExt cx="1835901" cy="2368769"/>
          </a:xfrm>
        </p:grpSpPr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2D2785B8-7D54-431F-9952-CE61A82CF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2061" y="1969980"/>
              <a:ext cx="1786669" cy="2062353"/>
            </a:xfrm>
            <a:custGeom>
              <a:avLst/>
              <a:gdLst>
                <a:gd name="T0" fmla="*/ 413 w 858"/>
                <a:gd name="T1" fmla="*/ 0 h 991"/>
                <a:gd name="T2" fmla="*/ 0 w 858"/>
                <a:gd name="T3" fmla="*/ 991 h 991"/>
                <a:gd name="T4" fmla="*/ 858 w 858"/>
                <a:gd name="T5" fmla="*/ 991 h 991"/>
                <a:gd name="T6" fmla="*/ 413 w 858"/>
                <a:gd name="T7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1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ED76DFE3-A2D2-4FAA-AE60-A2676E271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6180" y="4038683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0 w 972"/>
                <a:gd name="T5" fmla="*/ 116 h 159"/>
                <a:gd name="T6" fmla="*/ 155 w 972"/>
                <a:gd name="T7" fmla="*/ 159 h 159"/>
                <a:gd name="T8" fmla="*/ 821 w 972"/>
                <a:gd name="T9" fmla="*/ 151 h 159"/>
                <a:gd name="T10" fmla="*/ 821 w 972"/>
                <a:gd name="T11" fmla="*/ 112 h 159"/>
                <a:gd name="T12" fmla="*/ 946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17">
            <a:extLst>
              <a:ext uri="{FF2B5EF4-FFF2-40B4-BE49-F238E27FC236}">
                <a16:creationId xmlns:a16="http://schemas.microsoft.com/office/drawing/2014/main" id="{093DF758-D350-47DB-94BC-E5C038EC8463}"/>
              </a:ext>
            </a:extLst>
          </p:cNvPr>
          <p:cNvGrpSpPr>
            <a:grpSpLocks/>
          </p:cNvGrpSpPr>
          <p:nvPr/>
        </p:nvGrpSpPr>
        <p:grpSpPr bwMode="auto">
          <a:xfrm>
            <a:off x="548328" y="2888067"/>
            <a:ext cx="1595496" cy="2253448"/>
            <a:chOff x="3204743" y="2919152"/>
            <a:chExt cx="1835901" cy="2368771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6FCAEFF-85D0-4129-99B2-B14348C70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036" y="2919152"/>
              <a:ext cx="1786669" cy="2060767"/>
            </a:xfrm>
            <a:custGeom>
              <a:avLst/>
              <a:gdLst>
                <a:gd name="T0" fmla="*/ 415 w 858"/>
                <a:gd name="T1" fmla="*/ 0 h 990"/>
                <a:gd name="T2" fmla="*/ 0 w 858"/>
                <a:gd name="T3" fmla="*/ 990 h 990"/>
                <a:gd name="T4" fmla="*/ 858 w 858"/>
                <a:gd name="T5" fmla="*/ 990 h 990"/>
                <a:gd name="T6" fmla="*/ 415 w 858"/>
                <a:gd name="T7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0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7706436D-79C6-48C3-9462-44E454C04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743" y="4987857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1 w 972"/>
                <a:gd name="T5" fmla="*/ 116 h 159"/>
                <a:gd name="T6" fmla="*/ 155 w 972"/>
                <a:gd name="T7" fmla="*/ 159 h 159"/>
                <a:gd name="T8" fmla="*/ 822 w 972"/>
                <a:gd name="T9" fmla="*/ 150 h 159"/>
                <a:gd name="T10" fmla="*/ 822 w 972"/>
                <a:gd name="T11" fmla="*/ 112 h 159"/>
                <a:gd name="T12" fmla="*/ 947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6">
            <a:extLst>
              <a:ext uri="{FF2B5EF4-FFF2-40B4-BE49-F238E27FC236}">
                <a16:creationId xmlns:a16="http://schemas.microsoft.com/office/drawing/2014/main" id="{D666983D-FCDD-4DD5-A138-57FFD36CBA3F}"/>
              </a:ext>
            </a:extLst>
          </p:cNvPr>
          <p:cNvGrpSpPr>
            <a:grpSpLocks/>
          </p:cNvGrpSpPr>
          <p:nvPr/>
        </p:nvGrpSpPr>
        <p:grpSpPr bwMode="auto">
          <a:xfrm>
            <a:off x="1185035" y="1585054"/>
            <a:ext cx="4172324" cy="5124637"/>
            <a:chOff x="3935356" y="1876169"/>
            <a:chExt cx="3928262" cy="4067432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BFC14E7-883C-4F46-9A17-39AE60EFE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35" y="1920622"/>
              <a:ext cx="3578582" cy="947798"/>
            </a:xfrm>
            <a:custGeom>
              <a:avLst/>
              <a:gdLst>
                <a:gd name="T0" fmla="*/ 0 w 1719"/>
                <a:gd name="T1" fmla="*/ 456 h 456"/>
                <a:gd name="T2" fmla="*/ 1719 w 1719"/>
                <a:gd name="T3" fmla="*/ 0 h 456"/>
                <a:gd name="T4" fmla="*/ 0 w 1719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" h="456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6">
              <a:extLst>
                <a:ext uri="{FF2B5EF4-FFF2-40B4-BE49-F238E27FC236}">
                  <a16:creationId xmlns:a16="http://schemas.microsoft.com/office/drawing/2014/main" id="{AA9F79D6-72BA-4C7B-A200-BB742806A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9265" y="2860415"/>
              <a:ext cx="3749207" cy="14355"/>
            </a:xfrm>
            <a:prstGeom prst="line">
              <a:avLst/>
            </a:prstGeom>
            <a:noFill/>
            <a:ln w="57150" cap="rnd">
              <a:solidFill>
                <a:srgbClr val="C1C7D0"/>
              </a:solidFill>
              <a:prstDash val="solid"/>
              <a:round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D5A97385-A6DF-479C-BD1F-09B6ECC1C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902" y="2736582"/>
              <a:ext cx="293716" cy="292118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52FD59EE-EE0F-4CF1-B48F-D3188DD04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11BD24E5-7542-4F2E-B6F9-739EB1776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330" y="1876169"/>
              <a:ext cx="2171916" cy="4067432"/>
            </a:xfrm>
            <a:custGeom>
              <a:avLst/>
              <a:gdLst>
                <a:gd name="T0" fmla="*/ 1130 w 1150"/>
                <a:gd name="T1" fmla="*/ 1860 h 2153"/>
                <a:gd name="T2" fmla="*/ 1081 w 1150"/>
                <a:gd name="T3" fmla="*/ 1835 h 2153"/>
                <a:gd name="T4" fmla="*/ 737 w 1150"/>
                <a:gd name="T5" fmla="*/ 1763 h 2153"/>
                <a:gd name="T6" fmla="*/ 737 w 1150"/>
                <a:gd name="T7" fmla="*/ 1459 h 2153"/>
                <a:gd name="T8" fmla="*/ 685 w 1150"/>
                <a:gd name="T9" fmla="*/ 1459 h 2153"/>
                <a:gd name="T10" fmla="*/ 685 w 1150"/>
                <a:gd name="T11" fmla="*/ 1433 h 2153"/>
                <a:gd name="T12" fmla="*/ 657 w 1150"/>
                <a:gd name="T13" fmla="*/ 1433 h 2153"/>
                <a:gd name="T14" fmla="*/ 657 w 1150"/>
                <a:gd name="T15" fmla="*/ 1215 h 2153"/>
                <a:gd name="T16" fmla="*/ 634 w 1150"/>
                <a:gd name="T17" fmla="*/ 1215 h 2153"/>
                <a:gd name="T18" fmla="*/ 634 w 1150"/>
                <a:gd name="T19" fmla="*/ 484 h 2153"/>
                <a:gd name="T20" fmla="*/ 672 w 1150"/>
                <a:gd name="T21" fmla="*/ 484 h 2153"/>
                <a:gd name="T22" fmla="*/ 728 w 1150"/>
                <a:gd name="T23" fmla="*/ 441 h 2153"/>
                <a:gd name="T24" fmla="*/ 672 w 1150"/>
                <a:gd name="T25" fmla="*/ 398 h 2153"/>
                <a:gd name="T26" fmla="*/ 634 w 1150"/>
                <a:gd name="T27" fmla="*/ 398 h 2153"/>
                <a:gd name="T28" fmla="*/ 634 w 1150"/>
                <a:gd name="T29" fmla="*/ 125 h 2153"/>
                <a:gd name="T30" fmla="*/ 654 w 1150"/>
                <a:gd name="T31" fmla="*/ 74 h 2153"/>
                <a:gd name="T32" fmla="*/ 579 w 1150"/>
                <a:gd name="T33" fmla="*/ 0 h 2153"/>
                <a:gd name="T34" fmla="*/ 505 w 1150"/>
                <a:gd name="T35" fmla="*/ 74 h 2153"/>
                <a:gd name="T36" fmla="*/ 527 w 1150"/>
                <a:gd name="T37" fmla="*/ 128 h 2153"/>
                <a:gd name="T38" fmla="*/ 525 w 1150"/>
                <a:gd name="T39" fmla="*/ 128 h 2153"/>
                <a:gd name="T40" fmla="*/ 525 w 1150"/>
                <a:gd name="T41" fmla="*/ 398 h 2153"/>
                <a:gd name="T42" fmla="*/ 492 w 1150"/>
                <a:gd name="T43" fmla="*/ 398 h 2153"/>
                <a:gd name="T44" fmla="*/ 436 w 1150"/>
                <a:gd name="T45" fmla="*/ 441 h 2153"/>
                <a:gd name="T46" fmla="*/ 492 w 1150"/>
                <a:gd name="T47" fmla="*/ 484 h 2153"/>
                <a:gd name="T48" fmla="*/ 525 w 1150"/>
                <a:gd name="T49" fmla="*/ 484 h 2153"/>
                <a:gd name="T50" fmla="*/ 525 w 1150"/>
                <a:gd name="T51" fmla="*/ 1218 h 2153"/>
                <a:gd name="T52" fmla="*/ 502 w 1150"/>
                <a:gd name="T53" fmla="*/ 1218 h 2153"/>
                <a:gd name="T54" fmla="*/ 502 w 1150"/>
                <a:gd name="T55" fmla="*/ 1439 h 2153"/>
                <a:gd name="T56" fmla="*/ 470 w 1150"/>
                <a:gd name="T57" fmla="*/ 1439 h 2153"/>
                <a:gd name="T58" fmla="*/ 470 w 1150"/>
                <a:gd name="T59" fmla="*/ 1465 h 2153"/>
                <a:gd name="T60" fmla="*/ 424 w 1150"/>
                <a:gd name="T61" fmla="*/ 1465 h 2153"/>
                <a:gd name="T62" fmla="*/ 424 w 1150"/>
                <a:gd name="T63" fmla="*/ 1749 h 2153"/>
                <a:gd name="T64" fmla="*/ 83 w 1150"/>
                <a:gd name="T65" fmla="*/ 1823 h 2153"/>
                <a:gd name="T66" fmla="*/ 37 w 1150"/>
                <a:gd name="T67" fmla="*/ 1843 h 2153"/>
                <a:gd name="T68" fmla="*/ 0 w 1150"/>
                <a:gd name="T69" fmla="*/ 1886 h 2153"/>
                <a:gd name="T70" fmla="*/ 0 w 1150"/>
                <a:gd name="T71" fmla="*/ 2153 h 2153"/>
                <a:gd name="T72" fmla="*/ 1150 w 1150"/>
                <a:gd name="T73" fmla="*/ 2153 h 2153"/>
                <a:gd name="T74" fmla="*/ 1150 w 1150"/>
                <a:gd name="T75" fmla="*/ 1881 h 2153"/>
                <a:gd name="T76" fmla="*/ 1130 w 1150"/>
                <a:gd name="T77" fmla="*/ 1860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0" h="2153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9BA8F59F-A7B4-4A9E-AD1D-3B5F0EB91B80}"/>
              </a:ext>
            </a:extLst>
          </p:cNvPr>
          <p:cNvSpPr/>
          <p:nvPr/>
        </p:nvSpPr>
        <p:spPr>
          <a:xfrm>
            <a:off x="6385981" y="1914422"/>
            <a:ext cx="52576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ea"/>
                <a:sym typeface="+mn-lt"/>
              </a:rPr>
              <a:t>把一个等式看作一个天平，把等号两边的式子看作天平两边的砝码，则等式成立就可看作是天平保持两边平衡。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BE4C8A0-68B8-4286-A23D-DA6DB0DC5DBE}"/>
              </a:ext>
            </a:extLst>
          </p:cNvPr>
          <p:cNvSpPr/>
          <p:nvPr/>
        </p:nvSpPr>
        <p:spPr>
          <a:xfrm>
            <a:off x="934160" y="4551363"/>
            <a:ext cx="322083" cy="3272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FCD98926-5209-482C-B979-2E0F5037AA3E}"/>
              </a:ext>
            </a:extLst>
          </p:cNvPr>
          <p:cNvSpPr/>
          <p:nvPr/>
        </p:nvSpPr>
        <p:spPr>
          <a:xfrm>
            <a:off x="4967902" y="4518137"/>
            <a:ext cx="345191" cy="345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228364B-B452-4426-AE02-66CBD2C438E1}"/>
              </a:ext>
            </a:extLst>
          </p:cNvPr>
          <p:cNvSpPr txBox="1"/>
          <p:nvPr/>
        </p:nvSpPr>
        <p:spPr>
          <a:xfrm>
            <a:off x="6385981" y="3179590"/>
            <a:ext cx="525769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我们将质量为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的正方体和质量为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的球体放到天平两端，此时天平两端保持平衡，说明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CAC5816-AB90-4813-ADD2-E739E91983B8}"/>
              </a:ext>
            </a:extLst>
          </p:cNvPr>
          <p:cNvSpPr txBox="1"/>
          <p:nvPr/>
        </p:nvSpPr>
        <p:spPr>
          <a:xfrm>
            <a:off x="6385981" y="4167759"/>
            <a:ext cx="525769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若我们在天平两端分别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减掉质量为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的部分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，观察天平变化，并尝试归纳等式的性质。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5685CE9-D425-4F8D-A695-B168C3522DA4}"/>
              </a:ext>
            </a:extLst>
          </p:cNvPr>
          <p:cNvSpPr txBox="1"/>
          <p:nvPr/>
        </p:nvSpPr>
        <p:spPr>
          <a:xfrm>
            <a:off x="2661385" y="5944712"/>
            <a:ext cx="12192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等式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E72ED50-6FEF-4D93-9FD2-C6B37FCE65C2}"/>
              </a:ext>
            </a:extLst>
          </p:cNvPr>
          <p:cNvSpPr txBox="1"/>
          <p:nvPr/>
        </p:nvSpPr>
        <p:spPr>
          <a:xfrm>
            <a:off x="619279" y="5365854"/>
            <a:ext cx="12192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等式左边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9C6EA9B-26E0-48F2-BB2C-A5AC832B01BC}"/>
              </a:ext>
            </a:extLst>
          </p:cNvPr>
          <p:cNvSpPr txBox="1"/>
          <p:nvPr/>
        </p:nvSpPr>
        <p:spPr>
          <a:xfrm>
            <a:off x="4676128" y="5363387"/>
            <a:ext cx="12192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等式右边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31F2418-FE1D-4A1C-AF81-832E3228835C}"/>
              </a:ext>
            </a:extLst>
          </p:cNvPr>
          <p:cNvSpPr txBox="1"/>
          <p:nvPr/>
        </p:nvSpPr>
        <p:spPr>
          <a:xfrm>
            <a:off x="6313816" y="5155929"/>
            <a:ext cx="5402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平衡的天平两边都减同样的量，</a:t>
            </a:r>
            <a:endParaRPr lang="en-US" altLang="zh-CN" sz="200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天平还保持平衡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C13373E-DC2D-4F9E-8512-156CB97DC80D}"/>
              </a:ext>
            </a:extLst>
          </p:cNvPr>
          <p:cNvSpPr/>
          <p:nvPr/>
        </p:nvSpPr>
        <p:spPr>
          <a:xfrm>
            <a:off x="1145376" y="4369661"/>
            <a:ext cx="254689" cy="327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977DE6F-08FF-4C79-A575-F7FABF823A31}"/>
              </a:ext>
            </a:extLst>
          </p:cNvPr>
          <p:cNvSpPr/>
          <p:nvPr/>
        </p:nvSpPr>
        <p:spPr>
          <a:xfrm>
            <a:off x="5167088" y="4375861"/>
            <a:ext cx="254689" cy="327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0598457-111A-4366-B3C6-723B2E87C3BF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等式的性质</a:t>
            </a:r>
            <a:r>
              <a:rPr lang="en-US" altLang="zh-CN" sz="3600" b="1" dirty="0">
                <a:solidFill>
                  <a:srgbClr val="A5B592"/>
                </a:solidFill>
                <a:cs typeface="+mn-ea"/>
                <a:sym typeface="+mn-lt"/>
              </a:rPr>
              <a:t>1</a:t>
            </a:r>
            <a:endParaRPr lang="zh-CN" altLang="en-US" sz="3600" b="1" dirty="0">
              <a:solidFill>
                <a:srgbClr val="A5B59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559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278870C-ABEE-44CD-8AE2-F5B5A24D304D}"/>
              </a:ext>
            </a:extLst>
          </p:cNvPr>
          <p:cNvSpPr/>
          <p:nvPr/>
        </p:nvSpPr>
        <p:spPr>
          <a:xfrm>
            <a:off x="1035256" y="1349596"/>
            <a:ext cx="10203077" cy="16922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800" b="1" dirty="0">
                <a:cs typeface="+mn-ea"/>
                <a:sym typeface="+mn-lt"/>
              </a:rPr>
              <a:t>   等式的两边都加上</a:t>
            </a:r>
            <a:r>
              <a:rPr lang="en-US" altLang="zh-CN" sz="2800" b="1" dirty="0">
                <a:cs typeface="+mn-ea"/>
                <a:sym typeface="+mn-lt"/>
              </a:rPr>
              <a:t>(</a:t>
            </a:r>
            <a:r>
              <a:rPr lang="zh-CN" altLang="en-US" sz="2800" b="1" dirty="0">
                <a:cs typeface="+mn-ea"/>
                <a:sym typeface="+mn-lt"/>
              </a:rPr>
              <a:t>或减去</a:t>
            </a:r>
            <a:r>
              <a:rPr lang="en-US" altLang="zh-CN" sz="2800" b="1" dirty="0">
                <a:cs typeface="+mn-ea"/>
                <a:sym typeface="+mn-lt"/>
              </a:rPr>
              <a:t>)</a:t>
            </a:r>
            <a:r>
              <a:rPr lang="zh-CN" altLang="en-US" sz="2800" b="1" dirty="0">
                <a:cs typeface="+mn-ea"/>
                <a:sym typeface="+mn-lt"/>
              </a:rPr>
              <a:t>同一个数（或同一个式子），所得的结果仍是等式。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E36694B-25B4-4A6C-9F86-AE1F6BC8A19A}"/>
              </a:ext>
            </a:extLst>
          </p:cNvPr>
          <p:cNvSpPr txBox="1"/>
          <p:nvPr/>
        </p:nvSpPr>
        <p:spPr>
          <a:xfrm>
            <a:off x="1987080" y="4044379"/>
            <a:ext cx="8201949" cy="6667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733" b="1" dirty="0">
                <a:solidFill>
                  <a:prstClr val="black"/>
                </a:solidFill>
                <a:cs typeface="+mn-ea"/>
                <a:sym typeface="+mn-lt"/>
              </a:rPr>
              <a:t>表示为：如果</a:t>
            </a:r>
            <a:r>
              <a:rPr lang="en-US" altLang="zh-CN" sz="3733" b="1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sz="3733" b="1" dirty="0">
                <a:solidFill>
                  <a:prstClr val="black"/>
                </a:solidFill>
                <a:cs typeface="+mn-ea"/>
                <a:sym typeface="+mn-lt"/>
              </a:rPr>
              <a:t>，那么</a:t>
            </a:r>
            <a:r>
              <a:rPr lang="en-US" altLang="zh-CN" sz="3733" b="1" dirty="0" err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3733" b="1" dirty="0" err="1">
                <a:solidFill>
                  <a:srgbClr val="FF3300"/>
                </a:solidFill>
                <a:cs typeface="+mn-ea"/>
                <a:sym typeface="+mn-lt"/>
              </a:rPr>
              <a:t>±c</a:t>
            </a:r>
            <a:r>
              <a:rPr lang="en-US" altLang="zh-CN" sz="3733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3733" b="1" dirty="0" err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3733" b="1" dirty="0" err="1">
                <a:solidFill>
                  <a:srgbClr val="FF3300"/>
                </a:solidFill>
                <a:cs typeface="+mn-ea"/>
                <a:sym typeface="+mn-lt"/>
              </a:rPr>
              <a:t>±c</a:t>
            </a:r>
            <a:endParaRPr lang="zh-CN" altLang="en-US" sz="3733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0DF436C-F228-486A-9986-7E537C8CA23D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199383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8">
            <a:extLst>
              <a:ext uri="{FF2B5EF4-FFF2-40B4-BE49-F238E27FC236}">
                <a16:creationId xmlns:a16="http://schemas.microsoft.com/office/drawing/2014/main" id="{CF063D35-AC24-468D-9E50-C4847F374C97}"/>
              </a:ext>
            </a:extLst>
          </p:cNvPr>
          <p:cNvGrpSpPr>
            <a:grpSpLocks/>
          </p:cNvGrpSpPr>
          <p:nvPr/>
        </p:nvGrpSpPr>
        <p:grpSpPr bwMode="auto">
          <a:xfrm>
            <a:off x="4424413" y="2900551"/>
            <a:ext cx="1595496" cy="2253448"/>
            <a:chOff x="6816180" y="1969980"/>
            <a:chExt cx="1835901" cy="2368769"/>
          </a:xfrm>
        </p:grpSpPr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2D2785B8-7D54-431F-9952-CE61A82CF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2061" y="1969980"/>
              <a:ext cx="1786669" cy="2062353"/>
            </a:xfrm>
            <a:custGeom>
              <a:avLst/>
              <a:gdLst>
                <a:gd name="T0" fmla="*/ 413 w 858"/>
                <a:gd name="T1" fmla="*/ 0 h 991"/>
                <a:gd name="T2" fmla="*/ 0 w 858"/>
                <a:gd name="T3" fmla="*/ 991 h 991"/>
                <a:gd name="T4" fmla="*/ 858 w 858"/>
                <a:gd name="T5" fmla="*/ 991 h 991"/>
                <a:gd name="T6" fmla="*/ 413 w 858"/>
                <a:gd name="T7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1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ED76DFE3-A2D2-4FAA-AE60-A2676E271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6180" y="4038683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0 w 972"/>
                <a:gd name="T5" fmla="*/ 116 h 159"/>
                <a:gd name="T6" fmla="*/ 155 w 972"/>
                <a:gd name="T7" fmla="*/ 159 h 159"/>
                <a:gd name="T8" fmla="*/ 821 w 972"/>
                <a:gd name="T9" fmla="*/ 151 h 159"/>
                <a:gd name="T10" fmla="*/ 821 w 972"/>
                <a:gd name="T11" fmla="*/ 112 h 159"/>
                <a:gd name="T12" fmla="*/ 946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17">
            <a:extLst>
              <a:ext uri="{FF2B5EF4-FFF2-40B4-BE49-F238E27FC236}">
                <a16:creationId xmlns:a16="http://schemas.microsoft.com/office/drawing/2014/main" id="{093DF758-D350-47DB-94BC-E5C038EC8463}"/>
              </a:ext>
            </a:extLst>
          </p:cNvPr>
          <p:cNvGrpSpPr>
            <a:grpSpLocks/>
          </p:cNvGrpSpPr>
          <p:nvPr/>
        </p:nvGrpSpPr>
        <p:grpSpPr bwMode="auto">
          <a:xfrm>
            <a:off x="548328" y="2888067"/>
            <a:ext cx="1595496" cy="2253448"/>
            <a:chOff x="3204743" y="2919152"/>
            <a:chExt cx="1835901" cy="2368771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6FCAEFF-85D0-4129-99B2-B14348C70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036" y="2919152"/>
              <a:ext cx="1786669" cy="2060767"/>
            </a:xfrm>
            <a:custGeom>
              <a:avLst/>
              <a:gdLst>
                <a:gd name="T0" fmla="*/ 415 w 858"/>
                <a:gd name="T1" fmla="*/ 0 h 990"/>
                <a:gd name="T2" fmla="*/ 0 w 858"/>
                <a:gd name="T3" fmla="*/ 990 h 990"/>
                <a:gd name="T4" fmla="*/ 858 w 858"/>
                <a:gd name="T5" fmla="*/ 990 h 990"/>
                <a:gd name="T6" fmla="*/ 415 w 858"/>
                <a:gd name="T7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0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7706436D-79C6-48C3-9462-44E454C04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743" y="4987857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1 w 972"/>
                <a:gd name="T5" fmla="*/ 116 h 159"/>
                <a:gd name="T6" fmla="*/ 155 w 972"/>
                <a:gd name="T7" fmla="*/ 159 h 159"/>
                <a:gd name="T8" fmla="*/ 822 w 972"/>
                <a:gd name="T9" fmla="*/ 150 h 159"/>
                <a:gd name="T10" fmla="*/ 822 w 972"/>
                <a:gd name="T11" fmla="*/ 112 h 159"/>
                <a:gd name="T12" fmla="*/ 947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6">
            <a:extLst>
              <a:ext uri="{FF2B5EF4-FFF2-40B4-BE49-F238E27FC236}">
                <a16:creationId xmlns:a16="http://schemas.microsoft.com/office/drawing/2014/main" id="{D666983D-FCDD-4DD5-A138-57FFD36CBA3F}"/>
              </a:ext>
            </a:extLst>
          </p:cNvPr>
          <p:cNvGrpSpPr>
            <a:grpSpLocks/>
          </p:cNvGrpSpPr>
          <p:nvPr/>
        </p:nvGrpSpPr>
        <p:grpSpPr bwMode="auto">
          <a:xfrm>
            <a:off x="1185035" y="1585054"/>
            <a:ext cx="4172324" cy="5124637"/>
            <a:chOff x="3935356" y="1876169"/>
            <a:chExt cx="3928262" cy="4067432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BFC14E7-883C-4F46-9A17-39AE60EFE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35" y="1920622"/>
              <a:ext cx="3578582" cy="947798"/>
            </a:xfrm>
            <a:custGeom>
              <a:avLst/>
              <a:gdLst>
                <a:gd name="T0" fmla="*/ 0 w 1719"/>
                <a:gd name="T1" fmla="*/ 456 h 456"/>
                <a:gd name="T2" fmla="*/ 1719 w 1719"/>
                <a:gd name="T3" fmla="*/ 0 h 456"/>
                <a:gd name="T4" fmla="*/ 0 w 1719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" h="456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6">
              <a:extLst>
                <a:ext uri="{FF2B5EF4-FFF2-40B4-BE49-F238E27FC236}">
                  <a16:creationId xmlns:a16="http://schemas.microsoft.com/office/drawing/2014/main" id="{AA9F79D6-72BA-4C7B-A200-BB742806A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9265" y="2860415"/>
              <a:ext cx="3749207" cy="14355"/>
            </a:xfrm>
            <a:prstGeom prst="line">
              <a:avLst/>
            </a:prstGeom>
            <a:noFill/>
            <a:ln w="57150" cap="rnd">
              <a:solidFill>
                <a:srgbClr val="C1C7D0"/>
              </a:solidFill>
              <a:prstDash val="solid"/>
              <a:round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D5A97385-A6DF-479C-BD1F-09B6ECC1C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902" y="2736582"/>
              <a:ext cx="293716" cy="292118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52FD59EE-EE0F-4CF1-B48F-D3188DD04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11BD24E5-7542-4F2E-B6F9-739EB1776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330" y="1876169"/>
              <a:ext cx="2171916" cy="4067432"/>
            </a:xfrm>
            <a:custGeom>
              <a:avLst/>
              <a:gdLst>
                <a:gd name="T0" fmla="*/ 1130 w 1150"/>
                <a:gd name="T1" fmla="*/ 1860 h 2153"/>
                <a:gd name="T2" fmla="*/ 1081 w 1150"/>
                <a:gd name="T3" fmla="*/ 1835 h 2153"/>
                <a:gd name="T4" fmla="*/ 737 w 1150"/>
                <a:gd name="T5" fmla="*/ 1763 h 2153"/>
                <a:gd name="T6" fmla="*/ 737 w 1150"/>
                <a:gd name="T7" fmla="*/ 1459 h 2153"/>
                <a:gd name="T8" fmla="*/ 685 w 1150"/>
                <a:gd name="T9" fmla="*/ 1459 h 2153"/>
                <a:gd name="T10" fmla="*/ 685 w 1150"/>
                <a:gd name="T11" fmla="*/ 1433 h 2153"/>
                <a:gd name="T12" fmla="*/ 657 w 1150"/>
                <a:gd name="T13" fmla="*/ 1433 h 2153"/>
                <a:gd name="T14" fmla="*/ 657 w 1150"/>
                <a:gd name="T15" fmla="*/ 1215 h 2153"/>
                <a:gd name="T16" fmla="*/ 634 w 1150"/>
                <a:gd name="T17" fmla="*/ 1215 h 2153"/>
                <a:gd name="T18" fmla="*/ 634 w 1150"/>
                <a:gd name="T19" fmla="*/ 484 h 2153"/>
                <a:gd name="T20" fmla="*/ 672 w 1150"/>
                <a:gd name="T21" fmla="*/ 484 h 2153"/>
                <a:gd name="T22" fmla="*/ 728 w 1150"/>
                <a:gd name="T23" fmla="*/ 441 h 2153"/>
                <a:gd name="T24" fmla="*/ 672 w 1150"/>
                <a:gd name="T25" fmla="*/ 398 h 2153"/>
                <a:gd name="T26" fmla="*/ 634 w 1150"/>
                <a:gd name="T27" fmla="*/ 398 h 2153"/>
                <a:gd name="T28" fmla="*/ 634 w 1150"/>
                <a:gd name="T29" fmla="*/ 125 h 2153"/>
                <a:gd name="T30" fmla="*/ 654 w 1150"/>
                <a:gd name="T31" fmla="*/ 74 h 2153"/>
                <a:gd name="T32" fmla="*/ 579 w 1150"/>
                <a:gd name="T33" fmla="*/ 0 h 2153"/>
                <a:gd name="T34" fmla="*/ 505 w 1150"/>
                <a:gd name="T35" fmla="*/ 74 h 2153"/>
                <a:gd name="T36" fmla="*/ 527 w 1150"/>
                <a:gd name="T37" fmla="*/ 128 h 2153"/>
                <a:gd name="T38" fmla="*/ 525 w 1150"/>
                <a:gd name="T39" fmla="*/ 128 h 2153"/>
                <a:gd name="T40" fmla="*/ 525 w 1150"/>
                <a:gd name="T41" fmla="*/ 398 h 2153"/>
                <a:gd name="T42" fmla="*/ 492 w 1150"/>
                <a:gd name="T43" fmla="*/ 398 h 2153"/>
                <a:gd name="T44" fmla="*/ 436 w 1150"/>
                <a:gd name="T45" fmla="*/ 441 h 2153"/>
                <a:gd name="T46" fmla="*/ 492 w 1150"/>
                <a:gd name="T47" fmla="*/ 484 h 2153"/>
                <a:gd name="T48" fmla="*/ 525 w 1150"/>
                <a:gd name="T49" fmla="*/ 484 h 2153"/>
                <a:gd name="T50" fmla="*/ 525 w 1150"/>
                <a:gd name="T51" fmla="*/ 1218 h 2153"/>
                <a:gd name="T52" fmla="*/ 502 w 1150"/>
                <a:gd name="T53" fmla="*/ 1218 h 2153"/>
                <a:gd name="T54" fmla="*/ 502 w 1150"/>
                <a:gd name="T55" fmla="*/ 1439 h 2153"/>
                <a:gd name="T56" fmla="*/ 470 w 1150"/>
                <a:gd name="T57" fmla="*/ 1439 h 2153"/>
                <a:gd name="T58" fmla="*/ 470 w 1150"/>
                <a:gd name="T59" fmla="*/ 1465 h 2153"/>
                <a:gd name="T60" fmla="*/ 424 w 1150"/>
                <a:gd name="T61" fmla="*/ 1465 h 2153"/>
                <a:gd name="T62" fmla="*/ 424 w 1150"/>
                <a:gd name="T63" fmla="*/ 1749 h 2153"/>
                <a:gd name="T64" fmla="*/ 83 w 1150"/>
                <a:gd name="T65" fmla="*/ 1823 h 2153"/>
                <a:gd name="T66" fmla="*/ 37 w 1150"/>
                <a:gd name="T67" fmla="*/ 1843 h 2153"/>
                <a:gd name="T68" fmla="*/ 0 w 1150"/>
                <a:gd name="T69" fmla="*/ 1886 h 2153"/>
                <a:gd name="T70" fmla="*/ 0 w 1150"/>
                <a:gd name="T71" fmla="*/ 2153 h 2153"/>
                <a:gd name="T72" fmla="*/ 1150 w 1150"/>
                <a:gd name="T73" fmla="*/ 2153 h 2153"/>
                <a:gd name="T74" fmla="*/ 1150 w 1150"/>
                <a:gd name="T75" fmla="*/ 1881 h 2153"/>
                <a:gd name="T76" fmla="*/ 1130 w 1150"/>
                <a:gd name="T77" fmla="*/ 1860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0" h="2153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9BA8F59F-A7B4-4A9E-AD1D-3B5F0EB91B80}"/>
              </a:ext>
            </a:extLst>
          </p:cNvPr>
          <p:cNvSpPr/>
          <p:nvPr/>
        </p:nvSpPr>
        <p:spPr>
          <a:xfrm>
            <a:off x="6416673" y="1766788"/>
            <a:ext cx="53883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ea"/>
                <a:sym typeface="+mn-lt"/>
              </a:rPr>
              <a:t>把一个等式看作一个天平，把等号两边的式子看作天平两边的砝码，则等式成立就可看作是天平保持两边平衡。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BE4C8A0-68B8-4286-A23D-DA6DB0DC5DBE}"/>
              </a:ext>
            </a:extLst>
          </p:cNvPr>
          <p:cNvSpPr/>
          <p:nvPr/>
        </p:nvSpPr>
        <p:spPr>
          <a:xfrm>
            <a:off x="783123" y="4528831"/>
            <a:ext cx="322083" cy="3272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FCD98926-5209-482C-B979-2E0F5037AA3E}"/>
              </a:ext>
            </a:extLst>
          </p:cNvPr>
          <p:cNvSpPr/>
          <p:nvPr/>
        </p:nvSpPr>
        <p:spPr>
          <a:xfrm>
            <a:off x="4635589" y="4523351"/>
            <a:ext cx="345191" cy="345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228364B-B452-4426-AE02-66CBD2C438E1}"/>
              </a:ext>
            </a:extLst>
          </p:cNvPr>
          <p:cNvSpPr txBox="1"/>
          <p:nvPr/>
        </p:nvSpPr>
        <p:spPr>
          <a:xfrm>
            <a:off x="6472468" y="3082638"/>
            <a:ext cx="527672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我们将质量为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的正方体和质量为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的球体放到天平两端，此时天平两端保持平衡，说明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CAC5816-AB90-4813-ADD2-E739E91983B8}"/>
              </a:ext>
            </a:extLst>
          </p:cNvPr>
          <p:cNvSpPr txBox="1"/>
          <p:nvPr/>
        </p:nvSpPr>
        <p:spPr>
          <a:xfrm>
            <a:off x="6472469" y="4121489"/>
            <a:ext cx="5276727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若我们在天平两端分别放上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两个质量为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的正方体及质量为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的球体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，观察天平变化，并尝试归纳等式的性质。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5685CE9-D425-4F8D-A695-B168C3522DA4}"/>
              </a:ext>
            </a:extLst>
          </p:cNvPr>
          <p:cNvSpPr txBox="1"/>
          <p:nvPr/>
        </p:nvSpPr>
        <p:spPr>
          <a:xfrm>
            <a:off x="2661385" y="5944712"/>
            <a:ext cx="12192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等式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E72ED50-6FEF-4D93-9FD2-C6B37FCE65C2}"/>
              </a:ext>
            </a:extLst>
          </p:cNvPr>
          <p:cNvSpPr txBox="1"/>
          <p:nvPr/>
        </p:nvSpPr>
        <p:spPr>
          <a:xfrm>
            <a:off x="619279" y="5365854"/>
            <a:ext cx="12192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等式左边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9C6EA9B-26E0-48F2-BB2C-A5AC832B01BC}"/>
              </a:ext>
            </a:extLst>
          </p:cNvPr>
          <p:cNvSpPr txBox="1"/>
          <p:nvPr/>
        </p:nvSpPr>
        <p:spPr>
          <a:xfrm>
            <a:off x="4676128" y="5363387"/>
            <a:ext cx="12192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等式右边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31F2418-FE1D-4A1C-AF81-832E3228835C}"/>
              </a:ext>
            </a:extLst>
          </p:cNvPr>
          <p:cNvSpPr txBox="1"/>
          <p:nvPr/>
        </p:nvSpPr>
        <p:spPr>
          <a:xfrm>
            <a:off x="6409822" y="5437338"/>
            <a:ext cx="5402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平衡的天平两边都乘同一个数，</a:t>
            </a:r>
            <a:endParaRPr lang="en-US" altLang="zh-CN" sz="200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天平还保持平衡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16CCDFFF-63F2-417D-8AC7-2C14A312A7B6}"/>
              </a:ext>
            </a:extLst>
          </p:cNvPr>
          <p:cNvSpPr/>
          <p:nvPr/>
        </p:nvSpPr>
        <p:spPr>
          <a:xfrm>
            <a:off x="1174493" y="4535273"/>
            <a:ext cx="322083" cy="3272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2E785F19-44A4-457E-AE43-37273016C66F}"/>
              </a:ext>
            </a:extLst>
          </p:cNvPr>
          <p:cNvSpPr/>
          <p:nvPr/>
        </p:nvSpPr>
        <p:spPr>
          <a:xfrm>
            <a:off x="1578637" y="4528831"/>
            <a:ext cx="322083" cy="3272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7EC1BCAD-4F75-4249-820B-2F5449D98743}"/>
              </a:ext>
            </a:extLst>
          </p:cNvPr>
          <p:cNvSpPr/>
          <p:nvPr/>
        </p:nvSpPr>
        <p:spPr>
          <a:xfrm>
            <a:off x="5091575" y="4517310"/>
            <a:ext cx="345191" cy="345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88208960-F518-4D43-B7D8-10400EBAD9EC}"/>
              </a:ext>
            </a:extLst>
          </p:cNvPr>
          <p:cNvSpPr/>
          <p:nvPr/>
        </p:nvSpPr>
        <p:spPr>
          <a:xfrm>
            <a:off x="5557921" y="4510547"/>
            <a:ext cx="345191" cy="345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A4E06D45-E234-49BA-A255-3F4F1B9EDB15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等式的性质</a:t>
            </a:r>
            <a:r>
              <a:rPr lang="en-US" altLang="zh-CN" sz="3600" b="1" dirty="0">
                <a:solidFill>
                  <a:srgbClr val="A5B592"/>
                </a:solidFill>
                <a:cs typeface="+mn-ea"/>
                <a:sym typeface="+mn-lt"/>
              </a:rPr>
              <a:t>2</a:t>
            </a:r>
            <a:endParaRPr lang="zh-CN" altLang="en-US" sz="3600" b="1" dirty="0">
              <a:solidFill>
                <a:srgbClr val="A5B59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044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8">
            <a:extLst>
              <a:ext uri="{FF2B5EF4-FFF2-40B4-BE49-F238E27FC236}">
                <a16:creationId xmlns:a16="http://schemas.microsoft.com/office/drawing/2014/main" id="{CF063D35-AC24-468D-9E50-C4847F374C97}"/>
              </a:ext>
            </a:extLst>
          </p:cNvPr>
          <p:cNvGrpSpPr>
            <a:grpSpLocks/>
          </p:cNvGrpSpPr>
          <p:nvPr/>
        </p:nvGrpSpPr>
        <p:grpSpPr bwMode="auto">
          <a:xfrm>
            <a:off x="4424413" y="2900551"/>
            <a:ext cx="1595496" cy="2253448"/>
            <a:chOff x="6816180" y="1969980"/>
            <a:chExt cx="1835901" cy="2368769"/>
          </a:xfrm>
        </p:grpSpPr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2D2785B8-7D54-431F-9952-CE61A82CF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2061" y="1969980"/>
              <a:ext cx="1786669" cy="2062353"/>
            </a:xfrm>
            <a:custGeom>
              <a:avLst/>
              <a:gdLst>
                <a:gd name="T0" fmla="*/ 413 w 858"/>
                <a:gd name="T1" fmla="*/ 0 h 991"/>
                <a:gd name="T2" fmla="*/ 0 w 858"/>
                <a:gd name="T3" fmla="*/ 991 h 991"/>
                <a:gd name="T4" fmla="*/ 858 w 858"/>
                <a:gd name="T5" fmla="*/ 991 h 991"/>
                <a:gd name="T6" fmla="*/ 413 w 858"/>
                <a:gd name="T7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1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ED76DFE3-A2D2-4FAA-AE60-A2676E271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6180" y="4038683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0 w 972"/>
                <a:gd name="T5" fmla="*/ 116 h 159"/>
                <a:gd name="T6" fmla="*/ 155 w 972"/>
                <a:gd name="T7" fmla="*/ 159 h 159"/>
                <a:gd name="T8" fmla="*/ 821 w 972"/>
                <a:gd name="T9" fmla="*/ 151 h 159"/>
                <a:gd name="T10" fmla="*/ 821 w 972"/>
                <a:gd name="T11" fmla="*/ 112 h 159"/>
                <a:gd name="T12" fmla="*/ 946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17">
            <a:extLst>
              <a:ext uri="{FF2B5EF4-FFF2-40B4-BE49-F238E27FC236}">
                <a16:creationId xmlns:a16="http://schemas.microsoft.com/office/drawing/2014/main" id="{093DF758-D350-47DB-94BC-E5C038EC8463}"/>
              </a:ext>
            </a:extLst>
          </p:cNvPr>
          <p:cNvGrpSpPr>
            <a:grpSpLocks/>
          </p:cNvGrpSpPr>
          <p:nvPr/>
        </p:nvGrpSpPr>
        <p:grpSpPr bwMode="auto">
          <a:xfrm>
            <a:off x="548328" y="2888067"/>
            <a:ext cx="1595496" cy="2253448"/>
            <a:chOff x="3204743" y="2919152"/>
            <a:chExt cx="1835901" cy="2368771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6FCAEFF-85D0-4129-99B2-B14348C70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036" y="2919152"/>
              <a:ext cx="1786669" cy="2060767"/>
            </a:xfrm>
            <a:custGeom>
              <a:avLst/>
              <a:gdLst>
                <a:gd name="T0" fmla="*/ 415 w 858"/>
                <a:gd name="T1" fmla="*/ 0 h 990"/>
                <a:gd name="T2" fmla="*/ 0 w 858"/>
                <a:gd name="T3" fmla="*/ 990 h 990"/>
                <a:gd name="T4" fmla="*/ 858 w 858"/>
                <a:gd name="T5" fmla="*/ 990 h 990"/>
                <a:gd name="T6" fmla="*/ 415 w 858"/>
                <a:gd name="T7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0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7706436D-79C6-48C3-9462-44E454C04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743" y="4987857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1 w 972"/>
                <a:gd name="T5" fmla="*/ 116 h 159"/>
                <a:gd name="T6" fmla="*/ 155 w 972"/>
                <a:gd name="T7" fmla="*/ 159 h 159"/>
                <a:gd name="T8" fmla="*/ 822 w 972"/>
                <a:gd name="T9" fmla="*/ 150 h 159"/>
                <a:gd name="T10" fmla="*/ 822 w 972"/>
                <a:gd name="T11" fmla="*/ 112 h 159"/>
                <a:gd name="T12" fmla="*/ 947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6">
            <a:extLst>
              <a:ext uri="{FF2B5EF4-FFF2-40B4-BE49-F238E27FC236}">
                <a16:creationId xmlns:a16="http://schemas.microsoft.com/office/drawing/2014/main" id="{D666983D-FCDD-4DD5-A138-57FFD36CBA3F}"/>
              </a:ext>
            </a:extLst>
          </p:cNvPr>
          <p:cNvGrpSpPr>
            <a:grpSpLocks/>
          </p:cNvGrpSpPr>
          <p:nvPr/>
        </p:nvGrpSpPr>
        <p:grpSpPr bwMode="auto">
          <a:xfrm>
            <a:off x="1185035" y="1585054"/>
            <a:ext cx="4172324" cy="5124637"/>
            <a:chOff x="3935356" y="1876169"/>
            <a:chExt cx="3928262" cy="4067432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BFC14E7-883C-4F46-9A17-39AE60EFE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35" y="1920622"/>
              <a:ext cx="3578582" cy="947798"/>
            </a:xfrm>
            <a:custGeom>
              <a:avLst/>
              <a:gdLst>
                <a:gd name="T0" fmla="*/ 0 w 1719"/>
                <a:gd name="T1" fmla="*/ 456 h 456"/>
                <a:gd name="T2" fmla="*/ 1719 w 1719"/>
                <a:gd name="T3" fmla="*/ 0 h 456"/>
                <a:gd name="T4" fmla="*/ 0 w 1719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" h="456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6">
              <a:extLst>
                <a:ext uri="{FF2B5EF4-FFF2-40B4-BE49-F238E27FC236}">
                  <a16:creationId xmlns:a16="http://schemas.microsoft.com/office/drawing/2014/main" id="{AA9F79D6-72BA-4C7B-A200-BB742806A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9265" y="2860415"/>
              <a:ext cx="3749207" cy="14355"/>
            </a:xfrm>
            <a:prstGeom prst="line">
              <a:avLst/>
            </a:prstGeom>
            <a:noFill/>
            <a:ln w="57150" cap="rnd">
              <a:solidFill>
                <a:srgbClr val="C1C7D0"/>
              </a:solidFill>
              <a:prstDash val="solid"/>
              <a:round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D5A97385-A6DF-479C-BD1F-09B6ECC1C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902" y="2736582"/>
              <a:ext cx="293716" cy="292118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52FD59EE-EE0F-4CF1-B48F-D3188DD04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11BD24E5-7542-4F2E-B6F9-739EB1776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330" y="1876169"/>
              <a:ext cx="2171916" cy="4067432"/>
            </a:xfrm>
            <a:custGeom>
              <a:avLst/>
              <a:gdLst>
                <a:gd name="T0" fmla="*/ 1130 w 1150"/>
                <a:gd name="T1" fmla="*/ 1860 h 2153"/>
                <a:gd name="T2" fmla="*/ 1081 w 1150"/>
                <a:gd name="T3" fmla="*/ 1835 h 2153"/>
                <a:gd name="T4" fmla="*/ 737 w 1150"/>
                <a:gd name="T5" fmla="*/ 1763 h 2153"/>
                <a:gd name="T6" fmla="*/ 737 w 1150"/>
                <a:gd name="T7" fmla="*/ 1459 h 2153"/>
                <a:gd name="T8" fmla="*/ 685 w 1150"/>
                <a:gd name="T9" fmla="*/ 1459 h 2153"/>
                <a:gd name="T10" fmla="*/ 685 w 1150"/>
                <a:gd name="T11" fmla="*/ 1433 h 2153"/>
                <a:gd name="T12" fmla="*/ 657 w 1150"/>
                <a:gd name="T13" fmla="*/ 1433 h 2153"/>
                <a:gd name="T14" fmla="*/ 657 w 1150"/>
                <a:gd name="T15" fmla="*/ 1215 h 2153"/>
                <a:gd name="T16" fmla="*/ 634 w 1150"/>
                <a:gd name="T17" fmla="*/ 1215 h 2153"/>
                <a:gd name="T18" fmla="*/ 634 w 1150"/>
                <a:gd name="T19" fmla="*/ 484 h 2153"/>
                <a:gd name="T20" fmla="*/ 672 w 1150"/>
                <a:gd name="T21" fmla="*/ 484 h 2153"/>
                <a:gd name="T22" fmla="*/ 728 w 1150"/>
                <a:gd name="T23" fmla="*/ 441 h 2153"/>
                <a:gd name="T24" fmla="*/ 672 w 1150"/>
                <a:gd name="T25" fmla="*/ 398 h 2153"/>
                <a:gd name="T26" fmla="*/ 634 w 1150"/>
                <a:gd name="T27" fmla="*/ 398 h 2153"/>
                <a:gd name="T28" fmla="*/ 634 w 1150"/>
                <a:gd name="T29" fmla="*/ 125 h 2153"/>
                <a:gd name="T30" fmla="*/ 654 w 1150"/>
                <a:gd name="T31" fmla="*/ 74 h 2153"/>
                <a:gd name="T32" fmla="*/ 579 w 1150"/>
                <a:gd name="T33" fmla="*/ 0 h 2153"/>
                <a:gd name="T34" fmla="*/ 505 w 1150"/>
                <a:gd name="T35" fmla="*/ 74 h 2153"/>
                <a:gd name="T36" fmla="*/ 527 w 1150"/>
                <a:gd name="T37" fmla="*/ 128 h 2153"/>
                <a:gd name="T38" fmla="*/ 525 w 1150"/>
                <a:gd name="T39" fmla="*/ 128 h 2153"/>
                <a:gd name="T40" fmla="*/ 525 w 1150"/>
                <a:gd name="T41" fmla="*/ 398 h 2153"/>
                <a:gd name="T42" fmla="*/ 492 w 1150"/>
                <a:gd name="T43" fmla="*/ 398 h 2153"/>
                <a:gd name="T44" fmla="*/ 436 w 1150"/>
                <a:gd name="T45" fmla="*/ 441 h 2153"/>
                <a:gd name="T46" fmla="*/ 492 w 1150"/>
                <a:gd name="T47" fmla="*/ 484 h 2153"/>
                <a:gd name="T48" fmla="*/ 525 w 1150"/>
                <a:gd name="T49" fmla="*/ 484 h 2153"/>
                <a:gd name="T50" fmla="*/ 525 w 1150"/>
                <a:gd name="T51" fmla="*/ 1218 h 2153"/>
                <a:gd name="T52" fmla="*/ 502 w 1150"/>
                <a:gd name="T53" fmla="*/ 1218 h 2153"/>
                <a:gd name="T54" fmla="*/ 502 w 1150"/>
                <a:gd name="T55" fmla="*/ 1439 h 2153"/>
                <a:gd name="T56" fmla="*/ 470 w 1150"/>
                <a:gd name="T57" fmla="*/ 1439 h 2153"/>
                <a:gd name="T58" fmla="*/ 470 w 1150"/>
                <a:gd name="T59" fmla="*/ 1465 h 2153"/>
                <a:gd name="T60" fmla="*/ 424 w 1150"/>
                <a:gd name="T61" fmla="*/ 1465 h 2153"/>
                <a:gd name="T62" fmla="*/ 424 w 1150"/>
                <a:gd name="T63" fmla="*/ 1749 h 2153"/>
                <a:gd name="T64" fmla="*/ 83 w 1150"/>
                <a:gd name="T65" fmla="*/ 1823 h 2153"/>
                <a:gd name="T66" fmla="*/ 37 w 1150"/>
                <a:gd name="T67" fmla="*/ 1843 h 2153"/>
                <a:gd name="T68" fmla="*/ 0 w 1150"/>
                <a:gd name="T69" fmla="*/ 1886 h 2153"/>
                <a:gd name="T70" fmla="*/ 0 w 1150"/>
                <a:gd name="T71" fmla="*/ 2153 h 2153"/>
                <a:gd name="T72" fmla="*/ 1150 w 1150"/>
                <a:gd name="T73" fmla="*/ 2153 h 2153"/>
                <a:gd name="T74" fmla="*/ 1150 w 1150"/>
                <a:gd name="T75" fmla="*/ 1881 h 2153"/>
                <a:gd name="T76" fmla="*/ 1130 w 1150"/>
                <a:gd name="T77" fmla="*/ 1860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0" h="2153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lIns="162560" tIns="81280" rIns="162560" bIns="81280"/>
            <a:lstStyle/>
            <a:p>
              <a:pPr defTabSz="1219139">
                <a:defRPr/>
              </a:pPr>
              <a:endParaRPr lang="en-US" sz="32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9BA8F59F-A7B4-4A9E-AD1D-3B5F0EB91B80}"/>
              </a:ext>
            </a:extLst>
          </p:cNvPr>
          <p:cNvSpPr/>
          <p:nvPr/>
        </p:nvSpPr>
        <p:spPr>
          <a:xfrm>
            <a:off x="5833473" y="1355188"/>
            <a:ext cx="5904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ea"/>
                <a:sym typeface="+mn-lt"/>
              </a:rPr>
              <a:t>    把一个等式看作一个天平，把等号两边的式子看作天平两边的砝码，则等式成立就可看作是天平保持两边平衡。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BE4C8A0-68B8-4286-A23D-DA6DB0DC5DBE}"/>
              </a:ext>
            </a:extLst>
          </p:cNvPr>
          <p:cNvSpPr/>
          <p:nvPr/>
        </p:nvSpPr>
        <p:spPr>
          <a:xfrm>
            <a:off x="1128313" y="4532332"/>
            <a:ext cx="322083" cy="3272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228364B-B452-4426-AE02-66CBD2C438E1}"/>
              </a:ext>
            </a:extLst>
          </p:cNvPr>
          <p:cNvSpPr txBox="1"/>
          <p:nvPr/>
        </p:nvSpPr>
        <p:spPr>
          <a:xfrm>
            <a:off x="6131501" y="2900551"/>
            <a:ext cx="5996392" cy="7487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dirty="0">
                <a:solidFill>
                  <a:prstClr val="black"/>
                </a:solidFill>
                <a:cs typeface="+mn-ea"/>
                <a:sym typeface="+mn-lt"/>
              </a:rPr>
              <a:t>我们将质量为</a:t>
            </a:r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133" dirty="0">
                <a:solidFill>
                  <a:prstClr val="black"/>
                </a:solidFill>
                <a:cs typeface="+mn-ea"/>
                <a:sym typeface="+mn-lt"/>
              </a:rPr>
              <a:t>的正方体和质量为</a:t>
            </a:r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sz="2133" dirty="0">
                <a:solidFill>
                  <a:prstClr val="black"/>
                </a:solidFill>
                <a:cs typeface="+mn-ea"/>
                <a:sym typeface="+mn-lt"/>
              </a:rPr>
              <a:t>的球体放到天平两端，此时天平两段保持平衡，说明</a:t>
            </a:r>
            <a:r>
              <a:rPr lang="en-US" altLang="zh-CN" sz="2133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sz="2133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CAC5816-AB90-4813-ADD2-E739E91983B8}"/>
              </a:ext>
            </a:extLst>
          </p:cNvPr>
          <p:cNvSpPr txBox="1"/>
          <p:nvPr/>
        </p:nvSpPr>
        <p:spPr>
          <a:xfrm>
            <a:off x="6131501" y="3898223"/>
            <a:ext cx="5996392" cy="7487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dirty="0">
                <a:solidFill>
                  <a:prstClr val="black"/>
                </a:solidFill>
                <a:cs typeface="+mn-ea"/>
                <a:sym typeface="+mn-lt"/>
              </a:rPr>
              <a:t>若我们在天平两端分别去掉</a:t>
            </a:r>
            <a:r>
              <a:rPr lang="zh-CN" altLang="en-US" sz="2133" dirty="0">
                <a:solidFill>
                  <a:srgbClr val="FF0000"/>
                </a:solidFill>
                <a:cs typeface="+mn-ea"/>
                <a:sym typeface="+mn-lt"/>
              </a:rPr>
              <a:t>正方体及球体一半质量</a:t>
            </a:r>
            <a:r>
              <a:rPr lang="zh-CN" altLang="en-US" sz="2133" dirty="0">
                <a:solidFill>
                  <a:prstClr val="black"/>
                </a:solidFill>
                <a:cs typeface="+mn-ea"/>
                <a:sym typeface="+mn-lt"/>
              </a:rPr>
              <a:t>，观察天平变化，并尝试归纳等式的性质。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5685CE9-D425-4F8D-A695-B168C3522DA4}"/>
              </a:ext>
            </a:extLst>
          </p:cNvPr>
          <p:cNvSpPr txBox="1"/>
          <p:nvPr/>
        </p:nvSpPr>
        <p:spPr>
          <a:xfrm>
            <a:off x="2661385" y="5944712"/>
            <a:ext cx="12192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等式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E72ED50-6FEF-4D93-9FD2-C6B37FCE65C2}"/>
              </a:ext>
            </a:extLst>
          </p:cNvPr>
          <p:cNvSpPr txBox="1"/>
          <p:nvPr/>
        </p:nvSpPr>
        <p:spPr>
          <a:xfrm>
            <a:off x="619279" y="5365854"/>
            <a:ext cx="12192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等式左边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9C6EA9B-26E0-48F2-BB2C-A5AC832B01BC}"/>
              </a:ext>
            </a:extLst>
          </p:cNvPr>
          <p:cNvSpPr txBox="1"/>
          <p:nvPr/>
        </p:nvSpPr>
        <p:spPr>
          <a:xfrm>
            <a:off x="4676128" y="5363387"/>
            <a:ext cx="12192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等式右边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31F2418-FE1D-4A1C-AF81-832E3228835C}"/>
              </a:ext>
            </a:extLst>
          </p:cNvPr>
          <p:cNvSpPr txBox="1"/>
          <p:nvPr/>
        </p:nvSpPr>
        <p:spPr>
          <a:xfrm>
            <a:off x="5977383" y="5069221"/>
            <a:ext cx="6304628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平衡的天平两边都除以同一个不为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的数</a:t>
            </a:r>
            <a:endParaRPr lang="en-US" altLang="zh-CN" sz="2667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天平还保持平衡</a:t>
            </a: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7EC1BCAD-4F75-4249-820B-2F5449D98743}"/>
              </a:ext>
            </a:extLst>
          </p:cNvPr>
          <p:cNvSpPr/>
          <p:nvPr/>
        </p:nvSpPr>
        <p:spPr>
          <a:xfrm>
            <a:off x="5091575" y="4517310"/>
            <a:ext cx="345191" cy="345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11DE10F-5BFC-4436-8D67-2A95DAEB6D2B}"/>
              </a:ext>
            </a:extLst>
          </p:cNvPr>
          <p:cNvSpPr/>
          <p:nvPr/>
        </p:nvSpPr>
        <p:spPr>
          <a:xfrm>
            <a:off x="1289356" y="4469196"/>
            <a:ext cx="254689" cy="3840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461D90FB-EDC7-4504-8A21-7676BE8E1D91}"/>
              </a:ext>
            </a:extLst>
          </p:cNvPr>
          <p:cNvSpPr/>
          <p:nvPr/>
        </p:nvSpPr>
        <p:spPr>
          <a:xfrm>
            <a:off x="5264170" y="4490181"/>
            <a:ext cx="254689" cy="3840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582D8AA-1B69-40AC-9867-0C1D34A32D79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等式的性质</a:t>
            </a:r>
            <a:r>
              <a:rPr lang="en-US" altLang="zh-CN" sz="3600" b="1" dirty="0">
                <a:solidFill>
                  <a:srgbClr val="A5B592"/>
                </a:solidFill>
                <a:cs typeface="+mn-ea"/>
                <a:sym typeface="+mn-lt"/>
              </a:rPr>
              <a:t>2</a:t>
            </a:r>
            <a:endParaRPr lang="zh-CN" altLang="en-US" sz="3600" b="1" dirty="0">
              <a:solidFill>
                <a:srgbClr val="A5B59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297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540epyr4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1883</Words>
  <Application>Microsoft Office PowerPoint</Application>
  <PresentationFormat>宽屏</PresentationFormat>
  <Paragraphs>165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阿里巴巴普惠体 R</vt:lpstr>
      <vt:lpstr>思源黑体 CN Light</vt:lpstr>
      <vt:lpstr>Arial</vt:lpstr>
      <vt:lpstr>Cambria Math</vt:lpstr>
      <vt:lpstr>办公资源网：www.bangongziyuan.com</vt:lpstr>
      <vt:lpstr>公式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2020-04-04T14:56:36Z</dcterms:created>
  <dcterms:modified xsi:type="dcterms:W3CDTF">2021-01-09T09:42:39Z</dcterms:modified>
</cp:coreProperties>
</file>