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63" r:id="rId3"/>
    <p:sldId id="532" r:id="rId4"/>
    <p:sldId id="534" r:id="rId5"/>
    <p:sldId id="535" r:id="rId6"/>
    <p:sldId id="485" r:id="rId7"/>
    <p:sldId id="531" r:id="rId8"/>
    <p:sldId id="536" r:id="rId9"/>
    <p:sldId id="540" r:id="rId10"/>
    <p:sldId id="537" r:id="rId11"/>
    <p:sldId id="541" r:id="rId12"/>
    <p:sldId id="538" r:id="rId13"/>
    <p:sldId id="542" r:id="rId14"/>
    <p:sldId id="543" r:id="rId15"/>
    <p:sldId id="287" r:id="rId16"/>
    <p:sldId id="264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791745F-8CAB-497A-ADCD-DA2D809A80DA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50DBC93-FB9B-4F1C-9DA2-B4697C77AE4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192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75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205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27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729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573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076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26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723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986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985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79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877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84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710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49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91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>
            <a:extLst>
              <a:ext uri="{FF2B5EF4-FFF2-40B4-BE49-F238E27FC236}">
                <a16:creationId xmlns:a16="http://schemas.microsoft.com/office/drawing/2014/main" id="{425CE809-8CBC-4959-A9A9-14422C9B43E0}"/>
              </a:ext>
            </a:extLst>
          </p:cNvPr>
          <p:cNvSpPr/>
          <p:nvPr userDrawn="1"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>
            <a:extLst>
              <a:ext uri="{FF2B5EF4-FFF2-40B4-BE49-F238E27FC236}">
                <a16:creationId xmlns:a16="http://schemas.microsoft.com/office/drawing/2014/main" id="{4351341A-30A3-4F00-A8AF-C4BA1A3E64C1}"/>
              </a:ext>
            </a:extLst>
          </p:cNvPr>
          <p:cNvSpPr/>
          <p:nvPr userDrawn="1"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05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2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9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363718-8BB8-4AF9-BAE4-6E62A60A6851}"/>
              </a:ext>
            </a:extLst>
          </p:cNvPr>
          <p:cNvSpPr/>
          <p:nvPr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D9BBD5-A654-49B5-9470-51E7D7DA7DE5}"/>
              </a:ext>
            </a:extLst>
          </p:cNvPr>
          <p:cNvSpPr/>
          <p:nvPr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3F65484-DB27-4526-BD77-4F2C428A7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26" y="923925"/>
            <a:ext cx="4286250" cy="5934075"/>
          </a:xfrm>
          <a:prstGeom prst="rect">
            <a:avLst/>
          </a:prstGeom>
        </p:spPr>
      </p:pic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3904CDFF-1CEB-4667-9BD4-2C9B2FB57C41}"/>
              </a:ext>
            </a:extLst>
          </p:cNvPr>
          <p:cNvSpPr>
            <a:spLocks/>
          </p:cNvSpPr>
          <p:nvPr/>
        </p:nvSpPr>
        <p:spPr bwMode="auto">
          <a:xfrm rot="16200000">
            <a:off x="1429388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C44962AC-49BE-448A-B77A-1A163B1285B6}"/>
              </a:ext>
            </a:extLst>
          </p:cNvPr>
          <p:cNvSpPr>
            <a:spLocks/>
          </p:cNvSpPr>
          <p:nvPr/>
        </p:nvSpPr>
        <p:spPr bwMode="auto">
          <a:xfrm rot="16200000">
            <a:off x="2777146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75C2AD-66D7-4AAB-9575-BFECA022D43B}"/>
              </a:ext>
            </a:extLst>
          </p:cNvPr>
          <p:cNvGrpSpPr/>
          <p:nvPr/>
        </p:nvGrpSpPr>
        <p:grpSpPr>
          <a:xfrm>
            <a:off x="888890" y="2957236"/>
            <a:ext cx="6120336" cy="1407776"/>
            <a:chOff x="1571361" y="2753282"/>
            <a:chExt cx="6120336" cy="14077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0C66348-F224-442D-A0CA-3B38FED640C7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专题</a:t>
              </a:r>
              <a:r>
                <a:rPr lang="en-US" altLang="zh-CN" sz="3600" b="1" kern="100" dirty="0">
                  <a:cs typeface="+mn-ea"/>
                  <a:sym typeface="+mn-lt"/>
                </a:rPr>
                <a:t>4.3.2 </a:t>
              </a:r>
              <a:r>
                <a:rPr lang="zh-CN" altLang="en-US" sz="3600" b="1" kern="100" dirty="0">
                  <a:cs typeface="+mn-ea"/>
                  <a:sym typeface="+mn-lt"/>
                </a:rPr>
                <a:t>角的比较与运算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D3BE1B-9893-4E56-B6BD-21A63BACA843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3D73B0AB-4561-4E75-A665-219930EF0989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88CDEB67-7736-4F5B-9262-DCDBB2C5C78E}"/>
              </a:ext>
            </a:extLst>
          </p:cNvPr>
          <p:cNvSpPr/>
          <p:nvPr/>
        </p:nvSpPr>
        <p:spPr bwMode="auto">
          <a:xfrm>
            <a:off x="888890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C3BEFD6-2B62-4A14-86AA-0C30199EE53A}"/>
              </a:ext>
            </a:extLst>
          </p:cNvPr>
          <p:cNvSpPr txBox="1"/>
          <p:nvPr/>
        </p:nvSpPr>
        <p:spPr>
          <a:xfrm>
            <a:off x="888890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D44BC8-1D60-4B63-8989-235872DA1347}"/>
              </a:ext>
            </a:extLst>
          </p:cNvPr>
          <p:cNvSpPr/>
          <p:nvPr/>
        </p:nvSpPr>
        <p:spPr>
          <a:xfrm>
            <a:off x="888890" y="3870923"/>
            <a:ext cx="411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4EAE98-6A5D-48FE-A347-6821E5D17628}"/>
              </a:ext>
            </a:extLst>
          </p:cNvPr>
          <p:cNvSpPr txBox="1"/>
          <p:nvPr/>
        </p:nvSpPr>
        <p:spPr>
          <a:xfrm>
            <a:off x="1004032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98552CD-425F-49E2-8912-1B316CAED26A}"/>
              </a:ext>
            </a:extLst>
          </p:cNvPr>
          <p:cNvSpPr txBox="1"/>
          <p:nvPr/>
        </p:nvSpPr>
        <p:spPr>
          <a:xfrm>
            <a:off x="2351790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5BD3B3-24B3-4ECB-AE1E-59068823DAF4}"/>
              </a:ext>
            </a:extLst>
          </p:cNvPr>
          <p:cNvSpPr/>
          <p:nvPr/>
        </p:nvSpPr>
        <p:spPr>
          <a:xfrm>
            <a:off x="990050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9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/>
      <p:bldP spid="26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>
            <a:extLst>
              <a:ext uri="{FF2B5EF4-FFF2-40B4-BE49-F238E27FC236}">
                <a16:creationId xmlns:a16="http://schemas.microsoft.com/office/drawing/2014/main" id="{ABE36CA1-5858-4C2D-9BD7-F9176F287FFF}"/>
              </a:ext>
            </a:extLst>
          </p:cNvPr>
          <p:cNvSpPr/>
          <p:nvPr/>
        </p:nvSpPr>
        <p:spPr>
          <a:xfrm>
            <a:off x="1612537" y="2080983"/>
            <a:ext cx="2092960" cy="290897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08FEBEF-2A67-41F3-A609-BBC03C282243}"/>
              </a:ext>
            </a:extLst>
          </p:cNvPr>
          <p:cNvCxnSpPr>
            <a:cxnSpLocks/>
            <a:stCxn id="5" idx="2"/>
          </p:cNvCxnSpPr>
          <p:nvPr/>
        </p:nvCxnSpPr>
        <p:spPr>
          <a:xfrm flipV="1">
            <a:off x="1612537" y="3733591"/>
            <a:ext cx="1220651" cy="125636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B8DEA242-21BA-43A1-BA0C-C1534DFF0EEE}"/>
              </a:ext>
            </a:extLst>
          </p:cNvPr>
          <p:cNvSpPr txBox="1"/>
          <p:nvPr/>
        </p:nvSpPr>
        <p:spPr>
          <a:xfrm>
            <a:off x="3733300" y="4844437"/>
            <a:ext cx="4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C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CD139D1-FE16-4413-9D66-824F04B1BA81}"/>
              </a:ext>
            </a:extLst>
          </p:cNvPr>
          <p:cNvSpPr txBox="1"/>
          <p:nvPr/>
        </p:nvSpPr>
        <p:spPr>
          <a:xfrm>
            <a:off x="3033599" y="3227694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D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2A81B43-8608-4D45-88BC-B7F2554C8872}"/>
              </a:ext>
            </a:extLst>
          </p:cNvPr>
          <p:cNvSpPr txBox="1"/>
          <p:nvPr/>
        </p:nvSpPr>
        <p:spPr>
          <a:xfrm>
            <a:off x="1088057" y="4935398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B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D23BE39-EAAF-40EB-9042-50ABBBADF5FE}"/>
              </a:ext>
            </a:extLst>
          </p:cNvPr>
          <p:cNvSpPr txBox="1"/>
          <p:nvPr/>
        </p:nvSpPr>
        <p:spPr>
          <a:xfrm>
            <a:off x="1022969" y="169692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A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33B82528-74B5-40D5-90C2-A003477A89A2}"/>
              </a:ext>
            </a:extLst>
          </p:cNvPr>
          <p:cNvSpPr txBox="1"/>
          <p:nvPr/>
        </p:nvSpPr>
        <p:spPr>
          <a:xfrm>
            <a:off x="3033599" y="1310065"/>
            <a:ext cx="8016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已知∠</a:t>
            </a:r>
            <a:r>
              <a:rPr lang="en-US" altLang="zh-CN" sz="3200" b="1" dirty="0">
                <a:cs typeface="+mn-ea"/>
                <a:sym typeface="+mn-lt"/>
              </a:rPr>
              <a:t>ABC=90°</a:t>
            </a:r>
            <a:r>
              <a:rPr lang="zh-CN" altLang="en-US" sz="3200" b="1" dirty="0">
                <a:cs typeface="+mn-ea"/>
                <a:sym typeface="+mn-lt"/>
              </a:rPr>
              <a:t>，∠</a:t>
            </a:r>
            <a:r>
              <a:rPr lang="en-US" altLang="zh-CN" sz="3200" b="1" dirty="0">
                <a:cs typeface="+mn-ea"/>
                <a:sym typeface="+mn-lt"/>
              </a:rPr>
              <a:t>DBC=53°17′</a:t>
            </a:r>
            <a:r>
              <a:rPr lang="zh-CN" altLang="en-US" sz="3200" b="1" dirty="0">
                <a:cs typeface="+mn-ea"/>
                <a:sym typeface="+mn-lt"/>
              </a:rPr>
              <a:t>，求∠</a:t>
            </a:r>
            <a:r>
              <a:rPr lang="en-US" altLang="zh-CN" sz="3200" b="1" dirty="0">
                <a:cs typeface="+mn-ea"/>
                <a:sym typeface="+mn-lt"/>
              </a:rPr>
              <a:t>ABD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3DD24DF-5A30-4F81-A047-35B3BD28764B}"/>
              </a:ext>
            </a:extLst>
          </p:cNvPr>
          <p:cNvSpPr/>
          <p:nvPr/>
        </p:nvSpPr>
        <p:spPr>
          <a:xfrm>
            <a:off x="4801976" y="2362330"/>
            <a:ext cx="5886344" cy="3890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3200" dirty="0">
                <a:cs typeface="+mn-ea"/>
                <a:sym typeface="+mn-lt"/>
              </a:rPr>
              <a:t>解： ∠</a:t>
            </a:r>
            <a:r>
              <a:rPr lang="en-US" altLang="zh-CN" sz="3200" dirty="0">
                <a:cs typeface="+mn-ea"/>
                <a:sym typeface="+mn-lt"/>
              </a:rPr>
              <a:t>ABD =</a:t>
            </a:r>
            <a:r>
              <a:rPr lang="zh-CN" altLang="en-US" sz="3200" dirty="0">
                <a:cs typeface="+mn-ea"/>
                <a:sym typeface="+mn-lt"/>
              </a:rPr>
              <a:t> ∠</a:t>
            </a:r>
            <a:r>
              <a:rPr lang="en-US" altLang="zh-CN" sz="3200" dirty="0">
                <a:cs typeface="+mn-ea"/>
                <a:sym typeface="+mn-lt"/>
              </a:rPr>
              <a:t>ABC - </a:t>
            </a:r>
            <a:r>
              <a:rPr lang="zh-CN" altLang="en-US" sz="3200" dirty="0">
                <a:cs typeface="+mn-ea"/>
                <a:sym typeface="+mn-lt"/>
              </a:rPr>
              <a:t>∠ </a:t>
            </a:r>
            <a:r>
              <a:rPr lang="en-US" altLang="zh-CN" sz="3200" dirty="0">
                <a:cs typeface="+mn-ea"/>
                <a:sym typeface="+mn-lt"/>
              </a:rPr>
              <a:t>DBC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cs typeface="+mn-ea"/>
                <a:sym typeface="+mn-lt"/>
              </a:rPr>
              <a:t>                      =90 °-  53°17′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cs typeface="+mn-ea"/>
                <a:sym typeface="+mn-lt"/>
              </a:rPr>
              <a:t>                      = 89°60′ - 53°17′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cs typeface="+mn-ea"/>
                <a:sym typeface="+mn-lt"/>
              </a:rPr>
              <a:t>                      = 36°43′ 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15E2155-3D2E-4B83-90C1-B498A4D2E8D2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7267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B2E5F08-558C-4320-A8E7-10452B6BCB72}"/>
              </a:ext>
            </a:extLst>
          </p:cNvPr>
          <p:cNvSpPr txBox="1"/>
          <p:nvPr/>
        </p:nvSpPr>
        <p:spPr>
          <a:xfrm>
            <a:off x="760616" y="1414116"/>
            <a:ext cx="1071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cs typeface="+mn-ea"/>
                <a:sym typeface="+mn-lt"/>
              </a:rPr>
              <a:t>把一个平角</a:t>
            </a:r>
            <a:r>
              <a:rPr lang="en-US" altLang="zh-CN" sz="3200" b="1" dirty="0">
                <a:cs typeface="+mn-ea"/>
                <a:sym typeface="+mn-lt"/>
              </a:rPr>
              <a:t>7</a:t>
            </a:r>
            <a:r>
              <a:rPr lang="zh-CN" altLang="en-US" sz="3200" b="1" dirty="0">
                <a:cs typeface="+mn-ea"/>
                <a:sym typeface="+mn-lt"/>
              </a:rPr>
              <a:t>等分，每一份是多少度（精确到分）？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C93FEC1-CC85-406C-B42B-F74E7DD29694}"/>
              </a:ext>
            </a:extLst>
          </p:cNvPr>
          <p:cNvSpPr/>
          <p:nvPr/>
        </p:nvSpPr>
        <p:spPr>
          <a:xfrm>
            <a:off x="1382600" y="2023839"/>
            <a:ext cx="5886344" cy="3890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3200" dirty="0">
                <a:cs typeface="+mn-ea"/>
                <a:sym typeface="+mn-lt"/>
              </a:rPr>
              <a:t>解： </a:t>
            </a:r>
            <a:r>
              <a:rPr lang="en-US" altLang="zh-CN" sz="3200" dirty="0">
                <a:cs typeface="+mn-ea"/>
                <a:sym typeface="+mn-lt"/>
              </a:rPr>
              <a:t>180°÷7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cs typeface="+mn-ea"/>
                <a:sym typeface="+mn-lt"/>
              </a:rPr>
              <a:t>    = (175°+5°) ÷7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cs typeface="+mn-ea"/>
                <a:sym typeface="+mn-lt"/>
              </a:rPr>
              <a:t>    = 25°+ 300′ ÷7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cs typeface="+mn-ea"/>
                <a:sym typeface="+mn-lt"/>
              </a:rPr>
              <a:t>    </a:t>
            </a:r>
            <a:r>
              <a:rPr lang="zh-CN" altLang="en-US" sz="3200" dirty="0">
                <a:cs typeface="+mn-ea"/>
                <a:sym typeface="+mn-lt"/>
              </a:rPr>
              <a:t>≈ </a:t>
            </a:r>
            <a:r>
              <a:rPr lang="en-US" altLang="zh-CN" sz="3200" dirty="0">
                <a:cs typeface="+mn-ea"/>
                <a:sym typeface="+mn-lt"/>
              </a:rPr>
              <a:t>25°43′ 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56E4A8-55D4-4FFF-9EF1-859CB35829AA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350228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95C6E39-F6CB-4DC4-AACB-E28E80FCD289}"/>
              </a:ext>
            </a:extLst>
          </p:cNvPr>
          <p:cNvSpPr/>
          <p:nvPr/>
        </p:nvSpPr>
        <p:spPr>
          <a:xfrm>
            <a:off x="1103445" y="890969"/>
            <a:ext cx="89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22°20′×8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等于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     ).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178°20′	           B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178°40′	</a:t>
            </a:r>
          </a:p>
          <a:p>
            <a:pPr defTabSz="914377" fontAlgn="ctr">
              <a:lnSpc>
                <a:spcPct val="20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176°16′	           D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178°30′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3175147-571C-4272-BABD-46D514E38548}"/>
              </a:ext>
            </a:extLst>
          </p:cNvPr>
          <p:cNvSpPr/>
          <p:nvPr/>
        </p:nvSpPr>
        <p:spPr>
          <a:xfrm>
            <a:off x="1103445" y="3199293"/>
            <a:ext cx="8920480" cy="2555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cs typeface="+mn-ea"/>
                <a:sym typeface="+mn-lt"/>
              </a:rPr>
              <a:t>22°×8</a:t>
            </a:r>
            <a:r>
              <a:rPr lang="zh-CN" altLang="zh-CN" sz="2667" kern="100" dirty="0">
                <a:cs typeface="+mn-ea"/>
                <a:sym typeface="+mn-lt"/>
              </a:rPr>
              <a:t>＝</a:t>
            </a:r>
            <a:r>
              <a:rPr lang="en-US" altLang="zh-CN" sz="2667" kern="100" dirty="0">
                <a:cs typeface="+mn-ea"/>
                <a:sym typeface="+mn-lt"/>
              </a:rPr>
              <a:t>176°</a:t>
            </a:r>
            <a:r>
              <a:rPr lang="zh-CN" altLang="zh-CN" sz="2667" kern="100" dirty="0">
                <a:cs typeface="+mn-ea"/>
                <a:sym typeface="+mn-lt"/>
              </a:rPr>
              <a:t>，</a:t>
            </a:r>
            <a:r>
              <a:rPr lang="en-US" altLang="zh-CN" sz="2667" kern="100" dirty="0">
                <a:cs typeface="+mn-ea"/>
                <a:sym typeface="+mn-lt"/>
              </a:rPr>
              <a:t>20′×8</a:t>
            </a:r>
            <a:r>
              <a:rPr lang="zh-CN" altLang="zh-CN" sz="2667" kern="100" dirty="0">
                <a:cs typeface="+mn-ea"/>
                <a:sym typeface="+mn-lt"/>
              </a:rPr>
              <a:t>＝</a:t>
            </a:r>
            <a:r>
              <a:rPr lang="en-US" altLang="zh-CN" sz="2667" kern="100" dirty="0">
                <a:cs typeface="+mn-ea"/>
                <a:sym typeface="+mn-lt"/>
              </a:rPr>
              <a:t>160′</a:t>
            </a:r>
            <a:r>
              <a:rPr lang="zh-CN" altLang="zh-CN" sz="2667" kern="100" dirty="0">
                <a:cs typeface="+mn-ea"/>
                <a:sym typeface="+mn-lt"/>
              </a:rPr>
              <a:t>＝</a:t>
            </a:r>
            <a:r>
              <a:rPr lang="en-US" altLang="zh-CN" sz="2667" kern="100" dirty="0">
                <a:cs typeface="+mn-ea"/>
                <a:sym typeface="+mn-lt"/>
              </a:rPr>
              <a:t>2°40′</a:t>
            </a:r>
            <a:r>
              <a:rPr lang="zh-CN" altLang="zh-CN" sz="2667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故</a:t>
            </a:r>
            <a:r>
              <a:rPr lang="en-US" altLang="zh-CN" sz="2667" kern="100" dirty="0">
                <a:cs typeface="+mn-ea"/>
                <a:sym typeface="+mn-lt"/>
              </a:rPr>
              <a:t>22°20′×8</a:t>
            </a:r>
            <a:r>
              <a:rPr lang="zh-CN" altLang="zh-CN" sz="2667" kern="100" dirty="0">
                <a:cs typeface="+mn-ea"/>
                <a:sym typeface="+mn-lt"/>
              </a:rPr>
              <a:t>＝</a:t>
            </a:r>
            <a:r>
              <a:rPr lang="en-US" altLang="zh-CN" sz="2667" kern="100" dirty="0">
                <a:cs typeface="+mn-ea"/>
                <a:sym typeface="+mn-lt"/>
              </a:rPr>
              <a:t>176°</a:t>
            </a:r>
            <a:r>
              <a:rPr lang="zh-CN" altLang="zh-CN" sz="2667" kern="100" dirty="0">
                <a:cs typeface="+mn-ea"/>
                <a:sym typeface="+mn-lt"/>
              </a:rPr>
              <a:t>＋</a:t>
            </a:r>
            <a:r>
              <a:rPr lang="en-US" altLang="zh-CN" sz="2667" kern="100" dirty="0">
                <a:cs typeface="+mn-ea"/>
                <a:sym typeface="+mn-lt"/>
              </a:rPr>
              <a:t>2°40′</a:t>
            </a:r>
            <a:r>
              <a:rPr lang="zh-CN" altLang="zh-CN" sz="2667" kern="100" dirty="0">
                <a:cs typeface="+mn-ea"/>
                <a:sym typeface="+mn-lt"/>
              </a:rPr>
              <a:t>＝</a:t>
            </a:r>
            <a:r>
              <a:rPr lang="en-US" altLang="zh-CN" sz="2667" kern="100" dirty="0">
                <a:cs typeface="+mn-ea"/>
                <a:sym typeface="+mn-lt"/>
              </a:rPr>
              <a:t>178°40′</a:t>
            </a:r>
            <a:endParaRPr lang="zh-CN" altLang="zh-CN" sz="2667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故选</a:t>
            </a:r>
            <a:r>
              <a:rPr lang="en-US" altLang="zh-CN" sz="2667" kern="100" dirty="0">
                <a:cs typeface="+mn-ea"/>
                <a:sym typeface="+mn-lt"/>
              </a:rPr>
              <a:t>B.</a:t>
            </a:r>
            <a:endParaRPr lang="zh-CN" altLang="zh-CN" sz="2667" kern="100" dirty="0">
              <a:cs typeface="+mn-ea"/>
              <a:sym typeface="+mn-lt"/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A1BCFB8B-F735-43AF-AB74-EDBF3FCBDCD5}"/>
              </a:ext>
            </a:extLst>
          </p:cNvPr>
          <p:cNvSpPr/>
          <p:nvPr/>
        </p:nvSpPr>
        <p:spPr>
          <a:xfrm>
            <a:off x="3796937" y="2074708"/>
            <a:ext cx="310243" cy="30159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882F194-87E8-447C-A36C-45145023E3EE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3673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4080F79-C0A0-47FB-B501-36D865076BE3}"/>
              </a:ext>
            </a:extLst>
          </p:cNvPr>
          <p:cNvSpPr/>
          <p:nvPr/>
        </p:nvSpPr>
        <p:spPr>
          <a:xfrm>
            <a:off x="1103445" y="1065597"/>
            <a:ext cx="10133204" cy="2202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．如图，小聪把一块含有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30°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角的直角三角尺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的两个顶点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放在长方形纸片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DEFG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的对边上，若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平分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∠BAE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∠DAB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的度数是（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100°	B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150°	C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130°	D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120°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>
            <a:extLst>
              <a:ext uri="{FF2B5EF4-FFF2-40B4-BE49-F238E27FC236}">
                <a16:creationId xmlns:a16="http://schemas.microsoft.com/office/drawing/2014/main" id="{E61058E6-7EEF-41AB-BD74-FF45A928AB2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1899" y="2590575"/>
            <a:ext cx="2444751" cy="1473424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4E683F8-AF7F-41FD-B140-2EBC90E16027}"/>
              </a:ext>
            </a:extLst>
          </p:cNvPr>
          <p:cNvSpPr/>
          <p:nvPr/>
        </p:nvSpPr>
        <p:spPr>
          <a:xfrm>
            <a:off x="1103444" y="3267931"/>
            <a:ext cx="73050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∵AC</a:t>
            </a:r>
            <a:r>
              <a:rPr lang="zh-CN" altLang="zh-CN" sz="2000" kern="100" dirty="0">
                <a:cs typeface="+mn-ea"/>
                <a:sym typeface="+mn-lt"/>
              </a:rPr>
              <a:t>平分</a:t>
            </a:r>
            <a:r>
              <a:rPr lang="en-US" altLang="zh-CN" sz="2000" kern="100" dirty="0">
                <a:cs typeface="+mn-ea"/>
                <a:sym typeface="+mn-lt"/>
              </a:rPr>
              <a:t>∠BAE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∴∠BAC=∠CAE=30°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∵∠DAB+∠BAC+∠CAE=180°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∴∠DAB=120°</a:t>
            </a:r>
            <a:r>
              <a:rPr lang="zh-CN" altLang="zh-CN" sz="2000" kern="100" dirty="0">
                <a:cs typeface="+mn-ea"/>
                <a:sym typeface="+mn-lt"/>
              </a:rPr>
              <a:t>故选</a:t>
            </a:r>
            <a:r>
              <a:rPr lang="en-US" altLang="zh-CN" sz="2000" kern="100" dirty="0">
                <a:cs typeface="+mn-ea"/>
                <a:sym typeface="+mn-lt"/>
              </a:rPr>
              <a:t>D</a:t>
            </a:r>
            <a:endParaRPr lang="zh-CN" altLang="zh-CN" sz="2000" kern="100" dirty="0">
              <a:cs typeface="+mn-ea"/>
              <a:sym typeface="+mn-lt"/>
            </a:endParaRPr>
          </a:p>
        </p:txBody>
      </p:sp>
      <p:sp>
        <p:nvSpPr>
          <p:cNvPr id="8" name="笑脸 7">
            <a:extLst>
              <a:ext uri="{FF2B5EF4-FFF2-40B4-BE49-F238E27FC236}">
                <a16:creationId xmlns:a16="http://schemas.microsoft.com/office/drawing/2014/main" id="{3B6130CC-2C88-49E9-B2E8-9219BCE0D6FF}"/>
              </a:ext>
            </a:extLst>
          </p:cNvPr>
          <p:cNvSpPr/>
          <p:nvPr/>
        </p:nvSpPr>
        <p:spPr>
          <a:xfrm>
            <a:off x="6484620" y="2764216"/>
            <a:ext cx="518160" cy="50371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36C2DFA-AE8C-4E6C-A4DA-A737DFD21D1C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6395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3CA00C44-51E5-4024-8534-D909172436D9}"/>
              </a:ext>
            </a:extLst>
          </p:cNvPr>
          <p:cNvSpPr/>
          <p:nvPr/>
        </p:nvSpPr>
        <p:spPr>
          <a:xfrm>
            <a:off x="1256243" y="1168808"/>
            <a:ext cx="8568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．如图所示，可以是图中某个角的角平分线的射线是（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377" fontAlgn="ctr">
              <a:lnSpc>
                <a:spcPct val="15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OA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B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OB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C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OC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D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OD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5564FB27-5559-47F1-8322-0FAEFED4059B}"/>
                  </a:ext>
                </a:extLst>
              </p:cNvPr>
              <p:cNvSpPr/>
              <p:nvPr/>
            </p:nvSpPr>
            <p:spPr>
              <a:xfrm>
                <a:off x="1256243" y="2917401"/>
                <a:ext cx="6096000" cy="20732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解：依据题意可知</a:t>
                </a:r>
                <a14:m>
                  <m:oMath xmlns:m="http://schemas.openxmlformats.org/officeDocument/2006/math">
                    <m:r>
                      <a:rPr lang="zh-CN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𝐷𝑂𝐶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=∠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𝐶𝑂𝐵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  <m:sSup>
                      <m:sSup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则根据角平分线的定义可知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OC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为</a:t>
                </a:r>
                <a14:m>
                  <m:oMath xmlns:m="http://schemas.openxmlformats.org/officeDocument/2006/math">
                    <m:r>
                      <a:rPr lang="zh-CN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𝐷𝑂𝐵</m:t>
                    </m:r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的平分线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C.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5564FB27-5559-47F1-8322-0FAEFED40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3" y="2917401"/>
                <a:ext cx="6096000" cy="2073260"/>
              </a:xfrm>
              <a:prstGeom prst="rect">
                <a:avLst/>
              </a:prstGeom>
              <a:blipFill>
                <a:blip r:embed="rId3"/>
                <a:stretch>
                  <a:fillRect l="-1200" b="-44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笑脸 12">
            <a:extLst>
              <a:ext uri="{FF2B5EF4-FFF2-40B4-BE49-F238E27FC236}">
                <a16:creationId xmlns:a16="http://schemas.microsoft.com/office/drawing/2014/main" id="{2B3E3B35-DE09-46B5-8AC0-423CF978B082}"/>
              </a:ext>
            </a:extLst>
          </p:cNvPr>
          <p:cNvSpPr/>
          <p:nvPr/>
        </p:nvSpPr>
        <p:spPr>
          <a:xfrm>
            <a:off x="4777847" y="1937949"/>
            <a:ext cx="518160" cy="50371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4637FF5-941B-476C-8DD7-543E865E663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555" y="2639430"/>
            <a:ext cx="2514600" cy="22098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DDE13ED-DCE6-42D1-ACE0-92FA4ADDBA01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42550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363718-8BB8-4AF9-BAE4-6E62A60A6851}"/>
              </a:ext>
            </a:extLst>
          </p:cNvPr>
          <p:cNvSpPr/>
          <p:nvPr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D9BBD5-A654-49B5-9470-51E7D7DA7DE5}"/>
              </a:ext>
            </a:extLst>
          </p:cNvPr>
          <p:cNvSpPr/>
          <p:nvPr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3F65484-DB27-4526-BD77-4F2C428A7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26" y="923925"/>
            <a:ext cx="4286250" cy="5934075"/>
          </a:xfrm>
          <a:prstGeom prst="rect">
            <a:avLst/>
          </a:prstGeom>
        </p:spPr>
      </p:pic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3904CDFF-1CEB-4667-9BD4-2C9B2FB57C41}"/>
              </a:ext>
            </a:extLst>
          </p:cNvPr>
          <p:cNvSpPr>
            <a:spLocks/>
          </p:cNvSpPr>
          <p:nvPr/>
        </p:nvSpPr>
        <p:spPr bwMode="auto">
          <a:xfrm rot="16200000">
            <a:off x="1429388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C44962AC-49BE-448A-B77A-1A163B1285B6}"/>
              </a:ext>
            </a:extLst>
          </p:cNvPr>
          <p:cNvSpPr>
            <a:spLocks/>
          </p:cNvSpPr>
          <p:nvPr/>
        </p:nvSpPr>
        <p:spPr bwMode="auto">
          <a:xfrm rot="16200000">
            <a:off x="2777146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75C2AD-66D7-4AAB-9575-BFECA022D43B}"/>
              </a:ext>
            </a:extLst>
          </p:cNvPr>
          <p:cNvGrpSpPr/>
          <p:nvPr/>
        </p:nvGrpSpPr>
        <p:grpSpPr>
          <a:xfrm>
            <a:off x="888890" y="2957236"/>
            <a:ext cx="6120336" cy="1407776"/>
            <a:chOff x="1571361" y="2753282"/>
            <a:chExt cx="6120336" cy="14077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0C66348-F224-442D-A0CA-3B38FED640C7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D3BE1B-9893-4E56-B6BD-21A63BACA843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3D73B0AB-4561-4E75-A665-219930EF0989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88CDEB67-7736-4F5B-9262-DCDBB2C5C78E}"/>
              </a:ext>
            </a:extLst>
          </p:cNvPr>
          <p:cNvSpPr/>
          <p:nvPr/>
        </p:nvSpPr>
        <p:spPr bwMode="auto">
          <a:xfrm>
            <a:off x="888890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C3BEFD6-2B62-4A14-86AA-0C30199EE53A}"/>
              </a:ext>
            </a:extLst>
          </p:cNvPr>
          <p:cNvSpPr txBox="1"/>
          <p:nvPr/>
        </p:nvSpPr>
        <p:spPr>
          <a:xfrm>
            <a:off x="888890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D44BC8-1D60-4B63-8989-235872DA1347}"/>
              </a:ext>
            </a:extLst>
          </p:cNvPr>
          <p:cNvSpPr/>
          <p:nvPr/>
        </p:nvSpPr>
        <p:spPr>
          <a:xfrm>
            <a:off x="888890" y="3870923"/>
            <a:ext cx="411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4EAE98-6A5D-48FE-A347-6821E5D17628}"/>
              </a:ext>
            </a:extLst>
          </p:cNvPr>
          <p:cNvSpPr txBox="1"/>
          <p:nvPr/>
        </p:nvSpPr>
        <p:spPr>
          <a:xfrm>
            <a:off x="1004032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98552CD-425F-49E2-8912-1B316CAED26A}"/>
              </a:ext>
            </a:extLst>
          </p:cNvPr>
          <p:cNvSpPr txBox="1"/>
          <p:nvPr/>
        </p:nvSpPr>
        <p:spPr>
          <a:xfrm>
            <a:off x="2351790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5BD3B3-24B3-4ECB-AE1E-59068823DAF4}"/>
              </a:ext>
            </a:extLst>
          </p:cNvPr>
          <p:cNvSpPr/>
          <p:nvPr/>
        </p:nvSpPr>
        <p:spPr>
          <a:xfrm>
            <a:off x="990050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7100CD7C-41C8-4409-B929-7B423421BD44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19D9A6A-AE43-4908-B8FE-25FC19D2C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383257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91A1795D-3C26-4881-B183-90596DC7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227799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、比较两个角的大小，理解角的和差关系。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、通过动手操作，学会借助三角板拼出不同度数的角。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、认识角的平分线及角的等分线。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C2B231D-0A82-4691-91B1-044277095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054020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9F2A243-DB70-4B26-84AF-2BA6219A5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985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学会比较两个角的大小。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难点：认识角的平分线及角的等分线。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3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37462" y="1062675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试比较线段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的长短</a:t>
            </a:r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4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15A8C12-3519-4A4C-90E0-0C6F428E2E72}"/>
              </a:ext>
            </a:extLst>
          </p:cNvPr>
          <p:cNvGrpSpPr>
            <a:grpSpLocks/>
          </p:cNvGrpSpPr>
          <p:nvPr/>
        </p:nvGrpSpPr>
        <p:grpSpPr bwMode="auto">
          <a:xfrm>
            <a:off x="5174586" y="2042228"/>
            <a:ext cx="4629149" cy="523883"/>
            <a:chOff x="8331" y="2792"/>
            <a:chExt cx="5470" cy="823"/>
          </a:xfrm>
        </p:grpSpPr>
        <p:sp>
          <p:nvSpPr>
            <p:cNvPr id="8" name="Rectangle 33">
              <a:extLst>
                <a:ext uri="{FF2B5EF4-FFF2-40B4-BE49-F238E27FC236}">
                  <a16:creationId xmlns:a16="http://schemas.microsoft.com/office/drawing/2014/main" id="{81B3664F-835D-438C-87A2-1DE7C822E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9" name="Line 31">
              <a:extLst>
                <a:ext uri="{FF2B5EF4-FFF2-40B4-BE49-F238E27FC236}">
                  <a16:creationId xmlns:a16="http://schemas.microsoft.com/office/drawing/2014/main" id="{23AF995C-E90A-4E8B-BC7E-BE155F6120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EF60E16-FFF9-4C7E-B7CC-6C7A207E0753}"/>
              </a:ext>
            </a:extLst>
          </p:cNvPr>
          <p:cNvGrpSpPr>
            <a:grpSpLocks/>
          </p:cNvGrpSpPr>
          <p:nvPr/>
        </p:nvGrpSpPr>
        <p:grpSpPr bwMode="auto">
          <a:xfrm>
            <a:off x="1303626" y="2058945"/>
            <a:ext cx="3937000" cy="523027"/>
            <a:chOff x="2040" y="2768"/>
            <a:chExt cx="4650" cy="824"/>
          </a:xfrm>
        </p:grpSpPr>
        <p:sp>
          <p:nvSpPr>
            <p:cNvPr id="11" name="Line 30">
              <a:extLst>
                <a:ext uri="{FF2B5EF4-FFF2-40B4-BE49-F238E27FC236}">
                  <a16:creationId xmlns:a16="http://schemas.microsoft.com/office/drawing/2014/main" id="{008FB3EF-CEFC-42D8-B9C0-0146F581A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32">
              <a:extLst>
                <a:ext uri="{FF2B5EF4-FFF2-40B4-BE49-F238E27FC236}">
                  <a16:creationId xmlns:a16="http://schemas.microsoft.com/office/drawing/2014/main" id="{AABCCEC4-B011-4569-BEFF-AB60D831F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0" y="2768"/>
              <a:ext cx="465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13" name="Text Box 10">
            <a:extLst>
              <a:ext uri="{FF2B5EF4-FFF2-40B4-BE49-F238E27FC236}">
                <a16:creationId xmlns:a16="http://schemas.microsoft.com/office/drawing/2014/main" id="{E8F763ED-EF9A-4BBD-9FCD-8E4A0ECA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64" y="2929781"/>
            <a:ext cx="8022574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（分别用刻度尺测量线段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、线段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的长度，再进行比较。）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A122CD81-E5FA-4487-80E2-A134D9B2D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50" y="4019677"/>
            <a:ext cx="8022574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重合，观察点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之间的位置）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EB3931A2-AF9D-4C40-9FD8-4BEB91CEC0CC}"/>
              </a:ext>
            </a:extLst>
          </p:cNvPr>
          <p:cNvGrpSpPr>
            <a:grpSpLocks/>
          </p:cNvGrpSpPr>
          <p:nvPr/>
        </p:nvGrpSpPr>
        <p:grpSpPr bwMode="auto">
          <a:xfrm>
            <a:off x="1303626" y="5811485"/>
            <a:ext cx="4629149" cy="523883"/>
            <a:chOff x="8331" y="2792"/>
            <a:chExt cx="5470" cy="823"/>
          </a:xfrm>
        </p:grpSpPr>
        <p:sp>
          <p:nvSpPr>
            <p:cNvPr id="16" name="Rectangle 33">
              <a:extLst>
                <a:ext uri="{FF2B5EF4-FFF2-40B4-BE49-F238E27FC236}">
                  <a16:creationId xmlns:a16="http://schemas.microsoft.com/office/drawing/2014/main" id="{D3BD1A08-6E09-46C9-8050-9A39DEBE0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17" name="Line 31">
              <a:extLst>
                <a:ext uri="{FF2B5EF4-FFF2-40B4-BE49-F238E27FC236}">
                  <a16:creationId xmlns:a16="http://schemas.microsoft.com/office/drawing/2014/main" id="{1BFDF908-A13C-44CE-A73F-05C173C91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A20309FF-BFCE-49B7-9D20-1122903AB367}"/>
              </a:ext>
            </a:extLst>
          </p:cNvPr>
          <p:cNvGrpSpPr>
            <a:grpSpLocks/>
          </p:cNvGrpSpPr>
          <p:nvPr/>
        </p:nvGrpSpPr>
        <p:grpSpPr bwMode="auto">
          <a:xfrm>
            <a:off x="1369156" y="5186267"/>
            <a:ext cx="3937000" cy="625220"/>
            <a:chOff x="2046" y="1807"/>
            <a:chExt cx="4650" cy="985"/>
          </a:xfrm>
        </p:grpSpPr>
        <p:sp>
          <p:nvSpPr>
            <p:cNvPr id="22" name="Line 30">
              <a:extLst>
                <a:ext uri="{FF2B5EF4-FFF2-40B4-BE49-F238E27FC236}">
                  <a16:creationId xmlns:a16="http://schemas.microsoft.com/office/drawing/2014/main" id="{6027F35D-ED1C-4132-9D6B-C6A6C7617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Rectangle 32">
              <a:extLst>
                <a:ext uri="{FF2B5EF4-FFF2-40B4-BE49-F238E27FC236}">
                  <a16:creationId xmlns:a16="http://schemas.microsoft.com/office/drawing/2014/main" id="{7C4F6796-2A10-43AD-9EE4-E824940A0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1807"/>
              <a:ext cx="465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289678B4-68E2-412A-AA17-473859FA907E}"/>
              </a:ext>
            </a:extLst>
          </p:cNvPr>
          <p:cNvGrpSpPr>
            <a:grpSpLocks/>
          </p:cNvGrpSpPr>
          <p:nvPr/>
        </p:nvGrpSpPr>
        <p:grpSpPr bwMode="auto">
          <a:xfrm>
            <a:off x="6177350" y="5832322"/>
            <a:ext cx="4629149" cy="523883"/>
            <a:chOff x="8331" y="2792"/>
            <a:chExt cx="5470" cy="823"/>
          </a:xfrm>
        </p:grpSpPr>
        <p:sp>
          <p:nvSpPr>
            <p:cNvPr id="25" name="Rectangle 33">
              <a:extLst>
                <a:ext uri="{FF2B5EF4-FFF2-40B4-BE49-F238E27FC236}">
                  <a16:creationId xmlns:a16="http://schemas.microsoft.com/office/drawing/2014/main" id="{19A87912-3C7A-412B-BA72-7BFA69B7A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26" name="Line 31">
              <a:extLst>
                <a:ext uri="{FF2B5EF4-FFF2-40B4-BE49-F238E27FC236}">
                  <a16:creationId xmlns:a16="http://schemas.microsoft.com/office/drawing/2014/main" id="{51FE0B55-21A3-4CFA-9C76-F69D05D21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564641B-034B-4522-8EC5-6288997B5272}"/>
              </a:ext>
            </a:extLst>
          </p:cNvPr>
          <p:cNvGrpSpPr>
            <a:grpSpLocks/>
          </p:cNvGrpSpPr>
          <p:nvPr/>
        </p:nvGrpSpPr>
        <p:grpSpPr bwMode="auto">
          <a:xfrm>
            <a:off x="6107413" y="5206787"/>
            <a:ext cx="6405304" cy="625220"/>
            <a:chOff x="2046" y="1807"/>
            <a:chExt cx="4675" cy="985"/>
          </a:xfrm>
        </p:grpSpPr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D630C109-05FE-4DF6-86D8-F0E1322D4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918CEEF1-AB9F-45A3-8A8B-82BA1FEAB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1807"/>
              <a:ext cx="4675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               B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397D9C1D-7E00-4AEF-8262-F497CB757A31}"/>
              </a:ext>
            </a:extLst>
          </p:cNvPr>
          <p:cNvSpPr txBox="1"/>
          <p:nvPr/>
        </p:nvSpPr>
        <p:spPr>
          <a:xfrm>
            <a:off x="1303626" y="5958971"/>
            <a:ext cx="34375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60FE178-107D-4F20-B9D9-633A3C2B7760}"/>
              </a:ext>
            </a:extLst>
          </p:cNvPr>
          <p:cNvSpPr txBox="1"/>
          <p:nvPr/>
        </p:nvSpPr>
        <p:spPr>
          <a:xfrm>
            <a:off x="6237876" y="5934219"/>
            <a:ext cx="34375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601C3A5-9003-4E28-807B-B2CBDCDE6281}"/>
              </a:ext>
            </a:extLst>
          </p:cNvPr>
          <p:cNvSpPr txBox="1"/>
          <p:nvPr/>
        </p:nvSpPr>
        <p:spPr>
          <a:xfrm>
            <a:off x="7761917" y="5818492"/>
            <a:ext cx="38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AE7C5DE-1153-4187-83F0-598624322BC3}"/>
              </a:ext>
            </a:extLst>
          </p:cNvPr>
          <p:cNvSpPr txBox="1"/>
          <p:nvPr/>
        </p:nvSpPr>
        <p:spPr>
          <a:xfrm rot="10800000">
            <a:off x="2827668" y="5875217"/>
            <a:ext cx="38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D4F352F2-D078-4798-ABEB-E2D77F1A0329}"/>
              </a:ext>
            </a:extLst>
          </p:cNvPr>
          <p:cNvGrpSpPr>
            <a:grpSpLocks/>
          </p:cNvGrpSpPr>
          <p:nvPr/>
        </p:nvGrpSpPr>
        <p:grpSpPr bwMode="auto">
          <a:xfrm>
            <a:off x="8323256" y="3963478"/>
            <a:ext cx="3507187" cy="523883"/>
            <a:chOff x="8331" y="2792"/>
            <a:chExt cx="5470" cy="823"/>
          </a:xfrm>
        </p:grpSpPr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B81C9DEB-2312-402E-B16B-6A58D8D8D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D</a:t>
              </a:r>
            </a:p>
          </p:txBody>
        </p:sp>
        <p:sp>
          <p:nvSpPr>
            <p:cNvPr id="44" name="Line 31">
              <a:extLst>
                <a:ext uri="{FF2B5EF4-FFF2-40B4-BE49-F238E27FC236}">
                  <a16:creationId xmlns:a16="http://schemas.microsoft.com/office/drawing/2014/main" id="{AC69434A-4372-47F5-AC0F-58FABAD3B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85603756-AEBD-4881-8B28-C1857653FE39}"/>
              </a:ext>
            </a:extLst>
          </p:cNvPr>
          <p:cNvGrpSpPr>
            <a:grpSpLocks/>
          </p:cNvGrpSpPr>
          <p:nvPr/>
        </p:nvGrpSpPr>
        <p:grpSpPr bwMode="auto">
          <a:xfrm>
            <a:off x="8318805" y="3338260"/>
            <a:ext cx="3937000" cy="625220"/>
            <a:chOff x="2046" y="1807"/>
            <a:chExt cx="4650" cy="985"/>
          </a:xfrm>
        </p:grpSpPr>
        <p:sp>
          <p:nvSpPr>
            <p:cNvPr id="46" name="Line 30">
              <a:extLst>
                <a:ext uri="{FF2B5EF4-FFF2-40B4-BE49-F238E27FC236}">
                  <a16:creationId xmlns:a16="http://schemas.microsoft.com/office/drawing/2014/main" id="{FB8CCD33-FDF9-463D-8315-3CE42F9E6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32">
              <a:extLst>
                <a:ext uri="{FF2B5EF4-FFF2-40B4-BE49-F238E27FC236}">
                  <a16:creationId xmlns:a16="http://schemas.microsoft.com/office/drawing/2014/main" id="{240E32C4-815B-44D1-BB2E-A1FEB20C4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1807"/>
              <a:ext cx="465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48" name="文本框 47">
            <a:extLst>
              <a:ext uri="{FF2B5EF4-FFF2-40B4-BE49-F238E27FC236}">
                <a16:creationId xmlns:a16="http://schemas.microsoft.com/office/drawing/2014/main" id="{E29B5075-E64B-49D6-BD88-013CA27809CB}"/>
              </a:ext>
            </a:extLst>
          </p:cNvPr>
          <p:cNvSpPr txBox="1"/>
          <p:nvPr/>
        </p:nvSpPr>
        <p:spPr>
          <a:xfrm>
            <a:off x="8067226" y="4360332"/>
            <a:ext cx="3437553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1867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867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8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1AB3B3A-886A-4A16-B87F-363F9676073E}"/>
              </a:ext>
            </a:extLst>
          </p:cNvPr>
          <p:cNvSpPr txBox="1"/>
          <p:nvPr/>
        </p:nvSpPr>
        <p:spPr>
          <a:xfrm>
            <a:off x="9591268" y="4205080"/>
            <a:ext cx="38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7A36D11-28ED-4738-A9E7-8CBBF28FA66C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知识点回顾（比较线段长短）</a:t>
            </a:r>
          </a:p>
        </p:txBody>
      </p:sp>
    </p:spTree>
    <p:extLst>
      <p:ext uri="{BB962C8B-B14F-4D97-AF65-F5344CB8AC3E}">
        <p14:creationId xmlns:p14="http://schemas.microsoft.com/office/powerpoint/2010/main" val="15793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0" grpId="0"/>
      <p:bldP spid="31" grpId="0"/>
      <p:bldP spid="32" grpId="0"/>
      <p:bldP spid="33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51627" y="1358783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试比较∠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、∠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A’O’B’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的大小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E8F763ED-EF9A-4BBD-9FCD-8E4A0ECA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813" y="4450647"/>
            <a:ext cx="10648375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377">
              <a:lnSpc>
                <a:spcPct val="150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（分别用量角器测量∠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AOB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、∠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A’O’B’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的大小，再进行比较。）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F323AF38-CC4E-4BB9-9E66-90B2FD933384}"/>
              </a:ext>
            </a:extLst>
          </p:cNvPr>
          <p:cNvGrpSpPr/>
          <p:nvPr/>
        </p:nvGrpSpPr>
        <p:grpSpPr>
          <a:xfrm>
            <a:off x="2338442" y="2788509"/>
            <a:ext cx="2235053" cy="1017815"/>
            <a:chOff x="3670506" y="3381762"/>
            <a:chExt cx="2472146" cy="763361"/>
          </a:xfrm>
        </p:grpSpPr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AFDAEDFC-9764-4989-9749-4A14084986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241B13D3-80FB-422E-982C-4286316EAB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1050" y="3381762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2748794-AE1F-4EA6-8270-3333E5C448DA}"/>
              </a:ext>
            </a:extLst>
          </p:cNvPr>
          <p:cNvSpPr txBox="1"/>
          <p:nvPr/>
        </p:nvSpPr>
        <p:spPr>
          <a:xfrm>
            <a:off x="3850350" y="219197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A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0D0300C7-8A70-4C28-8EDE-1C1383343F30}"/>
              </a:ext>
            </a:extLst>
          </p:cNvPr>
          <p:cNvSpPr txBox="1"/>
          <p:nvPr/>
        </p:nvSpPr>
        <p:spPr>
          <a:xfrm>
            <a:off x="1606515" y="3671511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O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20191E5C-EC37-4A4B-A3FC-25645CF43EAB}"/>
              </a:ext>
            </a:extLst>
          </p:cNvPr>
          <p:cNvSpPr txBox="1"/>
          <p:nvPr/>
        </p:nvSpPr>
        <p:spPr>
          <a:xfrm>
            <a:off x="4680678" y="3671511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B</a:t>
            </a:r>
            <a:endParaRPr lang="zh-CN" altLang="en-US" sz="3200" dirty="0"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24BE224D-838B-41CB-BD59-78F92E45131F}"/>
              </a:ext>
            </a:extLst>
          </p:cNvPr>
          <p:cNvGrpSpPr/>
          <p:nvPr/>
        </p:nvGrpSpPr>
        <p:grpSpPr>
          <a:xfrm>
            <a:off x="7625380" y="2584559"/>
            <a:ext cx="2235053" cy="1210905"/>
            <a:chOff x="3670506" y="3243512"/>
            <a:chExt cx="2472146" cy="908179"/>
          </a:xfrm>
        </p:grpSpPr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id="{5E187867-3161-4E2E-B170-D6C87B416A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E1C4B61F-DA40-417E-BB22-01E08EABBD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1049" y="3243512"/>
              <a:ext cx="665557" cy="908179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id="{631967CF-29A6-4309-87D5-E7EDA275FC2F}"/>
              </a:ext>
            </a:extLst>
          </p:cNvPr>
          <p:cNvSpPr txBox="1"/>
          <p:nvPr/>
        </p:nvSpPr>
        <p:spPr>
          <a:xfrm>
            <a:off x="8227597" y="1861034"/>
            <a:ext cx="457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A’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7B0781B3-286B-4FFD-AC4C-3494D58644BF}"/>
              </a:ext>
            </a:extLst>
          </p:cNvPr>
          <p:cNvSpPr txBox="1"/>
          <p:nvPr/>
        </p:nvSpPr>
        <p:spPr>
          <a:xfrm>
            <a:off x="6893452" y="3632321"/>
            <a:ext cx="73192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O’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703C76CA-C6B6-4C08-9C61-AD82C05536DE}"/>
              </a:ext>
            </a:extLst>
          </p:cNvPr>
          <p:cNvSpPr txBox="1"/>
          <p:nvPr/>
        </p:nvSpPr>
        <p:spPr>
          <a:xfrm>
            <a:off x="9967615" y="3632321"/>
            <a:ext cx="4660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B’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929D987-7DBC-47E5-9BE3-5FF19A98F53A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比较角的大小</a:t>
            </a:r>
          </a:p>
        </p:txBody>
      </p:sp>
    </p:spTree>
    <p:extLst>
      <p:ext uri="{BB962C8B-B14F-4D97-AF65-F5344CB8AC3E}">
        <p14:creationId xmlns:p14="http://schemas.microsoft.com/office/powerpoint/2010/main" val="29707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37412" y="1044142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试比较∠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、∠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A’O’B’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的大小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8" name="PA-组合 7">
            <a:extLst>
              <a:ext uri="{FF2B5EF4-FFF2-40B4-BE49-F238E27FC236}">
                <a16:creationId xmlns:a16="http://schemas.microsoft.com/office/drawing/2014/main" id="{C46BAB19-7E6A-419E-9DF4-484E934FF487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870612" y="1629035"/>
            <a:ext cx="5952818" cy="1985191"/>
            <a:chOff x="970496" y="1261103"/>
            <a:chExt cx="8255000" cy="275293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25D77D4-119B-4093-BE0A-9D3EB7498D7D}"/>
                </a:ext>
              </a:extLst>
            </p:cNvPr>
            <p:cNvGrpSpPr/>
            <p:nvPr/>
          </p:nvGrpSpPr>
          <p:grpSpPr>
            <a:xfrm>
              <a:off x="970496" y="1506997"/>
              <a:ext cx="3906601" cy="2034388"/>
              <a:chOff x="1043899" y="1180263"/>
              <a:chExt cx="2929951" cy="1525790"/>
            </a:xfrm>
          </p:grpSpPr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F323AF38-CC4E-4BB9-9E66-90B2FD933384}"/>
                  </a:ext>
                </a:extLst>
              </p:cNvPr>
              <p:cNvGrpSpPr/>
              <p:nvPr/>
            </p:nvGrpSpPr>
            <p:grpSpPr>
              <a:xfrm>
                <a:off x="1592844" y="1627667"/>
                <a:ext cx="2381006" cy="763361"/>
                <a:chOff x="3670506" y="3381762"/>
                <a:chExt cx="3511442" cy="763361"/>
              </a:xfrm>
            </p:grpSpPr>
            <p:cxnSp>
              <p:nvCxnSpPr>
                <p:cNvPr id="39" name="PA-直接连接符 38">
                  <a:extLst>
                    <a:ext uri="{FF2B5EF4-FFF2-40B4-BE49-F238E27FC236}">
                      <a16:creationId xmlns:a16="http://schemas.microsoft.com/office/drawing/2014/main" id="{AFDAEDFC-9764-4989-9749-4A1408498652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40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A-直接连接符 39">
                  <a:extLst>
                    <a:ext uri="{FF2B5EF4-FFF2-40B4-BE49-F238E27FC236}">
                      <a16:creationId xmlns:a16="http://schemas.microsoft.com/office/drawing/2014/main" id="{241B13D3-80FB-422E-982C-4286316EAB85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41"/>
                  </p:custDataLst>
                </p:nvPr>
              </p:nvCxnSpPr>
              <p:spPr>
                <a:xfrm flipV="1">
                  <a:off x="3671050" y="3381762"/>
                  <a:ext cx="1575163" cy="755216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PA-文本框 40">
                <a:extLst>
                  <a:ext uri="{FF2B5EF4-FFF2-40B4-BE49-F238E27FC236}">
                    <a16:creationId xmlns:a16="http://schemas.microsoft.com/office/drawing/2014/main" id="{B2748794-AE1F-4EA6-8270-3333E5C448DA}"/>
                  </a:ext>
                </a:extLst>
              </p:cNvPr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2726775" y="1180263"/>
                <a:ext cx="342901" cy="41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A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50" name="PA-文本框 49">
                <a:extLst>
                  <a:ext uri="{FF2B5EF4-FFF2-40B4-BE49-F238E27FC236}">
                    <a16:creationId xmlns:a16="http://schemas.microsoft.com/office/drawing/2014/main" id="{0D0300C7-8A70-4C28-8EDE-1C1383343F30}"/>
                  </a:ext>
                </a:extLst>
              </p:cNvPr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1043899" y="2289918"/>
                <a:ext cx="312372" cy="41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O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51" name="PA-文本框 50">
                <a:extLst>
                  <a:ext uri="{FF2B5EF4-FFF2-40B4-BE49-F238E27FC236}">
                    <a16:creationId xmlns:a16="http://schemas.microsoft.com/office/drawing/2014/main" id="{20191E5C-EC37-4A4B-A3FC-25645CF43EAB}"/>
                  </a:ext>
                </a:extLst>
              </p:cNvPr>
              <p:cNvSpPr txBox="1"/>
              <p:nvPr>
                <p:custDataLst>
                  <p:tags r:id="rId39"/>
                </p:custDataLst>
              </p:nvPr>
            </p:nvSpPr>
            <p:spPr>
              <a:xfrm>
                <a:off x="3349521" y="2289918"/>
                <a:ext cx="312372" cy="41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B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24BE224D-838B-41CB-BD59-78F92E45131F}"/>
                </a:ext>
              </a:extLst>
            </p:cNvPr>
            <p:cNvGrpSpPr/>
            <p:nvPr/>
          </p:nvGrpSpPr>
          <p:grpSpPr>
            <a:xfrm>
              <a:off x="6417236" y="1984628"/>
              <a:ext cx="2235053" cy="1210905"/>
              <a:chOff x="3670506" y="3243512"/>
              <a:chExt cx="2472146" cy="908179"/>
            </a:xfrm>
          </p:grpSpPr>
          <p:cxnSp>
            <p:nvCxnSpPr>
              <p:cNvPr id="53" name="PA-直接连接符 52">
                <a:extLst>
                  <a:ext uri="{FF2B5EF4-FFF2-40B4-BE49-F238E27FC236}">
                    <a16:creationId xmlns:a16="http://schemas.microsoft.com/office/drawing/2014/main" id="{5E187867-3161-4E2E-B170-D6C87B416A07}"/>
                  </a:ext>
                </a:extLst>
              </p:cNvPr>
              <p:cNvCxnSpPr>
                <a:cxnSpLocks/>
              </p:cNvCxnSpPr>
              <p:nvPr>
                <p:custDataLst>
                  <p:tags r:id="rId35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PA-直接连接符 53">
                <a:extLst>
                  <a:ext uri="{FF2B5EF4-FFF2-40B4-BE49-F238E27FC236}">
                    <a16:creationId xmlns:a16="http://schemas.microsoft.com/office/drawing/2014/main" id="{E1C4B61F-DA40-417E-BB22-01E08EABBD94}"/>
                  </a:ext>
                </a:extLst>
              </p:cNvPr>
              <p:cNvCxnSpPr>
                <a:cxnSpLocks/>
              </p:cNvCxnSpPr>
              <p:nvPr>
                <p:custDataLst>
                  <p:tags r:id="rId36"/>
                </p:custDataLst>
              </p:nvPr>
            </p:nvCxnSpPr>
            <p:spPr>
              <a:xfrm flipV="1">
                <a:off x="3671049" y="3243512"/>
                <a:ext cx="665557" cy="908179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5" name="PA-文本框 54">
              <a:extLst>
                <a:ext uri="{FF2B5EF4-FFF2-40B4-BE49-F238E27FC236}">
                  <a16:creationId xmlns:a16="http://schemas.microsoft.com/office/drawing/2014/main" id="{631967CF-29A6-4309-87D5-E7EDA275FC2F}"/>
                </a:ext>
              </a:extLst>
            </p:cNvPr>
            <p:cNvSpPr txBox="1"/>
            <p:nvPr>
              <p:custDataLst>
                <p:tags r:id="rId32"/>
              </p:custDataLst>
            </p:nvPr>
          </p:nvSpPr>
          <p:spPr>
            <a:xfrm>
              <a:off x="7019453" y="1261103"/>
              <a:ext cx="457201" cy="9816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000" dirty="0">
                  <a:cs typeface="+mn-ea"/>
                  <a:sym typeface="+mn-lt"/>
                </a:rPr>
                <a:t>A’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56" name="PA-文本框 55">
              <a:extLst>
                <a:ext uri="{FF2B5EF4-FFF2-40B4-BE49-F238E27FC236}">
                  <a16:creationId xmlns:a16="http://schemas.microsoft.com/office/drawing/2014/main" id="{7B0781B3-286B-4FFD-AC4C-3494D58644BF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5685309" y="3032390"/>
              <a:ext cx="731927" cy="5548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000" dirty="0">
                  <a:cs typeface="+mn-ea"/>
                  <a:sym typeface="+mn-lt"/>
                </a:rPr>
                <a:t>O’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57" name="PA-文本框 56">
              <a:extLst>
                <a:ext uri="{FF2B5EF4-FFF2-40B4-BE49-F238E27FC236}">
                  <a16:creationId xmlns:a16="http://schemas.microsoft.com/office/drawing/2014/main" id="{703C76CA-C6B6-4C08-9C61-AD82C05536DE}"/>
                </a:ext>
              </a:extLst>
            </p:cNvPr>
            <p:cNvSpPr txBox="1"/>
            <p:nvPr>
              <p:custDataLst>
                <p:tags r:id="rId34"/>
              </p:custDataLst>
            </p:nvPr>
          </p:nvSpPr>
          <p:spPr>
            <a:xfrm>
              <a:off x="8759472" y="3032390"/>
              <a:ext cx="466024" cy="9816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000" dirty="0">
                  <a:cs typeface="+mn-ea"/>
                  <a:sym typeface="+mn-lt"/>
                </a:rPr>
                <a:t>B’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sp>
        <p:nvSpPr>
          <p:cNvPr id="19" name="PA-文本框 10">
            <a:extLst>
              <a:ext uri="{FF2B5EF4-FFF2-40B4-BE49-F238E27FC236}">
                <a16:creationId xmlns:a16="http://schemas.microsoft.com/office/drawing/2014/main" id="{E57A1634-7274-4AB3-B526-6727F2285E18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83231" y="3294315"/>
            <a:ext cx="10648375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O’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重合，点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B’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重合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观察点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A’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的位置）</a:t>
            </a:r>
          </a:p>
        </p:txBody>
      </p:sp>
      <p:grpSp>
        <p:nvGrpSpPr>
          <p:cNvPr id="7" name="PA-组合 6">
            <a:extLst>
              <a:ext uri="{FF2B5EF4-FFF2-40B4-BE49-F238E27FC236}">
                <a16:creationId xmlns:a16="http://schemas.microsoft.com/office/drawing/2014/main" id="{0A13178F-6D10-4FFD-AF62-F4A2484CE945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1117713" y="4525361"/>
            <a:ext cx="10028559" cy="2145418"/>
            <a:chOff x="508812" y="4395827"/>
            <a:chExt cx="11956525" cy="2557869"/>
          </a:xfrm>
        </p:grpSpPr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0F7F08D7-345A-4B2B-A51D-4D409724FD52}"/>
                </a:ext>
              </a:extLst>
            </p:cNvPr>
            <p:cNvGrpSpPr/>
            <p:nvPr/>
          </p:nvGrpSpPr>
          <p:grpSpPr>
            <a:xfrm>
              <a:off x="508812" y="4575174"/>
              <a:ext cx="3855315" cy="2091384"/>
              <a:chOff x="1430503" y="1180263"/>
              <a:chExt cx="2891486" cy="1568538"/>
            </a:xfrm>
          </p:grpSpPr>
          <p:grpSp>
            <p:nvGrpSpPr>
              <p:cNvPr id="58" name="组合 57">
                <a:extLst>
                  <a:ext uri="{FF2B5EF4-FFF2-40B4-BE49-F238E27FC236}">
                    <a16:creationId xmlns:a16="http://schemas.microsoft.com/office/drawing/2014/main" id="{847A7B3B-A75C-4D49-9737-4E2BC4E3F541}"/>
                  </a:ext>
                </a:extLst>
              </p:cNvPr>
              <p:cNvGrpSpPr/>
              <p:nvPr/>
            </p:nvGrpSpPr>
            <p:grpSpPr>
              <a:xfrm>
                <a:off x="1592844" y="1627667"/>
                <a:ext cx="2381006" cy="763361"/>
                <a:chOff x="3670506" y="3381762"/>
                <a:chExt cx="3511442" cy="763361"/>
              </a:xfrm>
            </p:grpSpPr>
            <p:cxnSp>
              <p:nvCxnSpPr>
                <p:cNvPr id="62" name="PA-直接连接符 61">
                  <a:extLst>
                    <a:ext uri="{FF2B5EF4-FFF2-40B4-BE49-F238E27FC236}">
                      <a16:creationId xmlns:a16="http://schemas.microsoft.com/office/drawing/2014/main" id="{AEA7918B-AC77-41F8-9BC5-898D0F3BB5EE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30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PA-直接连接符 62">
                  <a:extLst>
                    <a:ext uri="{FF2B5EF4-FFF2-40B4-BE49-F238E27FC236}">
                      <a16:creationId xmlns:a16="http://schemas.microsoft.com/office/drawing/2014/main" id="{3CED56BE-3B83-42A1-9F75-195F9A0F8439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31"/>
                  </p:custDataLst>
                </p:nvPr>
              </p:nvCxnSpPr>
              <p:spPr>
                <a:xfrm flipV="1">
                  <a:off x="3671050" y="3381762"/>
                  <a:ext cx="1575163" cy="755216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PA-文本框 58">
                <a:extLst>
                  <a:ext uri="{FF2B5EF4-FFF2-40B4-BE49-F238E27FC236}">
                    <a16:creationId xmlns:a16="http://schemas.microsoft.com/office/drawing/2014/main" id="{09EB9702-228F-4C96-B33D-5A646B434CB1}"/>
                  </a:ext>
                </a:extLst>
              </p:cNvPr>
              <p:cNvSpPr txBox="1"/>
              <p:nvPr>
                <p:custDataLst>
                  <p:tags r:id="rId27"/>
                </p:custDataLst>
              </p:nvPr>
            </p:nvSpPr>
            <p:spPr>
              <a:xfrm>
                <a:off x="2726775" y="1180263"/>
                <a:ext cx="342900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A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0" name="PA-文本框 59">
                <a:extLst>
                  <a:ext uri="{FF2B5EF4-FFF2-40B4-BE49-F238E27FC236}">
                    <a16:creationId xmlns:a16="http://schemas.microsoft.com/office/drawing/2014/main" id="{23A51E32-B7F1-40F6-8E3D-FD2EB03E7C1B}"/>
                  </a:ext>
                </a:extLst>
              </p:cNvPr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1430503" y="2391028"/>
                <a:ext cx="1115065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O(O’)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1" name="PA-文本框 60">
                <a:extLst>
                  <a:ext uri="{FF2B5EF4-FFF2-40B4-BE49-F238E27FC236}">
                    <a16:creationId xmlns:a16="http://schemas.microsoft.com/office/drawing/2014/main" id="{8EE2C75B-E06D-4CC2-BDB2-D795638476FC}"/>
                  </a:ext>
                </a:extLst>
              </p:cNvPr>
              <p:cNvSpPr txBox="1"/>
              <p:nvPr>
                <p:custDataLst>
                  <p:tags r:id="rId29"/>
                </p:custDataLst>
              </p:nvPr>
            </p:nvSpPr>
            <p:spPr>
              <a:xfrm>
                <a:off x="3349520" y="2289918"/>
                <a:ext cx="972469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B(B’)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309F895F-6424-4018-B8A5-27DB30E1152B}"/>
                </a:ext>
              </a:extLst>
            </p:cNvPr>
            <p:cNvGrpSpPr/>
            <p:nvPr/>
          </p:nvGrpSpPr>
          <p:grpSpPr>
            <a:xfrm>
              <a:off x="4549651" y="4534510"/>
              <a:ext cx="4242336" cy="2052240"/>
              <a:chOff x="1420029" y="1149765"/>
              <a:chExt cx="3181752" cy="1539181"/>
            </a:xfrm>
          </p:grpSpPr>
          <p:grpSp>
            <p:nvGrpSpPr>
              <p:cNvPr id="65" name="组合 64">
                <a:extLst>
                  <a:ext uri="{FF2B5EF4-FFF2-40B4-BE49-F238E27FC236}">
                    <a16:creationId xmlns:a16="http://schemas.microsoft.com/office/drawing/2014/main" id="{61EC753C-F942-4822-A050-59597450D737}"/>
                  </a:ext>
                </a:extLst>
              </p:cNvPr>
              <p:cNvGrpSpPr/>
              <p:nvPr/>
            </p:nvGrpSpPr>
            <p:grpSpPr>
              <a:xfrm>
                <a:off x="1592844" y="1445361"/>
                <a:ext cx="2381006" cy="945667"/>
                <a:chOff x="3670506" y="3199456"/>
                <a:chExt cx="3511442" cy="945667"/>
              </a:xfrm>
            </p:grpSpPr>
            <p:cxnSp>
              <p:nvCxnSpPr>
                <p:cNvPr id="69" name="PA-直接连接符 68">
                  <a:extLst>
                    <a:ext uri="{FF2B5EF4-FFF2-40B4-BE49-F238E27FC236}">
                      <a16:creationId xmlns:a16="http://schemas.microsoft.com/office/drawing/2014/main" id="{7140D8BE-D657-4A14-BF1F-DA9065FC6E05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25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A-直接连接符 69">
                  <a:extLst>
                    <a:ext uri="{FF2B5EF4-FFF2-40B4-BE49-F238E27FC236}">
                      <a16:creationId xmlns:a16="http://schemas.microsoft.com/office/drawing/2014/main" id="{B3955ADE-7D3C-4B10-952C-62D6A45E8E3E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26"/>
                  </p:custDataLst>
                </p:nvPr>
              </p:nvCxnSpPr>
              <p:spPr>
                <a:xfrm flipV="1">
                  <a:off x="3726161" y="3199456"/>
                  <a:ext cx="2041699" cy="931157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PA-文本框 65">
                <a:extLst>
                  <a:ext uri="{FF2B5EF4-FFF2-40B4-BE49-F238E27FC236}">
                    <a16:creationId xmlns:a16="http://schemas.microsoft.com/office/drawing/2014/main" id="{9ECB8EE2-853B-4A00-BE1A-06A0B6BC5EC3}"/>
                  </a:ext>
                </a:extLst>
              </p:cNvPr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3155352" y="1149765"/>
                <a:ext cx="983012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A(A’)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7" name="PA-文本框 66">
                <a:extLst>
                  <a:ext uri="{FF2B5EF4-FFF2-40B4-BE49-F238E27FC236}">
                    <a16:creationId xmlns:a16="http://schemas.microsoft.com/office/drawing/2014/main" id="{745F8ED8-8D8A-442C-98C4-1D9CB5DE27CC}"/>
                  </a:ext>
                </a:extLst>
              </p:cNvPr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1420029" y="2331173"/>
                <a:ext cx="1476461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O(O’)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8" name="PA-文本框 67">
                <a:extLst>
                  <a:ext uri="{FF2B5EF4-FFF2-40B4-BE49-F238E27FC236}">
                    <a16:creationId xmlns:a16="http://schemas.microsoft.com/office/drawing/2014/main" id="{E4A768BE-8259-4C2A-8114-BB5EEB6DD2BA}"/>
                  </a:ext>
                </a:extLst>
              </p:cNvPr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3349521" y="2289918"/>
                <a:ext cx="1252260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B(B’)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75B8FC80-A01E-4428-970D-141AF185364E}"/>
                </a:ext>
              </a:extLst>
            </p:cNvPr>
            <p:cNvGrpSpPr/>
            <p:nvPr/>
          </p:nvGrpSpPr>
          <p:grpSpPr>
            <a:xfrm>
              <a:off x="8637697" y="4808918"/>
              <a:ext cx="3827640" cy="2144778"/>
              <a:chOff x="1456448" y="1355571"/>
              <a:chExt cx="2870730" cy="1608584"/>
            </a:xfrm>
          </p:grpSpPr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D5BE088E-6F59-4B65-87CE-61B50C47FFE2}"/>
                  </a:ext>
                </a:extLst>
              </p:cNvPr>
              <p:cNvGrpSpPr/>
              <p:nvPr/>
            </p:nvGrpSpPr>
            <p:grpSpPr>
              <a:xfrm>
                <a:off x="1592844" y="1627667"/>
                <a:ext cx="2381006" cy="763361"/>
                <a:chOff x="3670506" y="3381762"/>
                <a:chExt cx="3511442" cy="763361"/>
              </a:xfrm>
            </p:grpSpPr>
            <p:cxnSp>
              <p:nvCxnSpPr>
                <p:cNvPr id="76" name="PA-直接连接符 75">
                  <a:extLst>
                    <a:ext uri="{FF2B5EF4-FFF2-40B4-BE49-F238E27FC236}">
                      <a16:creationId xmlns:a16="http://schemas.microsoft.com/office/drawing/2014/main" id="{3FEDEA8B-E6CC-4D9C-816C-B98E3740B590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20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PA-直接连接符 76">
                  <a:extLst>
                    <a:ext uri="{FF2B5EF4-FFF2-40B4-BE49-F238E27FC236}">
                      <a16:creationId xmlns:a16="http://schemas.microsoft.com/office/drawing/2014/main" id="{3D35A7B2-F7F2-4BC1-ACDC-0A4AF17AC2D5}"/>
                    </a:ext>
                  </a:extLst>
                </p:cNvPr>
                <p:cNvCxnSpPr>
                  <a:cxnSpLocks/>
                </p:cNvCxnSpPr>
                <p:nvPr>
                  <p:custDataLst>
                    <p:tags r:id="rId21"/>
                  </p:custDataLst>
                </p:nvPr>
              </p:nvCxnSpPr>
              <p:spPr>
                <a:xfrm flipV="1">
                  <a:off x="3671050" y="3381762"/>
                  <a:ext cx="1575163" cy="755216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PA-文本框 72">
                <a:extLst>
                  <a:ext uri="{FF2B5EF4-FFF2-40B4-BE49-F238E27FC236}">
                    <a16:creationId xmlns:a16="http://schemas.microsoft.com/office/drawing/2014/main" id="{75DFE59C-CC25-41B6-9BC0-1687793994C5}"/>
                  </a:ext>
                </a:extLst>
              </p:cNvPr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2750240" y="1355571"/>
                <a:ext cx="342900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A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4" name="PA-文本框 73">
                <a:extLst>
                  <a:ext uri="{FF2B5EF4-FFF2-40B4-BE49-F238E27FC236}">
                    <a16:creationId xmlns:a16="http://schemas.microsoft.com/office/drawing/2014/main" id="{2391F6DC-79E5-4CB1-8B6E-B20DB25F50ED}"/>
                  </a:ext>
                </a:extLst>
              </p:cNvPr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456448" y="2350397"/>
                <a:ext cx="1265142" cy="35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O(O’)</a:t>
                </a:r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5" name="PA-文本框 74">
                <a:extLst>
                  <a:ext uri="{FF2B5EF4-FFF2-40B4-BE49-F238E27FC236}">
                    <a16:creationId xmlns:a16="http://schemas.microsoft.com/office/drawing/2014/main" id="{8990F76B-3EF9-4BEF-A37F-9EF46C82627A}"/>
                  </a:ext>
                </a:extLst>
              </p:cNvPr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3059224" y="2331173"/>
                <a:ext cx="1267954" cy="6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cs typeface="+mn-ea"/>
                    <a:sym typeface="+mn-lt"/>
                  </a:rPr>
                  <a:t>B(B’)</a:t>
                </a:r>
                <a:endParaRPr lang="zh-CN" altLang="en-US" sz="2000" dirty="0"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CC422404-EC61-40AD-82A2-8685CDFDE93F}"/>
                </a:ext>
              </a:extLst>
            </p:cNvPr>
            <p:cNvGrpSpPr/>
            <p:nvPr/>
          </p:nvGrpSpPr>
          <p:grpSpPr>
            <a:xfrm>
              <a:off x="708366" y="4988204"/>
              <a:ext cx="2235053" cy="1210905"/>
              <a:chOff x="3670506" y="3243512"/>
              <a:chExt cx="2472146" cy="908179"/>
            </a:xfrm>
          </p:grpSpPr>
          <p:cxnSp>
            <p:nvCxnSpPr>
              <p:cNvPr id="79" name="PA-直接连接符 78">
                <a:extLst>
                  <a:ext uri="{FF2B5EF4-FFF2-40B4-BE49-F238E27FC236}">
                    <a16:creationId xmlns:a16="http://schemas.microsoft.com/office/drawing/2014/main" id="{3AA9343D-0AFF-4B9F-8F44-D6E075D8A2C7}"/>
                  </a:ext>
                </a:extLst>
              </p:cNvPr>
              <p:cNvCxnSpPr>
                <a:cxnSpLocks/>
              </p:cNvCxnSpPr>
              <p:nvPr>
                <p:custDataLst>
                  <p:tags r:id="rId15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0" name="PA-直接连接符 79">
                <a:extLst>
                  <a:ext uri="{FF2B5EF4-FFF2-40B4-BE49-F238E27FC236}">
                    <a16:creationId xmlns:a16="http://schemas.microsoft.com/office/drawing/2014/main" id="{4B85FC6A-9F8B-4369-A5C4-D8A0EEC28C11}"/>
                  </a:ext>
                </a:extLst>
              </p:cNvPr>
              <p:cNvCxnSpPr>
                <a:cxnSpLocks/>
              </p:cNvCxnSpPr>
              <p:nvPr>
                <p:custDataLst>
                  <p:tags r:id="rId16"/>
                </p:custDataLst>
              </p:nvPr>
            </p:nvCxnSpPr>
            <p:spPr>
              <a:xfrm flipV="1">
                <a:off x="3671049" y="3243512"/>
                <a:ext cx="665557" cy="908179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1" name="组合 80">
              <a:extLst>
                <a:ext uri="{FF2B5EF4-FFF2-40B4-BE49-F238E27FC236}">
                  <a16:creationId xmlns:a16="http://schemas.microsoft.com/office/drawing/2014/main" id="{D439E70A-9A38-4CE5-9294-973033F9991C}"/>
                </a:ext>
              </a:extLst>
            </p:cNvPr>
            <p:cNvGrpSpPr/>
            <p:nvPr/>
          </p:nvGrpSpPr>
          <p:grpSpPr>
            <a:xfrm>
              <a:off x="8816570" y="5593655"/>
              <a:ext cx="2235053" cy="601075"/>
              <a:chOff x="3670506" y="3700887"/>
              <a:chExt cx="2472146" cy="450806"/>
            </a:xfrm>
          </p:grpSpPr>
          <p:cxnSp>
            <p:nvCxnSpPr>
              <p:cNvPr id="82" name="PA-直接连接符 81">
                <a:extLst>
                  <a:ext uri="{FF2B5EF4-FFF2-40B4-BE49-F238E27FC236}">
                    <a16:creationId xmlns:a16="http://schemas.microsoft.com/office/drawing/2014/main" id="{7DCF5E9E-4A58-46FB-B6DC-70F7FEA4C09C}"/>
                  </a:ext>
                </a:extLst>
              </p:cNvPr>
              <p:cNvCxnSpPr>
                <a:cxnSpLocks/>
              </p:cNvCxnSpPr>
              <p:nvPr>
                <p:custDataLst>
                  <p:tags r:id="rId13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PA-直接连接符 82">
                <a:extLst>
                  <a:ext uri="{FF2B5EF4-FFF2-40B4-BE49-F238E27FC236}">
                    <a16:creationId xmlns:a16="http://schemas.microsoft.com/office/drawing/2014/main" id="{2EFD5AE1-7681-403B-9BD1-9F8536691757}"/>
                  </a:ext>
                </a:extLst>
              </p:cNvPr>
              <p:cNvCxnSpPr>
                <a:cxnSpLocks/>
              </p:cNvCxnSpPr>
              <p:nvPr>
                <p:custDataLst>
                  <p:tags r:id="rId14"/>
                </p:custDataLst>
              </p:nvPr>
            </p:nvCxnSpPr>
            <p:spPr>
              <a:xfrm flipV="1">
                <a:off x="3671049" y="3700887"/>
                <a:ext cx="1962509" cy="450806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7C324555-FC04-4858-AFA5-DAF0E4BB31B4}"/>
                </a:ext>
              </a:extLst>
            </p:cNvPr>
            <p:cNvGrpSpPr/>
            <p:nvPr/>
          </p:nvGrpSpPr>
          <p:grpSpPr>
            <a:xfrm>
              <a:off x="4799934" y="5367121"/>
              <a:ext cx="2235053" cy="813428"/>
              <a:chOff x="3670506" y="3541622"/>
              <a:chExt cx="2472146" cy="610071"/>
            </a:xfrm>
          </p:grpSpPr>
          <p:cxnSp>
            <p:nvCxnSpPr>
              <p:cNvPr id="85" name="PA-直接连接符 84">
                <a:extLst>
                  <a:ext uri="{FF2B5EF4-FFF2-40B4-BE49-F238E27FC236}">
                    <a16:creationId xmlns:a16="http://schemas.microsoft.com/office/drawing/2014/main" id="{2D42F4BF-99D5-4D4B-B7A9-013BEF4D41D3}"/>
                  </a:ext>
                </a:extLst>
              </p:cNvPr>
              <p:cNvCxnSpPr>
                <a:cxnSpLocks/>
              </p:cNvCxnSpPr>
              <p:nvPr>
                <p:custDataLst>
                  <p:tags r:id="rId11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6" name="PA-直接连接符 85">
                <a:extLst>
                  <a:ext uri="{FF2B5EF4-FFF2-40B4-BE49-F238E27FC236}">
                    <a16:creationId xmlns:a16="http://schemas.microsoft.com/office/drawing/2014/main" id="{BFE699AB-9DAD-4120-B441-AFBFEA3E4C49}"/>
                  </a:ext>
                </a:extLst>
              </p:cNvPr>
              <p:cNvCxnSpPr>
                <a:cxnSpLocks/>
              </p:cNvCxnSpPr>
              <p:nvPr>
                <p:custDataLst>
                  <p:tags r:id="rId12"/>
                </p:custDataLst>
              </p:nvPr>
            </p:nvCxnSpPr>
            <p:spPr>
              <a:xfrm flipV="1">
                <a:off x="3671049" y="3541622"/>
                <a:ext cx="1368950" cy="610071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7" name="PA-文本框 86">
              <a:extLst>
                <a:ext uri="{FF2B5EF4-FFF2-40B4-BE49-F238E27FC236}">
                  <a16:creationId xmlns:a16="http://schemas.microsoft.com/office/drawing/2014/main" id="{94BCFB99-88F7-4FB8-BF1C-D76994E43AAA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508812" y="4545299"/>
              <a:ext cx="457200" cy="477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000" dirty="0">
                  <a:cs typeface="+mn-ea"/>
                  <a:sym typeface="+mn-lt"/>
                </a:rPr>
                <a:t>A’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88" name="PA-文本框 87">
              <a:extLst>
                <a:ext uri="{FF2B5EF4-FFF2-40B4-BE49-F238E27FC236}">
                  <a16:creationId xmlns:a16="http://schemas.microsoft.com/office/drawing/2014/main" id="{005E0547-4EA7-488E-ACCD-DB0A1C56E2A1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10859955" y="5217736"/>
              <a:ext cx="457200" cy="477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000" dirty="0">
                  <a:cs typeface="+mn-ea"/>
                  <a:sym typeface="+mn-lt"/>
                </a:rPr>
                <a:t>A’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16" name="PA-矩形 15">
              <a:extLst>
                <a:ext uri="{FF2B5EF4-FFF2-40B4-BE49-F238E27FC236}">
                  <a16:creationId xmlns:a16="http://schemas.microsoft.com/office/drawing/2014/main" id="{07A03139-B0A6-4AD1-B148-E30F4EF6B80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880238" y="5515865"/>
              <a:ext cx="1882585" cy="3669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377"/>
              <a:r>
                <a:rPr lang="zh-CN" altLang="en-US" sz="1400" b="1" dirty="0">
                  <a:cs typeface="+mn-ea"/>
                  <a:sym typeface="+mn-lt"/>
                </a:rPr>
                <a:t>∠</a:t>
              </a:r>
              <a:r>
                <a:rPr lang="en-US" altLang="zh-CN" sz="1400" b="1" dirty="0">
                  <a:cs typeface="+mn-ea"/>
                  <a:sym typeface="+mn-lt"/>
                </a:rPr>
                <a:t>AOB &lt; </a:t>
              </a:r>
              <a:r>
                <a:rPr lang="zh-CN" altLang="en-US" sz="1400" b="1" dirty="0">
                  <a:cs typeface="+mn-ea"/>
                  <a:sym typeface="+mn-lt"/>
                </a:rPr>
                <a:t>∠</a:t>
              </a:r>
              <a:r>
                <a:rPr lang="en-US" altLang="zh-CN" sz="1400" b="1" dirty="0">
                  <a:cs typeface="+mn-ea"/>
                  <a:sym typeface="+mn-lt"/>
                </a:rPr>
                <a:t>A’O’B’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89" name="PA-矩形 88">
              <a:extLst>
                <a:ext uri="{FF2B5EF4-FFF2-40B4-BE49-F238E27FC236}">
                  <a16:creationId xmlns:a16="http://schemas.microsoft.com/office/drawing/2014/main" id="{DF8930FC-BD60-4794-873C-8FFC87968F98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086640" y="4395827"/>
              <a:ext cx="1882585" cy="3669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377"/>
              <a:r>
                <a:rPr lang="zh-CN" altLang="en-US" sz="1400" b="1" dirty="0">
                  <a:cs typeface="+mn-ea"/>
                  <a:sym typeface="+mn-lt"/>
                </a:rPr>
                <a:t>∠</a:t>
              </a:r>
              <a:r>
                <a:rPr lang="en-US" altLang="zh-CN" sz="1400" b="1" dirty="0">
                  <a:cs typeface="+mn-ea"/>
                  <a:sym typeface="+mn-lt"/>
                </a:rPr>
                <a:t>AOB &gt; </a:t>
              </a:r>
              <a:r>
                <a:rPr lang="zh-CN" altLang="en-US" sz="1400" b="1" dirty="0">
                  <a:cs typeface="+mn-ea"/>
                  <a:sym typeface="+mn-lt"/>
                </a:rPr>
                <a:t>∠</a:t>
              </a:r>
              <a:r>
                <a:rPr lang="en-US" altLang="zh-CN" sz="1400" b="1" dirty="0">
                  <a:cs typeface="+mn-ea"/>
                  <a:sym typeface="+mn-lt"/>
                </a:rPr>
                <a:t>A’O’B’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90" name="PA-矩形 89">
              <a:extLst>
                <a:ext uri="{FF2B5EF4-FFF2-40B4-BE49-F238E27FC236}">
                  <a16:creationId xmlns:a16="http://schemas.microsoft.com/office/drawing/2014/main" id="{D703570D-B438-47F3-8A1C-84AEB3FAFAA1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972630" y="5482663"/>
              <a:ext cx="1882585" cy="3669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377"/>
              <a:r>
                <a:rPr lang="zh-CN" altLang="en-US" sz="1400" b="1" dirty="0">
                  <a:cs typeface="+mn-ea"/>
                  <a:sym typeface="+mn-lt"/>
                </a:rPr>
                <a:t>∠</a:t>
              </a:r>
              <a:r>
                <a:rPr lang="en-US" altLang="zh-CN" sz="1400" b="1" dirty="0">
                  <a:cs typeface="+mn-ea"/>
                  <a:sym typeface="+mn-lt"/>
                </a:rPr>
                <a:t>AOB = </a:t>
              </a:r>
              <a:r>
                <a:rPr lang="zh-CN" altLang="en-US" sz="1400" b="1" dirty="0">
                  <a:cs typeface="+mn-ea"/>
                  <a:sym typeface="+mn-lt"/>
                </a:rPr>
                <a:t>∠</a:t>
              </a:r>
              <a:r>
                <a:rPr lang="en-US" altLang="zh-CN" sz="1400" b="1" dirty="0">
                  <a:cs typeface="+mn-ea"/>
                  <a:sym typeface="+mn-lt"/>
                </a:rPr>
                <a:t>A’O’B’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</p:grpSp>
      <p:sp>
        <p:nvSpPr>
          <p:cNvPr id="18" name="PA-文本框 17">
            <a:extLst>
              <a:ext uri="{FF2B5EF4-FFF2-40B4-BE49-F238E27FC236}">
                <a16:creationId xmlns:a16="http://schemas.microsoft.com/office/drawing/2014/main" id="{C3012828-D126-4D07-AECC-98D019B88BE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897935" y="2255079"/>
            <a:ext cx="3223846" cy="878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尝试画出∠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AOB = 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A’O’B’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，∠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AOB &gt; 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A’O’B’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的情况？</a:t>
            </a: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9F5C242A-DF8E-49E8-B8DA-1DBABFBFFBFF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比较角的大小</a:t>
            </a:r>
          </a:p>
        </p:txBody>
      </p:sp>
    </p:spTree>
    <p:extLst>
      <p:ext uri="{BB962C8B-B14F-4D97-AF65-F5344CB8AC3E}">
        <p14:creationId xmlns:p14="http://schemas.microsoft.com/office/powerpoint/2010/main" val="273217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19" grpId="0"/>
          <p:bldP spid="1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19" grpId="0"/>
          <p:bldP spid="18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1BF33EFC-35B9-43EA-BDD5-085A9F829043}"/>
              </a:ext>
            </a:extLst>
          </p:cNvPr>
          <p:cNvSpPr/>
          <p:nvPr/>
        </p:nvSpPr>
        <p:spPr>
          <a:xfrm>
            <a:off x="1025379" y="1142063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b="1" dirty="0">
                <a:cs typeface="+mn-ea"/>
                <a:sym typeface="+mn-lt"/>
              </a:rPr>
              <a:t>你能通过三角板画出</a:t>
            </a:r>
            <a:r>
              <a:rPr lang="en-US" altLang="zh-CN" sz="2400" b="1" dirty="0">
                <a:cs typeface="+mn-ea"/>
                <a:sym typeface="+mn-lt"/>
              </a:rPr>
              <a:t>75°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15°</a:t>
            </a:r>
            <a:r>
              <a:rPr lang="zh-CN" altLang="en-US" sz="2400" b="1" dirty="0">
                <a:cs typeface="+mn-ea"/>
                <a:sym typeface="+mn-lt"/>
              </a:rPr>
              <a:t>的角吗？</a:t>
            </a:r>
            <a:endParaRPr lang="en-US" altLang="zh-CN" sz="2400" b="1" dirty="0">
              <a:cs typeface="+mn-ea"/>
              <a:sym typeface="+mn-lt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4654C72C-66DD-4702-9608-E4F6E2D2B5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99"/>
          <a:stretch/>
        </p:blipFill>
        <p:spPr>
          <a:xfrm rot="16200000">
            <a:off x="1628096" y="3546193"/>
            <a:ext cx="1213257" cy="116898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1A9FCF7-3768-4140-A136-E5F866CBA09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563" r="6809"/>
          <a:stretch>
            <a:fillRect/>
          </a:stretch>
        </p:blipFill>
        <p:spPr>
          <a:xfrm rot="6277243">
            <a:off x="1507700" y="3743756"/>
            <a:ext cx="1437105" cy="836701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C6947F8D-0C8A-45E6-86AB-51BC28685AC3}"/>
              </a:ext>
            </a:extLst>
          </p:cNvPr>
          <p:cNvCxnSpPr>
            <a:cxnSpLocks/>
          </p:cNvCxnSpPr>
          <p:nvPr/>
        </p:nvCxnSpPr>
        <p:spPr>
          <a:xfrm flipV="1">
            <a:off x="1650232" y="4718501"/>
            <a:ext cx="2689235" cy="144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5E528081-E55A-4B18-9204-AA167FCA571D}"/>
              </a:ext>
            </a:extLst>
          </p:cNvPr>
          <p:cNvCxnSpPr>
            <a:cxnSpLocks/>
          </p:cNvCxnSpPr>
          <p:nvPr/>
        </p:nvCxnSpPr>
        <p:spPr>
          <a:xfrm flipV="1">
            <a:off x="1640071" y="2717933"/>
            <a:ext cx="496356" cy="201937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280D7808-87C0-4CC2-85B8-1CD1AC4BDD46}"/>
              </a:ext>
            </a:extLst>
          </p:cNvPr>
          <p:cNvSpPr txBox="1"/>
          <p:nvPr/>
        </p:nvSpPr>
        <p:spPr>
          <a:xfrm flipH="1">
            <a:off x="1532648" y="2298225"/>
            <a:ext cx="355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A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E3FC95E-87DF-4FBC-9C0F-F2F313CBED61}"/>
              </a:ext>
            </a:extLst>
          </p:cNvPr>
          <p:cNvSpPr txBox="1"/>
          <p:nvPr/>
        </p:nvSpPr>
        <p:spPr>
          <a:xfrm>
            <a:off x="913226" y="4580974"/>
            <a:ext cx="73192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O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6F89C72-0A3F-4E00-A416-73BAFC036B9F}"/>
              </a:ext>
            </a:extLst>
          </p:cNvPr>
          <p:cNvSpPr txBox="1"/>
          <p:nvPr/>
        </p:nvSpPr>
        <p:spPr>
          <a:xfrm>
            <a:off x="4394281" y="4377458"/>
            <a:ext cx="4660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B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EE6D477-47CE-4FA0-B939-51F99B3C3C85}"/>
              </a:ext>
            </a:extLst>
          </p:cNvPr>
          <p:cNvSpPr txBox="1"/>
          <p:nvPr/>
        </p:nvSpPr>
        <p:spPr>
          <a:xfrm>
            <a:off x="3668864" y="2410158"/>
            <a:ext cx="457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C</a:t>
            </a:r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8088B2DC-55FC-4455-A571-C9564B0ABA1E}"/>
              </a:ext>
            </a:extLst>
          </p:cNvPr>
          <p:cNvCxnSpPr>
            <a:cxnSpLocks/>
          </p:cNvCxnSpPr>
          <p:nvPr/>
        </p:nvCxnSpPr>
        <p:spPr>
          <a:xfrm flipV="1">
            <a:off x="1694887" y="2946665"/>
            <a:ext cx="1717536" cy="174614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47EE7325-D10D-43C9-A9FC-F150660EA9FD}"/>
              </a:ext>
            </a:extLst>
          </p:cNvPr>
          <p:cNvCxnSpPr>
            <a:cxnSpLocks/>
          </p:cNvCxnSpPr>
          <p:nvPr/>
        </p:nvCxnSpPr>
        <p:spPr>
          <a:xfrm flipV="1">
            <a:off x="5980788" y="4382985"/>
            <a:ext cx="2689235" cy="144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BB3175D9-6C90-4C6C-901E-AC3B8B1DAA58}"/>
              </a:ext>
            </a:extLst>
          </p:cNvPr>
          <p:cNvSpPr txBox="1"/>
          <p:nvPr/>
        </p:nvSpPr>
        <p:spPr>
          <a:xfrm>
            <a:off x="5243782" y="4245458"/>
            <a:ext cx="73192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O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875B126-C462-4E3E-B43C-31B0DBE1188C}"/>
              </a:ext>
            </a:extLst>
          </p:cNvPr>
          <p:cNvSpPr txBox="1"/>
          <p:nvPr/>
        </p:nvSpPr>
        <p:spPr>
          <a:xfrm>
            <a:off x="8724838" y="4041942"/>
            <a:ext cx="4660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B</a:t>
            </a:r>
            <a:endParaRPr lang="zh-CN" altLang="en-US" sz="3200" dirty="0">
              <a:cs typeface="+mn-ea"/>
              <a:sym typeface="+mn-lt"/>
            </a:endParaRPr>
          </a:p>
        </p:txBody>
      </p:sp>
      <p:pic>
        <p:nvPicPr>
          <p:cNvPr id="36" name="图片 35">
            <a:extLst>
              <a:ext uri="{FF2B5EF4-FFF2-40B4-BE49-F238E27FC236}">
                <a16:creationId xmlns:a16="http://schemas.microsoft.com/office/drawing/2014/main" id="{AE2F30E3-3E0C-4795-B816-FC039795F5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99"/>
          <a:stretch/>
        </p:blipFill>
        <p:spPr>
          <a:xfrm rot="8072705">
            <a:off x="6199637" y="3812974"/>
            <a:ext cx="1213257" cy="1168980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9E7F8190-6BA6-4510-864A-97EDD5490F9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563" r="6809"/>
          <a:stretch>
            <a:fillRect/>
          </a:stretch>
        </p:blipFill>
        <p:spPr>
          <a:xfrm rot="8955618">
            <a:off x="6077045" y="3979113"/>
            <a:ext cx="1437105" cy="836701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5402A12C-60D2-4142-A111-44FD2405179F}"/>
              </a:ext>
            </a:extLst>
          </p:cNvPr>
          <p:cNvCxnSpPr>
            <a:cxnSpLocks/>
          </p:cNvCxnSpPr>
          <p:nvPr/>
        </p:nvCxnSpPr>
        <p:spPr>
          <a:xfrm flipV="1">
            <a:off x="5961521" y="2996852"/>
            <a:ext cx="1363885" cy="140061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E2FB0B0F-47EE-414D-99AF-CF5DFE9B6E1E}"/>
              </a:ext>
            </a:extLst>
          </p:cNvPr>
          <p:cNvCxnSpPr>
            <a:cxnSpLocks/>
          </p:cNvCxnSpPr>
          <p:nvPr/>
        </p:nvCxnSpPr>
        <p:spPr>
          <a:xfrm flipV="1">
            <a:off x="5975709" y="3291814"/>
            <a:ext cx="1845820" cy="109324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7FAF0BE2-87CC-4525-B3BA-9B7B1692D63A}"/>
              </a:ext>
            </a:extLst>
          </p:cNvPr>
          <p:cNvSpPr txBox="1"/>
          <p:nvPr/>
        </p:nvSpPr>
        <p:spPr>
          <a:xfrm flipH="1">
            <a:off x="7138148" y="2336228"/>
            <a:ext cx="355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A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E6405BF5-4ACF-4B22-B996-F6C1FEE69C63}"/>
              </a:ext>
            </a:extLst>
          </p:cNvPr>
          <p:cNvSpPr txBox="1"/>
          <p:nvPr/>
        </p:nvSpPr>
        <p:spPr>
          <a:xfrm>
            <a:off x="8017175" y="2869670"/>
            <a:ext cx="457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C</a:t>
            </a:r>
            <a:endParaRPr lang="zh-CN" altLang="en-US" sz="3200" dirty="0">
              <a:cs typeface="+mn-ea"/>
              <a:sym typeface="+mn-lt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75D4E5C7-F48C-447E-A92B-E6BB7D4ED4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563" r="6809"/>
          <a:stretch>
            <a:fillRect/>
          </a:stretch>
        </p:blipFill>
        <p:spPr>
          <a:xfrm rot="9032906">
            <a:off x="9011065" y="1957115"/>
            <a:ext cx="2423033" cy="1410721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48" name="图片 47">
            <a:extLst>
              <a:ext uri="{FF2B5EF4-FFF2-40B4-BE49-F238E27FC236}">
                <a16:creationId xmlns:a16="http://schemas.microsoft.com/office/drawing/2014/main" id="{06496023-BD89-465A-94CF-AA29FBF243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99"/>
          <a:stretch/>
        </p:blipFill>
        <p:spPr>
          <a:xfrm rot="8072705">
            <a:off x="7680737" y="793645"/>
            <a:ext cx="1822372" cy="1755865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B4A85545-7848-4836-88E3-E106BD40A82F}"/>
              </a:ext>
            </a:extLst>
          </p:cNvPr>
          <p:cNvSpPr/>
          <p:nvPr/>
        </p:nvSpPr>
        <p:spPr>
          <a:xfrm>
            <a:off x="7619109" y="1371857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38B28DE0-530A-4B16-B59A-AAD001891350}"/>
              </a:ext>
            </a:extLst>
          </p:cNvPr>
          <p:cNvSpPr/>
          <p:nvPr/>
        </p:nvSpPr>
        <p:spPr>
          <a:xfrm>
            <a:off x="9324985" y="2375062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86FDA323-F447-4B7B-9E56-BEDDE637DE18}"/>
              </a:ext>
            </a:extLst>
          </p:cNvPr>
          <p:cNvSpPr/>
          <p:nvPr/>
        </p:nvSpPr>
        <p:spPr>
          <a:xfrm>
            <a:off x="7953983" y="1125496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45°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E885C330-5454-43F0-8C61-FACEED0AE571}"/>
              </a:ext>
            </a:extLst>
          </p:cNvPr>
          <p:cNvSpPr/>
          <p:nvPr/>
        </p:nvSpPr>
        <p:spPr>
          <a:xfrm>
            <a:off x="9691321" y="2213384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30°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089596AE-3F65-4825-8FDD-B28D4449083A}"/>
              </a:ext>
            </a:extLst>
          </p:cNvPr>
          <p:cNvSpPr/>
          <p:nvPr/>
        </p:nvSpPr>
        <p:spPr>
          <a:xfrm>
            <a:off x="1783582" y="4121289"/>
            <a:ext cx="481065" cy="619027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2909E82-BC79-480E-B3EE-1F64C0E7B569}"/>
              </a:ext>
            </a:extLst>
          </p:cNvPr>
          <p:cNvSpPr/>
          <p:nvPr/>
        </p:nvSpPr>
        <p:spPr>
          <a:xfrm>
            <a:off x="2946699" y="4037084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75°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3EE95D78-0507-45C9-BEA0-47890BF3548F}"/>
              </a:ext>
            </a:extLst>
          </p:cNvPr>
          <p:cNvSpPr/>
          <p:nvPr/>
        </p:nvSpPr>
        <p:spPr>
          <a:xfrm>
            <a:off x="6643464" y="3713712"/>
            <a:ext cx="252943" cy="115160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45DC223E-1F30-41BC-8278-BE1F9A448697}"/>
              </a:ext>
            </a:extLst>
          </p:cNvPr>
          <p:cNvSpPr/>
          <p:nvPr/>
        </p:nvSpPr>
        <p:spPr>
          <a:xfrm>
            <a:off x="6983619" y="3191322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15°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D7DBA4BF-AD08-4466-BDDF-9FBE93D0EAEF}"/>
              </a:ext>
            </a:extLst>
          </p:cNvPr>
          <p:cNvSpPr txBox="1"/>
          <p:nvPr/>
        </p:nvSpPr>
        <p:spPr>
          <a:xfrm>
            <a:off x="1567954" y="5404582"/>
            <a:ext cx="6699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AOB=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AOC+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COB=75°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1CC14952-5FDA-4049-B1C9-6E736451C56D}"/>
              </a:ext>
            </a:extLst>
          </p:cNvPr>
          <p:cNvSpPr txBox="1"/>
          <p:nvPr/>
        </p:nvSpPr>
        <p:spPr>
          <a:xfrm>
            <a:off x="5742585" y="5381665"/>
            <a:ext cx="6699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AOC=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AOB-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COB=15°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2B3299D6-92CC-4653-BB4C-129B32ABFC22}"/>
              </a:ext>
            </a:extLst>
          </p:cNvPr>
          <p:cNvSpPr/>
          <p:nvPr/>
        </p:nvSpPr>
        <p:spPr>
          <a:xfrm>
            <a:off x="1567954" y="6015085"/>
            <a:ext cx="8437209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 fontAlgn="base">
              <a:lnSpc>
                <a:spcPct val="125000"/>
              </a:lnSpc>
            </a:pPr>
            <a:r>
              <a:rPr lang="zh-CN" altLang="en-US" sz="2400" b="1" dirty="0">
                <a:cs typeface="+mn-ea"/>
                <a:sym typeface="+mn-lt"/>
              </a:rPr>
              <a:t>你能通过三角板画出</a:t>
            </a:r>
            <a:r>
              <a:rPr lang="en-US" altLang="zh-CN" sz="2400" b="1" dirty="0">
                <a:cs typeface="+mn-ea"/>
                <a:sym typeface="+mn-lt"/>
              </a:rPr>
              <a:t>150°,135°,120°</a:t>
            </a:r>
            <a:r>
              <a:rPr lang="zh-CN" altLang="en-US" sz="2400" b="1" dirty="0">
                <a:cs typeface="+mn-ea"/>
                <a:sym typeface="+mn-lt"/>
              </a:rPr>
              <a:t>的角吗？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73EC6E01-CB26-445A-83DA-BF28308D882A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角的和差关系</a:t>
            </a:r>
          </a:p>
        </p:txBody>
      </p:sp>
    </p:spTree>
    <p:extLst>
      <p:ext uri="{BB962C8B-B14F-4D97-AF65-F5344CB8AC3E}">
        <p14:creationId xmlns:p14="http://schemas.microsoft.com/office/powerpoint/2010/main" val="10134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32" grpId="0"/>
      <p:bldP spid="33" grpId="0"/>
      <p:bldP spid="44" grpId="0"/>
      <p:bldP spid="45" grpId="0"/>
      <p:bldP spid="42" grpId="0" animBg="1"/>
      <p:bldP spid="50" grpId="0" animBg="1"/>
      <p:bldP spid="43" grpId="0"/>
      <p:bldP spid="52" grpId="0"/>
      <p:bldP spid="65" grpId="0" animBg="1"/>
      <p:bldP spid="66" grpId="0"/>
      <p:bldP spid="67" grpId="0" animBg="1"/>
      <p:bldP spid="68" grpId="0"/>
      <p:bldP spid="49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A87B8CB-9CFB-4E7E-B5DC-218553BD0FE8}"/>
              </a:ext>
            </a:extLst>
          </p:cNvPr>
          <p:cNvSpPr/>
          <p:nvPr/>
        </p:nvSpPr>
        <p:spPr>
          <a:xfrm>
            <a:off x="760615" y="1140843"/>
            <a:ext cx="10631179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纸上画一个任意度数的角（小于</a:t>
            </a:r>
            <a:r>
              <a:rPr lang="en-US" altLang="zh-CN" sz="2000" b="1" dirty="0">
                <a:cs typeface="+mn-ea"/>
                <a:sym typeface="+mn-lt"/>
              </a:rPr>
              <a:t>180°</a:t>
            </a:r>
            <a:r>
              <a:rPr lang="zh-CN" altLang="en-US" sz="2000" b="1" dirty="0">
                <a:cs typeface="+mn-ea"/>
                <a:sym typeface="+mn-lt"/>
              </a:rPr>
              <a:t>），将纸对折，将角的两边重合，观察</a:t>
            </a:r>
            <a:r>
              <a:rPr lang="zh-CN" altLang="en-US" sz="2000" dirty="0">
                <a:cs typeface="+mn-ea"/>
                <a:sym typeface="+mn-lt"/>
              </a:rPr>
              <a:t>∠</a:t>
            </a:r>
            <a:r>
              <a:rPr lang="en-US" altLang="zh-CN" sz="2000" dirty="0">
                <a:cs typeface="+mn-ea"/>
                <a:sym typeface="+mn-lt"/>
              </a:rPr>
              <a:t>AOC</a:t>
            </a:r>
            <a:r>
              <a:rPr lang="zh-CN" altLang="en-US" sz="2000" dirty="0">
                <a:cs typeface="+mn-ea"/>
                <a:sym typeface="+mn-lt"/>
              </a:rPr>
              <a:t>和∠</a:t>
            </a:r>
            <a:r>
              <a:rPr lang="en-US" altLang="zh-CN" sz="2000" dirty="0">
                <a:cs typeface="+mn-ea"/>
                <a:sym typeface="+mn-lt"/>
              </a:rPr>
              <a:t>COB</a:t>
            </a:r>
            <a:r>
              <a:rPr lang="zh-CN" altLang="en-US" sz="2000" b="1" dirty="0">
                <a:cs typeface="+mn-ea"/>
                <a:sym typeface="+mn-lt"/>
              </a:rPr>
              <a:t>与∠</a:t>
            </a:r>
            <a:r>
              <a:rPr lang="en-US" altLang="zh-CN" sz="2000" b="1" dirty="0">
                <a:cs typeface="+mn-ea"/>
                <a:sym typeface="+mn-lt"/>
              </a:rPr>
              <a:t>AOB</a:t>
            </a:r>
            <a:r>
              <a:rPr lang="zh-CN" altLang="en-US" sz="2000" b="1" dirty="0">
                <a:cs typeface="+mn-ea"/>
                <a:sym typeface="+mn-lt"/>
              </a:rPr>
              <a:t>的关系？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3CB8447-FD03-43AF-B1BF-0CEA9C98E97B}"/>
              </a:ext>
            </a:extLst>
          </p:cNvPr>
          <p:cNvSpPr/>
          <p:nvPr/>
        </p:nvSpPr>
        <p:spPr>
          <a:xfrm>
            <a:off x="1341696" y="2596937"/>
            <a:ext cx="4754304" cy="26111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8FDA169-9281-4848-9B52-8444DE672221}"/>
              </a:ext>
            </a:extLst>
          </p:cNvPr>
          <p:cNvGrpSpPr/>
          <p:nvPr/>
        </p:nvGrpSpPr>
        <p:grpSpPr>
          <a:xfrm>
            <a:off x="1662209" y="2854950"/>
            <a:ext cx="3906601" cy="2064315"/>
            <a:chOff x="1043899" y="1180263"/>
            <a:chExt cx="2929951" cy="1548236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CF8B22BB-D8C4-4E4E-B843-B3CA1195C459}"/>
                </a:ext>
              </a:extLst>
            </p:cNvPr>
            <p:cNvGrpSpPr/>
            <p:nvPr/>
          </p:nvGrpSpPr>
          <p:grpSpPr>
            <a:xfrm>
              <a:off x="1592844" y="1627667"/>
              <a:ext cx="2381006" cy="763361"/>
              <a:chOff x="3670506" y="3381762"/>
              <a:chExt cx="3511442" cy="763361"/>
            </a:xfrm>
          </p:grpSpPr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2AA8BCB5-F920-4692-AB48-1CA496D664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0506" y="4104492"/>
                <a:ext cx="3511442" cy="4063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4FDE7143-A1DF-455F-AB45-7D92044800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1050" y="3381762"/>
                <a:ext cx="1575163" cy="75521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F4A3533B-23BC-4AB9-9B13-4D7F50E641DF}"/>
                </a:ext>
              </a:extLst>
            </p:cNvPr>
            <p:cNvSpPr txBox="1"/>
            <p:nvPr/>
          </p:nvSpPr>
          <p:spPr>
            <a:xfrm>
              <a:off x="2726775" y="1180263"/>
              <a:ext cx="342900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A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B912F4B5-DDAA-4C99-BC34-3C446C0CF9A7}"/>
                </a:ext>
              </a:extLst>
            </p:cNvPr>
            <p:cNvSpPr txBox="1"/>
            <p:nvPr/>
          </p:nvSpPr>
          <p:spPr>
            <a:xfrm>
              <a:off x="1043899" y="2289918"/>
              <a:ext cx="31237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O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BB003642-5847-4A58-BCB5-B786D7F5984D}"/>
                </a:ext>
              </a:extLst>
            </p:cNvPr>
            <p:cNvSpPr txBox="1"/>
            <p:nvPr/>
          </p:nvSpPr>
          <p:spPr>
            <a:xfrm>
              <a:off x="3349521" y="2289918"/>
              <a:ext cx="31237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B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DA4E0C8C-9C46-4823-8FEE-2191EEA53A6A}"/>
              </a:ext>
            </a:extLst>
          </p:cNvPr>
          <p:cNvCxnSpPr/>
          <p:nvPr/>
        </p:nvCxnSpPr>
        <p:spPr>
          <a:xfrm flipV="1">
            <a:off x="2394135" y="3614058"/>
            <a:ext cx="2758732" cy="855247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6BB67614-3D85-4043-80FE-D599040376E9}"/>
              </a:ext>
            </a:extLst>
          </p:cNvPr>
          <p:cNvSpPr txBox="1"/>
          <p:nvPr/>
        </p:nvSpPr>
        <p:spPr>
          <a:xfrm>
            <a:off x="5167233" y="3091264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C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C2AB5BD-5DB7-4A81-9EC6-A281A09DCB5A}"/>
              </a:ext>
            </a:extLst>
          </p:cNvPr>
          <p:cNvSpPr txBox="1"/>
          <p:nvPr/>
        </p:nvSpPr>
        <p:spPr>
          <a:xfrm>
            <a:off x="7302269" y="2442068"/>
            <a:ext cx="306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AOC=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COB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8663E5B-7A13-4958-989F-CCD670069710}"/>
              </a:ext>
            </a:extLst>
          </p:cNvPr>
          <p:cNvSpPr txBox="1"/>
          <p:nvPr/>
        </p:nvSpPr>
        <p:spPr>
          <a:xfrm>
            <a:off x="6558154" y="3227467"/>
            <a:ext cx="455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AOB= 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AOC+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COB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C667F19-FE02-463C-9CA6-D83C5818CBB0}"/>
              </a:ext>
            </a:extLst>
          </p:cNvPr>
          <p:cNvSpPr txBox="1"/>
          <p:nvPr/>
        </p:nvSpPr>
        <p:spPr>
          <a:xfrm>
            <a:off x="6558152" y="4125433"/>
            <a:ext cx="455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AOB= 2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AOC=2</a:t>
            </a:r>
            <a:r>
              <a:rPr lang="zh-CN" altLang="en-US" sz="2400" dirty="0">
                <a:cs typeface="+mn-ea"/>
                <a:sym typeface="+mn-lt"/>
              </a:rPr>
              <a:t>∠</a:t>
            </a:r>
            <a:r>
              <a:rPr lang="en-US" altLang="zh-CN" sz="2400" dirty="0">
                <a:cs typeface="+mn-ea"/>
                <a:sym typeface="+mn-lt"/>
              </a:rPr>
              <a:t>COB</a:t>
            </a:r>
            <a:endParaRPr lang="zh-CN" altLang="en-US" sz="1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B41CE764-B590-452F-A18E-1995A9FCFC4E}"/>
                  </a:ext>
                </a:extLst>
              </p:cNvPr>
              <p:cNvSpPr txBox="1"/>
              <p:nvPr/>
            </p:nvSpPr>
            <p:spPr>
              <a:xfrm>
                <a:off x="6589447" y="4932318"/>
                <a:ext cx="4551681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AOB= 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AOC=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COB</a:t>
                </a:r>
                <a:endParaRPr lang="zh-CN" altLang="en-US" sz="1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B41CE764-B590-452F-A18E-1995A9FCF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447" y="4932318"/>
                <a:ext cx="4551681" cy="624082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6B08E953-E949-417A-9125-F32139126EC1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角平分线</a:t>
            </a:r>
          </a:p>
        </p:txBody>
      </p:sp>
    </p:spTree>
    <p:extLst>
      <p:ext uri="{BB962C8B-B14F-4D97-AF65-F5344CB8AC3E}">
        <p14:creationId xmlns:p14="http://schemas.microsoft.com/office/powerpoint/2010/main" val="9269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AA45847D-8F7C-4A8A-92B6-F690F3050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88" y="1219924"/>
            <a:ext cx="10011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从一个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角的顶点出发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，把这个角分成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相等的两个角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射线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叫这个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角的平分线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>
                <a:extLst>
                  <a:ext uri="{FF2B5EF4-FFF2-40B4-BE49-F238E27FC236}">
                    <a16:creationId xmlns:a16="http://schemas.microsoft.com/office/drawing/2014/main" id="{764BD04D-3882-4B39-9B60-8024A1AA6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7637" y="2044697"/>
                <a:ext cx="6385106" cy="2098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几何语言：</a:t>
                </a:r>
                <a:endParaRPr lang="en-US" altLang="zh-CN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的角平分线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∴ 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 2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AOC=2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 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COB)</a:t>
                </a:r>
                <a:endParaRPr lang="zh-CN" altLang="en-US" sz="14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Text Box 2">
                <a:extLst>
                  <a:ext uri="{FF2B5EF4-FFF2-40B4-BE49-F238E27FC236}">
                    <a16:creationId xmlns:a16="http://schemas.microsoft.com/office/drawing/2014/main" id="{764BD04D-3882-4B39-9B60-8024A1AA6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7637" y="2044697"/>
                <a:ext cx="6385106" cy="2098973"/>
              </a:xfrm>
              <a:prstGeom prst="rect">
                <a:avLst/>
              </a:prstGeom>
              <a:blipFill>
                <a:blip r:embed="rId3"/>
                <a:stretch>
                  <a:fillRect l="-954" b="-2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928FD9C3-9097-4CF8-8036-E1CBFFDCE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870" y="4529149"/>
                <a:ext cx="10498053" cy="1756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∠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 2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AOC=2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COB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 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COB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)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               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 OC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的角平分线</a:t>
                </a:r>
              </a:p>
              <a:p>
                <a:pPr defTabSz="914377">
                  <a:lnSpc>
                    <a:spcPct val="150000"/>
                  </a:lnSpc>
                </a:pPr>
                <a:endParaRPr lang="zh-CN" altLang="en-US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928FD9C3-9097-4CF8-8036-E1CBFFDCE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5870" y="4529149"/>
                <a:ext cx="10498053" cy="1756315"/>
              </a:xfrm>
              <a:prstGeom prst="rect">
                <a:avLst/>
              </a:prstGeom>
              <a:blipFill>
                <a:blip r:embed="rId4"/>
                <a:stretch>
                  <a:fillRect l="-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>
            <a:extLst>
              <a:ext uri="{FF2B5EF4-FFF2-40B4-BE49-F238E27FC236}">
                <a16:creationId xmlns:a16="http://schemas.microsoft.com/office/drawing/2014/main" id="{C18B4C56-8979-425C-BB4D-D35FB8E349C6}"/>
              </a:ext>
            </a:extLst>
          </p:cNvPr>
          <p:cNvGrpSpPr/>
          <p:nvPr/>
        </p:nvGrpSpPr>
        <p:grpSpPr>
          <a:xfrm>
            <a:off x="760616" y="2327960"/>
            <a:ext cx="3906601" cy="2064315"/>
            <a:chOff x="1043899" y="1180263"/>
            <a:chExt cx="2929951" cy="1548236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6454BFC-A09E-44CB-AF15-8B4B0FEEC960}"/>
                </a:ext>
              </a:extLst>
            </p:cNvPr>
            <p:cNvGrpSpPr/>
            <p:nvPr/>
          </p:nvGrpSpPr>
          <p:grpSpPr>
            <a:xfrm>
              <a:off x="1592844" y="1627667"/>
              <a:ext cx="2381006" cy="763361"/>
              <a:chOff x="3670506" y="3381762"/>
              <a:chExt cx="3511442" cy="763361"/>
            </a:xfrm>
          </p:grpSpPr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C6A0F342-088F-448A-A97A-8747EDBC91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0506" y="4104492"/>
                <a:ext cx="3511442" cy="4063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C7FBA7E9-FDBF-4D72-ADBF-C61BEB9CDF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1050" y="3381762"/>
                <a:ext cx="1575163" cy="75521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50E0838-C39F-4FBE-8078-5BA2FBCF0A43}"/>
                </a:ext>
              </a:extLst>
            </p:cNvPr>
            <p:cNvSpPr txBox="1"/>
            <p:nvPr/>
          </p:nvSpPr>
          <p:spPr>
            <a:xfrm>
              <a:off x="2726775" y="1180263"/>
              <a:ext cx="342900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A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CD623C46-D029-473E-9E80-B18910359164}"/>
                </a:ext>
              </a:extLst>
            </p:cNvPr>
            <p:cNvSpPr txBox="1"/>
            <p:nvPr/>
          </p:nvSpPr>
          <p:spPr>
            <a:xfrm>
              <a:off x="1043899" y="2289918"/>
              <a:ext cx="31237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O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5325CFF-F194-4CB7-BFB2-64E4773B7273}"/>
                </a:ext>
              </a:extLst>
            </p:cNvPr>
            <p:cNvSpPr txBox="1"/>
            <p:nvPr/>
          </p:nvSpPr>
          <p:spPr>
            <a:xfrm>
              <a:off x="3349521" y="2289918"/>
              <a:ext cx="31237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B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03C25B06-2C15-40EF-9C27-189C66865B35}"/>
              </a:ext>
            </a:extLst>
          </p:cNvPr>
          <p:cNvCxnSpPr/>
          <p:nvPr/>
        </p:nvCxnSpPr>
        <p:spPr>
          <a:xfrm flipV="1">
            <a:off x="1492542" y="3087068"/>
            <a:ext cx="2758732" cy="855247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EFF64B4B-6013-4526-B2BD-8227B3ABD36D}"/>
              </a:ext>
            </a:extLst>
          </p:cNvPr>
          <p:cNvSpPr txBox="1"/>
          <p:nvPr/>
        </p:nvSpPr>
        <p:spPr>
          <a:xfrm>
            <a:off x="4265640" y="2564274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C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466F4A3-9B6B-4149-89E9-1A8B4BB37CFB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角平分线</a:t>
            </a:r>
          </a:p>
        </p:txBody>
      </p:sp>
    </p:spTree>
    <p:extLst>
      <p:ext uri="{BB962C8B-B14F-4D97-AF65-F5344CB8AC3E}">
        <p14:creationId xmlns:p14="http://schemas.microsoft.com/office/powerpoint/2010/main" val="320709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>
                <a:extLst>
                  <a:ext uri="{FF2B5EF4-FFF2-40B4-BE49-F238E27FC236}">
                    <a16:creationId xmlns:a16="http://schemas.microsoft.com/office/drawing/2014/main" id="{764BD04D-3882-4B39-9B60-8024A1AA6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5093" y="3247299"/>
                <a:ext cx="10621216" cy="162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几何语言：</a:t>
                </a:r>
                <a:endParaRPr lang="en-US" altLang="zh-CN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射线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OD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的三等分线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 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AOB=3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AOC=3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COD=3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DOB(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COD=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DOB)</a:t>
                </a:r>
                <a:endParaRPr lang="zh-CN" altLang="en-US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Text Box 2">
                <a:extLst>
                  <a:ext uri="{FF2B5EF4-FFF2-40B4-BE49-F238E27FC236}">
                    <a16:creationId xmlns:a16="http://schemas.microsoft.com/office/drawing/2014/main" id="{764BD04D-3882-4B39-9B60-8024A1AA6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5093" y="3247299"/>
                <a:ext cx="10621216" cy="1627048"/>
              </a:xfrm>
              <a:prstGeom prst="rect">
                <a:avLst/>
              </a:prstGeom>
              <a:blipFill>
                <a:blip r:embed="rId3"/>
                <a:stretch>
                  <a:fillRect l="-574" b="-7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928FD9C3-9097-4CF8-8036-E1CBFFDCE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5094" y="4874347"/>
                <a:ext cx="12707629" cy="162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反之也成立∠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AOB=3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AOC=3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COD=3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DOB(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COD=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DOB)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射线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OD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的三等分线</a:t>
                </a:r>
                <a:endParaRPr lang="zh-CN" altLang="en-US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endParaRPr lang="zh-CN" altLang="en-US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928FD9C3-9097-4CF8-8036-E1CBFFDCE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5094" y="4874347"/>
                <a:ext cx="12707629" cy="1625573"/>
              </a:xfrm>
              <a:prstGeom prst="rect">
                <a:avLst/>
              </a:prstGeom>
              <a:blipFill>
                <a:blip r:embed="rId4"/>
                <a:stretch>
                  <a:fillRect l="-4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>
            <a:extLst>
              <a:ext uri="{FF2B5EF4-FFF2-40B4-BE49-F238E27FC236}">
                <a16:creationId xmlns:a16="http://schemas.microsoft.com/office/drawing/2014/main" id="{C18B4C56-8979-425C-BB4D-D35FB8E349C6}"/>
              </a:ext>
            </a:extLst>
          </p:cNvPr>
          <p:cNvGrpSpPr/>
          <p:nvPr/>
        </p:nvGrpSpPr>
        <p:grpSpPr>
          <a:xfrm>
            <a:off x="1052992" y="1182984"/>
            <a:ext cx="3906601" cy="2064315"/>
            <a:chOff x="1043899" y="1180263"/>
            <a:chExt cx="2929951" cy="1548236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6454BFC-A09E-44CB-AF15-8B4B0FEEC960}"/>
                </a:ext>
              </a:extLst>
            </p:cNvPr>
            <p:cNvGrpSpPr/>
            <p:nvPr/>
          </p:nvGrpSpPr>
          <p:grpSpPr>
            <a:xfrm>
              <a:off x="1592844" y="1627667"/>
              <a:ext cx="2381006" cy="763361"/>
              <a:chOff x="3670506" y="3381762"/>
              <a:chExt cx="3511442" cy="763361"/>
            </a:xfrm>
          </p:grpSpPr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C6A0F342-088F-448A-A97A-8747EDBC91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0506" y="4104492"/>
                <a:ext cx="3511442" cy="4063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C7FBA7E9-FDBF-4D72-ADBF-C61BEB9CDF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1050" y="3381762"/>
                <a:ext cx="1575163" cy="75521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50E0838-C39F-4FBE-8078-5BA2FBCF0A43}"/>
                </a:ext>
              </a:extLst>
            </p:cNvPr>
            <p:cNvSpPr txBox="1"/>
            <p:nvPr/>
          </p:nvSpPr>
          <p:spPr>
            <a:xfrm>
              <a:off x="2726775" y="1180263"/>
              <a:ext cx="342900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A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CD623C46-D029-473E-9E80-B18910359164}"/>
                </a:ext>
              </a:extLst>
            </p:cNvPr>
            <p:cNvSpPr txBox="1"/>
            <p:nvPr/>
          </p:nvSpPr>
          <p:spPr>
            <a:xfrm>
              <a:off x="1043899" y="2289918"/>
              <a:ext cx="31237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O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5325CFF-F194-4CB7-BFB2-64E4773B7273}"/>
                </a:ext>
              </a:extLst>
            </p:cNvPr>
            <p:cNvSpPr txBox="1"/>
            <p:nvPr/>
          </p:nvSpPr>
          <p:spPr>
            <a:xfrm>
              <a:off x="3349521" y="2289918"/>
              <a:ext cx="31237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B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03C25B06-2C15-40EF-9C27-189C66865B35}"/>
              </a:ext>
            </a:extLst>
          </p:cNvPr>
          <p:cNvCxnSpPr>
            <a:cxnSpLocks/>
          </p:cNvCxnSpPr>
          <p:nvPr/>
        </p:nvCxnSpPr>
        <p:spPr>
          <a:xfrm flipV="1">
            <a:off x="1784918" y="1727074"/>
            <a:ext cx="2550484" cy="1070265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EFF64B4B-6013-4526-B2BD-8227B3ABD36D}"/>
              </a:ext>
            </a:extLst>
          </p:cNvPr>
          <p:cNvSpPr txBox="1"/>
          <p:nvPr/>
        </p:nvSpPr>
        <p:spPr>
          <a:xfrm>
            <a:off x="4320561" y="1322182"/>
            <a:ext cx="4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C</a:t>
            </a:r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CB6CCB30-111D-4E2E-A476-A6CE60812271}"/>
              </a:ext>
            </a:extLst>
          </p:cNvPr>
          <p:cNvCxnSpPr>
            <a:cxnSpLocks/>
          </p:cNvCxnSpPr>
          <p:nvPr/>
        </p:nvCxnSpPr>
        <p:spPr>
          <a:xfrm flipV="1">
            <a:off x="1789521" y="2283001"/>
            <a:ext cx="2671103" cy="503479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5A010645-2098-40F4-ACFD-84C4EF86DB21}"/>
              </a:ext>
            </a:extLst>
          </p:cNvPr>
          <p:cNvSpPr txBox="1"/>
          <p:nvPr/>
        </p:nvSpPr>
        <p:spPr>
          <a:xfrm>
            <a:off x="4581292" y="188777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D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A8AFEBC-6982-416F-84AD-325CBF6742EB}"/>
              </a:ext>
            </a:extLst>
          </p:cNvPr>
          <p:cNvSpPr txBox="1"/>
          <p:nvPr/>
        </p:nvSpPr>
        <p:spPr>
          <a:xfrm>
            <a:off x="5484593" y="2064353"/>
            <a:ext cx="533925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射线</a:t>
            </a:r>
            <a:r>
              <a:rPr lang="en-US" altLang="zh-CN" sz="2667" b="1" dirty="0">
                <a:cs typeface="+mn-ea"/>
                <a:sym typeface="+mn-lt"/>
              </a:rPr>
              <a:t>OC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OD</a:t>
            </a:r>
            <a:r>
              <a:rPr lang="zh-CN" altLang="en-US" sz="2667" b="1" dirty="0">
                <a:cs typeface="+mn-ea"/>
                <a:sym typeface="+mn-lt"/>
              </a:rPr>
              <a:t>是∠</a:t>
            </a:r>
            <a:r>
              <a:rPr lang="en-US" altLang="zh-CN" sz="2667" b="1" dirty="0">
                <a:cs typeface="+mn-ea"/>
                <a:sym typeface="+mn-lt"/>
              </a:rPr>
              <a:t>AOB</a:t>
            </a:r>
            <a:r>
              <a:rPr lang="zh-CN" altLang="en-US" sz="2667" b="1" dirty="0">
                <a:cs typeface="+mn-ea"/>
                <a:sym typeface="+mn-lt"/>
              </a:rPr>
              <a:t>的三等分线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647DA80-CA98-46E0-98DD-F6B3F679E169}"/>
              </a:ext>
            </a:extLst>
          </p:cNvPr>
          <p:cNvSpPr txBox="1"/>
          <p:nvPr/>
        </p:nvSpPr>
        <p:spPr>
          <a:xfrm>
            <a:off x="760616" y="252184"/>
            <a:ext cx="755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角三等分线</a:t>
            </a:r>
          </a:p>
        </p:txBody>
      </p:sp>
    </p:spTree>
    <p:extLst>
      <p:ext uri="{BB962C8B-B14F-4D97-AF65-F5344CB8AC3E}">
        <p14:creationId xmlns:p14="http://schemas.microsoft.com/office/powerpoint/2010/main" val="38568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xjbn4go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1312</Words>
  <Application>Microsoft Office PowerPoint</Application>
  <PresentationFormat>宽屏</PresentationFormat>
  <Paragraphs>187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2020-04-05T01:31:58Z</dcterms:created>
  <dcterms:modified xsi:type="dcterms:W3CDTF">2021-01-09T09:43:01Z</dcterms:modified>
</cp:coreProperties>
</file>