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8" r:id="rId2"/>
    <p:sldId id="260" r:id="rId3"/>
    <p:sldId id="500" r:id="rId4"/>
    <p:sldId id="485" r:id="rId5"/>
    <p:sldId id="498" r:id="rId6"/>
    <p:sldId id="499" r:id="rId7"/>
    <p:sldId id="501" r:id="rId8"/>
    <p:sldId id="502" r:id="rId9"/>
    <p:sldId id="503" r:id="rId10"/>
    <p:sldId id="504" r:id="rId11"/>
    <p:sldId id="505" r:id="rId12"/>
    <p:sldId id="507" r:id="rId13"/>
    <p:sldId id="484" r:id="rId14"/>
    <p:sldId id="506" r:id="rId15"/>
    <p:sldId id="287" r:id="rId16"/>
    <p:sldId id="261" r:id="rId17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66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B38F5EB7-C952-4DF5-AE7D-673C6DDFE586}" type="datetimeFigureOut">
              <a:rPr lang="zh-CN" altLang="en-US" smtClean="0"/>
              <a:pPr/>
              <a:t>2021/1/9</a:t>
            </a:fld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 dirty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阿里巴巴普惠体 R" panose="00020600040101010101" pitchFamily="18" charset="-122"/>
                <a:ea typeface="阿里巴巴普惠体 R" panose="00020600040101010101" pitchFamily="18" charset="-122"/>
              </a:defRPr>
            </a:lvl1pPr>
          </a:lstStyle>
          <a:p>
            <a:fld id="{3B6787E1-5113-4841-BFF6-B153DE11972A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227576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阿里巴巴普惠体 R" panose="00020600040101010101" pitchFamily="18" charset="-122"/>
        <a:ea typeface="阿里巴巴普惠体 R" panose="00020600040101010101" pitchFamily="18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787E1-5113-4841-BFF6-B153DE11972A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60798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787E1-5113-4841-BFF6-B153DE11972A}" type="slidenum">
              <a:rPr lang="zh-CN" altLang="en-US" smtClean="0"/>
              <a:t>10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739579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787E1-5113-4841-BFF6-B153DE11972A}" type="slidenum">
              <a:rPr lang="zh-CN" altLang="en-US" smtClean="0"/>
              <a:t>11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6771558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787E1-5113-4841-BFF6-B153DE11972A}" type="slidenum">
              <a:rPr lang="zh-CN" altLang="en-US" smtClean="0"/>
              <a:t>12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5414738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787E1-5113-4841-BFF6-B153DE11972A}" type="slidenum">
              <a:rPr lang="zh-CN" altLang="en-US" smtClean="0"/>
              <a:t>13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867827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787E1-5113-4841-BFF6-B153DE11972A}" type="slidenum">
              <a:rPr lang="zh-CN" altLang="en-US" smtClean="0"/>
              <a:t>14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3663719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4AF39AF-2281-4A67-BEFF-C4B1DAD081C2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3672349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787E1-5113-4841-BFF6-B153DE11972A}" type="slidenum">
              <a:rPr lang="zh-CN" altLang="en-US" smtClean="0"/>
              <a:t>16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02908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787E1-5113-4841-BFF6-B153DE11972A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436706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787E1-5113-4841-BFF6-B153DE11972A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470560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787E1-5113-4841-BFF6-B153DE11972A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6234217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787E1-5113-4841-BFF6-B153DE11972A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818129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787E1-5113-4841-BFF6-B153DE11972A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54237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787E1-5113-4841-BFF6-B153DE11972A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828890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787E1-5113-4841-BFF6-B153DE11972A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0639504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6787E1-5113-4841-BFF6-B153DE11972A}" type="slidenum">
              <a:rPr lang="zh-CN" altLang="en-US" smtClean="0"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61274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直接连接符 2">
            <a:extLst>
              <a:ext uri="{FF2B5EF4-FFF2-40B4-BE49-F238E27FC236}">
                <a16:creationId xmlns:a16="http://schemas.microsoft.com/office/drawing/2014/main" id="{646DD6FE-2FCC-426C-A6D9-D54954344C4A}"/>
              </a:ext>
            </a:extLst>
          </p:cNvPr>
          <p:cNvCxnSpPr/>
          <p:nvPr userDrawn="1"/>
        </p:nvCxnSpPr>
        <p:spPr>
          <a:xfrm>
            <a:off x="471714" y="798286"/>
            <a:ext cx="11248571" cy="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矩形 3">
            <a:extLst>
              <a:ext uri="{FF2B5EF4-FFF2-40B4-BE49-F238E27FC236}">
                <a16:creationId xmlns:a16="http://schemas.microsoft.com/office/drawing/2014/main" id="{CC8901EE-063F-453E-86B8-F4DE8F9CEED9}"/>
              </a:ext>
            </a:extLst>
          </p:cNvPr>
          <p:cNvSpPr/>
          <p:nvPr userDrawn="1"/>
        </p:nvSpPr>
        <p:spPr>
          <a:xfrm>
            <a:off x="471714" y="345848"/>
            <a:ext cx="152400" cy="457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11519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51708079-4F2C-43F7-A997-03E39C1A3BA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322763" y="476250"/>
            <a:ext cx="10769600" cy="10769600"/>
          </a:xfrm>
          <a:custGeom>
            <a:avLst/>
            <a:gdLst>
              <a:gd name="connsiteX0" fmla="*/ 5384800 w 10769600"/>
              <a:gd name="connsiteY0" fmla="*/ 2308327 h 10769600"/>
              <a:gd name="connsiteX1" fmla="*/ 8461273 w 10769600"/>
              <a:gd name="connsiteY1" fmla="*/ 5384800 h 10769600"/>
              <a:gd name="connsiteX2" fmla="*/ 5384800 w 10769600"/>
              <a:gd name="connsiteY2" fmla="*/ 8461273 h 10769600"/>
              <a:gd name="connsiteX3" fmla="*/ 2308327 w 10769600"/>
              <a:gd name="connsiteY3" fmla="*/ 5384800 h 10769600"/>
              <a:gd name="connsiteX4" fmla="*/ 5384800 w 10769600"/>
              <a:gd name="connsiteY4" fmla="*/ 2308327 h 10769600"/>
              <a:gd name="connsiteX5" fmla="*/ 5384800 w 10769600"/>
              <a:gd name="connsiteY5" fmla="*/ 1541884 h 10769600"/>
              <a:gd name="connsiteX6" fmla="*/ 1541884 w 10769600"/>
              <a:gd name="connsiteY6" fmla="*/ 5384800 h 10769600"/>
              <a:gd name="connsiteX7" fmla="*/ 5384800 w 10769600"/>
              <a:gd name="connsiteY7" fmla="*/ 9227716 h 10769600"/>
              <a:gd name="connsiteX8" fmla="*/ 9227716 w 10769600"/>
              <a:gd name="connsiteY8" fmla="*/ 5384800 h 10769600"/>
              <a:gd name="connsiteX9" fmla="*/ 5384800 w 10769600"/>
              <a:gd name="connsiteY9" fmla="*/ 1541884 h 10769600"/>
              <a:gd name="connsiteX10" fmla="*/ 5384800 w 10769600"/>
              <a:gd name="connsiteY10" fmla="*/ 0 h 10769600"/>
              <a:gd name="connsiteX11" fmla="*/ 10769600 w 10769600"/>
              <a:gd name="connsiteY11" fmla="*/ 5384800 h 10769600"/>
              <a:gd name="connsiteX12" fmla="*/ 5384800 w 10769600"/>
              <a:gd name="connsiteY12" fmla="*/ 10769600 h 10769600"/>
              <a:gd name="connsiteX13" fmla="*/ 0 w 10769600"/>
              <a:gd name="connsiteY13" fmla="*/ 5384800 h 10769600"/>
              <a:gd name="connsiteX14" fmla="*/ 5384800 w 10769600"/>
              <a:gd name="connsiteY14" fmla="*/ 0 h 107696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0769600" h="10769600">
                <a:moveTo>
                  <a:pt x="5384800" y="2308327"/>
                </a:moveTo>
                <a:cubicBezTo>
                  <a:pt x="7083889" y="2308327"/>
                  <a:pt x="8461273" y="3685711"/>
                  <a:pt x="8461273" y="5384800"/>
                </a:cubicBezTo>
                <a:cubicBezTo>
                  <a:pt x="8461273" y="7083889"/>
                  <a:pt x="7083889" y="8461273"/>
                  <a:pt x="5384800" y="8461273"/>
                </a:cubicBezTo>
                <a:cubicBezTo>
                  <a:pt x="3685711" y="8461273"/>
                  <a:pt x="2308327" y="7083889"/>
                  <a:pt x="2308327" y="5384800"/>
                </a:cubicBezTo>
                <a:cubicBezTo>
                  <a:pt x="2308327" y="3685711"/>
                  <a:pt x="3685711" y="2308327"/>
                  <a:pt x="5384800" y="2308327"/>
                </a:cubicBezTo>
                <a:close/>
                <a:moveTo>
                  <a:pt x="5384800" y="1541884"/>
                </a:moveTo>
                <a:cubicBezTo>
                  <a:pt x="3262416" y="1541884"/>
                  <a:pt x="1541884" y="3262416"/>
                  <a:pt x="1541884" y="5384800"/>
                </a:cubicBezTo>
                <a:cubicBezTo>
                  <a:pt x="1541884" y="7507184"/>
                  <a:pt x="3262416" y="9227716"/>
                  <a:pt x="5384800" y="9227716"/>
                </a:cubicBezTo>
                <a:cubicBezTo>
                  <a:pt x="7507184" y="9227716"/>
                  <a:pt x="9227716" y="7507184"/>
                  <a:pt x="9227716" y="5384800"/>
                </a:cubicBezTo>
                <a:cubicBezTo>
                  <a:pt x="9227716" y="3262416"/>
                  <a:pt x="7507184" y="1541884"/>
                  <a:pt x="5384800" y="1541884"/>
                </a:cubicBezTo>
                <a:close/>
                <a:moveTo>
                  <a:pt x="5384800" y="0"/>
                </a:moveTo>
                <a:cubicBezTo>
                  <a:pt x="8358743" y="0"/>
                  <a:pt x="10769600" y="2410857"/>
                  <a:pt x="10769600" y="5384800"/>
                </a:cubicBezTo>
                <a:cubicBezTo>
                  <a:pt x="10769600" y="8358743"/>
                  <a:pt x="8358743" y="10769600"/>
                  <a:pt x="5384800" y="10769600"/>
                </a:cubicBezTo>
                <a:cubicBezTo>
                  <a:pt x="2410857" y="10769600"/>
                  <a:pt x="0" y="8358743"/>
                  <a:pt x="0" y="5384800"/>
                </a:cubicBezTo>
                <a:cubicBezTo>
                  <a:pt x="0" y="2410857"/>
                  <a:pt x="2410857" y="0"/>
                  <a:pt x="5384800" y="0"/>
                </a:cubicBezTo>
                <a:close/>
              </a:path>
            </a:pathLst>
          </a:custGeom>
          <a:pattFill prst="ltDnDiag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>
              <a:defRPr lang="en-ID" sz="3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marL="0" lvl="0" algn="ctr"/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780709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办公资源网：https://www.bangongziyuan.com/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2F153D-2634-4A61-86A1-BC20FEA3F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17F7F9A-A884-481E-94FE-076C159260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18BC00A4-AC4B-428D-91CB-B3D28DBE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5D328-291A-47AC-BDFD-986BBBD9F7A5}" type="datetimeFigureOut">
              <a:rPr lang="zh-CN" altLang="en-US" smtClean="0"/>
              <a:t>2021/1/9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A8006B1-F14B-4844-9FBA-D5F2D8F4AF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6CF8928-CF5D-4210-A8FC-3389789EF6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3A03F8-67D8-4B14-B435-8036BD8CFE8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9446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24475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80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占位符 10">
            <a:extLst>
              <a:ext uri="{FF2B5EF4-FFF2-40B4-BE49-F238E27FC236}">
                <a16:creationId xmlns:a16="http://schemas.microsoft.com/office/drawing/2014/main" id="{4E044D5A-3C6D-47B5-A95B-33A52B301B1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52" r="19952"/>
          <a:stretch>
            <a:fillRect/>
          </a:stretch>
        </p:blipFill>
        <p:spPr>
          <a:xfrm>
            <a:off x="6408738" y="476250"/>
            <a:ext cx="9893300" cy="9893300"/>
          </a:xfrm>
        </p:spPr>
      </p:pic>
      <p:sp>
        <p:nvSpPr>
          <p:cNvPr id="21" name="Oval 20">
            <a:extLst>
              <a:ext uri="{FF2B5EF4-FFF2-40B4-BE49-F238E27FC236}">
                <a16:creationId xmlns:a16="http://schemas.microsoft.com/office/drawing/2014/main" id="{AD861AEB-57BF-488B-9566-C1B7A53E0718}"/>
              </a:ext>
            </a:extLst>
          </p:cNvPr>
          <p:cNvSpPr/>
          <p:nvPr/>
        </p:nvSpPr>
        <p:spPr>
          <a:xfrm>
            <a:off x="7287737" y="1112706"/>
            <a:ext cx="1439994" cy="1439994"/>
          </a:xfrm>
          <a:prstGeom prst="ellipse">
            <a:avLst/>
          </a:prstGeom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C2A76EF0-620A-4701-AA3F-869DD3F54FAB}"/>
              </a:ext>
            </a:extLst>
          </p:cNvPr>
          <p:cNvSpPr/>
          <p:nvPr/>
        </p:nvSpPr>
        <p:spPr>
          <a:xfrm>
            <a:off x="7722517" y="1500358"/>
            <a:ext cx="527728" cy="616372"/>
          </a:xfrm>
          <a:custGeom>
            <a:avLst/>
            <a:gdLst>
              <a:gd name="connsiteX0" fmla="*/ 180131 w 574471"/>
              <a:gd name="connsiteY0" fmla="*/ 450020 h 670967"/>
              <a:gd name="connsiteX1" fmla="*/ 148509 w 574471"/>
              <a:gd name="connsiteY1" fmla="*/ 541314 h 670967"/>
              <a:gd name="connsiteX2" fmla="*/ 191818 w 574471"/>
              <a:gd name="connsiteY2" fmla="*/ 538015 h 670967"/>
              <a:gd name="connsiteX3" fmla="*/ 287236 w 574471"/>
              <a:gd name="connsiteY3" fmla="*/ 655431 h 670967"/>
              <a:gd name="connsiteX4" fmla="*/ 382654 w 574471"/>
              <a:gd name="connsiteY4" fmla="*/ 538015 h 670967"/>
              <a:gd name="connsiteX5" fmla="*/ 425964 w 574471"/>
              <a:gd name="connsiteY5" fmla="*/ 541314 h 670967"/>
              <a:gd name="connsiteX6" fmla="*/ 395028 w 574471"/>
              <a:gd name="connsiteY6" fmla="*/ 450020 h 670967"/>
              <a:gd name="connsiteX7" fmla="*/ 411665 w 574471"/>
              <a:gd name="connsiteY7" fmla="*/ 458957 h 670967"/>
              <a:gd name="connsiteX8" fmla="*/ 509832 w 574471"/>
              <a:gd name="connsiteY8" fmla="*/ 507353 h 670967"/>
              <a:gd name="connsiteX9" fmla="*/ 558641 w 574471"/>
              <a:gd name="connsiteY9" fmla="*/ 572112 h 670967"/>
              <a:gd name="connsiteX10" fmla="*/ 574315 w 574471"/>
              <a:gd name="connsiteY10" fmla="*/ 658731 h 670967"/>
              <a:gd name="connsiteX11" fmla="*/ 563866 w 574471"/>
              <a:gd name="connsiteY11" fmla="*/ 670967 h 670967"/>
              <a:gd name="connsiteX12" fmla="*/ 290673 w 574471"/>
              <a:gd name="connsiteY12" fmla="*/ 670967 h 670967"/>
              <a:gd name="connsiteX13" fmla="*/ 283524 w 574471"/>
              <a:gd name="connsiteY13" fmla="*/ 670967 h 670967"/>
              <a:gd name="connsiteX14" fmla="*/ 10331 w 574471"/>
              <a:gd name="connsiteY14" fmla="*/ 670967 h 670967"/>
              <a:gd name="connsiteX15" fmla="*/ 157 w 574471"/>
              <a:gd name="connsiteY15" fmla="*/ 658731 h 670967"/>
              <a:gd name="connsiteX16" fmla="*/ 15831 w 574471"/>
              <a:gd name="connsiteY16" fmla="*/ 572112 h 670967"/>
              <a:gd name="connsiteX17" fmla="*/ 64640 w 574471"/>
              <a:gd name="connsiteY17" fmla="*/ 507353 h 670967"/>
              <a:gd name="connsiteX18" fmla="*/ 160470 w 574471"/>
              <a:gd name="connsiteY18" fmla="*/ 460057 h 670967"/>
              <a:gd name="connsiteX19" fmla="*/ 276609 w 574471"/>
              <a:gd name="connsiteY19" fmla="*/ 14 h 670967"/>
              <a:gd name="connsiteX20" fmla="*/ 342095 w 574471"/>
              <a:gd name="connsiteY20" fmla="*/ 27101 h 670967"/>
              <a:gd name="connsiteX21" fmla="*/ 445625 w 574471"/>
              <a:gd name="connsiteY21" fmla="*/ 228524 h 670967"/>
              <a:gd name="connsiteX22" fmla="*/ 495946 w 574471"/>
              <a:gd name="connsiteY22" fmla="*/ 357627 h 670967"/>
              <a:gd name="connsiteX23" fmla="*/ 364918 w 574471"/>
              <a:gd name="connsiteY23" fmla="*/ 397912 h 670967"/>
              <a:gd name="connsiteX24" fmla="*/ 364918 w 574471"/>
              <a:gd name="connsiteY24" fmla="*/ 426097 h 670967"/>
              <a:gd name="connsiteX25" fmla="*/ 365055 w 574471"/>
              <a:gd name="connsiteY25" fmla="*/ 428160 h 670967"/>
              <a:gd name="connsiteX26" fmla="*/ 287236 w 574471"/>
              <a:gd name="connsiteY26" fmla="*/ 655431 h 670967"/>
              <a:gd name="connsiteX27" fmla="*/ 209279 w 574471"/>
              <a:gd name="connsiteY27" fmla="*/ 427747 h 670967"/>
              <a:gd name="connsiteX28" fmla="*/ 209279 w 574471"/>
              <a:gd name="connsiteY28" fmla="*/ 398874 h 670967"/>
              <a:gd name="connsiteX29" fmla="*/ 76464 w 574471"/>
              <a:gd name="connsiteY29" fmla="*/ 355840 h 670967"/>
              <a:gd name="connsiteX30" fmla="*/ 131460 w 574471"/>
              <a:gd name="connsiteY30" fmla="*/ 200201 h 670967"/>
              <a:gd name="connsiteX31" fmla="*/ 225778 w 574471"/>
              <a:gd name="connsiteY31" fmla="*/ 9778 h 670967"/>
              <a:gd name="connsiteX32" fmla="*/ 276609 w 574471"/>
              <a:gd name="connsiteY32" fmla="*/ 14 h 670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574471" h="670967">
                <a:moveTo>
                  <a:pt x="180131" y="450020"/>
                </a:moveTo>
                <a:lnTo>
                  <a:pt x="148509" y="541314"/>
                </a:lnTo>
                <a:lnTo>
                  <a:pt x="191818" y="538015"/>
                </a:lnTo>
                <a:lnTo>
                  <a:pt x="287236" y="655431"/>
                </a:lnTo>
                <a:lnTo>
                  <a:pt x="382654" y="538015"/>
                </a:lnTo>
                <a:lnTo>
                  <a:pt x="425964" y="541314"/>
                </a:lnTo>
                <a:lnTo>
                  <a:pt x="395028" y="450020"/>
                </a:lnTo>
                <a:cubicBezTo>
                  <a:pt x="400528" y="453045"/>
                  <a:pt x="406027" y="456207"/>
                  <a:pt x="411665" y="458957"/>
                </a:cubicBezTo>
                <a:lnTo>
                  <a:pt x="509832" y="507353"/>
                </a:lnTo>
                <a:cubicBezTo>
                  <a:pt x="535406" y="520002"/>
                  <a:pt x="553554" y="544064"/>
                  <a:pt x="558641" y="572112"/>
                </a:cubicBezTo>
                <a:lnTo>
                  <a:pt x="574315" y="658731"/>
                </a:lnTo>
                <a:cubicBezTo>
                  <a:pt x="575415" y="665055"/>
                  <a:pt x="570603" y="670967"/>
                  <a:pt x="563866" y="670967"/>
                </a:cubicBezTo>
                <a:lnTo>
                  <a:pt x="290673" y="670967"/>
                </a:lnTo>
                <a:lnTo>
                  <a:pt x="283524" y="670967"/>
                </a:lnTo>
                <a:lnTo>
                  <a:pt x="10331" y="670967"/>
                </a:lnTo>
                <a:cubicBezTo>
                  <a:pt x="3869" y="670967"/>
                  <a:pt x="-943" y="665055"/>
                  <a:pt x="157" y="658731"/>
                </a:cubicBezTo>
                <a:lnTo>
                  <a:pt x="15831" y="572112"/>
                </a:lnTo>
                <a:cubicBezTo>
                  <a:pt x="20918" y="544064"/>
                  <a:pt x="39067" y="520002"/>
                  <a:pt x="64640" y="507353"/>
                </a:cubicBezTo>
                <a:lnTo>
                  <a:pt x="160470" y="460057"/>
                </a:lnTo>
                <a:close/>
                <a:moveTo>
                  <a:pt x="276609" y="14"/>
                </a:moveTo>
                <a:cubicBezTo>
                  <a:pt x="320208" y="729"/>
                  <a:pt x="342095" y="27101"/>
                  <a:pt x="342095" y="27101"/>
                </a:cubicBezTo>
                <a:cubicBezTo>
                  <a:pt x="431876" y="18852"/>
                  <a:pt x="456624" y="116882"/>
                  <a:pt x="445625" y="228524"/>
                </a:cubicBezTo>
                <a:cubicBezTo>
                  <a:pt x="434625" y="340304"/>
                  <a:pt x="495946" y="357627"/>
                  <a:pt x="495946" y="357627"/>
                </a:cubicBezTo>
                <a:cubicBezTo>
                  <a:pt x="453736" y="400662"/>
                  <a:pt x="364918" y="397912"/>
                  <a:pt x="364918" y="397912"/>
                </a:cubicBezTo>
                <a:lnTo>
                  <a:pt x="364918" y="426097"/>
                </a:lnTo>
                <a:lnTo>
                  <a:pt x="365055" y="428160"/>
                </a:lnTo>
                <a:lnTo>
                  <a:pt x="287236" y="655431"/>
                </a:lnTo>
                <a:lnTo>
                  <a:pt x="209279" y="427747"/>
                </a:lnTo>
                <a:lnTo>
                  <a:pt x="209279" y="398874"/>
                </a:lnTo>
                <a:cubicBezTo>
                  <a:pt x="106712" y="399837"/>
                  <a:pt x="76464" y="355840"/>
                  <a:pt x="76464" y="355840"/>
                </a:cubicBezTo>
                <a:cubicBezTo>
                  <a:pt x="76464" y="355840"/>
                  <a:pt x="135035" y="354878"/>
                  <a:pt x="131460" y="200201"/>
                </a:cubicBezTo>
                <a:cubicBezTo>
                  <a:pt x="127885" y="45388"/>
                  <a:pt x="199243" y="19952"/>
                  <a:pt x="225778" y="9778"/>
                </a:cubicBezTo>
                <a:cubicBezTo>
                  <a:pt x="245130" y="2388"/>
                  <a:pt x="262076" y="-225"/>
                  <a:pt x="276609" y="14"/>
                </a:cubicBezTo>
                <a:close/>
              </a:path>
            </a:pathLst>
          </a:custGeom>
          <a:solidFill>
            <a:schemeClr val="bg1"/>
          </a:solidFill>
          <a:ln w="136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3" name="Rectangle: Rounded Corners 40">
            <a:extLst>
              <a:ext uri="{FF2B5EF4-FFF2-40B4-BE49-F238E27FC236}">
                <a16:creationId xmlns:a16="http://schemas.microsoft.com/office/drawing/2014/main" id="{61EEBABF-B078-47F1-9A2D-CD34D21AC424}"/>
              </a:ext>
            </a:extLst>
          </p:cNvPr>
          <p:cNvSpPr>
            <a:spLocks/>
          </p:cNvSpPr>
          <p:nvPr/>
        </p:nvSpPr>
        <p:spPr bwMode="auto">
          <a:xfrm rot="16200000">
            <a:off x="1082219" y="4539882"/>
            <a:ext cx="257285" cy="1134676"/>
          </a:xfrm>
          <a:prstGeom prst="roundRect">
            <a:avLst>
              <a:gd name="adj" fmla="val 12979"/>
            </a:avLst>
          </a:prstGeom>
          <a:solidFill>
            <a:schemeClr val="accent1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4" name="Rectangle: Rounded Corners 43">
            <a:extLst>
              <a:ext uri="{FF2B5EF4-FFF2-40B4-BE49-F238E27FC236}">
                <a16:creationId xmlns:a16="http://schemas.microsoft.com/office/drawing/2014/main" id="{7E84F4DC-DC52-4C24-BB39-7CEB9AFFC465}"/>
              </a:ext>
            </a:extLst>
          </p:cNvPr>
          <p:cNvSpPr>
            <a:spLocks/>
          </p:cNvSpPr>
          <p:nvPr/>
        </p:nvSpPr>
        <p:spPr bwMode="auto">
          <a:xfrm rot="16200000">
            <a:off x="2429977" y="4539882"/>
            <a:ext cx="257285" cy="1134676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9EB8F39B-EE73-4617-81FB-158778B8CADF}"/>
              </a:ext>
            </a:extLst>
          </p:cNvPr>
          <p:cNvGrpSpPr/>
          <p:nvPr/>
        </p:nvGrpSpPr>
        <p:grpSpPr>
          <a:xfrm>
            <a:off x="541721" y="2957236"/>
            <a:ext cx="6120336" cy="1407776"/>
            <a:chOff x="1571361" y="2753282"/>
            <a:chExt cx="6120336" cy="1407776"/>
          </a:xfrm>
        </p:grpSpPr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D0DE57C4-8F6E-4A5A-93A6-A1FF077C92F0}"/>
                </a:ext>
              </a:extLst>
            </p:cNvPr>
            <p:cNvSpPr/>
            <p:nvPr/>
          </p:nvSpPr>
          <p:spPr bwMode="auto">
            <a:xfrm>
              <a:off x="1602935" y="2753282"/>
              <a:ext cx="6088762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zh-CN" altLang="en-US" sz="3600" b="1" kern="100" dirty="0">
                  <a:cs typeface="+mn-ea"/>
                  <a:sym typeface="+mn-lt"/>
                </a:rPr>
                <a:t>专题</a:t>
              </a:r>
              <a:r>
                <a:rPr lang="en-US" altLang="zh-CN" sz="3600" b="1" kern="100" dirty="0">
                  <a:cs typeface="+mn-ea"/>
                  <a:sym typeface="+mn-lt"/>
                </a:rPr>
                <a:t>4.2 </a:t>
              </a:r>
              <a:r>
                <a:rPr lang="zh-CN" altLang="en-US" sz="3600" b="1" kern="100" dirty="0">
                  <a:cs typeface="+mn-ea"/>
                  <a:sym typeface="+mn-lt"/>
                </a:rPr>
                <a:t>直线、射线、线段</a:t>
              </a: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3B5F33C2-C30F-4A1B-BD37-0E4368C2D2B9}"/>
                </a:ext>
              </a:extLst>
            </p:cNvPr>
            <p:cNvSpPr/>
            <p:nvPr/>
          </p:nvSpPr>
          <p:spPr>
            <a:xfrm>
              <a:off x="1571361" y="3637838"/>
              <a:ext cx="347271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/>
              <a:endParaRPr lang="zh-CN" altLang="en-US" sz="2800" dirty="0">
                <a:cs typeface="+mn-ea"/>
                <a:sym typeface="+mn-lt"/>
              </a:endParaRPr>
            </a:p>
          </p:txBody>
        </p:sp>
        <p:cxnSp>
          <p:nvCxnSpPr>
            <p:cNvPr id="28" name="直接连接符 27">
              <a:extLst>
                <a:ext uri="{FF2B5EF4-FFF2-40B4-BE49-F238E27FC236}">
                  <a16:creationId xmlns:a16="http://schemas.microsoft.com/office/drawing/2014/main" id="{1F7CED96-A437-4563-85AE-AF1616939787}"/>
                </a:ext>
              </a:extLst>
            </p:cNvPr>
            <p:cNvCxnSpPr>
              <a:cxnSpLocks/>
            </p:cNvCxnSpPr>
            <p:nvPr/>
          </p:nvCxnSpPr>
          <p:spPr>
            <a:xfrm>
              <a:off x="1634862" y="3563329"/>
              <a:ext cx="591169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9" name="矩形 28">
            <a:extLst>
              <a:ext uri="{FF2B5EF4-FFF2-40B4-BE49-F238E27FC236}">
                <a16:creationId xmlns:a16="http://schemas.microsoft.com/office/drawing/2014/main" id="{B4E3D553-314F-4B78-BF17-7BDB9EDAB4BE}"/>
              </a:ext>
            </a:extLst>
          </p:cNvPr>
          <p:cNvSpPr/>
          <p:nvPr/>
        </p:nvSpPr>
        <p:spPr bwMode="auto">
          <a:xfrm>
            <a:off x="541721" y="2314904"/>
            <a:ext cx="35798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第四章 几何图形初步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222799BE-28EB-4A8B-8B89-2F7571B48ABB}"/>
              </a:ext>
            </a:extLst>
          </p:cNvPr>
          <p:cNvSpPr txBox="1"/>
          <p:nvPr/>
        </p:nvSpPr>
        <p:spPr>
          <a:xfrm>
            <a:off x="541721" y="4301996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5B024338-3A8A-4C34-A4D9-FF464C819F10}"/>
              </a:ext>
            </a:extLst>
          </p:cNvPr>
          <p:cNvSpPr/>
          <p:nvPr/>
        </p:nvSpPr>
        <p:spPr>
          <a:xfrm>
            <a:off x="541721" y="3870923"/>
            <a:ext cx="41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457200"/>
            <a:r>
              <a:rPr lang="zh-CN" altLang="en-US" dirty="0">
                <a:cs typeface="+mn-ea"/>
                <a:sym typeface="+mn-lt"/>
              </a:rPr>
              <a:t>（线段长短的比较）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4F35E481-693F-4C67-A46C-A6A04D20BD38}"/>
              </a:ext>
            </a:extLst>
          </p:cNvPr>
          <p:cNvSpPr txBox="1"/>
          <p:nvPr/>
        </p:nvSpPr>
        <p:spPr>
          <a:xfrm>
            <a:off x="656863" y="5000943"/>
            <a:ext cx="8899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0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900">
                <a:solidFill>
                  <a:schemeClr val="bg1"/>
                </a:solidFill>
                <a:cs typeface="+mn-ea"/>
                <a:sym typeface="+mn-lt"/>
              </a:rPr>
              <a:t>xippt</a:t>
            </a:r>
            <a:endParaRPr lang="zh-CN" altLang="en-US" sz="9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31FF31B2-0A60-441E-AF02-65C8DD9DA813}"/>
              </a:ext>
            </a:extLst>
          </p:cNvPr>
          <p:cNvSpPr txBox="1"/>
          <p:nvPr/>
        </p:nvSpPr>
        <p:spPr>
          <a:xfrm>
            <a:off x="2004621" y="5000943"/>
            <a:ext cx="10731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90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900" dirty="0">
                <a:solidFill>
                  <a:schemeClr val="bg1"/>
                </a:solidFill>
                <a:cs typeface="+mn-ea"/>
                <a:sym typeface="+mn-lt"/>
              </a:rPr>
              <a:t>20xx.4.4</a:t>
            </a:r>
            <a:endParaRPr lang="zh-CN" altLang="en-US" sz="9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D2F9ACCE-195F-454B-836A-B523178CCB97}"/>
              </a:ext>
            </a:extLst>
          </p:cNvPr>
          <p:cNvSpPr/>
          <p:nvPr/>
        </p:nvSpPr>
        <p:spPr>
          <a:xfrm>
            <a:off x="642881" y="510676"/>
            <a:ext cx="1103086" cy="3693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cs typeface="+mn-ea"/>
                <a:sym typeface="+mn-lt"/>
              </a:rPr>
              <a:t>LOGO</a:t>
            </a:r>
            <a:endParaRPr lang="zh-CN" altLang="en-US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94429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9" grpId="0"/>
      <p:bldP spid="30" grpId="0"/>
      <p:bldP spid="32" grpId="0"/>
      <p:bldP spid="3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30">
            <a:extLst>
              <a:ext uri="{FF2B5EF4-FFF2-40B4-BE49-F238E27FC236}">
                <a16:creationId xmlns:a16="http://schemas.microsoft.com/office/drawing/2014/main" id="{6377D1A3-9135-4AFF-9637-B56868E7A0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487806" y="1649141"/>
            <a:ext cx="3860247" cy="159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40" tIns="45720" rIns="91440" bIns="45720"/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endParaRPr lang="zh-CN" altLang="en-US" sz="1867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AB998C01-5532-4DA5-B1BE-9C2A327BF4DC}"/>
              </a:ext>
            </a:extLst>
          </p:cNvPr>
          <p:cNvSpPr/>
          <p:nvPr/>
        </p:nvSpPr>
        <p:spPr>
          <a:xfrm flipV="1">
            <a:off x="3404225" y="1597019"/>
            <a:ext cx="141121" cy="136133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94428D39-7A7A-49A3-8755-0142AF1ED146}"/>
              </a:ext>
            </a:extLst>
          </p:cNvPr>
          <p:cNvSpPr txBox="1"/>
          <p:nvPr/>
        </p:nvSpPr>
        <p:spPr>
          <a:xfrm>
            <a:off x="3760899" y="1717207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O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3F2B4FA1-7966-456C-934D-D7F26205A71D}"/>
              </a:ext>
            </a:extLst>
          </p:cNvPr>
          <p:cNvSpPr txBox="1"/>
          <p:nvPr/>
        </p:nvSpPr>
        <p:spPr>
          <a:xfrm>
            <a:off x="1259205" y="1697597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49C2C72B-E01D-4342-A9F0-161BBF6649D6}"/>
              </a:ext>
            </a:extLst>
          </p:cNvPr>
          <p:cNvSpPr txBox="1"/>
          <p:nvPr/>
        </p:nvSpPr>
        <p:spPr>
          <a:xfrm>
            <a:off x="5176309" y="1697597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 Box 2">
                <a:extLst>
                  <a:ext uri="{FF2B5EF4-FFF2-40B4-BE49-F238E27FC236}">
                    <a16:creationId xmlns:a16="http://schemas.microsoft.com/office/drawing/2014/main" id="{9B8B15F8-4254-4380-8C2C-47079695888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93426" y="2655345"/>
                <a:ext cx="9716713" cy="159159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>
                <a:spAutoFit/>
              </a:bodyPr>
              <a:lstStyle>
                <a:lvl1pPr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3429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6858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0287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13716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18288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2860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27432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2004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>
                  <a:lnSpc>
                    <a:spcPct val="150000"/>
                  </a:lnSpc>
                </a:pPr>
                <a:r>
                  <a:rPr lang="zh-CN" altLang="en-US" sz="28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几何语言：∵ 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O</a:t>
                </a:r>
                <a:r>
                  <a:rPr lang="zh-CN" altLang="en-US" sz="28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是线段 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AB </a:t>
                </a:r>
                <a:r>
                  <a:rPr lang="zh-CN" altLang="en-US" sz="28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的中点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8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                       ∴ 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AO= OB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8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8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  <m:r>
                      <a:rPr lang="en-US" altLang="zh-CN" sz="28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28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AB  ( </a:t>
                </a:r>
                <a:r>
                  <a:rPr lang="zh-CN" altLang="en-US" sz="28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或 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AB =2AO = 2OB )</a:t>
                </a:r>
                <a:endParaRPr lang="zh-CN" altLang="en-US" dirty="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2" name="Text Box 2">
                <a:extLst>
                  <a:ext uri="{FF2B5EF4-FFF2-40B4-BE49-F238E27FC236}">
                    <a16:creationId xmlns:a16="http://schemas.microsoft.com/office/drawing/2014/main" id="{9B8B15F8-4254-4380-8C2C-4707969588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93426" y="2655345"/>
                <a:ext cx="9716713" cy="1591590"/>
              </a:xfrm>
              <a:prstGeom prst="rect">
                <a:avLst/>
              </a:prstGeom>
              <a:blipFill>
                <a:blip r:embed="rId3"/>
                <a:stretch>
                  <a:fillRect l="-1255" b="-3831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4">
                <a:extLst>
                  <a:ext uri="{FF2B5EF4-FFF2-40B4-BE49-F238E27FC236}">
                    <a16:creationId xmlns:a16="http://schemas.microsoft.com/office/drawing/2014/main" id="{040769D3-007E-41CC-B7D1-451E417A9E39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1093426" y="4342812"/>
                <a:ext cx="10084577" cy="222009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>
                <a:spAutoFit/>
              </a:bodyPr>
              <a:lstStyle>
                <a:lvl1pPr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3429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6858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0287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13716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18288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2860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27432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2004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>
                  <a:lnSpc>
                    <a:spcPct val="150000"/>
                  </a:lnSpc>
                </a:pPr>
                <a:r>
                  <a:rPr lang="zh-CN" altLang="en-US" sz="28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反之也成立：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∵ AO = OB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8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8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8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28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 AB( </a:t>
                </a:r>
                <a:r>
                  <a:rPr lang="zh-CN" altLang="en-US" sz="28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或 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AB = 2AO = 2OB )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en-US" altLang="zh-CN" sz="28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                        ∴ O </a:t>
                </a:r>
                <a:r>
                  <a:rPr lang="zh-CN" altLang="en-US" sz="28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是线段 </a:t>
                </a:r>
                <a:r>
                  <a:rPr lang="en-US" altLang="zh-CN" sz="28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AB </a:t>
                </a:r>
                <a:r>
                  <a:rPr lang="zh-CN" altLang="en-US" sz="28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的中点</a:t>
                </a:r>
              </a:p>
              <a:p>
                <a:pPr defTabSz="914377">
                  <a:lnSpc>
                    <a:spcPct val="150000"/>
                  </a:lnSpc>
                </a:pPr>
                <a:endParaRPr lang="zh-CN" altLang="en-US" sz="2800" dirty="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5" name="Text Box 4">
                <a:extLst>
                  <a:ext uri="{FF2B5EF4-FFF2-40B4-BE49-F238E27FC236}">
                    <a16:creationId xmlns:a16="http://schemas.microsoft.com/office/drawing/2014/main" id="{040769D3-007E-41CC-B7D1-451E417A9E3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1093426" y="4342812"/>
                <a:ext cx="10084577" cy="2220095"/>
              </a:xfrm>
              <a:prstGeom prst="rect">
                <a:avLst/>
              </a:prstGeom>
              <a:blipFill>
                <a:blip r:embed="rId4"/>
                <a:stretch>
                  <a:fillRect l="-1208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文本框 12">
            <a:extLst>
              <a:ext uri="{FF2B5EF4-FFF2-40B4-BE49-F238E27FC236}">
                <a16:creationId xmlns:a16="http://schemas.microsoft.com/office/drawing/2014/main" id="{E19B1DA7-02E7-4A5A-8FD5-73068FEA5458}"/>
              </a:ext>
            </a:extLst>
          </p:cNvPr>
          <p:cNvSpPr txBox="1"/>
          <p:nvPr/>
        </p:nvSpPr>
        <p:spPr>
          <a:xfrm>
            <a:off x="760616" y="252184"/>
            <a:ext cx="7799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A66AC"/>
                </a:solidFill>
                <a:cs typeface="+mn-ea"/>
                <a:sym typeface="+mn-lt"/>
              </a:rPr>
              <a:t>线段中点的几何表述</a:t>
            </a:r>
          </a:p>
        </p:txBody>
      </p:sp>
    </p:spTree>
    <p:extLst>
      <p:ext uri="{BB962C8B-B14F-4D97-AF65-F5344CB8AC3E}">
        <p14:creationId xmlns:p14="http://schemas.microsoft.com/office/powerpoint/2010/main" val="3778214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Line 30">
            <a:extLst>
              <a:ext uri="{FF2B5EF4-FFF2-40B4-BE49-F238E27FC236}">
                <a16:creationId xmlns:a16="http://schemas.microsoft.com/office/drawing/2014/main" id="{D0D26B45-517E-4ACC-BDBE-430439F4812A}"/>
              </a:ext>
            </a:extLst>
          </p:cNvPr>
          <p:cNvSpPr>
            <a:spLocks noChangeShapeType="1"/>
          </p:cNvSpPr>
          <p:nvPr/>
        </p:nvSpPr>
        <p:spPr bwMode="auto">
          <a:xfrm>
            <a:off x="1487806" y="1649141"/>
            <a:ext cx="3860247" cy="159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40" tIns="45720" rIns="91440" bIns="45720"/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endParaRPr lang="zh-CN" altLang="en-US" sz="1867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椭圆 6">
            <a:extLst>
              <a:ext uri="{FF2B5EF4-FFF2-40B4-BE49-F238E27FC236}">
                <a16:creationId xmlns:a16="http://schemas.microsoft.com/office/drawing/2014/main" id="{A920B2AD-3E8F-4997-8F0F-ACB255D0E748}"/>
              </a:ext>
            </a:extLst>
          </p:cNvPr>
          <p:cNvSpPr/>
          <p:nvPr/>
        </p:nvSpPr>
        <p:spPr>
          <a:xfrm flipV="1">
            <a:off x="2717478" y="1581074"/>
            <a:ext cx="141121" cy="136133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823AF3C2-7876-42F3-9FE9-2E46DDE0CAE2}"/>
              </a:ext>
            </a:extLst>
          </p:cNvPr>
          <p:cNvSpPr txBox="1"/>
          <p:nvPr/>
        </p:nvSpPr>
        <p:spPr>
          <a:xfrm>
            <a:off x="3876077" y="1665082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F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0B784128-5EF3-42A0-8727-3F0597F48561}"/>
              </a:ext>
            </a:extLst>
          </p:cNvPr>
          <p:cNvSpPr txBox="1"/>
          <p:nvPr/>
        </p:nvSpPr>
        <p:spPr>
          <a:xfrm>
            <a:off x="1259205" y="1697597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8C5EE475-0B6F-477F-9EBA-9112C17C8547}"/>
              </a:ext>
            </a:extLst>
          </p:cNvPr>
          <p:cNvSpPr txBox="1"/>
          <p:nvPr/>
        </p:nvSpPr>
        <p:spPr>
          <a:xfrm>
            <a:off x="5176309" y="1697597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1" name="椭圆 10">
            <a:extLst>
              <a:ext uri="{FF2B5EF4-FFF2-40B4-BE49-F238E27FC236}">
                <a16:creationId xmlns:a16="http://schemas.microsoft.com/office/drawing/2014/main" id="{FA5EBF5B-1460-4334-8B43-021314012ECF}"/>
              </a:ext>
            </a:extLst>
          </p:cNvPr>
          <p:cNvSpPr/>
          <p:nvPr/>
        </p:nvSpPr>
        <p:spPr>
          <a:xfrm flipV="1">
            <a:off x="4032765" y="1583594"/>
            <a:ext cx="141121" cy="136133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1A326D5D-7CDD-4345-801B-93E054586BA6}"/>
              </a:ext>
            </a:extLst>
          </p:cNvPr>
          <p:cNvSpPr txBox="1"/>
          <p:nvPr/>
        </p:nvSpPr>
        <p:spPr>
          <a:xfrm>
            <a:off x="2559437" y="1665086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E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3" name="文本框 12">
            <a:extLst>
              <a:ext uri="{FF2B5EF4-FFF2-40B4-BE49-F238E27FC236}">
                <a16:creationId xmlns:a16="http://schemas.microsoft.com/office/drawing/2014/main" id="{0027E175-BE19-4BCB-B19A-172792AA9A83}"/>
              </a:ext>
            </a:extLst>
          </p:cNvPr>
          <p:cNvSpPr txBox="1"/>
          <p:nvPr/>
        </p:nvSpPr>
        <p:spPr>
          <a:xfrm>
            <a:off x="6285187" y="1450429"/>
            <a:ext cx="53392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点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E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、点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F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是线段</a:t>
            </a:r>
            <a:r>
              <a:rPr lang="en-US" altLang="zh-CN" sz="2400" b="1" dirty="0">
                <a:solidFill>
                  <a:prstClr val="black"/>
                </a:solidFill>
                <a:cs typeface="+mn-ea"/>
                <a:sym typeface="+mn-lt"/>
              </a:rPr>
              <a:t>AB</a:t>
            </a:r>
            <a:r>
              <a:rPr lang="zh-CN" altLang="en-US" sz="2400" b="1" dirty="0">
                <a:solidFill>
                  <a:prstClr val="black"/>
                </a:solidFill>
                <a:cs typeface="+mn-ea"/>
                <a:sym typeface="+mn-lt"/>
              </a:rPr>
              <a:t>的三等分点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 Box 2">
                <a:extLst>
                  <a:ext uri="{FF2B5EF4-FFF2-40B4-BE49-F238E27FC236}">
                    <a16:creationId xmlns:a16="http://schemas.microsoft.com/office/drawing/2014/main" id="{056D407E-FB84-4F54-AAA2-59E40C07AD2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4499" y="2921050"/>
                <a:ext cx="9716713" cy="13798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>
                <a:spAutoFit/>
              </a:bodyPr>
              <a:lstStyle>
                <a:lvl1pPr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3429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6858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0287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13716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18288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2860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27432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2004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几何语言：∵ 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E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、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F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是线段 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AB 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的三等分点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                       ∴ 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AE= EF=FB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  <m:r>
                      <a:rPr lang="en-US" altLang="zh-CN" sz="2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24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AB  ( 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或 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AB= 3AE=3EF=3FB )</a:t>
                </a:r>
                <a:endParaRPr lang="zh-CN" altLang="en-US" sz="1600" dirty="0">
                  <a:solidFill>
                    <a:schemeClr val="tx1"/>
                  </a:solidFill>
                  <a:latin typeface="+mn-lt"/>
                  <a:ea typeface="+mn-ea"/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14" name="Text Box 2">
                <a:extLst>
                  <a:ext uri="{FF2B5EF4-FFF2-40B4-BE49-F238E27FC236}">
                    <a16:creationId xmlns:a16="http://schemas.microsoft.com/office/drawing/2014/main" id="{056D407E-FB84-4F54-AAA2-59E40C07AD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14499" y="2921050"/>
                <a:ext cx="9716713" cy="1379865"/>
              </a:xfrm>
              <a:prstGeom prst="rect">
                <a:avLst/>
              </a:prstGeom>
              <a:blipFill>
                <a:blip r:embed="rId3"/>
                <a:stretch>
                  <a:fillRect l="-941" b="-2203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 Box 4">
                <a:extLst>
                  <a:ext uri="{FF2B5EF4-FFF2-40B4-BE49-F238E27FC236}">
                    <a16:creationId xmlns:a16="http://schemas.microsoft.com/office/drawing/2014/main" id="{705AFB7E-30C2-451A-AC36-65229C644058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914499" y="4206174"/>
                <a:ext cx="10084577" cy="13867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91440" tIns="45720" rIns="91440" bIns="45720">
                <a:spAutoFit/>
              </a:bodyPr>
              <a:lstStyle>
                <a:lvl1pPr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1pPr>
                <a:lvl2pPr marL="3429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2pPr>
                <a:lvl3pPr marL="6858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3pPr>
                <a:lvl4pPr marL="10287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4pPr>
                <a:lvl5pPr marL="1371600" defTabSz="685800"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5pPr>
                <a:lvl6pPr marL="18288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6pPr>
                <a:lvl7pPr marL="22860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7pPr>
                <a:lvl8pPr marL="27432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8pPr>
                <a:lvl9pPr marL="3200400" defTabSz="685800" fontAlgn="base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Calibri" panose="020F0502020204030204" pitchFamily="34" charset="0"/>
                    <a:ea typeface="宋体" panose="02010600030101010101" pitchFamily="2" charset="-122"/>
                  </a:defRPr>
                </a:lvl9pPr>
              </a:lstStyle>
              <a:p>
                <a:pPr defTabSz="914377">
                  <a:lnSpc>
                    <a:spcPct val="150000"/>
                  </a:lnSpc>
                </a:pPr>
                <a:r>
                  <a:rPr lang="zh-CN" altLang="en-US" sz="24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反之也成立：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∵ AE= EF=FB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zh-CN" sz="2400" i="1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400" dirty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+mn-ea"/>
                            <a:cs typeface="+mn-ea"/>
                            <a:sym typeface="+mn-lt"/>
                          </a:rPr>
                          <m:t>3</m:t>
                        </m:r>
                      </m:den>
                    </m:f>
                    <m:r>
                      <a:rPr lang="en-US" altLang="zh-CN" sz="2400" dirty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+mn-ea"/>
                        <a:cs typeface="+mn-ea"/>
                        <a:sym typeface="+mn-lt"/>
                      </a:rPr>
                      <m:t> </m:t>
                    </m:r>
                  </m:oMath>
                </a14:m>
                <a:r>
                  <a:rPr lang="en-US" altLang="zh-CN" sz="24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AB  ( 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或 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AB= 3AE=3EF=3FB )  </a:t>
                </a:r>
              </a:p>
              <a:p>
                <a:pPr defTabSz="914377">
                  <a:lnSpc>
                    <a:spcPct val="150000"/>
                  </a:lnSpc>
                </a:pPr>
                <a:r>
                  <a:rPr lang="en-US" altLang="zh-CN" sz="24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                        ∴ E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、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F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是线段 </a:t>
                </a:r>
                <a:r>
                  <a:rPr lang="en-US" altLang="zh-CN" sz="24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AB </a:t>
                </a:r>
                <a:r>
                  <a:rPr lang="zh-CN" altLang="en-US" sz="2400" dirty="0">
                    <a:solidFill>
                      <a:schemeClr val="tx1"/>
                    </a:solidFill>
                    <a:latin typeface="+mn-lt"/>
                    <a:ea typeface="+mn-ea"/>
                    <a:cs typeface="+mn-ea"/>
                    <a:sym typeface="+mn-lt"/>
                  </a:rPr>
                  <a:t>的三等分点</a:t>
                </a:r>
              </a:p>
            </p:txBody>
          </p:sp>
        </mc:Choice>
        <mc:Fallback xmlns="">
          <p:sp>
            <p:nvSpPr>
              <p:cNvPr id="15" name="Text Box 4">
                <a:extLst>
                  <a:ext uri="{FF2B5EF4-FFF2-40B4-BE49-F238E27FC236}">
                    <a16:creationId xmlns:a16="http://schemas.microsoft.com/office/drawing/2014/main" id="{705AFB7E-30C2-451A-AC36-65229C6440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914499" y="4206174"/>
                <a:ext cx="10084577" cy="1386726"/>
              </a:xfrm>
              <a:prstGeom prst="rect">
                <a:avLst/>
              </a:prstGeom>
              <a:blipFill>
                <a:blip r:embed="rId4"/>
                <a:stretch>
                  <a:fillRect l="-907" b="-8370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6" name="文本框 15">
            <a:extLst>
              <a:ext uri="{FF2B5EF4-FFF2-40B4-BE49-F238E27FC236}">
                <a16:creationId xmlns:a16="http://schemas.microsoft.com/office/drawing/2014/main" id="{200A009B-C294-49D0-BBCB-4D5812CD04D4}"/>
              </a:ext>
            </a:extLst>
          </p:cNvPr>
          <p:cNvSpPr txBox="1"/>
          <p:nvPr/>
        </p:nvSpPr>
        <p:spPr>
          <a:xfrm>
            <a:off x="1918109" y="5943795"/>
            <a:ext cx="743080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667" b="1" dirty="0">
                <a:cs typeface="+mn-ea"/>
                <a:sym typeface="+mn-lt"/>
              </a:rPr>
              <a:t>你知道线段的四等分点的几何表述吗？</a:t>
            </a:r>
          </a:p>
        </p:txBody>
      </p:sp>
      <p:sp>
        <p:nvSpPr>
          <p:cNvPr id="17" name="文本框 16">
            <a:extLst>
              <a:ext uri="{FF2B5EF4-FFF2-40B4-BE49-F238E27FC236}">
                <a16:creationId xmlns:a16="http://schemas.microsoft.com/office/drawing/2014/main" id="{56B1CB04-CD1C-4A5B-BD62-B82B19C48A61}"/>
              </a:ext>
            </a:extLst>
          </p:cNvPr>
          <p:cNvSpPr txBox="1"/>
          <p:nvPr/>
        </p:nvSpPr>
        <p:spPr>
          <a:xfrm>
            <a:off x="760616" y="252184"/>
            <a:ext cx="7799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A66AC"/>
                </a:solidFill>
                <a:cs typeface="+mn-ea"/>
                <a:sym typeface="+mn-lt"/>
              </a:rPr>
              <a:t>线段三等分点的几何表述</a:t>
            </a:r>
          </a:p>
        </p:txBody>
      </p:sp>
    </p:spTree>
    <p:extLst>
      <p:ext uri="{BB962C8B-B14F-4D97-AF65-F5344CB8AC3E}">
        <p14:creationId xmlns:p14="http://schemas.microsoft.com/office/powerpoint/2010/main" val="3170528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47684024-1A0B-4F76-BD4A-1FDFD7DFFCE0}"/>
                  </a:ext>
                </a:extLst>
              </p:cNvPr>
              <p:cNvSpPr/>
              <p:nvPr/>
            </p:nvSpPr>
            <p:spPr>
              <a:xfrm>
                <a:off x="929274" y="1043114"/>
                <a:ext cx="10591405" cy="132369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en-US" altLang="zh-CN" sz="26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1</a:t>
                </a:r>
                <a:r>
                  <a:rPr lang="zh-CN" altLang="zh-CN" sz="26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．已知线段</a:t>
                </a:r>
                <a14:m>
                  <m:oMath xmlns:m="http://schemas.openxmlformats.org/officeDocument/2006/math">
                    <m:r>
                      <a:rPr lang="en-US" altLang="zh-CN" sz="2667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𝐴𝐶</m:t>
                    </m:r>
                    <m:r>
                      <a:rPr lang="en-US" altLang="zh-CN" sz="2667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=4</m:t>
                    </m:r>
                  </m:oMath>
                </a14:m>
                <a:r>
                  <a:rPr lang="zh-CN" altLang="zh-CN" sz="26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  <a14:m>
                  <m:oMath xmlns:m="http://schemas.openxmlformats.org/officeDocument/2006/math">
                    <m:r>
                      <a:rPr lang="en-US" altLang="zh-CN" sz="2667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𝐵𝐶</m:t>
                    </m:r>
                    <m:r>
                      <a:rPr lang="en-US" altLang="zh-CN" sz="2667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=1</m:t>
                    </m:r>
                  </m:oMath>
                </a14:m>
                <a:r>
                  <a:rPr lang="zh-CN" altLang="zh-CN" sz="26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，则线段</a:t>
                </a:r>
                <a14:m>
                  <m:oMath xmlns:m="http://schemas.openxmlformats.org/officeDocument/2006/math">
                    <m:r>
                      <a:rPr lang="en-US" altLang="zh-CN" sz="2667" i="1" kern="100">
                        <a:solidFill>
                          <a:schemeClr val="tx1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𝐴𝐵</m:t>
                    </m:r>
                  </m:oMath>
                </a14:m>
                <a:r>
                  <a:rPr lang="zh-CN" altLang="zh-CN" sz="26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的长度（</a:t>
                </a:r>
                <a:r>
                  <a:rPr lang="en-US" altLang="zh-CN" sz="26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   </a:t>
                </a:r>
                <a:r>
                  <a:rPr lang="zh-CN" altLang="zh-CN" sz="26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）</a:t>
                </a:r>
              </a:p>
              <a:p>
                <a:pPr defTabSz="914377" fontAlgn="ctr">
                  <a:lnSpc>
                    <a:spcPct val="150000"/>
                  </a:lnSpc>
                  <a:tabLst>
                    <a:tab pos="1757636" algn="l"/>
                    <a:tab pos="3516119" algn="l"/>
                    <a:tab pos="5273755" algn="l"/>
                  </a:tabLst>
                </a:pPr>
                <a:r>
                  <a:rPr lang="en-US" altLang="zh-CN" sz="26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A.</a:t>
                </a:r>
                <a:r>
                  <a:rPr lang="zh-CN" altLang="zh-CN" sz="26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一定是</a:t>
                </a:r>
                <a:r>
                  <a:rPr lang="en-US" altLang="zh-CN" sz="26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5  	B.</a:t>
                </a:r>
                <a:r>
                  <a:rPr lang="zh-CN" altLang="zh-CN" sz="26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一定是</a:t>
                </a:r>
                <a:r>
                  <a:rPr lang="en-US" altLang="zh-CN" sz="26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3	 C.</a:t>
                </a:r>
                <a:r>
                  <a:rPr lang="zh-CN" altLang="zh-CN" sz="26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一定是</a:t>
                </a:r>
                <a:r>
                  <a:rPr lang="en-US" altLang="zh-CN" sz="26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5</a:t>
                </a:r>
                <a:r>
                  <a:rPr lang="zh-CN" altLang="zh-CN" sz="26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或</a:t>
                </a:r>
                <a:r>
                  <a:rPr lang="en-US" altLang="zh-CN" sz="26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3   	D.</a:t>
                </a:r>
                <a:r>
                  <a:rPr lang="zh-CN" altLang="zh-CN" sz="2667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以上都不对</a:t>
                </a:r>
              </a:p>
            </p:txBody>
          </p:sp>
        </mc:Choice>
        <mc:Fallback xmlns="">
          <p:sp>
            <p:nvSpPr>
              <p:cNvPr id="12" name="矩形 11">
                <a:extLst>
                  <a:ext uri="{FF2B5EF4-FFF2-40B4-BE49-F238E27FC236}">
                    <a16:creationId xmlns:a16="http://schemas.microsoft.com/office/drawing/2014/main" id="{47684024-1A0B-4F76-BD4A-1FDFD7DFFCE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274" y="1043114"/>
                <a:ext cx="10591405" cy="1323696"/>
              </a:xfrm>
              <a:prstGeom prst="rect">
                <a:avLst/>
              </a:prstGeom>
              <a:blipFill>
                <a:blip r:embed="rId3"/>
                <a:stretch>
                  <a:fillRect l="-1093" b="-1152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矩形 12">
            <a:extLst>
              <a:ext uri="{FF2B5EF4-FFF2-40B4-BE49-F238E27FC236}">
                <a16:creationId xmlns:a16="http://schemas.microsoft.com/office/drawing/2014/main" id="{E01F7CC1-5A64-44BA-BA70-183BCBEAD5C5}"/>
              </a:ext>
            </a:extLst>
          </p:cNvPr>
          <p:cNvSpPr/>
          <p:nvPr/>
        </p:nvSpPr>
        <p:spPr>
          <a:xfrm>
            <a:off x="929274" y="2767898"/>
            <a:ext cx="973584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ctr">
              <a:lnSpc>
                <a:spcPct val="200000"/>
              </a:lnSpc>
            </a:pPr>
            <a:r>
              <a:rPr lang="zh-CN" altLang="zh-CN" sz="2400" kern="100" dirty="0">
                <a:cs typeface="+mn-ea"/>
                <a:sym typeface="+mn-lt"/>
              </a:rPr>
              <a:t>解：当</a:t>
            </a:r>
            <a:r>
              <a:rPr lang="en-US" altLang="zh-CN" sz="2400" kern="100" dirty="0">
                <a:cs typeface="+mn-ea"/>
                <a:sym typeface="+mn-lt"/>
              </a:rPr>
              <a:t>A</a:t>
            </a:r>
            <a:r>
              <a:rPr lang="zh-CN" altLang="zh-CN" sz="2400" kern="100" dirty="0">
                <a:cs typeface="+mn-ea"/>
                <a:sym typeface="+mn-lt"/>
              </a:rPr>
              <a:t>、</a:t>
            </a:r>
            <a:r>
              <a:rPr lang="en-US" altLang="zh-CN" sz="2400" kern="100" dirty="0">
                <a:cs typeface="+mn-ea"/>
                <a:sym typeface="+mn-lt"/>
              </a:rPr>
              <a:t>B</a:t>
            </a:r>
            <a:r>
              <a:rPr lang="zh-CN" altLang="zh-CN" sz="2400" kern="100" dirty="0">
                <a:cs typeface="+mn-ea"/>
                <a:sym typeface="+mn-lt"/>
              </a:rPr>
              <a:t>、</a:t>
            </a:r>
            <a:r>
              <a:rPr lang="en-US" altLang="zh-CN" sz="2400" kern="100" dirty="0">
                <a:cs typeface="+mn-ea"/>
                <a:sym typeface="+mn-lt"/>
              </a:rPr>
              <a:t>C</a:t>
            </a:r>
            <a:r>
              <a:rPr lang="zh-CN" altLang="zh-CN" sz="2400" kern="100" dirty="0">
                <a:cs typeface="+mn-ea"/>
                <a:sym typeface="+mn-lt"/>
              </a:rPr>
              <a:t>三点不在同一直线上时（如图），</a:t>
            </a:r>
          </a:p>
          <a:p>
            <a:pPr defTabSz="914377" fontAlgn="ctr">
              <a:lnSpc>
                <a:spcPct val="200000"/>
              </a:lnSpc>
            </a:pPr>
            <a:r>
              <a:rPr lang="zh-CN" altLang="zh-CN" sz="2400" kern="100" dirty="0">
                <a:cs typeface="+mn-ea"/>
                <a:sym typeface="+mn-lt"/>
              </a:rPr>
              <a:t>根据三角形的三边关系，可得：</a:t>
            </a:r>
            <a:r>
              <a:rPr lang="en-US" altLang="zh-CN" sz="2400" kern="100" dirty="0">
                <a:cs typeface="+mn-ea"/>
                <a:sym typeface="+mn-lt"/>
              </a:rPr>
              <a:t>4-1</a:t>
            </a:r>
            <a:r>
              <a:rPr lang="zh-CN" altLang="zh-CN" sz="2400" kern="100" dirty="0">
                <a:cs typeface="+mn-ea"/>
                <a:sym typeface="+mn-lt"/>
              </a:rPr>
              <a:t>＜</a:t>
            </a:r>
            <a:r>
              <a:rPr lang="en-US" altLang="zh-CN" sz="2400" kern="100" dirty="0">
                <a:cs typeface="+mn-ea"/>
                <a:sym typeface="+mn-lt"/>
              </a:rPr>
              <a:t>AB</a:t>
            </a:r>
            <a:r>
              <a:rPr lang="zh-CN" altLang="zh-CN" sz="2400" kern="100" dirty="0">
                <a:cs typeface="+mn-ea"/>
                <a:sym typeface="+mn-lt"/>
              </a:rPr>
              <a:t>＜</a:t>
            </a:r>
            <a:r>
              <a:rPr lang="en-US" altLang="zh-CN" sz="2400" kern="100" dirty="0">
                <a:cs typeface="+mn-ea"/>
                <a:sym typeface="+mn-lt"/>
              </a:rPr>
              <a:t>4+1</a:t>
            </a:r>
            <a:r>
              <a:rPr lang="zh-CN" altLang="zh-CN" sz="2400" kern="100" dirty="0">
                <a:cs typeface="+mn-ea"/>
                <a:sym typeface="+mn-lt"/>
              </a:rPr>
              <a:t>，即</a:t>
            </a:r>
            <a:r>
              <a:rPr lang="en-US" altLang="zh-CN" sz="2400" kern="100" dirty="0">
                <a:cs typeface="+mn-ea"/>
                <a:sym typeface="+mn-lt"/>
              </a:rPr>
              <a:t>3</a:t>
            </a:r>
            <a:r>
              <a:rPr lang="zh-CN" altLang="zh-CN" sz="2400" kern="100" dirty="0">
                <a:cs typeface="+mn-ea"/>
                <a:sym typeface="+mn-lt"/>
              </a:rPr>
              <a:t>＜</a:t>
            </a:r>
            <a:r>
              <a:rPr lang="en-US" altLang="zh-CN" sz="2400" kern="100" dirty="0">
                <a:cs typeface="+mn-ea"/>
                <a:sym typeface="+mn-lt"/>
              </a:rPr>
              <a:t>AB</a:t>
            </a:r>
            <a:r>
              <a:rPr lang="zh-CN" altLang="zh-CN" sz="2400" kern="100" dirty="0">
                <a:cs typeface="+mn-ea"/>
                <a:sym typeface="+mn-lt"/>
              </a:rPr>
              <a:t>＜</a:t>
            </a:r>
            <a:r>
              <a:rPr lang="en-US" altLang="zh-CN" sz="2400" kern="100" dirty="0">
                <a:cs typeface="+mn-ea"/>
                <a:sym typeface="+mn-lt"/>
              </a:rPr>
              <a:t>5</a:t>
            </a:r>
            <a:r>
              <a:rPr lang="zh-CN" altLang="zh-CN" sz="2400" kern="100" dirty="0">
                <a:cs typeface="+mn-ea"/>
                <a:sym typeface="+mn-lt"/>
              </a:rPr>
              <a:t>；</a:t>
            </a:r>
          </a:p>
          <a:p>
            <a:pPr defTabSz="914377" fontAlgn="ctr">
              <a:lnSpc>
                <a:spcPct val="200000"/>
              </a:lnSpc>
            </a:pPr>
            <a:r>
              <a:rPr lang="zh-CN" altLang="zh-CN" sz="2400" kern="100" dirty="0">
                <a:cs typeface="+mn-ea"/>
                <a:sym typeface="+mn-lt"/>
              </a:rPr>
              <a:t>当</a:t>
            </a:r>
            <a:r>
              <a:rPr lang="en-US" altLang="zh-CN" sz="2400" kern="100" dirty="0">
                <a:cs typeface="+mn-ea"/>
                <a:sym typeface="+mn-lt"/>
              </a:rPr>
              <a:t>A</a:t>
            </a:r>
            <a:r>
              <a:rPr lang="zh-CN" altLang="zh-CN" sz="2400" kern="100" dirty="0">
                <a:cs typeface="+mn-ea"/>
                <a:sym typeface="+mn-lt"/>
              </a:rPr>
              <a:t>、</a:t>
            </a:r>
            <a:r>
              <a:rPr lang="en-US" altLang="zh-CN" sz="2400" kern="100" dirty="0">
                <a:cs typeface="+mn-ea"/>
                <a:sym typeface="+mn-lt"/>
              </a:rPr>
              <a:t>B</a:t>
            </a:r>
            <a:r>
              <a:rPr lang="zh-CN" altLang="zh-CN" sz="2400" kern="100" dirty="0">
                <a:cs typeface="+mn-ea"/>
                <a:sym typeface="+mn-lt"/>
              </a:rPr>
              <a:t>、</a:t>
            </a:r>
            <a:r>
              <a:rPr lang="en-US" altLang="zh-CN" sz="2400" kern="100" dirty="0">
                <a:cs typeface="+mn-ea"/>
                <a:sym typeface="+mn-lt"/>
              </a:rPr>
              <a:t>C</a:t>
            </a:r>
            <a:r>
              <a:rPr lang="zh-CN" altLang="zh-CN" sz="2400" kern="100" dirty="0">
                <a:cs typeface="+mn-ea"/>
                <a:sym typeface="+mn-lt"/>
              </a:rPr>
              <a:t>三点在同一直线上时，</a:t>
            </a:r>
            <a:r>
              <a:rPr lang="en-US" altLang="zh-CN" sz="2400" kern="100" dirty="0">
                <a:cs typeface="+mn-ea"/>
                <a:sym typeface="+mn-lt"/>
              </a:rPr>
              <a:t>AB=4+1=5</a:t>
            </a:r>
            <a:r>
              <a:rPr lang="zh-CN" altLang="zh-CN" sz="2400" kern="100" dirty="0">
                <a:cs typeface="+mn-ea"/>
                <a:sym typeface="+mn-lt"/>
              </a:rPr>
              <a:t>或</a:t>
            </a:r>
            <a:r>
              <a:rPr lang="en-US" altLang="zh-CN" sz="2400" kern="100" dirty="0">
                <a:cs typeface="+mn-ea"/>
                <a:sym typeface="+mn-lt"/>
              </a:rPr>
              <a:t>AB=4-1=3</a:t>
            </a:r>
            <a:r>
              <a:rPr lang="zh-CN" altLang="zh-CN" sz="2400" kern="100" dirty="0">
                <a:cs typeface="+mn-ea"/>
                <a:sym typeface="+mn-lt"/>
              </a:rPr>
              <a:t>．</a:t>
            </a:r>
          </a:p>
          <a:p>
            <a:pPr defTabSz="914377" fontAlgn="ctr">
              <a:lnSpc>
                <a:spcPct val="200000"/>
              </a:lnSpc>
            </a:pPr>
            <a:r>
              <a:rPr lang="zh-CN" altLang="zh-CN" sz="2400" kern="100" dirty="0">
                <a:cs typeface="+mn-ea"/>
                <a:sym typeface="+mn-lt"/>
              </a:rPr>
              <a:t>故选：</a:t>
            </a:r>
            <a:r>
              <a:rPr lang="en-US" altLang="zh-CN" sz="2400" kern="100" dirty="0">
                <a:cs typeface="+mn-ea"/>
                <a:sym typeface="+mn-lt"/>
              </a:rPr>
              <a:t>D</a:t>
            </a:r>
            <a:r>
              <a:rPr lang="zh-CN" altLang="zh-CN" sz="2400" kern="100" dirty="0">
                <a:cs typeface="+mn-ea"/>
                <a:sym typeface="+mn-lt"/>
              </a:rPr>
              <a:t>．</a:t>
            </a:r>
          </a:p>
        </p:txBody>
      </p:sp>
      <p:pic>
        <p:nvPicPr>
          <p:cNvPr id="14" name="图片 13" descr="figure">
            <a:extLst>
              <a:ext uri="{FF2B5EF4-FFF2-40B4-BE49-F238E27FC236}">
                <a16:creationId xmlns:a16="http://schemas.microsoft.com/office/drawing/2014/main" id="{13328AD5-2059-4614-824E-7F1E9688CB1D}"/>
              </a:ext>
            </a:extLst>
          </p:cNvPr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8834429" y="2634520"/>
            <a:ext cx="2225423" cy="1568328"/>
          </a:xfrm>
          <a:prstGeom prst="rect">
            <a:avLst/>
          </a:prstGeom>
        </p:spPr>
      </p:pic>
      <p:sp>
        <p:nvSpPr>
          <p:cNvPr id="15" name="笑脸 14">
            <a:extLst>
              <a:ext uri="{FF2B5EF4-FFF2-40B4-BE49-F238E27FC236}">
                <a16:creationId xmlns:a16="http://schemas.microsoft.com/office/drawing/2014/main" id="{FC656D42-8A02-449B-A386-01A21108D013}"/>
              </a:ext>
            </a:extLst>
          </p:cNvPr>
          <p:cNvSpPr/>
          <p:nvPr/>
        </p:nvSpPr>
        <p:spPr>
          <a:xfrm>
            <a:off x="7332833" y="1947100"/>
            <a:ext cx="331617" cy="320728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1307235C-FB23-4E0E-A365-F436D39C4275}"/>
              </a:ext>
            </a:extLst>
          </p:cNvPr>
          <p:cNvSpPr txBox="1"/>
          <p:nvPr/>
        </p:nvSpPr>
        <p:spPr>
          <a:xfrm>
            <a:off x="760616" y="252184"/>
            <a:ext cx="7799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A66AC"/>
                </a:solidFill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2192930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0DA9E0EE-4BD4-4677-80A2-1D2AEAE12499}"/>
                  </a:ext>
                </a:extLst>
              </p:cNvPr>
              <p:cNvSpPr/>
              <p:nvPr/>
            </p:nvSpPr>
            <p:spPr>
              <a:xfrm>
                <a:off x="723133" y="1179177"/>
                <a:ext cx="10212624" cy="175432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en-US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2</a:t>
                </a:r>
                <a:r>
                  <a:rPr lang="zh-CN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．（</a:t>
                </a:r>
                <a:r>
                  <a:rPr lang="en-US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2017·</a:t>
                </a:r>
                <a:r>
                  <a:rPr lang="zh-CN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海南华侨中学初一期末）如图，</a:t>
                </a:r>
                <a:r>
                  <a:rPr lang="en-US" altLang="zh-CN" sz="2400" i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AB</a:t>
                </a:r>
                <a:r>
                  <a:rPr lang="en-US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=1.6</a:t>
                </a:r>
                <a:r>
                  <a:rPr lang="zh-CN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，延长</a:t>
                </a:r>
                <a:r>
                  <a:rPr lang="en-US" altLang="zh-CN" sz="2400" i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AB</a:t>
                </a:r>
                <a:r>
                  <a:rPr lang="zh-CN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至点</a:t>
                </a:r>
                <a:r>
                  <a:rPr lang="en-US" altLang="zh-CN" sz="2400" i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C</a:t>
                </a:r>
                <a:r>
                  <a:rPr lang="zh-CN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，使得</a:t>
                </a:r>
                <a:r>
                  <a:rPr lang="en-US" altLang="zh-CN" sz="2400" i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AC</a:t>
                </a:r>
                <a:r>
                  <a:rPr lang="en-US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=4</a:t>
                </a:r>
                <a:r>
                  <a:rPr lang="en-US" altLang="zh-CN" sz="2400" i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AB</a:t>
                </a:r>
                <a:r>
                  <a:rPr lang="zh-CN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sz="2400" i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D</a:t>
                </a:r>
                <a:r>
                  <a:rPr lang="zh-CN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是</a:t>
                </a:r>
                <a:r>
                  <a:rPr lang="en-US" altLang="zh-CN" sz="2400" i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BC</a:t>
                </a:r>
                <a:r>
                  <a:rPr lang="zh-CN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的中点，则</a:t>
                </a:r>
                <a:r>
                  <a:rPr lang="en-US" altLang="zh-CN" sz="2400" i="1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AD</a:t>
                </a:r>
                <a:r>
                  <a:rPr lang="zh-CN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等于（</a:t>
                </a:r>
                <a:r>
                  <a:rPr lang="en-US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  </a:t>
                </a:r>
                <a:r>
                  <a:rPr lang="zh-CN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）</a:t>
                </a:r>
              </a:p>
              <a:p>
                <a:pPr defTabSz="914377" fontAlgn="ctr">
                  <a:lnSpc>
                    <a:spcPct val="150000"/>
                  </a:lnSpc>
                  <a:tabLst>
                    <a:tab pos="1757636" algn="l"/>
                    <a:tab pos="3516119" algn="l"/>
                    <a:tab pos="5273755" algn="l"/>
                  </a:tabLst>
                </a:pPr>
                <a:r>
                  <a:rPr lang="en-US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A</a:t>
                </a:r>
                <a:r>
                  <a:rPr lang="zh-CN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2.4</m:t>
                    </m:r>
                  </m:oMath>
                </a14:m>
                <a:r>
                  <a:rPr lang="en-US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	B</a:t>
                </a:r>
                <a:r>
                  <a:rPr lang="zh-CN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3.2</m:t>
                    </m:r>
                  </m:oMath>
                </a14:m>
                <a:r>
                  <a:rPr lang="en-US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	C</a:t>
                </a:r>
                <a:r>
                  <a:rPr lang="zh-CN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  <a:r>
                  <a:rPr lang="en-US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4	D</a:t>
                </a:r>
                <a:r>
                  <a:rPr lang="zh-CN" altLang="zh-CN" sz="2400" kern="100" dirty="0">
                    <a:solidFill>
                      <a:prstClr val="black"/>
                    </a:solidFill>
                    <a:cs typeface="+mn-ea"/>
                    <a:sym typeface="+mn-lt"/>
                  </a:rPr>
                  <a:t>．</a:t>
                </a:r>
                <a14:m>
                  <m:oMath xmlns:m="http://schemas.openxmlformats.org/officeDocument/2006/math">
                    <m:r>
                      <a:rPr lang="en-US" altLang="zh-CN" sz="2400" i="1" kern="100">
                        <a:solidFill>
                          <a:prstClr val="black"/>
                        </a:solidFill>
                        <a:latin typeface="Cambria Math" panose="02040503050406030204" pitchFamily="18" charset="0"/>
                        <a:cs typeface="+mn-ea"/>
                        <a:sym typeface="+mn-lt"/>
                      </a:rPr>
                      <m:t>4.8</m:t>
                    </m:r>
                  </m:oMath>
                </a14:m>
                <a:endParaRPr lang="zh-CN" altLang="zh-CN" sz="2400" kern="100" dirty="0">
                  <a:solidFill>
                    <a:prstClr val="black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5" name="矩形 4">
                <a:extLst>
                  <a:ext uri="{FF2B5EF4-FFF2-40B4-BE49-F238E27FC236}">
                    <a16:creationId xmlns:a16="http://schemas.microsoft.com/office/drawing/2014/main" id="{0DA9E0EE-4BD4-4677-80A2-1D2AEAE1249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133" y="1179177"/>
                <a:ext cx="10212624" cy="1754326"/>
              </a:xfrm>
              <a:prstGeom prst="rect">
                <a:avLst/>
              </a:prstGeom>
              <a:blipFill>
                <a:blip r:embed="rId3"/>
                <a:stretch>
                  <a:fillRect l="-955" b="-6944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图片 5" descr="figure">
            <a:extLst>
              <a:ext uri="{FF2B5EF4-FFF2-40B4-BE49-F238E27FC236}">
                <a16:creationId xmlns:a16="http://schemas.microsoft.com/office/drawing/2014/main" id="{DA77C107-12EE-428A-A1A8-F5318F596F15}"/>
              </a:ext>
            </a:extLst>
          </p:cNvPr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576605" y="2153574"/>
            <a:ext cx="3512105" cy="103438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6AC5A7CE-7C0F-4450-946E-CB717858E407}"/>
                  </a:ext>
                </a:extLst>
              </p:cNvPr>
              <p:cNvSpPr/>
              <p:nvPr/>
            </p:nvSpPr>
            <p:spPr>
              <a:xfrm>
                <a:off x="723133" y="3035555"/>
                <a:ext cx="8534440" cy="337310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【详解】</a:t>
                </a:r>
              </a:p>
              <a:p>
                <a:pPr defTabSz="914377" fontAlgn="ctr">
                  <a:lnSpc>
                    <a:spcPct val="150000"/>
                  </a:lnSpc>
                </a:pP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解：由</a:t>
                </a:r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AC=4AB</a:t>
                </a: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AB=1.6</a:t>
                </a: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，得</a:t>
                </a:r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 AC=6.4</a:t>
                </a: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 </a:t>
                </a:r>
                <a:endParaRPr lang="zh-CN" altLang="zh-CN" sz="2133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  <a:spcBef>
                    <a:spcPts val="1600"/>
                  </a:spcBef>
                </a:pP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由线段的和差，得</a:t>
                </a:r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 BC=AC-AB=6.4-1.6=4.8 </a:t>
                </a:r>
                <a:endParaRPr lang="zh-CN" altLang="zh-CN" sz="2133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  <a:p>
                <a:pPr defTabSz="914377" fontAlgn="ctr">
                  <a:lnSpc>
                    <a:spcPct val="150000"/>
                  </a:lnSpc>
                  <a:spcBef>
                    <a:spcPts val="1600"/>
                  </a:spcBef>
                </a:pP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由点</a:t>
                </a:r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D</a:t>
                </a: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是线段</a:t>
                </a:r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BC</a:t>
                </a: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的中点，得</a:t>
                </a:r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BD=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133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133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133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BC=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zh-CN" altLang="zh-CN" sz="2133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</m:ctrlPr>
                      </m:fPr>
                      <m:num>
                        <m:r>
                          <a:rPr lang="en-US" altLang="zh-CN" sz="2133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1</m:t>
                        </m:r>
                      </m:num>
                      <m:den>
                        <m:r>
                          <a:rPr lang="en-US" altLang="zh-CN" sz="2133" i="1" kern="10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cs typeface="+mn-ea"/>
                            <a:sym typeface="+mn-lt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×4.8=2.4</a:t>
                </a: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，</a:t>
                </a:r>
              </a:p>
              <a:p>
                <a:pPr defTabSz="914377" fontAlgn="ctr">
                  <a:lnSpc>
                    <a:spcPct val="150000"/>
                  </a:lnSpc>
                  <a:spcBef>
                    <a:spcPts val="1600"/>
                  </a:spcBef>
                </a:pPr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 AD=AB+BD=1.6+2.4=4.</a:t>
                </a:r>
                <a:r>
                  <a:rPr lang="zh-CN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故选</a:t>
                </a:r>
                <a:r>
                  <a:rPr lang="en-US" altLang="zh-CN" sz="2133" kern="100" dirty="0">
                    <a:solidFill>
                      <a:schemeClr val="tx1"/>
                    </a:solidFill>
                    <a:cs typeface="+mn-ea"/>
                    <a:sym typeface="+mn-lt"/>
                  </a:rPr>
                  <a:t>C.</a:t>
                </a:r>
                <a:endParaRPr lang="zh-CN" altLang="zh-CN" sz="2133" kern="100" dirty="0">
                  <a:solidFill>
                    <a:schemeClr val="tx1"/>
                  </a:solidFill>
                  <a:cs typeface="+mn-ea"/>
                  <a:sym typeface="+mn-lt"/>
                </a:endParaRPr>
              </a:p>
            </p:txBody>
          </p:sp>
        </mc:Choice>
        <mc:Fallback xmlns="">
          <p:sp>
            <p:nvSpPr>
              <p:cNvPr id="7" name="矩形 6">
                <a:extLst>
                  <a:ext uri="{FF2B5EF4-FFF2-40B4-BE49-F238E27FC236}">
                    <a16:creationId xmlns:a16="http://schemas.microsoft.com/office/drawing/2014/main" id="{6AC5A7CE-7C0F-4450-946E-CB717858E40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133" y="3035555"/>
                <a:ext cx="8534440" cy="3373103"/>
              </a:xfrm>
              <a:prstGeom prst="rect">
                <a:avLst/>
              </a:prstGeom>
              <a:blipFill>
                <a:blip r:embed="rId5"/>
                <a:stretch>
                  <a:fillRect l="-857" b="-2351"/>
                </a:stretch>
              </a:blipFill>
            </p:spPr>
            <p:txBody>
              <a:bodyPr/>
              <a:lstStyle/>
              <a:p>
                <a:r>
                  <a:rPr lang="zh-CN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笑脸 7">
            <a:extLst>
              <a:ext uri="{FF2B5EF4-FFF2-40B4-BE49-F238E27FC236}">
                <a16:creationId xmlns:a16="http://schemas.microsoft.com/office/drawing/2014/main" id="{1DC86979-577B-49E5-B47B-49D2013C530A}"/>
              </a:ext>
            </a:extLst>
          </p:cNvPr>
          <p:cNvSpPr/>
          <p:nvPr/>
        </p:nvSpPr>
        <p:spPr>
          <a:xfrm>
            <a:off x="4235239" y="2478471"/>
            <a:ext cx="436618" cy="455032"/>
          </a:xfrm>
          <a:prstGeom prst="smileyFace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747C24EF-2924-43E6-89DD-07323DCD9FA6}"/>
              </a:ext>
            </a:extLst>
          </p:cNvPr>
          <p:cNvSpPr txBox="1"/>
          <p:nvPr/>
        </p:nvSpPr>
        <p:spPr>
          <a:xfrm>
            <a:off x="760616" y="252184"/>
            <a:ext cx="7799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A66AC"/>
                </a:solidFill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2202393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>
            <a:extLst>
              <a:ext uri="{FF2B5EF4-FFF2-40B4-BE49-F238E27FC236}">
                <a16:creationId xmlns:a16="http://schemas.microsoft.com/office/drawing/2014/main" id="{1B432E94-6E3B-41C5-B98C-E58C7CD383B4}"/>
              </a:ext>
            </a:extLst>
          </p:cNvPr>
          <p:cNvSpPr/>
          <p:nvPr/>
        </p:nvSpPr>
        <p:spPr>
          <a:xfrm>
            <a:off x="760616" y="1130708"/>
            <a:ext cx="10576265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ctr">
              <a:lnSpc>
                <a:spcPct val="150000"/>
              </a:lnSpc>
            </a:pP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3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）如图，</a:t>
            </a:r>
            <a:r>
              <a:rPr lang="en-US" altLang="zh-CN" sz="2400" i="1" kern="100" dirty="0">
                <a:solidFill>
                  <a:prstClr val="black"/>
                </a:solidFill>
                <a:cs typeface="+mn-ea"/>
                <a:sym typeface="+mn-lt"/>
              </a:rPr>
              <a:t>AC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=</a:t>
            </a:r>
            <a:r>
              <a:rPr lang="en-US" altLang="zh-CN" sz="2400" i="1" kern="100" dirty="0">
                <a:solidFill>
                  <a:prstClr val="black"/>
                </a:solidFill>
                <a:cs typeface="+mn-ea"/>
                <a:sym typeface="+mn-lt"/>
              </a:rPr>
              <a:t>DB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，请你写出图中另外两条相等的线段．</a:t>
            </a:r>
          </a:p>
          <a:p>
            <a:pPr defTabSz="914377" fontAlgn="ctr">
              <a:lnSpc>
                <a:spcPct val="150000"/>
              </a:lnSpc>
            </a:pP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）在一直道边植树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8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棵，若相邻两树之间距离均为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1.5</a:t>
            </a:r>
            <a:r>
              <a:rPr lang="en-US" altLang="zh-CN" sz="2400" i="1" kern="100" dirty="0">
                <a:solidFill>
                  <a:prstClr val="black"/>
                </a:solidFill>
                <a:cs typeface="+mn-ea"/>
                <a:sym typeface="+mn-lt"/>
              </a:rPr>
              <a:t>m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，则首尾两颗大树之间的距离是</a:t>
            </a:r>
            <a:r>
              <a:rPr lang="en-US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_____</a:t>
            </a:r>
            <a:r>
              <a:rPr lang="zh-CN" altLang="zh-CN" sz="2400" kern="100" dirty="0">
                <a:solidFill>
                  <a:prstClr val="black"/>
                </a:solidFill>
                <a:cs typeface="+mn-ea"/>
                <a:sym typeface="+mn-lt"/>
              </a:rPr>
              <a:t>．</a:t>
            </a:r>
          </a:p>
        </p:txBody>
      </p:sp>
      <p:pic>
        <p:nvPicPr>
          <p:cNvPr id="9" name="图片 8" descr="figure">
            <a:extLst>
              <a:ext uri="{FF2B5EF4-FFF2-40B4-BE49-F238E27FC236}">
                <a16:creationId xmlns:a16="http://schemas.microsoft.com/office/drawing/2014/main" id="{04D9C44E-5DE7-4D82-9BB8-38ACB854B2EA}"/>
              </a:ext>
            </a:extLst>
          </p:cNvPr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048748" y="2637469"/>
            <a:ext cx="3047631" cy="791531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8128D2D3-8B8F-4D6B-BAF1-E0475C9597C3}"/>
              </a:ext>
            </a:extLst>
          </p:cNvPr>
          <p:cNvSpPr/>
          <p:nvPr/>
        </p:nvSpPr>
        <p:spPr>
          <a:xfrm>
            <a:off x="760617" y="3422299"/>
            <a:ext cx="103772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ctr">
              <a:lnSpc>
                <a:spcPct val="200000"/>
              </a:lnSpc>
            </a:pPr>
            <a:r>
              <a:rPr lang="zh-CN" altLang="zh-CN" sz="2000" kern="100" dirty="0">
                <a:cs typeface="+mn-ea"/>
                <a:sym typeface="+mn-lt"/>
              </a:rPr>
              <a:t>【详解】</a:t>
            </a:r>
          </a:p>
          <a:p>
            <a:pPr defTabSz="914377" fontAlgn="ctr">
              <a:lnSpc>
                <a:spcPct val="200000"/>
              </a:lnSpc>
            </a:pPr>
            <a:r>
              <a:rPr lang="zh-CN" altLang="zh-CN" sz="2000" kern="100" dirty="0">
                <a:cs typeface="+mn-ea"/>
                <a:sym typeface="+mn-lt"/>
              </a:rPr>
              <a:t>（</a:t>
            </a:r>
            <a:r>
              <a:rPr lang="en-US" altLang="zh-CN" sz="2000" kern="100" dirty="0">
                <a:cs typeface="+mn-ea"/>
                <a:sym typeface="+mn-lt"/>
              </a:rPr>
              <a:t>1</a:t>
            </a:r>
            <a:r>
              <a:rPr lang="zh-CN" altLang="zh-CN" sz="2000" kern="100" dirty="0">
                <a:cs typeface="+mn-ea"/>
                <a:sym typeface="+mn-lt"/>
              </a:rPr>
              <a:t>）因为</a:t>
            </a:r>
            <a:r>
              <a:rPr lang="en-US" altLang="zh-CN" sz="2000" i="1" kern="100" dirty="0">
                <a:cs typeface="+mn-ea"/>
                <a:sym typeface="+mn-lt"/>
              </a:rPr>
              <a:t>AC</a:t>
            </a:r>
            <a:r>
              <a:rPr lang="en-US" altLang="zh-CN" sz="2000" kern="100" dirty="0">
                <a:cs typeface="+mn-ea"/>
                <a:sym typeface="+mn-lt"/>
              </a:rPr>
              <a:t>=</a:t>
            </a:r>
            <a:r>
              <a:rPr lang="en-US" altLang="zh-CN" sz="2000" i="1" kern="100" dirty="0">
                <a:cs typeface="+mn-ea"/>
                <a:sym typeface="+mn-lt"/>
              </a:rPr>
              <a:t>BD</a:t>
            </a:r>
            <a:r>
              <a:rPr lang="zh-CN" altLang="zh-CN" sz="2000" kern="100" dirty="0">
                <a:cs typeface="+mn-ea"/>
                <a:sym typeface="+mn-lt"/>
              </a:rPr>
              <a:t>，</a:t>
            </a:r>
            <a:r>
              <a:rPr lang="en-US" altLang="zh-CN" sz="2000" kern="100" dirty="0">
                <a:cs typeface="+mn-ea"/>
                <a:sym typeface="+mn-lt"/>
              </a:rPr>
              <a:t>∴</a:t>
            </a:r>
            <a:r>
              <a:rPr lang="en-US" altLang="zh-CN" sz="2000" i="1" kern="100" dirty="0">
                <a:cs typeface="+mn-ea"/>
                <a:sym typeface="+mn-lt"/>
              </a:rPr>
              <a:t>AC</a:t>
            </a:r>
            <a:r>
              <a:rPr lang="zh-CN" altLang="zh-CN" sz="2000" kern="100" dirty="0">
                <a:cs typeface="+mn-ea"/>
                <a:sym typeface="+mn-lt"/>
              </a:rPr>
              <a:t>－</a:t>
            </a:r>
            <a:r>
              <a:rPr lang="en-US" altLang="zh-CN" sz="2000" i="1" kern="100" dirty="0">
                <a:cs typeface="+mn-ea"/>
                <a:sym typeface="+mn-lt"/>
              </a:rPr>
              <a:t>BC</a:t>
            </a:r>
            <a:r>
              <a:rPr lang="en-US" altLang="zh-CN" sz="2000" kern="100" dirty="0">
                <a:cs typeface="+mn-ea"/>
                <a:sym typeface="+mn-lt"/>
              </a:rPr>
              <a:t>=</a:t>
            </a:r>
            <a:r>
              <a:rPr lang="en-US" altLang="zh-CN" sz="2000" i="1" kern="100" dirty="0">
                <a:cs typeface="+mn-ea"/>
                <a:sym typeface="+mn-lt"/>
              </a:rPr>
              <a:t>DB</a:t>
            </a:r>
            <a:r>
              <a:rPr lang="zh-CN" altLang="zh-CN" sz="2000" kern="100" dirty="0">
                <a:cs typeface="+mn-ea"/>
                <a:sym typeface="+mn-lt"/>
              </a:rPr>
              <a:t>－</a:t>
            </a:r>
            <a:r>
              <a:rPr lang="en-US" altLang="zh-CN" sz="2000" i="1" kern="100" dirty="0">
                <a:cs typeface="+mn-ea"/>
                <a:sym typeface="+mn-lt"/>
              </a:rPr>
              <a:t>BC</a:t>
            </a:r>
            <a:r>
              <a:rPr lang="zh-CN" altLang="zh-CN" sz="2000" kern="100" dirty="0">
                <a:cs typeface="+mn-ea"/>
                <a:sym typeface="+mn-lt"/>
              </a:rPr>
              <a:t>，即</a:t>
            </a:r>
            <a:r>
              <a:rPr lang="en-US" altLang="zh-CN" sz="2000" i="1" kern="100" dirty="0">
                <a:cs typeface="+mn-ea"/>
                <a:sym typeface="+mn-lt"/>
              </a:rPr>
              <a:t>AB</a:t>
            </a:r>
            <a:r>
              <a:rPr lang="en-US" altLang="zh-CN" sz="2000" kern="100" dirty="0">
                <a:cs typeface="+mn-ea"/>
                <a:sym typeface="+mn-lt"/>
              </a:rPr>
              <a:t>=</a:t>
            </a:r>
            <a:r>
              <a:rPr lang="en-US" altLang="zh-CN" sz="2000" i="1" kern="100" dirty="0">
                <a:cs typeface="+mn-ea"/>
                <a:sym typeface="+mn-lt"/>
              </a:rPr>
              <a:t>CD</a:t>
            </a:r>
            <a:r>
              <a:rPr lang="zh-CN" altLang="zh-CN" sz="2000" kern="100" dirty="0">
                <a:cs typeface="+mn-ea"/>
                <a:sym typeface="+mn-lt"/>
              </a:rPr>
              <a:t>．</a:t>
            </a:r>
          </a:p>
          <a:p>
            <a:pPr defTabSz="914377" fontAlgn="ctr">
              <a:lnSpc>
                <a:spcPct val="200000"/>
              </a:lnSpc>
            </a:pPr>
            <a:r>
              <a:rPr lang="zh-CN" altLang="zh-CN" sz="2000" kern="100" dirty="0">
                <a:cs typeface="+mn-ea"/>
                <a:sym typeface="+mn-lt"/>
              </a:rPr>
              <a:t>（</a:t>
            </a:r>
            <a:r>
              <a:rPr lang="en-US" altLang="zh-CN" sz="2000" kern="100" dirty="0">
                <a:cs typeface="+mn-ea"/>
                <a:sym typeface="+mn-lt"/>
              </a:rPr>
              <a:t>2</a:t>
            </a:r>
            <a:r>
              <a:rPr lang="zh-CN" altLang="zh-CN" sz="2000" kern="100" dirty="0">
                <a:cs typeface="+mn-ea"/>
                <a:sym typeface="+mn-lt"/>
              </a:rPr>
              <a:t>）设首尾之间的距离为</a:t>
            </a:r>
            <a:r>
              <a:rPr lang="en-US" altLang="zh-CN" sz="2000" i="1" kern="100" dirty="0">
                <a:cs typeface="+mn-ea"/>
                <a:sym typeface="+mn-lt"/>
              </a:rPr>
              <a:t>x</a:t>
            </a:r>
            <a:r>
              <a:rPr lang="zh-CN" altLang="zh-CN" sz="2000" kern="100" dirty="0">
                <a:cs typeface="+mn-ea"/>
                <a:sym typeface="+mn-lt"/>
              </a:rPr>
              <a:t>，由</a:t>
            </a:r>
            <a:r>
              <a:rPr lang="en-US" altLang="zh-CN" sz="2000" kern="100" dirty="0">
                <a:cs typeface="+mn-ea"/>
                <a:sym typeface="+mn-lt"/>
              </a:rPr>
              <a:t>8</a:t>
            </a:r>
            <a:r>
              <a:rPr lang="zh-CN" altLang="zh-CN" sz="2000" kern="100" dirty="0">
                <a:cs typeface="+mn-ea"/>
                <a:sym typeface="+mn-lt"/>
              </a:rPr>
              <a:t>棵树之间共有</a:t>
            </a:r>
            <a:r>
              <a:rPr lang="en-US" altLang="zh-CN" sz="2000" kern="100" dirty="0">
                <a:cs typeface="+mn-ea"/>
                <a:sym typeface="+mn-lt"/>
              </a:rPr>
              <a:t>7</a:t>
            </a:r>
            <a:r>
              <a:rPr lang="zh-CN" altLang="zh-CN" sz="2000" kern="100" dirty="0">
                <a:cs typeface="+mn-ea"/>
                <a:sym typeface="+mn-lt"/>
              </a:rPr>
              <a:t>段间隔，可得</a:t>
            </a:r>
            <a:r>
              <a:rPr lang="en-US" altLang="zh-CN" sz="2000" i="1" kern="100" dirty="0">
                <a:cs typeface="+mn-ea"/>
                <a:sym typeface="+mn-lt"/>
              </a:rPr>
              <a:t>x</a:t>
            </a:r>
            <a:r>
              <a:rPr lang="en-US" altLang="zh-CN" sz="2000" kern="100" dirty="0">
                <a:cs typeface="+mn-ea"/>
                <a:sym typeface="+mn-lt"/>
              </a:rPr>
              <a:t>=7×1.5=10.5</a:t>
            </a:r>
            <a:r>
              <a:rPr lang="zh-CN" altLang="zh-CN" sz="2000" kern="100" dirty="0">
                <a:cs typeface="+mn-ea"/>
                <a:sym typeface="+mn-lt"/>
              </a:rPr>
              <a:t>（</a:t>
            </a:r>
            <a:r>
              <a:rPr lang="en-US" altLang="zh-CN" sz="2000" i="1" kern="100" dirty="0">
                <a:cs typeface="+mn-ea"/>
                <a:sym typeface="+mn-lt"/>
              </a:rPr>
              <a:t>m</a:t>
            </a:r>
            <a:r>
              <a:rPr lang="zh-CN" altLang="zh-CN" sz="2000" kern="100" dirty="0">
                <a:cs typeface="+mn-ea"/>
                <a:sym typeface="+mn-lt"/>
              </a:rPr>
              <a:t>）．</a:t>
            </a:r>
          </a:p>
          <a:p>
            <a:pPr defTabSz="914377" fontAlgn="ctr">
              <a:lnSpc>
                <a:spcPct val="200000"/>
              </a:lnSpc>
            </a:pPr>
            <a:r>
              <a:rPr lang="zh-CN" altLang="zh-CN" sz="2000" kern="100" dirty="0">
                <a:cs typeface="+mn-ea"/>
                <a:sym typeface="+mn-lt"/>
              </a:rPr>
              <a:t>故答案为：</a:t>
            </a:r>
            <a:r>
              <a:rPr lang="en-US" altLang="zh-CN" sz="2000" kern="100" dirty="0">
                <a:cs typeface="+mn-ea"/>
                <a:sym typeface="+mn-lt"/>
              </a:rPr>
              <a:t>10.5</a:t>
            </a:r>
            <a:r>
              <a:rPr lang="en-US" altLang="zh-CN" sz="2000" i="1" kern="100" dirty="0">
                <a:cs typeface="+mn-ea"/>
                <a:sym typeface="+mn-lt"/>
              </a:rPr>
              <a:t>m</a:t>
            </a:r>
            <a:r>
              <a:rPr lang="zh-CN" altLang="zh-CN" sz="2000" kern="100" dirty="0">
                <a:cs typeface="+mn-ea"/>
                <a:sym typeface="+mn-lt"/>
              </a:rPr>
              <a:t>．</a:t>
            </a: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962603C2-BA0A-409F-B8BA-8A64B6DA40E2}"/>
              </a:ext>
            </a:extLst>
          </p:cNvPr>
          <p:cNvSpPr txBox="1"/>
          <p:nvPr/>
        </p:nvSpPr>
        <p:spPr>
          <a:xfrm>
            <a:off x="760616" y="252184"/>
            <a:ext cx="7799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A66AC"/>
                </a:solidFill>
                <a:cs typeface="+mn-ea"/>
                <a:sym typeface="+mn-lt"/>
              </a:rPr>
              <a:t>课堂测试</a:t>
            </a:r>
          </a:p>
        </p:txBody>
      </p:sp>
    </p:spTree>
    <p:extLst>
      <p:ext uri="{BB962C8B-B14F-4D97-AF65-F5344CB8AC3E}">
        <p14:creationId xmlns:p14="http://schemas.microsoft.com/office/powerpoint/2010/main" val="2644379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FDF8912-3067-43D1-8B6A-A2EC6CA25512}"/>
              </a:ext>
            </a:extLst>
          </p:cNvPr>
          <p:cNvSpPr/>
          <p:nvPr/>
        </p:nvSpPr>
        <p:spPr>
          <a:xfrm>
            <a:off x="431800" y="349250"/>
            <a:ext cx="11328400" cy="61595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阿里巴巴普惠体 R" panose="00020600040101010101" pitchFamily="18" charset="-122"/>
              <a:ea typeface="阿里巴巴普惠体 R" panose="00020600040101010101" pitchFamily="18" charset="-122"/>
              <a:cs typeface="+mn-ea"/>
              <a:sym typeface="+mn-lt"/>
            </a:endParaRPr>
          </a:p>
        </p:txBody>
      </p:sp>
      <p:sp>
        <p:nvSpPr>
          <p:cNvPr id="3" name="矩形 2">
            <a:extLst>
              <a:ext uri="{FF2B5EF4-FFF2-40B4-BE49-F238E27FC236}">
                <a16:creationId xmlns:a16="http://schemas.microsoft.com/office/drawing/2014/main" id="{CFAD7A5F-FAC1-414B-896C-2780965A5606}"/>
              </a:ext>
            </a:extLst>
          </p:cNvPr>
          <p:cNvSpPr/>
          <p:nvPr/>
        </p:nvSpPr>
        <p:spPr>
          <a:xfrm>
            <a:off x="1422400" y="2078962"/>
            <a:ext cx="9347200" cy="33715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感谢您下载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平台上提供的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作品，为了您和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以及原创作者的利益，请勿复制、传播、销售，否则将承担法律责任！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将对作品进行维权，按照传播下载次数进行十倍的索取赔偿！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1.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在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出售的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模板是免版税类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(RF: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Royalty-Free)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正版受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中国人民共和国著作法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和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《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世界版权公约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》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的保护，作品的所有权、版权和著作权归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所有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您下载的是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模板素材的使用权。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  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2. 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不得将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xippt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的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模板、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PPT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素材，本身用于再出售</a:t>
            </a:r>
            <a:r>
              <a:rPr kumimoji="0" lang="en-US" altLang="zh-CN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,</a:t>
            </a:r>
            <a:r>
              <a:rPr kumimoji="0" lang="zh-CN" alt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或者出租、出借、转让、分销、发布或者作为礼物供他人使用，不得转授权、出卖、转让本协议或者本协议中的权利。</a:t>
            </a: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sp>
        <p:nvSpPr>
          <p:cNvPr id="4" name="矩形 3">
            <a:extLst>
              <a:ext uri="{FF2B5EF4-FFF2-40B4-BE49-F238E27FC236}">
                <a16:creationId xmlns:a16="http://schemas.microsoft.com/office/drawing/2014/main" id="{AE58FB28-7959-4C0B-B09F-EDEE9BEC0C87}"/>
              </a:ext>
            </a:extLst>
          </p:cNvPr>
          <p:cNvSpPr/>
          <p:nvPr/>
        </p:nvSpPr>
        <p:spPr>
          <a:xfrm>
            <a:off x="5182930" y="1025730"/>
            <a:ext cx="1871025" cy="6773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思源黑体 CN Light" panose="020B0300000000000000" pitchFamily="34" charset="-122"/>
                <a:ea typeface="思源黑体 CN Light" panose="020B0300000000000000" pitchFamily="34" charset="-122"/>
                <a:cs typeface="+mn-ea"/>
                <a:sym typeface="+mn-lt"/>
              </a:rPr>
              <a:t>版权声明</a:t>
            </a:r>
            <a:endParaRPr kumimoji="0" lang="zh-CN" altLang="en-US" sz="3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思源黑体 CN Light" panose="020B0300000000000000" pitchFamily="34" charset="-122"/>
              <a:ea typeface="思源黑体 CN Light" panose="020B0300000000000000" pitchFamily="34" charset="-122"/>
              <a:cs typeface="+mn-ea"/>
              <a:sym typeface="+mn-lt"/>
            </a:endParaRPr>
          </a:p>
        </p:txBody>
      </p:sp>
      <p:cxnSp>
        <p:nvCxnSpPr>
          <p:cNvPr id="5" name="直接连接符 4">
            <a:extLst>
              <a:ext uri="{FF2B5EF4-FFF2-40B4-BE49-F238E27FC236}">
                <a16:creationId xmlns:a16="http://schemas.microsoft.com/office/drawing/2014/main" id="{1FCC2A86-F5F5-4D1B-83F4-E930D552D3A1}"/>
              </a:ext>
            </a:extLst>
          </p:cNvPr>
          <p:cNvCxnSpPr/>
          <p:nvPr/>
        </p:nvCxnSpPr>
        <p:spPr>
          <a:xfrm>
            <a:off x="5816600" y="1852612"/>
            <a:ext cx="558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3061809"/>
      </p:ext>
    </p:extLst>
  </p:cSld>
  <p:clrMapOvr>
    <a:masterClrMapping/>
  </p:clrMapOvr>
  <p:transition spd="slow" advClick="0" advTm="3000">
    <p:push dir="u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图片占位符 10">
            <a:extLst>
              <a:ext uri="{FF2B5EF4-FFF2-40B4-BE49-F238E27FC236}">
                <a16:creationId xmlns:a16="http://schemas.microsoft.com/office/drawing/2014/main" id="{4E044D5A-3C6D-47B5-A95B-33A52B301B17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952" r="19952"/>
          <a:stretch>
            <a:fillRect/>
          </a:stretch>
        </p:blipFill>
        <p:spPr>
          <a:xfrm>
            <a:off x="6408738" y="476250"/>
            <a:ext cx="9893300" cy="9893300"/>
          </a:xfrm>
        </p:spPr>
      </p:pic>
      <p:sp>
        <p:nvSpPr>
          <p:cNvPr id="21" name="Oval 20">
            <a:extLst>
              <a:ext uri="{FF2B5EF4-FFF2-40B4-BE49-F238E27FC236}">
                <a16:creationId xmlns:a16="http://schemas.microsoft.com/office/drawing/2014/main" id="{AD861AEB-57BF-488B-9566-C1B7A53E0718}"/>
              </a:ext>
            </a:extLst>
          </p:cNvPr>
          <p:cNvSpPr/>
          <p:nvPr/>
        </p:nvSpPr>
        <p:spPr>
          <a:xfrm>
            <a:off x="7287737" y="1112706"/>
            <a:ext cx="1439994" cy="1439994"/>
          </a:xfrm>
          <a:prstGeom prst="ellipse">
            <a:avLst/>
          </a:prstGeom>
          <a:ln w="508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C2A76EF0-620A-4701-AA3F-869DD3F54FAB}"/>
              </a:ext>
            </a:extLst>
          </p:cNvPr>
          <p:cNvSpPr/>
          <p:nvPr/>
        </p:nvSpPr>
        <p:spPr>
          <a:xfrm>
            <a:off x="7722517" y="1500358"/>
            <a:ext cx="527728" cy="616372"/>
          </a:xfrm>
          <a:custGeom>
            <a:avLst/>
            <a:gdLst>
              <a:gd name="connsiteX0" fmla="*/ 180131 w 574471"/>
              <a:gd name="connsiteY0" fmla="*/ 450020 h 670967"/>
              <a:gd name="connsiteX1" fmla="*/ 148509 w 574471"/>
              <a:gd name="connsiteY1" fmla="*/ 541314 h 670967"/>
              <a:gd name="connsiteX2" fmla="*/ 191818 w 574471"/>
              <a:gd name="connsiteY2" fmla="*/ 538015 h 670967"/>
              <a:gd name="connsiteX3" fmla="*/ 287236 w 574471"/>
              <a:gd name="connsiteY3" fmla="*/ 655431 h 670967"/>
              <a:gd name="connsiteX4" fmla="*/ 382654 w 574471"/>
              <a:gd name="connsiteY4" fmla="*/ 538015 h 670967"/>
              <a:gd name="connsiteX5" fmla="*/ 425964 w 574471"/>
              <a:gd name="connsiteY5" fmla="*/ 541314 h 670967"/>
              <a:gd name="connsiteX6" fmla="*/ 395028 w 574471"/>
              <a:gd name="connsiteY6" fmla="*/ 450020 h 670967"/>
              <a:gd name="connsiteX7" fmla="*/ 411665 w 574471"/>
              <a:gd name="connsiteY7" fmla="*/ 458957 h 670967"/>
              <a:gd name="connsiteX8" fmla="*/ 509832 w 574471"/>
              <a:gd name="connsiteY8" fmla="*/ 507353 h 670967"/>
              <a:gd name="connsiteX9" fmla="*/ 558641 w 574471"/>
              <a:gd name="connsiteY9" fmla="*/ 572112 h 670967"/>
              <a:gd name="connsiteX10" fmla="*/ 574315 w 574471"/>
              <a:gd name="connsiteY10" fmla="*/ 658731 h 670967"/>
              <a:gd name="connsiteX11" fmla="*/ 563866 w 574471"/>
              <a:gd name="connsiteY11" fmla="*/ 670967 h 670967"/>
              <a:gd name="connsiteX12" fmla="*/ 290673 w 574471"/>
              <a:gd name="connsiteY12" fmla="*/ 670967 h 670967"/>
              <a:gd name="connsiteX13" fmla="*/ 283524 w 574471"/>
              <a:gd name="connsiteY13" fmla="*/ 670967 h 670967"/>
              <a:gd name="connsiteX14" fmla="*/ 10331 w 574471"/>
              <a:gd name="connsiteY14" fmla="*/ 670967 h 670967"/>
              <a:gd name="connsiteX15" fmla="*/ 157 w 574471"/>
              <a:gd name="connsiteY15" fmla="*/ 658731 h 670967"/>
              <a:gd name="connsiteX16" fmla="*/ 15831 w 574471"/>
              <a:gd name="connsiteY16" fmla="*/ 572112 h 670967"/>
              <a:gd name="connsiteX17" fmla="*/ 64640 w 574471"/>
              <a:gd name="connsiteY17" fmla="*/ 507353 h 670967"/>
              <a:gd name="connsiteX18" fmla="*/ 160470 w 574471"/>
              <a:gd name="connsiteY18" fmla="*/ 460057 h 670967"/>
              <a:gd name="connsiteX19" fmla="*/ 276609 w 574471"/>
              <a:gd name="connsiteY19" fmla="*/ 14 h 670967"/>
              <a:gd name="connsiteX20" fmla="*/ 342095 w 574471"/>
              <a:gd name="connsiteY20" fmla="*/ 27101 h 670967"/>
              <a:gd name="connsiteX21" fmla="*/ 445625 w 574471"/>
              <a:gd name="connsiteY21" fmla="*/ 228524 h 670967"/>
              <a:gd name="connsiteX22" fmla="*/ 495946 w 574471"/>
              <a:gd name="connsiteY22" fmla="*/ 357627 h 670967"/>
              <a:gd name="connsiteX23" fmla="*/ 364918 w 574471"/>
              <a:gd name="connsiteY23" fmla="*/ 397912 h 670967"/>
              <a:gd name="connsiteX24" fmla="*/ 364918 w 574471"/>
              <a:gd name="connsiteY24" fmla="*/ 426097 h 670967"/>
              <a:gd name="connsiteX25" fmla="*/ 365055 w 574471"/>
              <a:gd name="connsiteY25" fmla="*/ 428160 h 670967"/>
              <a:gd name="connsiteX26" fmla="*/ 287236 w 574471"/>
              <a:gd name="connsiteY26" fmla="*/ 655431 h 670967"/>
              <a:gd name="connsiteX27" fmla="*/ 209279 w 574471"/>
              <a:gd name="connsiteY27" fmla="*/ 427747 h 670967"/>
              <a:gd name="connsiteX28" fmla="*/ 209279 w 574471"/>
              <a:gd name="connsiteY28" fmla="*/ 398874 h 670967"/>
              <a:gd name="connsiteX29" fmla="*/ 76464 w 574471"/>
              <a:gd name="connsiteY29" fmla="*/ 355840 h 670967"/>
              <a:gd name="connsiteX30" fmla="*/ 131460 w 574471"/>
              <a:gd name="connsiteY30" fmla="*/ 200201 h 670967"/>
              <a:gd name="connsiteX31" fmla="*/ 225778 w 574471"/>
              <a:gd name="connsiteY31" fmla="*/ 9778 h 670967"/>
              <a:gd name="connsiteX32" fmla="*/ 276609 w 574471"/>
              <a:gd name="connsiteY32" fmla="*/ 14 h 6709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574471" h="670967">
                <a:moveTo>
                  <a:pt x="180131" y="450020"/>
                </a:moveTo>
                <a:lnTo>
                  <a:pt x="148509" y="541314"/>
                </a:lnTo>
                <a:lnTo>
                  <a:pt x="191818" y="538015"/>
                </a:lnTo>
                <a:lnTo>
                  <a:pt x="287236" y="655431"/>
                </a:lnTo>
                <a:lnTo>
                  <a:pt x="382654" y="538015"/>
                </a:lnTo>
                <a:lnTo>
                  <a:pt x="425964" y="541314"/>
                </a:lnTo>
                <a:lnTo>
                  <a:pt x="395028" y="450020"/>
                </a:lnTo>
                <a:cubicBezTo>
                  <a:pt x="400528" y="453045"/>
                  <a:pt x="406027" y="456207"/>
                  <a:pt x="411665" y="458957"/>
                </a:cubicBezTo>
                <a:lnTo>
                  <a:pt x="509832" y="507353"/>
                </a:lnTo>
                <a:cubicBezTo>
                  <a:pt x="535406" y="520002"/>
                  <a:pt x="553554" y="544064"/>
                  <a:pt x="558641" y="572112"/>
                </a:cubicBezTo>
                <a:lnTo>
                  <a:pt x="574315" y="658731"/>
                </a:lnTo>
                <a:cubicBezTo>
                  <a:pt x="575415" y="665055"/>
                  <a:pt x="570603" y="670967"/>
                  <a:pt x="563866" y="670967"/>
                </a:cubicBezTo>
                <a:lnTo>
                  <a:pt x="290673" y="670967"/>
                </a:lnTo>
                <a:lnTo>
                  <a:pt x="283524" y="670967"/>
                </a:lnTo>
                <a:lnTo>
                  <a:pt x="10331" y="670967"/>
                </a:lnTo>
                <a:cubicBezTo>
                  <a:pt x="3869" y="670967"/>
                  <a:pt x="-943" y="665055"/>
                  <a:pt x="157" y="658731"/>
                </a:cubicBezTo>
                <a:lnTo>
                  <a:pt x="15831" y="572112"/>
                </a:lnTo>
                <a:cubicBezTo>
                  <a:pt x="20918" y="544064"/>
                  <a:pt x="39067" y="520002"/>
                  <a:pt x="64640" y="507353"/>
                </a:cubicBezTo>
                <a:lnTo>
                  <a:pt x="160470" y="460057"/>
                </a:lnTo>
                <a:close/>
                <a:moveTo>
                  <a:pt x="276609" y="14"/>
                </a:moveTo>
                <a:cubicBezTo>
                  <a:pt x="320208" y="729"/>
                  <a:pt x="342095" y="27101"/>
                  <a:pt x="342095" y="27101"/>
                </a:cubicBezTo>
                <a:cubicBezTo>
                  <a:pt x="431876" y="18852"/>
                  <a:pt x="456624" y="116882"/>
                  <a:pt x="445625" y="228524"/>
                </a:cubicBezTo>
                <a:cubicBezTo>
                  <a:pt x="434625" y="340304"/>
                  <a:pt x="495946" y="357627"/>
                  <a:pt x="495946" y="357627"/>
                </a:cubicBezTo>
                <a:cubicBezTo>
                  <a:pt x="453736" y="400662"/>
                  <a:pt x="364918" y="397912"/>
                  <a:pt x="364918" y="397912"/>
                </a:cubicBezTo>
                <a:lnTo>
                  <a:pt x="364918" y="426097"/>
                </a:lnTo>
                <a:lnTo>
                  <a:pt x="365055" y="428160"/>
                </a:lnTo>
                <a:lnTo>
                  <a:pt x="287236" y="655431"/>
                </a:lnTo>
                <a:lnTo>
                  <a:pt x="209279" y="427747"/>
                </a:lnTo>
                <a:lnTo>
                  <a:pt x="209279" y="398874"/>
                </a:lnTo>
                <a:cubicBezTo>
                  <a:pt x="106712" y="399837"/>
                  <a:pt x="76464" y="355840"/>
                  <a:pt x="76464" y="355840"/>
                </a:cubicBezTo>
                <a:cubicBezTo>
                  <a:pt x="76464" y="355840"/>
                  <a:pt x="135035" y="354878"/>
                  <a:pt x="131460" y="200201"/>
                </a:cubicBezTo>
                <a:cubicBezTo>
                  <a:pt x="127885" y="45388"/>
                  <a:pt x="199243" y="19952"/>
                  <a:pt x="225778" y="9778"/>
                </a:cubicBezTo>
                <a:cubicBezTo>
                  <a:pt x="245130" y="2388"/>
                  <a:pt x="262076" y="-225"/>
                  <a:pt x="276609" y="14"/>
                </a:cubicBezTo>
                <a:close/>
              </a:path>
            </a:pathLst>
          </a:custGeom>
          <a:solidFill>
            <a:schemeClr val="bg1"/>
          </a:solidFill>
          <a:ln w="136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3" name="Rectangle: Rounded Corners 40">
            <a:extLst>
              <a:ext uri="{FF2B5EF4-FFF2-40B4-BE49-F238E27FC236}">
                <a16:creationId xmlns:a16="http://schemas.microsoft.com/office/drawing/2014/main" id="{61EEBABF-B078-47F1-9A2D-CD34D21AC424}"/>
              </a:ext>
            </a:extLst>
          </p:cNvPr>
          <p:cNvSpPr>
            <a:spLocks/>
          </p:cNvSpPr>
          <p:nvPr/>
        </p:nvSpPr>
        <p:spPr bwMode="auto">
          <a:xfrm rot="16200000">
            <a:off x="1082219" y="4539882"/>
            <a:ext cx="257285" cy="1134676"/>
          </a:xfrm>
          <a:prstGeom prst="roundRect">
            <a:avLst>
              <a:gd name="adj" fmla="val 12979"/>
            </a:avLst>
          </a:prstGeom>
          <a:solidFill>
            <a:schemeClr val="accent1"/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sp>
        <p:nvSpPr>
          <p:cNvPr id="24" name="Rectangle: Rounded Corners 43">
            <a:extLst>
              <a:ext uri="{FF2B5EF4-FFF2-40B4-BE49-F238E27FC236}">
                <a16:creationId xmlns:a16="http://schemas.microsoft.com/office/drawing/2014/main" id="{7E84F4DC-DC52-4C24-BB39-7CEB9AFFC465}"/>
              </a:ext>
            </a:extLst>
          </p:cNvPr>
          <p:cNvSpPr>
            <a:spLocks/>
          </p:cNvSpPr>
          <p:nvPr/>
        </p:nvSpPr>
        <p:spPr bwMode="auto">
          <a:xfrm rot="16200000">
            <a:off x="2429977" y="4539882"/>
            <a:ext cx="257285" cy="1134676"/>
          </a:xfrm>
          <a:prstGeom prst="roundRect">
            <a:avLst>
              <a:gd name="adj" fmla="val 12979"/>
            </a:avLst>
          </a:prstGeom>
          <a:solidFill>
            <a:schemeClr val="bg1">
              <a:lumMod val="75000"/>
            </a:schemeClr>
          </a:solidFill>
          <a:ln w="50800">
            <a:noFill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ID" sz="16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cs typeface="+mn-ea"/>
              <a:sym typeface="+mn-lt"/>
            </a:endParaRPr>
          </a:p>
        </p:txBody>
      </p:sp>
      <p:grpSp>
        <p:nvGrpSpPr>
          <p:cNvPr id="25" name="组合 24">
            <a:extLst>
              <a:ext uri="{FF2B5EF4-FFF2-40B4-BE49-F238E27FC236}">
                <a16:creationId xmlns:a16="http://schemas.microsoft.com/office/drawing/2014/main" id="{9EB8F39B-EE73-4617-81FB-158778B8CADF}"/>
              </a:ext>
            </a:extLst>
          </p:cNvPr>
          <p:cNvGrpSpPr/>
          <p:nvPr/>
        </p:nvGrpSpPr>
        <p:grpSpPr>
          <a:xfrm>
            <a:off x="541721" y="2957236"/>
            <a:ext cx="6120336" cy="1407776"/>
            <a:chOff x="1571361" y="2753282"/>
            <a:chExt cx="6120336" cy="1407776"/>
          </a:xfrm>
        </p:grpSpPr>
        <p:sp>
          <p:nvSpPr>
            <p:cNvPr id="26" name="矩形 25">
              <a:extLst>
                <a:ext uri="{FF2B5EF4-FFF2-40B4-BE49-F238E27FC236}">
                  <a16:creationId xmlns:a16="http://schemas.microsoft.com/office/drawing/2014/main" id="{D0DE57C4-8F6E-4A5A-93A6-A1FF077C92F0}"/>
                </a:ext>
              </a:extLst>
            </p:cNvPr>
            <p:cNvSpPr/>
            <p:nvPr/>
          </p:nvSpPr>
          <p:spPr bwMode="auto">
            <a:xfrm>
              <a:off x="1602935" y="2753282"/>
              <a:ext cx="6088762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dist" defTabSz="457200">
                <a:defRPr/>
              </a:pPr>
              <a:r>
                <a:rPr lang="zh-CN" altLang="en-US" sz="4000" b="1" kern="100" dirty="0">
                  <a:cs typeface="+mn-ea"/>
                  <a:sym typeface="+mn-lt"/>
                </a:rPr>
                <a:t>感谢您的仔细观看</a:t>
              </a:r>
            </a:p>
          </p:txBody>
        </p:sp>
        <p:sp>
          <p:nvSpPr>
            <p:cNvPr id="27" name="矩形 26">
              <a:extLst>
                <a:ext uri="{FF2B5EF4-FFF2-40B4-BE49-F238E27FC236}">
                  <a16:creationId xmlns:a16="http://schemas.microsoft.com/office/drawing/2014/main" id="{3B5F33C2-C30F-4A1B-BD37-0E4368C2D2B9}"/>
                </a:ext>
              </a:extLst>
            </p:cNvPr>
            <p:cNvSpPr/>
            <p:nvPr/>
          </p:nvSpPr>
          <p:spPr>
            <a:xfrm>
              <a:off x="1571361" y="3637838"/>
              <a:ext cx="347271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defTabSz="457200"/>
              <a:endParaRPr lang="zh-CN" altLang="en-US" sz="2800" dirty="0">
                <a:cs typeface="+mn-ea"/>
                <a:sym typeface="+mn-lt"/>
              </a:endParaRPr>
            </a:p>
          </p:txBody>
        </p:sp>
        <p:cxnSp>
          <p:nvCxnSpPr>
            <p:cNvPr id="28" name="直接连接符 27">
              <a:extLst>
                <a:ext uri="{FF2B5EF4-FFF2-40B4-BE49-F238E27FC236}">
                  <a16:creationId xmlns:a16="http://schemas.microsoft.com/office/drawing/2014/main" id="{1F7CED96-A437-4563-85AE-AF1616939787}"/>
                </a:ext>
              </a:extLst>
            </p:cNvPr>
            <p:cNvCxnSpPr>
              <a:cxnSpLocks/>
            </p:cNvCxnSpPr>
            <p:nvPr/>
          </p:nvCxnSpPr>
          <p:spPr>
            <a:xfrm>
              <a:off x="1634862" y="3563329"/>
              <a:ext cx="5911692" cy="0"/>
            </a:xfrm>
            <a:prstGeom prst="line">
              <a:avLst/>
            </a:prstGeom>
            <a:noFill/>
            <a:ln w="6350" cap="flat" cmpd="sng" algn="ctr">
              <a:solidFill>
                <a:schemeClr val="tx1"/>
              </a:solidFill>
              <a:prstDash val="solid"/>
              <a:miter lim="800000"/>
            </a:ln>
            <a:effectLst/>
          </p:spPr>
        </p:cxnSp>
      </p:grpSp>
      <p:sp>
        <p:nvSpPr>
          <p:cNvPr id="29" name="矩形 28">
            <a:extLst>
              <a:ext uri="{FF2B5EF4-FFF2-40B4-BE49-F238E27FC236}">
                <a16:creationId xmlns:a16="http://schemas.microsoft.com/office/drawing/2014/main" id="{B4E3D553-314F-4B78-BF17-7BDB9EDAB4BE}"/>
              </a:ext>
            </a:extLst>
          </p:cNvPr>
          <p:cNvSpPr/>
          <p:nvPr/>
        </p:nvSpPr>
        <p:spPr bwMode="auto">
          <a:xfrm>
            <a:off x="541721" y="2314904"/>
            <a:ext cx="35798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457200">
              <a:defRPr/>
            </a:pPr>
            <a:r>
              <a:rPr lang="zh-CN" altLang="en-US" sz="2800" b="1" kern="100" dirty="0">
                <a:cs typeface="+mn-ea"/>
                <a:sym typeface="+mn-lt"/>
              </a:rPr>
              <a:t>第四章 几何图形初步</a:t>
            </a: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222799BE-28EB-4A8B-8B89-2F7571B48ABB}"/>
              </a:ext>
            </a:extLst>
          </p:cNvPr>
          <p:cNvSpPr txBox="1"/>
          <p:nvPr/>
        </p:nvSpPr>
        <p:spPr>
          <a:xfrm>
            <a:off x="541721" y="4301996"/>
            <a:ext cx="4958080" cy="4833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900" dirty="0">
                <a:solidFill>
                  <a:schemeClr val="tx1">
                    <a:lumMod val="85000"/>
                    <a:lumOff val="15000"/>
                  </a:schemeClr>
                </a:solidFill>
                <a:cs typeface="+mn-ea"/>
                <a:sym typeface="+mn-lt"/>
              </a:rPr>
              <a:t>Please Enter Your Detailed Text Here, The Content Should Be Concise And Clear, Concise And Concise Do Not Need Too Much Text</a:t>
            </a:r>
            <a:endParaRPr lang="zh-CN" altLang="en-US" sz="2000" dirty="0">
              <a:solidFill>
                <a:schemeClr val="tx1">
                  <a:lumMod val="85000"/>
                  <a:lumOff val="15000"/>
                </a:schemeClr>
              </a:solidFill>
              <a:cs typeface="+mn-ea"/>
              <a:sym typeface="+mn-lt"/>
            </a:endParaRPr>
          </a:p>
        </p:txBody>
      </p:sp>
      <p:sp>
        <p:nvSpPr>
          <p:cNvPr id="31" name="矩形 30">
            <a:extLst>
              <a:ext uri="{FF2B5EF4-FFF2-40B4-BE49-F238E27FC236}">
                <a16:creationId xmlns:a16="http://schemas.microsoft.com/office/drawing/2014/main" id="{5B024338-3A8A-4C34-A4D9-FF464C819F10}"/>
              </a:ext>
            </a:extLst>
          </p:cNvPr>
          <p:cNvSpPr/>
          <p:nvPr/>
        </p:nvSpPr>
        <p:spPr>
          <a:xfrm>
            <a:off x="541721" y="3870923"/>
            <a:ext cx="4158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dist" defTabSz="457200"/>
            <a:r>
              <a:rPr lang="zh-CN" altLang="en-US" dirty="0">
                <a:cs typeface="+mn-ea"/>
                <a:sym typeface="+mn-lt"/>
              </a:rPr>
              <a:t>（线段长短的比较）</a:t>
            </a: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4F35E481-693F-4C67-A46C-A6A04D20BD38}"/>
              </a:ext>
            </a:extLst>
          </p:cNvPr>
          <p:cNvSpPr txBox="1"/>
          <p:nvPr/>
        </p:nvSpPr>
        <p:spPr>
          <a:xfrm>
            <a:off x="656863" y="5000943"/>
            <a:ext cx="88998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900">
                <a:solidFill>
                  <a:schemeClr val="bg1"/>
                </a:solidFill>
                <a:cs typeface="+mn-ea"/>
                <a:sym typeface="+mn-lt"/>
              </a:rPr>
              <a:t>主讲人：</a:t>
            </a:r>
            <a:r>
              <a:rPr lang="en-US" altLang="zh-CN" sz="900">
                <a:solidFill>
                  <a:schemeClr val="bg1"/>
                </a:solidFill>
                <a:cs typeface="+mn-ea"/>
                <a:sym typeface="+mn-lt"/>
              </a:rPr>
              <a:t>xippt</a:t>
            </a:r>
            <a:endParaRPr lang="zh-CN" altLang="en-US" sz="9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31FF31B2-0A60-441E-AF02-65C8DD9DA813}"/>
              </a:ext>
            </a:extLst>
          </p:cNvPr>
          <p:cNvSpPr txBox="1"/>
          <p:nvPr/>
        </p:nvSpPr>
        <p:spPr>
          <a:xfrm>
            <a:off x="2004621" y="5000943"/>
            <a:ext cx="107313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900" dirty="0">
                <a:solidFill>
                  <a:schemeClr val="bg1"/>
                </a:solidFill>
                <a:cs typeface="+mn-ea"/>
                <a:sym typeface="+mn-lt"/>
              </a:rPr>
              <a:t>时间：</a:t>
            </a:r>
            <a:r>
              <a:rPr lang="en-US" altLang="zh-CN" sz="900" dirty="0">
                <a:solidFill>
                  <a:schemeClr val="bg1"/>
                </a:solidFill>
                <a:cs typeface="+mn-ea"/>
                <a:sym typeface="+mn-lt"/>
              </a:rPr>
              <a:t>20xx.4.4</a:t>
            </a:r>
            <a:endParaRPr lang="zh-CN" altLang="en-US" sz="900" dirty="0">
              <a:solidFill>
                <a:schemeClr val="bg1"/>
              </a:solidFill>
              <a:cs typeface="+mn-ea"/>
              <a:sym typeface="+mn-lt"/>
            </a:endParaRPr>
          </a:p>
        </p:txBody>
      </p:sp>
      <p:sp>
        <p:nvSpPr>
          <p:cNvPr id="34" name="矩形 33">
            <a:extLst>
              <a:ext uri="{FF2B5EF4-FFF2-40B4-BE49-F238E27FC236}">
                <a16:creationId xmlns:a16="http://schemas.microsoft.com/office/drawing/2014/main" id="{D2F9ACCE-195F-454B-836A-B523178CCB97}"/>
              </a:ext>
            </a:extLst>
          </p:cNvPr>
          <p:cNvSpPr/>
          <p:nvPr/>
        </p:nvSpPr>
        <p:spPr>
          <a:xfrm>
            <a:off x="642881" y="510676"/>
            <a:ext cx="1103086" cy="3693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dirty="0">
                <a:cs typeface="+mn-ea"/>
                <a:sym typeface="+mn-lt"/>
              </a:rPr>
              <a:t>LOGO</a:t>
            </a:r>
            <a:endParaRPr lang="zh-CN" altLang="en-US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063359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>
            <a:extLst>
              <a:ext uri="{FF2B5EF4-FFF2-40B4-BE49-F238E27FC236}">
                <a16:creationId xmlns:a16="http://schemas.microsoft.com/office/drawing/2014/main" id="{1AA47B63-C498-4FE6-B18D-502D68D5C4E8}"/>
              </a:ext>
            </a:extLst>
          </p:cNvPr>
          <p:cNvSpPr txBox="1"/>
          <p:nvPr/>
        </p:nvSpPr>
        <p:spPr>
          <a:xfrm>
            <a:off x="760616" y="252184"/>
            <a:ext cx="346891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A66AC"/>
                </a:solidFill>
                <a:cs typeface="+mn-ea"/>
                <a:sym typeface="+mn-lt"/>
              </a:rPr>
              <a:t>前 言</a:t>
            </a:r>
          </a:p>
        </p:txBody>
      </p:sp>
      <p:sp>
        <p:nvSpPr>
          <p:cNvPr id="4" name="Text Box 4">
            <a:extLst>
              <a:ext uri="{FF2B5EF4-FFF2-40B4-BE49-F238E27FC236}">
                <a16:creationId xmlns:a16="http://schemas.microsoft.com/office/drawing/2014/main" id="{C86EB465-F8DB-4223-B4AC-F1CA14E574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8385" y="1383257"/>
            <a:ext cx="46638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4A66AC"/>
                </a:solidFill>
                <a:cs typeface="+mn-ea"/>
                <a:sym typeface="+mn-lt"/>
              </a:rPr>
              <a:t>学习目标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F3549C47-5068-460E-B969-9CC8F67DB0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8385" y="2412465"/>
            <a:ext cx="10348517" cy="10124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1</a:t>
            </a:r>
            <a:r>
              <a:rPr lang="zh-CN" altLang="en-US" dirty="0">
                <a:cs typeface="+mn-ea"/>
                <a:sym typeface="+mn-lt"/>
              </a:rPr>
              <a:t>、会用尺规画一条线段等于已知线段。</a:t>
            </a: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en-US" altLang="zh-CN" dirty="0">
                <a:cs typeface="+mn-ea"/>
                <a:sym typeface="+mn-lt"/>
              </a:rPr>
              <a:t>2</a:t>
            </a:r>
            <a:r>
              <a:rPr lang="zh-CN" altLang="en-US" dirty="0">
                <a:cs typeface="+mn-ea"/>
                <a:sym typeface="+mn-lt"/>
              </a:rPr>
              <a:t>、理解线段等分点的意义。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DAD96008-918B-43CF-A8D5-16DC80086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8385" y="3869355"/>
            <a:ext cx="466388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3200" b="1" dirty="0">
                <a:solidFill>
                  <a:srgbClr val="4A66AC"/>
                </a:solidFill>
                <a:cs typeface="+mn-ea"/>
                <a:sym typeface="+mn-lt"/>
              </a:rPr>
              <a:t>重点难点</a:t>
            </a:r>
          </a:p>
        </p:txBody>
      </p:sp>
      <p:sp>
        <p:nvSpPr>
          <p:cNvPr id="7" name="Text Box 8">
            <a:extLst>
              <a:ext uri="{FF2B5EF4-FFF2-40B4-BE49-F238E27FC236}">
                <a16:creationId xmlns:a16="http://schemas.microsoft.com/office/drawing/2014/main" id="{4CC9DCBB-5F43-49AA-AF51-7D5F0AAFAB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28385" y="4898562"/>
            <a:ext cx="10045282" cy="9607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重点：</a:t>
            </a:r>
            <a:r>
              <a:rPr lang="zh-CN" altLang="en-US" sz="2000" dirty="0">
                <a:cs typeface="+mn-ea"/>
                <a:sym typeface="+mn-lt"/>
              </a:rPr>
              <a:t>会比较两条线段的长短。</a:t>
            </a:r>
            <a:endParaRPr lang="en-US" altLang="zh-CN" sz="2000" dirty="0">
              <a:cs typeface="+mn-ea"/>
              <a:sym typeface="+mn-lt"/>
            </a:endParaRPr>
          </a:p>
          <a:p>
            <a:pPr>
              <a:lnSpc>
                <a:spcPct val="150000"/>
              </a:lnSpc>
              <a:spcBef>
                <a:spcPct val="50000"/>
              </a:spcBef>
            </a:pPr>
            <a:r>
              <a:rPr lang="zh-CN" altLang="en-US" sz="2000" dirty="0">
                <a:solidFill>
                  <a:srgbClr val="000000"/>
                </a:solidFill>
                <a:cs typeface="+mn-ea"/>
                <a:sym typeface="+mn-lt"/>
              </a:rPr>
              <a:t>难点：</a:t>
            </a:r>
            <a:r>
              <a:rPr lang="zh-CN" altLang="en-US" sz="2000" dirty="0">
                <a:cs typeface="+mn-ea"/>
                <a:sym typeface="+mn-lt"/>
              </a:rPr>
              <a:t>运用线段的和、差、倍、分关系求线段的长度。</a:t>
            </a:r>
            <a:endParaRPr lang="en-US" altLang="zh-CN" sz="2000" dirty="0">
              <a:cs typeface="+mn-ea"/>
              <a:sym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75491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01A09A61-41DA-4D46-B6E9-5D42C1BEBCEB}"/>
              </a:ext>
            </a:extLst>
          </p:cNvPr>
          <p:cNvSpPr/>
          <p:nvPr/>
        </p:nvSpPr>
        <p:spPr>
          <a:xfrm>
            <a:off x="908337" y="1154266"/>
            <a:ext cx="10648376" cy="517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base">
              <a:lnSpc>
                <a:spcPct val="125000"/>
              </a:lnSpc>
            </a:pPr>
            <a:r>
              <a:rPr lang="zh-CN" altLang="en-US" sz="2400" dirty="0">
                <a:cs typeface="+mn-ea"/>
                <a:sym typeface="+mn-lt"/>
              </a:rPr>
              <a:t>已知：线段 </a:t>
            </a:r>
            <a:r>
              <a:rPr lang="en-US" altLang="zh-CN" sz="2400" dirty="0">
                <a:cs typeface="+mn-ea"/>
                <a:sym typeface="+mn-lt"/>
              </a:rPr>
              <a:t>a</a:t>
            </a:r>
            <a:r>
              <a:rPr lang="zh-CN" altLang="en-US" sz="2400" dirty="0">
                <a:cs typeface="+mn-ea"/>
                <a:sym typeface="+mn-lt"/>
              </a:rPr>
              <a:t>，作一条线段 </a:t>
            </a:r>
            <a:r>
              <a:rPr lang="en-US" altLang="zh-CN" sz="2400" dirty="0">
                <a:cs typeface="+mn-ea"/>
                <a:sym typeface="+mn-lt"/>
              </a:rPr>
              <a:t>AB</a:t>
            </a:r>
            <a:r>
              <a:rPr lang="zh-CN" altLang="en-US" sz="2400" dirty="0">
                <a:cs typeface="+mn-ea"/>
                <a:sym typeface="+mn-lt"/>
              </a:rPr>
              <a:t>，使 </a:t>
            </a:r>
            <a:r>
              <a:rPr lang="en-US" altLang="zh-CN" sz="2400" dirty="0">
                <a:cs typeface="+mn-ea"/>
                <a:sym typeface="+mn-lt"/>
              </a:rPr>
              <a:t>AB=a</a:t>
            </a:r>
            <a:r>
              <a:rPr lang="zh-CN" altLang="en-US" sz="2400" b="1" dirty="0">
                <a:cs typeface="+mn-ea"/>
                <a:sym typeface="+mn-lt"/>
              </a:rPr>
              <a:t>？</a:t>
            </a:r>
            <a:endParaRPr lang="en-US" altLang="zh-CN" sz="2400" b="1" dirty="0">
              <a:cs typeface="+mn-ea"/>
              <a:sym typeface="+mn-lt"/>
            </a:endParaRPr>
          </a:p>
        </p:txBody>
      </p:sp>
      <p:sp>
        <p:nvSpPr>
          <p:cNvPr id="6" name="Line 18">
            <a:extLst>
              <a:ext uri="{FF2B5EF4-FFF2-40B4-BE49-F238E27FC236}">
                <a16:creationId xmlns:a16="http://schemas.microsoft.com/office/drawing/2014/main" id="{406219EC-3CA2-4DC1-A3CD-414A95C9A515}"/>
              </a:ext>
            </a:extLst>
          </p:cNvPr>
          <p:cNvSpPr>
            <a:spLocks noChangeShapeType="1"/>
          </p:cNvSpPr>
          <p:nvPr/>
        </p:nvSpPr>
        <p:spPr bwMode="auto">
          <a:xfrm>
            <a:off x="1414992" y="2410884"/>
            <a:ext cx="226483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40" tIns="45720" rIns="91440" bIns="45720"/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endParaRPr lang="zh-CN" altLang="en-US" sz="1867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7" name="Rectangle 19">
            <a:extLst>
              <a:ext uri="{FF2B5EF4-FFF2-40B4-BE49-F238E27FC236}">
                <a16:creationId xmlns:a16="http://schemas.microsoft.com/office/drawing/2014/main" id="{BB74E466-50AA-41BE-908E-C3C58F2239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54888" y="1892301"/>
            <a:ext cx="3850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defTabSz="914377"/>
            <a:r>
              <a:rPr lang="en-US" altLang="zh-CN" sz="2800" i="1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</a:p>
        </p:txBody>
      </p:sp>
      <p:sp>
        <p:nvSpPr>
          <p:cNvPr id="8" name="文本框 7">
            <a:extLst>
              <a:ext uri="{FF2B5EF4-FFF2-40B4-BE49-F238E27FC236}">
                <a16:creationId xmlns:a16="http://schemas.microsoft.com/office/drawing/2014/main" id="{D0B8FED1-8918-4298-B2CF-4CDDABA1AD5B}"/>
              </a:ext>
            </a:extLst>
          </p:cNvPr>
          <p:cNvSpPr txBox="1"/>
          <p:nvPr/>
        </p:nvSpPr>
        <p:spPr>
          <a:xfrm>
            <a:off x="1120776" y="2745661"/>
            <a:ext cx="5240171" cy="9658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000" b="1" dirty="0">
                <a:solidFill>
                  <a:srgbClr val="FF0000"/>
                </a:solidFill>
                <a:cs typeface="+mn-ea"/>
                <a:sym typeface="+mn-lt"/>
              </a:rPr>
              <a:t>作法：</a:t>
            </a:r>
            <a:endParaRPr lang="en-US" altLang="zh-CN" sz="2000" b="1" dirty="0">
              <a:solidFill>
                <a:srgbClr val="FF0000"/>
              </a:solidFill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1</a:t>
            </a:r>
            <a:r>
              <a:rPr lang="zh-CN" altLang="en-US" sz="2000" dirty="0">
                <a:solidFill>
                  <a:prstClr val="black"/>
                </a:solidFill>
                <a:cs typeface="+mn-ea"/>
                <a:sym typeface="+mn-lt"/>
              </a:rPr>
              <a:t>）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用直尺画射线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AC</a:t>
            </a:r>
            <a:r>
              <a:rPr lang="en-US" altLang="zh-CN" sz="2000" dirty="0">
                <a:solidFill>
                  <a:prstClr val="black"/>
                </a:solidFill>
                <a:cs typeface="+mn-ea"/>
                <a:sym typeface="+mn-lt"/>
              </a:rPr>
              <a:t>.</a:t>
            </a:r>
            <a:endParaRPr lang="zh-CN" altLang="en-US" sz="2000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9" name="Line 18">
            <a:extLst>
              <a:ext uri="{FF2B5EF4-FFF2-40B4-BE49-F238E27FC236}">
                <a16:creationId xmlns:a16="http://schemas.microsoft.com/office/drawing/2014/main" id="{53C6AC34-1C83-4635-9AE3-2AA24CD9CDBF}"/>
              </a:ext>
            </a:extLst>
          </p:cNvPr>
          <p:cNvSpPr>
            <a:spLocks noChangeShapeType="1"/>
          </p:cNvSpPr>
          <p:nvPr/>
        </p:nvSpPr>
        <p:spPr bwMode="auto">
          <a:xfrm>
            <a:off x="5478704" y="3547803"/>
            <a:ext cx="4664076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40" tIns="45720" rIns="91440" bIns="45720"/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endParaRPr lang="zh-CN" altLang="en-US" sz="1867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Rectangle 19">
            <a:extLst>
              <a:ext uri="{FF2B5EF4-FFF2-40B4-BE49-F238E27FC236}">
                <a16:creationId xmlns:a16="http://schemas.microsoft.com/office/drawing/2014/main" id="{25DC9682-4AFE-43ED-A290-6F1BDF9F88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8814" y="2861224"/>
            <a:ext cx="4004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defTabSz="914377"/>
            <a:r>
              <a:rPr lang="en-US" altLang="zh-CN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</a:t>
            </a:r>
          </a:p>
        </p:txBody>
      </p:sp>
      <p:sp>
        <p:nvSpPr>
          <p:cNvPr id="11" name="Rectangle 19">
            <a:extLst>
              <a:ext uri="{FF2B5EF4-FFF2-40B4-BE49-F238E27FC236}">
                <a16:creationId xmlns:a16="http://schemas.microsoft.com/office/drawing/2014/main" id="{3F13367D-917E-4BB0-A870-59CBE4DF02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42530" y="2861224"/>
            <a:ext cx="4004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defTabSz="914377"/>
            <a:r>
              <a:rPr lang="en-US" altLang="zh-CN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C</a:t>
            </a:r>
          </a:p>
        </p:txBody>
      </p:sp>
      <p:cxnSp>
        <p:nvCxnSpPr>
          <p:cNvPr id="13" name="直接连接符 12">
            <a:extLst>
              <a:ext uri="{FF2B5EF4-FFF2-40B4-BE49-F238E27FC236}">
                <a16:creationId xmlns:a16="http://schemas.microsoft.com/office/drawing/2014/main" id="{939AE27A-D87A-4B37-8E54-6B5EE8465433}"/>
              </a:ext>
            </a:extLst>
          </p:cNvPr>
          <p:cNvCxnSpPr>
            <a:cxnSpLocks/>
          </p:cNvCxnSpPr>
          <p:nvPr/>
        </p:nvCxnSpPr>
        <p:spPr>
          <a:xfrm>
            <a:off x="5478704" y="3551270"/>
            <a:ext cx="6078009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" name="文本框 15">
            <a:extLst>
              <a:ext uri="{FF2B5EF4-FFF2-40B4-BE49-F238E27FC236}">
                <a16:creationId xmlns:a16="http://schemas.microsoft.com/office/drawing/2014/main" id="{E1447D93-00F6-4602-9C1D-79C5A735F50C}"/>
              </a:ext>
            </a:extLst>
          </p:cNvPr>
          <p:cNvSpPr txBox="1"/>
          <p:nvPr/>
        </p:nvSpPr>
        <p:spPr>
          <a:xfrm>
            <a:off x="1120776" y="4138050"/>
            <a:ext cx="74390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2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）用圆规在射线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AC</a:t>
            </a:r>
            <a:r>
              <a:rPr lang="zh-CN" altLang="en-US" sz="2000" b="1" dirty="0">
                <a:solidFill>
                  <a:prstClr val="black"/>
                </a:solidFill>
                <a:cs typeface="+mn-ea"/>
                <a:sym typeface="+mn-lt"/>
              </a:rPr>
              <a:t>上截取</a:t>
            </a:r>
            <a:r>
              <a:rPr lang="en-US" altLang="zh-CN" sz="2000" b="1" dirty="0">
                <a:solidFill>
                  <a:prstClr val="black"/>
                </a:solidFill>
                <a:cs typeface="+mn-ea"/>
                <a:sym typeface="+mn-lt"/>
              </a:rPr>
              <a:t>AB=a.</a:t>
            </a:r>
            <a:endParaRPr lang="zh-CN" altLang="en-US" sz="2000" b="1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7" name="Line 18">
            <a:extLst>
              <a:ext uri="{FF2B5EF4-FFF2-40B4-BE49-F238E27FC236}">
                <a16:creationId xmlns:a16="http://schemas.microsoft.com/office/drawing/2014/main" id="{645F6B55-ED27-4481-A61E-D25832E35AB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78704" y="3547803"/>
            <a:ext cx="226483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40" tIns="45720" rIns="91440" bIns="45720"/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endParaRPr lang="zh-CN" altLang="en-US" sz="1867" dirty="0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8" name="弧形 17">
            <a:extLst>
              <a:ext uri="{FF2B5EF4-FFF2-40B4-BE49-F238E27FC236}">
                <a16:creationId xmlns:a16="http://schemas.microsoft.com/office/drawing/2014/main" id="{5E652191-C146-4A5F-9547-16D93019424D}"/>
              </a:ext>
            </a:extLst>
          </p:cNvPr>
          <p:cNvSpPr/>
          <p:nvPr/>
        </p:nvSpPr>
        <p:spPr>
          <a:xfrm rot="2869127">
            <a:off x="6899278" y="3128809"/>
            <a:ext cx="897467" cy="837989"/>
          </a:xfrm>
          <a:prstGeom prst="arc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9" name="Rectangle 19">
            <a:extLst>
              <a:ext uri="{FF2B5EF4-FFF2-40B4-BE49-F238E27FC236}">
                <a16:creationId xmlns:a16="http://schemas.microsoft.com/office/drawing/2014/main" id="{42BC07D6-F53B-4561-A943-C4A5A69754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3287" y="2861224"/>
            <a:ext cx="400499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defTabSz="914377"/>
            <a:r>
              <a:rPr lang="en-US" altLang="zh-CN" sz="28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B</a:t>
            </a:r>
          </a:p>
        </p:txBody>
      </p:sp>
      <p:sp>
        <p:nvSpPr>
          <p:cNvPr id="20" name="Text Box 17">
            <a:extLst>
              <a:ext uri="{FF2B5EF4-FFF2-40B4-BE49-F238E27FC236}">
                <a16:creationId xmlns:a16="http://schemas.microsoft.com/office/drawing/2014/main" id="{935D5EBE-CFDF-464A-A8E3-4D5056764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0776" y="4964707"/>
            <a:ext cx="4419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40" tIns="45720" rIns="91440" bIns="4572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∴ 线段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AB</a:t>
            </a: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为所求</a:t>
            </a:r>
            <a:r>
              <a:rPr lang="en-US" altLang="zh-CN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</a:p>
        </p:txBody>
      </p:sp>
      <p:sp>
        <p:nvSpPr>
          <p:cNvPr id="21" name="文本框 2">
            <a:extLst>
              <a:ext uri="{FF2B5EF4-FFF2-40B4-BE49-F238E27FC236}">
                <a16:creationId xmlns:a16="http://schemas.microsoft.com/office/drawing/2014/main" id="{2846B44B-7C8C-4894-9EA3-926AE298C5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0776" y="5791364"/>
            <a:ext cx="10561592" cy="555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lnSpc>
                <a:spcPts val="4000"/>
              </a:lnSpc>
            </a:pPr>
            <a:r>
              <a:rPr lang="zh-CN" altLang="en-US" sz="2000" b="1" dirty="0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rPr>
              <a:t>在数学中，我们常限定用无刻度的直尺和圆规作图，这就是</a:t>
            </a:r>
            <a:r>
              <a:rPr lang="zh-CN" altLang="en-US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尺规作图</a:t>
            </a:r>
            <a:r>
              <a:rPr lang="en-US" altLang="zh-CN" sz="2000" b="1" dirty="0">
                <a:solidFill>
                  <a:srgbClr val="FF0000"/>
                </a:solidFill>
                <a:latin typeface="+mn-lt"/>
                <a:ea typeface="+mn-ea"/>
                <a:cs typeface="+mn-ea"/>
                <a:sym typeface="+mn-lt"/>
              </a:rPr>
              <a:t>.</a:t>
            </a:r>
          </a:p>
        </p:txBody>
      </p:sp>
      <p:sp>
        <p:nvSpPr>
          <p:cNvPr id="22" name="文本框 21">
            <a:extLst>
              <a:ext uri="{FF2B5EF4-FFF2-40B4-BE49-F238E27FC236}">
                <a16:creationId xmlns:a16="http://schemas.microsoft.com/office/drawing/2014/main" id="{C86B469A-ED81-47E1-807F-BBC2098C0BA6}"/>
              </a:ext>
            </a:extLst>
          </p:cNvPr>
          <p:cNvSpPr txBox="1"/>
          <p:nvPr/>
        </p:nvSpPr>
        <p:spPr>
          <a:xfrm>
            <a:off x="760616" y="252184"/>
            <a:ext cx="7799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A66AC"/>
                </a:solidFill>
                <a:cs typeface="+mn-ea"/>
                <a:sym typeface="+mn-lt"/>
              </a:rPr>
              <a:t>怎样作一条线段等于已知线段</a:t>
            </a:r>
          </a:p>
        </p:txBody>
      </p:sp>
    </p:spTree>
    <p:extLst>
      <p:ext uri="{BB962C8B-B14F-4D97-AF65-F5344CB8AC3E}">
        <p14:creationId xmlns:p14="http://schemas.microsoft.com/office/powerpoint/2010/main" val="10743289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 animBg="1"/>
      <p:bldP spid="10" grpId="0"/>
      <p:bldP spid="11" grpId="0"/>
      <p:bldP spid="16" grpId="0"/>
      <p:bldP spid="17" grpId="0" animBg="1"/>
      <p:bldP spid="18" grpId="0" animBg="1"/>
      <p:bldP spid="19" grpId="0"/>
      <p:bldP spid="20" grpId="0"/>
      <p:bldP spid="21" grpId="0"/>
      <p:bldP spid="21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01A09A61-41DA-4D46-B6E9-5D42C1BEBCEB}"/>
              </a:ext>
            </a:extLst>
          </p:cNvPr>
          <p:cNvSpPr/>
          <p:nvPr/>
        </p:nvSpPr>
        <p:spPr>
          <a:xfrm>
            <a:off x="614495" y="1306516"/>
            <a:ext cx="10648376" cy="5172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base">
              <a:lnSpc>
                <a:spcPct val="125000"/>
              </a:lnSpc>
            </a:pPr>
            <a:r>
              <a:rPr lang="zh-CN" altLang="en-US" sz="2400" b="1" dirty="0">
                <a:cs typeface="+mn-ea"/>
                <a:sym typeface="+mn-lt"/>
              </a:rPr>
              <a:t>如何比较下面两人的身高？尽可能的用多种方法比较两人身高</a:t>
            </a:r>
            <a:r>
              <a:rPr lang="zh-CN" altLang="en-US" sz="2400" dirty="0">
                <a:cs typeface="+mn-ea"/>
                <a:sym typeface="+mn-lt"/>
              </a:rPr>
              <a:t>？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3F0F981D-FFA3-4B73-88C6-18F9BD0CC2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1232805" y="2124081"/>
            <a:ext cx="3427403" cy="342740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21" name="Text Box 6">
            <a:extLst>
              <a:ext uri="{FF2B5EF4-FFF2-40B4-BE49-F238E27FC236}">
                <a16:creationId xmlns:a16="http://schemas.microsoft.com/office/drawing/2014/main" id="{867B04E5-ADBF-43A9-869E-538AF3E0F7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4851" y="2824515"/>
            <a:ext cx="3880907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zh-CN" altLang="en-US" sz="2667" b="1" dirty="0">
                <a:latin typeface="+mn-lt"/>
                <a:ea typeface="+mn-ea"/>
                <a:cs typeface="+mn-ea"/>
                <a:sym typeface="+mn-lt"/>
              </a:rPr>
              <a:t>方法一：目测法</a:t>
            </a:r>
          </a:p>
        </p:txBody>
      </p:sp>
      <p:sp>
        <p:nvSpPr>
          <p:cNvPr id="23" name="Text Box 10">
            <a:extLst>
              <a:ext uri="{FF2B5EF4-FFF2-40B4-BE49-F238E27FC236}">
                <a16:creationId xmlns:a16="http://schemas.microsoft.com/office/drawing/2014/main" id="{40D3AD15-E77D-422D-9295-9FC7B43127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4851" y="3677989"/>
            <a:ext cx="5989107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zh-CN" altLang="en-US" sz="2667" b="1" dirty="0">
                <a:latin typeface="+mn-lt"/>
                <a:ea typeface="+mn-ea"/>
                <a:cs typeface="+mn-ea"/>
                <a:sym typeface="+mn-lt"/>
              </a:rPr>
              <a:t>方法二：度量法（实测身高对比）</a:t>
            </a:r>
          </a:p>
        </p:txBody>
      </p:sp>
      <p:sp>
        <p:nvSpPr>
          <p:cNvPr id="24" name="Text Box 14">
            <a:extLst>
              <a:ext uri="{FF2B5EF4-FFF2-40B4-BE49-F238E27FC236}">
                <a16:creationId xmlns:a16="http://schemas.microsoft.com/office/drawing/2014/main" id="{9F788FE3-DDDC-4E47-8B1F-D26AC79785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4851" y="4531462"/>
            <a:ext cx="6488640" cy="502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zh-CN" altLang="en-US" sz="2667" b="1" dirty="0">
                <a:latin typeface="+mn-lt"/>
                <a:ea typeface="+mn-ea"/>
                <a:cs typeface="+mn-ea"/>
                <a:sym typeface="+mn-lt"/>
              </a:rPr>
              <a:t>方法三：叠合对比法（两人站在一起对比）</a:t>
            </a:r>
            <a:endParaRPr lang="en-US" altLang="zh-CN" sz="2667" b="1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2A71B04D-C4A1-4D33-8434-50C8C57754CF}"/>
              </a:ext>
            </a:extLst>
          </p:cNvPr>
          <p:cNvSpPr txBox="1"/>
          <p:nvPr/>
        </p:nvSpPr>
        <p:spPr>
          <a:xfrm>
            <a:off x="760616" y="252184"/>
            <a:ext cx="7799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A66AC"/>
                </a:solidFill>
                <a:cs typeface="+mn-ea"/>
                <a:sym typeface="+mn-lt"/>
              </a:rPr>
              <a:t>思 考</a:t>
            </a:r>
          </a:p>
        </p:txBody>
      </p:sp>
    </p:spTree>
    <p:extLst>
      <p:ext uri="{BB962C8B-B14F-4D97-AF65-F5344CB8AC3E}">
        <p14:creationId xmlns:p14="http://schemas.microsoft.com/office/powerpoint/2010/main" val="10134323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3" grpId="0"/>
      <p:bldP spid="2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>
            <a:extLst>
              <a:ext uri="{FF2B5EF4-FFF2-40B4-BE49-F238E27FC236}">
                <a16:creationId xmlns:a16="http://schemas.microsoft.com/office/drawing/2014/main" id="{0C309E3B-E397-497C-A218-18080DEEC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7496" y="1168809"/>
            <a:ext cx="38809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方法一：目测法</a:t>
            </a:r>
          </a:p>
        </p:txBody>
      </p:sp>
      <p:sp>
        <p:nvSpPr>
          <p:cNvPr id="7" name="Text Box 10">
            <a:extLst>
              <a:ext uri="{FF2B5EF4-FFF2-40B4-BE49-F238E27FC236}">
                <a16:creationId xmlns:a16="http://schemas.microsoft.com/office/drawing/2014/main" id="{125AA02C-FC5B-4B35-887F-48ABC48B36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5036" y="2928364"/>
            <a:ext cx="59891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方法二：度量法</a:t>
            </a:r>
          </a:p>
        </p:txBody>
      </p:sp>
      <p:sp>
        <p:nvSpPr>
          <p:cNvPr id="8" name="Text Box 14">
            <a:extLst>
              <a:ext uri="{FF2B5EF4-FFF2-40B4-BE49-F238E27FC236}">
                <a16:creationId xmlns:a16="http://schemas.microsoft.com/office/drawing/2014/main" id="{F5847A4C-8C94-421C-B634-D158742C64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6243" y="4687919"/>
            <a:ext cx="64886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r>
              <a:rPr lang="zh-CN" altLang="en-US" sz="2400" b="1" dirty="0">
                <a:latin typeface="+mn-lt"/>
                <a:ea typeface="+mn-ea"/>
                <a:cs typeface="+mn-ea"/>
                <a:sym typeface="+mn-lt"/>
              </a:rPr>
              <a:t>方法三：叠合法</a:t>
            </a:r>
            <a:endParaRPr lang="en-US" altLang="zh-CN" sz="2400" b="1" dirty="0"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Text Box 7">
            <a:extLst>
              <a:ext uri="{FF2B5EF4-FFF2-40B4-BE49-F238E27FC236}">
                <a16:creationId xmlns:a16="http://schemas.microsoft.com/office/drawing/2014/main" id="{82FF3F52-AC59-40F7-BD77-05A9EFB0BB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9292" y="1796498"/>
            <a:ext cx="7647152" cy="965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lnSpc>
                <a:spcPct val="150000"/>
              </a:lnSpc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直接观察，适用于有明显差异的对比对象。</a:t>
            </a:r>
            <a:endParaRPr lang="en-US" altLang="zh-CN" sz="2000" b="1" dirty="0">
              <a:latin typeface="+mn-lt"/>
              <a:ea typeface="+mn-ea"/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若对比数值接近，使用该方法得到结果不准确。</a:t>
            </a:r>
          </a:p>
        </p:txBody>
      </p:sp>
      <p:sp>
        <p:nvSpPr>
          <p:cNvPr id="10" name="Text Box 7">
            <a:extLst>
              <a:ext uri="{FF2B5EF4-FFF2-40B4-BE49-F238E27FC236}">
                <a16:creationId xmlns:a16="http://schemas.microsoft.com/office/drawing/2014/main" id="{65A95409-8C13-49FC-8CCE-5A31D85335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57412" y="3556053"/>
            <a:ext cx="4916731" cy="965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440" tIns="45720" rIns="91440" bIns="4572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lnSpc>
                <a:spcPct val="150000"/>
              </a:lnSpc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用刻度尺测量对比对象，</a:t>
            </a:r>
            <a:endParaRPr lang="en-US" altLang="zh-CN" sz="2000" b="1" dirty="0">
              <a:latin typeface="+mn-lt"/>
              <a:ea typeface="+mn-ea"/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测量结果可能是预计值，得到结果不准确</a:t>
            </a:r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69E9CDBD-4AD9-410B-B5CF-6DF40F61FDF7}"/>
              </a:ext>
            </a:extLst>
          </p:cNvPr>
          <p:cNvSpPr/>
          <p:nvPr/>
        </p:nvSpPr>
        <p:spPr>
          <a:xfrm>
            <a:off x="2257412" y="5315606"/>
            <a:ext cx="6096000" cy="993285"/>
          </a:xfrm>
          <a:prstGeom prst="rect">
            <a:avLst/>
          </a:prstGeom>
        </p:spPr>
        <p:txBody>
          <a:bodyPr>
            <a:spAutoFit/>
          </a:bodyPr>
          <a:lstStyle/>
          <a:p>
            <a:pPr defTabSz="914377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另对比对象的一个端点重合，</a:t>
            </a:r>
            <a:endParaRPr lang="en-US" altLang="zh-CN" sz="2000" b="1" dirty="0"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zh-CN" altLang="en-US" sz="2000" b="1" dirty="0">
                <a:cs typeface="+mn-ea"/>
                <a:sym typeface="+mn-lt"/>
              </a:rPr>
              <a:t>观察另一个端点的位置关系，得到结果准确。</a:t>
            </a:r>
            <a:endParaRPr lang="zh-CN" altLang="en-US" sz="2000" dirty="0">
              <a:cs typeface="+mn-ea"/>
              <a:sym typeface="+mn-lt"/>
            </a:endParaRPr>
          </a:p>
        </p:txBody>
      </p:sp>
      <p:sp>
        <p:nvSpPr>
          <p:cNvPr id="12" name="文本框 11">
            <a:extLst>
              <a:ext uri="{FF2B5EF4-FFF2-40B4-BE49-F238E27FC236}">
                <a16:creationId xmlns:a16="http://schemas.microsoft.com/office/drawing/2014/main" id="{E98EA5C4-4D98-4828-9541-5E026BB04B54}"/>
              </a:ext>
            </a:extLst>
          </p:cNvPr>
          <p:cNvSpPr txBox="1"/>
          <p:nvPr/>
        </p:nvSpPr>
        <p:spPr>
          <a:xfrm>
            <a:off x="760616" y="252184"/>
            <a:ext cx="7799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A66AC"/>
                </a:solidFill>
                <a:cs typeface="+mn-ea"/>
                <a:sym typeface="+mn-lt"/>
              </a:rPr>
              <a:t>三种方法的适用范围</a:t>
            </a:r>
          </a:p>
        </p:txBody>
      </p:sp>
    </p:spTree>
    <p:extLst>
      <p:ext uri="{BB962C8B-B14F-4D97-AF65-F5344CB8AC3E}">
        <p14:creationId xmlns:p14="http://schemas.microsoft.com/office/powerpoint/2010/main" val="2797503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01A09A61-41DA-4D46-B6E9-5D42C1BEBCEB}"/>
              </a:ext>
            </a:extLst>
          </p:cNvPr>
          <p:cNvSpPr/>
          <p:nvPr/>
        </p:nvSpPr>
        <p:spPr>
          <a:xfrm>
            <a:off x="1107981" y="1017532"/>
            <a:ext cx="10648376" cy="4126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base">
              <a:lnSpc>
                <a:spcPct val="125000"/>
              </a:lnSpc>
            </a:pPr>
            <a:r>
              <a:rPr lang="zh-CN" altLang="en-US" sz="2667" b="1" dirty="0">
                <a:cs typeface="+mn-ea"/>
                <a:sym typeface="+mn-lt"/>
              </a:rPr>
              <a:t>结合前面所学，想一想如何比较下面三组线段的长短？</a:t>
            </a:r>
            <a:endParaRPr lang="en-US" altLang="zh-CN" sz="2667" b="1" dirty="0">
              <a:cs typeface="+mn-ea"/>
              <a:sym typeface="+mn-lt"/>
            </a:endParaRPr>
          </a:p>
          <a:p>
            <a:pPr defTabSz="914377" fontAlgn="base">
              <a:lnSpc>
                <a:spcPct val="125000"/>
              </a:lnSpc>
            </a:pPr>
            <a:r>
              <a:rPr lang="en-US" altLang="zh-CN" sz="2667" b="1" dirty="0">
                <a:cs typeface="+mn-ea"/>
                <a:sym typeface="+mn-lt"/>
              </a:rPr>
              <a:t>1.</a:t>
            </a:r>
          </a:p>
          <a:p>
            <a:pPr defTabSz="914377" fontAlgn="base">
              <a:lnSpc>
                <a:spcPct val="125000"/>
              </a:lnSpc>
            </a:pPr>
            <a:endParaRPr lang="en-US" altLang="zh-CN" sz="2667" b="1" dirty="0">
              <a:cs typeface="+mn-ea"/>
              <a:sym typeface="+mn-lt"/>
            </a:endParaRPr>
          </a:p>
          <a:p>
            <a:pPr defTabSz="914377" fontAlgn="base">
              <a:lnSpc>
                <a:spcPct val="125000"/>
              </a:lnSpc>
            </a:pPr>
            <a:endParaRPr lang="en-US" altLang="zh-CN" sz="2667" b="1" dirty="0">
              <a:cs typeface="+mn-ea"/>
              <a:sym typeface="+mn-lt"/>
            </a:endParaRPr>
          </a:p>
          <a:p>
            <a:pPr defTabSz="914377" fontAlgn="base">
              <a:lnSpc>
                <a:spcPct val="125000"/>
              </a:lnSpc>
            </a:pPr>
            <a:r>
              <a:rPr lang="en-US" altLang="zh-CN" sz="2667" b="1" dirty="0">
                <a:cs typeface="+mn-ea"/>
                <a:sym typeface="+mn-lt"/>
              </a:rPr>
              <a:t>2.</a:t>
            </a:r>
          </a:p>
          <a:p>
            <a:pPr defTabSz="914377" fontAlgn="base">
              <a:lnSpc>
                <a:spcPct val="125000"/>
              </a:lnSpc>
            </a:pPr>
            <a:endParaRPr lang="en-US" altLang="zh-CN" sz="2667" b="1" dirty="0">
              <a:cs typeface="+mn-ea"/>
              <a:sym typeface="+mn-lt"/>
            </a:endParaRPr>
          </a:p>
          <a:p>
            <a:pPr defTabSz="914377" fontAlgn="base">
              <a:lnSpc>
                <a:spcPct val="125000"/>
              </a:lnSpc>
            </a:pPr>
            <a:endParaRPr lang="en-US" altLang="zh-CN" sz="2667" b="1" dirty="0">
              <a:cs typeface="+mn-ea"/>
              <a:sym typeface="+mn-lt"/>
            </a:endParaRPr>
          </a:p>
          <a:p>
            <a:pPr defTabSz="914377" fontAlgn="base">
              <a:lnSpc>
                <a:spcPct val="125000"/>
              </a:lnSpc>
            </a:pPr>
            <a:r>
              <a:rPr lang="en-US" altLang="zh-CN" sz="2667" b="1" dirty="0">
                <a:cs typeface="+mn-ea"/>
                <a:sym typeface="+mn-lt"/>
              </a:rPr>
              <a:t>3.</a:t>
            </a:r>
          </a:p>
        </p:txBody>
      </p:sp>
      <p:cxnSp>
        <p:nvCxnSpPr>
          <p:cNvPr id="9" name="直接连接符 8">
            <a:extLst>
              <a:ext uri="{FF2B5EF4-FFF2-40B4-BE49-F238E27FC236}">
                <a16:creationId xmlns:a16="http://schemas.microsoft.com/office/drawing/2014/main" id="{725BD23D-2690-46DE-B660-7D2E3657FC04}"/>
              </a:ext>
            </a:extLst>
          </p:cNvPr>
          <p:cNvCxnSpPr/>
          <p:nvPr/>
        </p:nvCxnSpPr>
        <p:spPr>
          <a:xfrm>
            <a:off x="2288420" y="2234396"/>
            <a:ext cx="1566333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10" name="直接连接符 9">
            <a:extLst>
              <a:ext uri="{FF2B5EF4-FFF2-40B4-BE49-F238E27FC236}">
                <a16:creationId xmlns:a16="http://schemas.microsoft.com/office/drawing/2014/main" id="{C3F4C228-AFE9-4D42-87DD-2CBD089542DA}"/>
              </a:ext>
            </a:extLst>
          </p:cNvPr>
          <p:cNvCxnSpPr/>
          <p:nvPr/>
        </p:nvCxnSpPr>
        <p:spPr>
          <a:xfrm>
            <a:off x="2288420" y="2776263"/>
            <a:ext cx="1566333" cy="0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grpSp>
        <p:nvGrpSpPr>
          <p:cNvPr id="16" name="组合 15">
            <a:extLst>
              <a:ext uri="{FF2B5EF4-FFF2-40B4-BE49-F238E27FC236}">
                <a16:creationId xmlns:a16="http://schemas.microsoft.com/office/drawing/2014/main" id="{D5DF0D4D-1044-46AC-9716-1A0A97958A30}"/>
              </a:ext>
            </a:extLst>
          </p:cNvPr>
          <p:cNvGrpSpPr/>
          <p:nvPr/>
        </p:nvGrpSpPr>
        <p:grpSpPr>
          <a:xfrm>
            <a:off x="2186819" y="2145496"/>
            <a:ext cx="99760" cy="177800"/>
            <a:chOff x="4572000" y="2330450"/>
            <a:chExt cx="74820" cy="133350"/>
          </a:xfrm>
        </p:grpSpPr>
        <p:cxnSp>
          <p:nvCxnSpPr>
            <p:cNvPr id="11" name="直接连接符 10">
              <a:extLst>
                <a:ext uri="{FF2B5EF4-FFF2-40B4-BE49-F238E27FC236}">
                  <a16:creationId xmlns:a16="http://schemas.microsoft.com/office/drawing/2014/main" id="{62B5772A-6A9A-459C-B144-A80612D63D44}"/>
                </a:ext>
              </a:extLst>
            </p:cNvPr>
            <p:cNvCxnSpPr>
              <a:cxnSpLocks/>
            </p:cNvCxnSpPr>
            <p:nvPr/>
          </p:nvCxnSpPr>
          <p:spPr>
            <a:xfrm>
              <a:off x="4572000" y="2330450"/>
              <a:ext cx="68469" cy="59737"/>
            </a:xfrm>
            <a:prstGeom prst="line">
              <a:avLst/>
            </a:prstGeom>
            <a:ln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2" name="直接连接符 11">
              <a:extLst>
                <a:ext uri="{FF2B5EF4-FFF2-40B4-BE49-F238E27FC236}">
                  <a16:creationId xmlns:a16="http://schemas.microsoft.com/office/drawing/2014/main" id="{22AB6502-9FD5-45E1-8292-167C4CD4DAC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72000" y="2383947"/>
              <a:ext cx="74820" cy="79853"/>
            </a:xfrm>
            <a:prstGeom prst="line">
              <a:avLst/>
            </a:prstGeom>
            <a:ln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grpSp>
        <p:nvGrpSpPr>
          <p:cNvPr id="17" name="组合 16">
            <a:extLst>
              <a:ext uri="{FF2B5EF4-FFF2-40B4-BE49-F238E27FC236}">
                <a16:creationId xmlns:a16="http://schemas.microsoft.com/office/drawing/2014/main" id="{23BAC621-0DF1-44C3-9324-404CF4AC512B}"/>
              </a:ext>
            </a:extLst>
          </p:cNvPr>
          <p:cNvGrpSpPr/>
          <p:nvPr/>
        </p:nvGrpSpPr>
        <p:grpSpPr>
          <a:xfrm rot="10800000">
            <a:off x="3854753" y="2127925"/>
            <a:ext cx="99760" cy="177800"/>
            <a:chOff x="4572000" y="2330450"/>
            <a:chExt cx="74820" cy="133350"/>
          </a:xfrm>
        </p:grpSpPr>
        <p:cxnSp>
          <p:nvCxnSpPr>
            <p:cNvPr id="18" name="直接连接符 17">
              <a:extLst>
                <a:ext uri="{FF2B5EF4-FFF2-40B4-BE49-F238E27FC236}">
                  <a16:creationId xmlns:a16="http://schemas.microsoft.com/office/drawing/2014/main" id="{20DE98C4-CCE0-4855-A0CE-57E165443992}"/>
                </a:ext>
              </a:extLst>
            </p:cNvPr>
            <p:cNvCxnSpPr>
              <a:cxnSpLocks/>
            </p:cNvCxnSpPr>
            <p:nvPr/>
          </p:nvCxnSpPr>
          <p:spPr>
            <a:xfrm>
              <a:off x="4572000" y="2330450"/>
              <a:ext cx="68469" cy="59737"/>
            </a:xfrm>
            <a:prstGeom prst="line">
              <a:avLst/>
            </a:prstGeom>
            <a:ln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9" name="直接连接符 18">
              <a:extLst>
                <a:ext uri="{FF2B5EF4-FFF2-40B4-BE49-F238E27FC236}">
                  <a16:creationId xmlns:a16="http://schemas.microsoft.com/office/drawing/2014/main" id="{A932BE5E-5B0B-4547-B27C-C94C36D2B47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4572000" y="2383947"/>
              <a:ext cx="74820" cy="79853"/>
            </a:xfrm>
            <a:prstGeom prst="line">
              <a:avLst/>
            </a:prstGeom>
            <a:ln/>
          </p:spPr>
          <p:style>
            <a:lnRef idx="2">
              <a:schemeClr val="accent4"/>
            </a:lnRef>
            <a:fillRef idx="0">
              <a:schemeClr val="accent4"/>
            </a:fillRef>
            <a:effectRef idx="1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0" name="矩形 19">
            <a:extLst>
              <a:ext uri="{FF2B5EF4-FFF2-40B4-BE49-F238E27FC236}">
                <a16:creationId xmlns:a16="http://schemas.microsoft.com/office/drawing/2014/main" id="{498FFC8D-DD12-4720-95D6-1233BAF4BB5F}"/>
              </a:ext>
            </a:extLst>
          </p:cNvPr>
          <p:cNvSpPr/>
          <p:nvPr/>
        </p:nvSpPr>
        <p:spPr>
          <a:xfrm>
            <a:off x="2076753" y="3425778"/>
            <a:ext cx="1049867" cy="10329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21" name="等腰三角形 20">
            <a:extLst>
              <a:ext uri="{FF2B5EF4-FFF2-40B4-BE49-F238E27FC236}">
                <a16:creationId xmlns:a16="http://schemas.microsoft.com/office/drawing/2014/main" id="{3847AA41-300F-4B50-BF59-588806570591}"/>
              </a:ext>
            </a:extLst>
          </p:cNvPr>
          <p:cNvSpPr/>
          <p:nvPr/>
        </p:nvSpPr>
        <p:spPr>
          <a:xfrm>
            <a:off x="4286553" y="3324178"/>
            <a:ext cx="1230843" cy="1032920"/>
          </a:xfrm>
          <a:prstGeom prst="triangle">
            <a:avLst>
              <a:gd name="adj" fmla="val 49355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cxnSp>
        <p:nvCxnSpPr>
          <p:cNvPr id="22" name="直接连接符 21">
            <a:extLst>
              <a:ext uri="{FF2B5EF4-FFF2-40B4-BE49-F238E27FC236}">
                <a16:creationId xmlns:a16="http://schemas.microsoft.com/office/drawing/2014/main" id="{1AC75E32-BC85-4958-97FE-874A3167BE96}"/>
              </a:ext>
            </a:extLst>
          </p:cNvPr>
          <p:cNvCxnSpPr>
            <a:cxnSpLocks/>
          </p:cNvCxnSpPr>
          <p:nvPr/>
        </p:nvCxnSpPr>
        <p:spPr>
          <a:xfrm>
            <a:off x="2076753" y="3425778"/>
            <a:ext cx="104986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4" name="直接连接符 23">
            <a:extLst>
              <a:ext uri="{FF2B5EF4-FFF2-40B4-BE49-F238E27FC236}">
                <a16:creationId xmlns:a16="http://schemas.microsoft.com/office/drawing/2014/main" id="{A12E0A95-E618-4C2D-88F1-6F43D1D94412}"/>
              </a:ext>
            </a:extLst>
          </p:cNvPr>
          <p:cNvCxnSpPr>
            <a:cxnSpLocks/>
            <a:stCxn id="21" idx="2"/>
            <a:endCxn id="21" idx="0"/>
          </p:cNvCxnSpPr>
          <p:nvPr/>
        </p:nvCxnSpPr>
        <p:spPr>
          <a:xfrm flipV="1">
            <a:off x="4286553" y="3324178"/>
            <a:ext cx="607483" cy="103292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29" name="直接连接符 28">
            <a:extLst>
              <a:ext uri="{FF2B5EF4-FFF2-40B4-BE49-F238E27FC236}">
                <a16:creationId xmlns:a16="http://schemas.microsoft.com/office/drawing/2014/main" id="{6B3A84F2-2996-4370-912F-5231F9387FF2}"/>
              </a:ext>
            </a:extLst>
          </p:cNvPr>
          <p:cNvCxnSpPr>
            <a:cxnSpLocks/>
          </p:cNvCxnSpPr>
          <p:nvPr/>
        </p:nvCxnSpPr>
        <p:spPr>
          <a:xfrm>
            <a:off x="3135087" y="5509786"/>
            <a:ext cx="1049867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30" name="直接连接符 29">
            <a:extLst>
              <a:ext uri="{FF2B5EF4-FFF2-40B4-BE49-F238E27FC236}">
                <a16:creationId xmlns:a16="http://schemas.microsoft.com/office/drawing/2014/main" id="{CA77CEB8-71FA-464A-9820-7DA5E0CD9959}"/>
              </a:ext>
            </a:extLst>
          </p:cNvPr>
          <p:cNvCxnSpPr>
            <a:cxnSpLocks/>
          </p:cNvCxnSpPr>
          <p:nvPr/>
        </p:nvCxnSpPr>
        <p:spPr>
          <a:xfrm flipV="1">
            <a:off x="3237393" y="5043669"/>
            <a:ext cx="422628" cy="1050317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2" name="文本框 31">
            <a:extLst>
              <a:ext uri="{FF2B5EF4-FFF2-40B4-BE49-F238E27FC236}">
                <a16:creationId xmlns:a16="http://schemas.microsoft.com/office/drawing/2014/main" id="{918EE27D-D4E5-4736-A1BD-EFE9DD7F85A9}"/>
              </a:ext>
            </a:extLst>
          </p:cNvPr>
          <p:cNvSpPr txBox="1"/>
          <p:nvPr/>
        </p:nvSpPr>
        <p:spPr>
          <a:xfrm>
            <a:off x="4074190" y="1765737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m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41B6F997-2171-4EAB-AEAB-41F8DF0D186D}"/>
              </a:ext>
            </a:extLst>
          </p:cNvPr>
          <p:cNvSpPr txBox="1"/>
          <p:nvPr/>
        </p:nvSpPr>
        <p:spPr>
          <a:xfrm>
            <a:off x="4057953" y="2423039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n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4" name="文本框 33">
            <a:extLst>
              <a:ext uri="{FF2B5EF4-FFF2-40B4-BE49-F238E27FC236}">
                <a16:creationId xmlns:a16="http://schemas.microsoft.com/office/drawing/2014/main" id="{9F168C7E-E7A8-4106-B687-FF2FD5063BB0}"/>
              </a:ext>
            </a:extLst>
          </p:cNvPr>
          <p:cNvSpPr txBox="1"/>
          <p:nvPr/>
        </p:nvSpPr>
        <p:spPr>
          <a:xfrm>
            <a:off x="2364619" y="2834369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m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5" name="文本框 34">
            <a:extLst>
              <a:ext uri="{FF2B5EF4-FFF2-40B4-BE49-F238E27FC236}">
                <a16:creationId xmlns:a16="http://schemas.microsoft.com/office/drawing/2014/main" id="{DD319C35-46ED-4ADB-AE74-773E8DB47F7D}"/>
              </a:ext>
            </a:extLst>
          </p:cNvPr>
          <p:cNvSpPr txBox="1"/>
          <p:nvPr/>
        </p:nvSpPr>
        <p:spPr>
          <a:xfrm>
            <a:off x="4213622" y="3365928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n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D0D424D0-74E9-4DF5-BB08-894B690EBB72}"/>
              </a:ext>
            </a:extLst>
          </p:cNvPr>
          <p:cNvSpPr txBox="1"/>
          <p:nvPr/>
        </p:nvSpPr>
        <p:spPr>
          <a:xfrm>
            <a:off x="4150121" y="5124951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n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997170C5-78C3-4E32-AAE9-7657A011AC14}"/>
              </a:ext>
            </a:extLst>
          </p:cNvPr>
          <p:cNvSpPr txBox="1"/>
          <p:nvPr/>
        </p:nvSpPr>
        <p:spPr>
          <a:xfrm>
            <a:off x="3458743" y="448926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m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cxnSp>
        <p:nvCxnSpPr>
          <p:cNvPr id="40" name="直接连接符 39">
            <a:extLst>
              <a:ext uri="{FF2B5EF4-FFF2-40B4-BE49-F238E27FC236}">
                <a16:creationId xmlns:a16="http://schemas.microsoft.com/office/drawing/2014/main" id="{AEF9EB16-7AFC-4285-AF1E-F45138A2138A}"/>
              </a:ext>
            </a:extLst>
          </p:cNvPr>
          <p:cNvCxnSpPr/>
          <p:nvPr/>
        </p:nvCxnSpPr>
        <p:spPr>
          <a:xfrm>
            <a:off x="7876420" y="2226076"/>
            <a:ext cx="1566333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1" name="直接连接符 40">
            <a:extLst>
              <a:ext uri="{FF2B5EF4-FFF2-40B4-BE49-F238E27FC236}">
                <a16:creationId xmlns:a16="http://schemas.microsoft.com/office/drawing/2014/main" id="{0AAD2521-B40F-4D15-8282-89809608F0F8}"/>
              </a:ext>
            </a:extLst>
          </p:cNvPr>
          <p:cNvCxnSpPr/>
          <p:nvPr/>
        </p:nvCxnSpPr>
        <p:spPr>
          <a:xfrm>
            <a:off x="7876420" y="2527835"/>
            <a:ext cx="1566333" cy="0"/>
          </a:xfrm>
          <a:prstGeom prst="line">
            <a:avLst/>
          </a:prstGeom>
          <a:ln/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2" name="直接连接符 41">
            <a:extLst>
              <a:ext uri="{FF2B5EF4-FFF2-40B4-BE49-F238E27FC236}">
                <a16:creationId xmlns:a16="http://schemas.microsoft.com/office/drawing/2014/main" id="{37B3D1C6-3A04-42DE-A100-FA53BC430281}"/>
              </a:ext>
            </a:extLst>
          </p:cNvPr>
          <p:cNvCxnSpPr>
            <a:cxnSpLocks/>
          </p:cNvCxnSpPr>
          <p:nvPr/>
        </p:nvCxnSpPr>
        <p:spPr>
          <a:xfrm>
            <a:off x="7776463" y="3790270"/>
            <a:ext cx="104986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3" name="直接连接符 42">
            <a:extLst>
              <a:ext uri="{FF2B5EF4-FFF2-40B4-BE49-F238E27FC236}">
                <a16:creationId xmlns:a16="http://schemas.microsoft.com/office/drawing/2014/main" id="{CD67CD6A-4199-4B3A-9B25-56A624E838CE}"/>
              </a:ext>
            </a:extLst>
          </p:cNvPr>
          <p:cNvCxnSpPr>
            <a:cxnSpLocks/>
          </p:cNvCxnSpPr>
          <p:nvPr/>
        </p:nvCxnSpPr>
        <p:spPr>
          <a:xfrm>
            <a:off x="7776463" y="4171408"/>
            <a:ext cx="1117601" cy="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5" name="直接连接符 44">
            <a:extLst>
              <a:ext uri="{FF2B5EF4-FFF2-40B4-BE49-F238E27FC236}">
                <a16:creationId xmlns:a16="http://schemas.microsoft.com/office/drawing/2014/main" id="{06FB0870-C611-4B43-84D1-F13472635DC3}"/>
              </a:ext>
            </a:extLst>
          </p:cNvPr>
          <p:cNvCxnSpPr>
            <a:cxnSpLocks/>
          </p:cNvCxnSpPr>
          <p:nvPr/>
        </p:nvCxnSpPr>
        <p:spPr>
          <a:xfrm>
            <a:off x="7816704" y="5209808"/>
            <a:ext cx="1109583" cy="8575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cxnSp>
        <p:nvCxnSpPr>
          <p:cNvPr id="46" name="直接连接符 45">
            <a:extLst>
              <a:ext uri="{FF2B5EF4-FFF2-40B4-BE49-F238E27FC236}">
                <a16:creationId xmlns:a16="http://schemas.microsoft.com/office/drawing/2014/main" id="{189F0074-D2E2-481F-AD68-91574B7565BB}"/>
              </a:ext>
            </a:extLst>
          </p:cNvPr>
          <p:cNvCxnSpPr>
            <a:cxnSpLocks/>
          </p:cNvCxnSpPr>
          <p:nvPr/>
        </p:nvCxnSpPr>
        <p:spPr>
          <a:xfrm>
            <a:off x="7816794" y="5509786"/>
            <a:ext cx="1049867" cy="0"/>
          </a:xfrm>
          <a:prstGeom prst="line">
            <a:avLst/>
          </a:prstGeom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47" name="文本框 46">
            <a:extLst>
              <a:ext uri="{FF2B5EF4-FFF2-40B4-BE49-F238E27FC236}">
                <a16:creationId xmlns:a16="http://schemas.microsoft.com/office/drawing/2014/main" id="{61D2D156-C95A-4DE6-A24B-CF7979015DCD}"/>
              </a:ext>
            </a:extLst>
          </p:cNvPr>
          <p:cNvSpPr txBox="1"/>
          <p:nvPr/>
        </p:nvSpPr>
        <p:spPr>
          <a:xfrm>
            <a:off x="7402982" y="1681325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m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48" name="文本框 47">
            <a:extLst>
              <a:ext uri="{FF2B5EF4-FFF2-40B4-BE49-F238E27FC236}">
                <a16:creationId xmlns:a16="http://schemas.microsoft.com/office/drawing/2014/main" id="{B5D524BE-75D1-4A99-90C4-F5D73368C029}"/>
              </a:ext>
            </a:extLst>
          </p:cNvPr>
          <p:cNvSpPr txBox="1"/>
          <p:nvPr/>
        </p:nvSpPr>
        <p:spPr>
          <a:xfrm>
            <a:off x="7400017" y="2147406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n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id="{636FEE7A-DF88-406A-9B7A-28FF619562C6}"/>
              </a:ext>
            </a:extLst>
          </p:cNvPr>
          <p:cNvSpPr txBox="1"/>
          <p:nvPr/>
        </p:nvSpPr>
        <p:spPr>
          <a:xfrm>
            <a:off x="7344666" y="3299457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m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50" name="文本框 49">
            <a:extLst>
              <a:ext uri="{FF2B5EF4-FFF2-40B4-BE49-F238E27FC236}">
                <a16:creationId xmlns:a16="http://schemas.microsoft.com/office/drawing/2014/main" id="{87B7C517-6387-4FF3-B1EC-4676588C52B9}"/>
              </a:ext>
            </a:extLst>
          </p:cNvPr>
          <p:cNvSpPr txBox="1"/>
          <p:nvPr/>
        </p:nvSpPr>
        <p:spPr>
          <a:xfrm>
            <a:off x="7328429" y="395676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n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51" name="文本框 50">
            <a:extLst>
              <a:ext uri="{FF2B5EF4-FFF2-40B4-BE49-F238E27FC236}">
                <a16:creationId xmlns:a16="http://schemas.microsoft.com/office/drawing/2014/main" id="{E8B3A7CA-E7C6-4C8C-B22F-A0A261396C62}"/>
              </a:ext>
            </a:extLst>
          </p:cNvPr>
          <p:cNvSpPr txBox="1"/>
          <p:nvPr/>
        </p:nvSpPr>
        <p:spPr>
          <a:xfrm>
            <a:off x="7312251" y="4683130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m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52" name="文本框 51">
            <a:extLst>
              <a:ext uri="{FF2B5EF4-FFF2-40B4-BE49-F238E27FC236}">
                <a16:creationId xmlns:a16="http://schemas.microsoft.com/office/drawing/2014/main" id="{727083CD-18B4-48AB-9D8A-E734D8779D67}"/>
              </a:ext>
            </a:extLst>
          </p:cNvPr>
          <p:cNvSpPr txBox="1"/>
          <p:nvPr/>
        </p:nvSpPr>
        <p:spPr>
          <a:xfrm>
            <a:off x="7352662" y="5185639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n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59" name="文本框 58">
            <a:extLst>
              <a:ext uri="{FF2B5EF4-FFF2-40B4-BE49-F238E27FC236}">
                <a16:creationId xmlns:a16="http://schemas.microsoft.com/office/drawing/2014/main" id="{AFF96124-DACB-4BE6-A3A1-914FE4CCF5BE}"/>
              </a:ext>
            </a:extLst>
          </p:cNvPr>
          <p:cNvSpPr txBox="1"/>
          <p:nvPr/>
        </p:nvSpPr>
        <p:spPr>
          <a:xfrm>
            <a:off x="1236715" y="6145866"/>
            <a:ext cx="93732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400" b="1" dirty="0">
                <a:cs typeface="+mn-ea"/>
                <a:sym typeface="+mn-lt"/>
              </a:rPr>
              <a:t>下面我们研究如何利用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度量法</a:t>
            </a:r>
            <a:r>
              <a:rPr lang="zh-CN" altLang="en-US" sz="2400" b="1" dirty="0">
                <a:cs typeface="+mn-ea"/>
                <a:sym typeface="+mn-lt"/>
              </a:rPr>
              <a:t>和</a:t>
            </a:r>
            <a:r>
              <a:rPr lang="zh-CN" altLang="en-US" sz="2400" b="1" dirty="0">
                <a:solidFill>
                  <a:srgbClr val="FF0000"/>
                </a:solidFill>
                <a:cs typeface="+mn-ea"/>
                <a:sym typeface="+mn-lt"/>
              </a:rPr>
              <a:t>叠合法</a:t>
            </a:r>
            <a:r>
              <a:rPr lang="zh-CN" altLang="en-US" sz="2400" b="1" dirty="0">
                <a:cs typeface="+mn-ea"/>
                <a:sym typeface="+mn-lt"/>
              </a:rPr>
              <a:t>比较线段的长短</a:t>
            </a:r>
          </a:p>
        </p:txBody>
      </p:sp>
      <p:sp>
        <p:nvSpPr>
          <p:cNvPr id="6" name="箭头: 右 5">
            <a:extLst>
              <a:ext uri="{FF2B5EF4-FFF2-40B4-BE49-F238E27FC236}">
                <a16:creationId xmlns:a16="http://schemas.microsoft.com/office/drawing/2014/main" id="{17BACB94-30E1-4F0B-B4FF-0837BB5F48F8}"/>
              </a:ext>
            </a:extLst>
          </p:cNvPr>
          <p:cNvSpPr/>
          <p:nvPr/>
        </p:nvSpPr>
        <p:spPr>
          <a:xfrm>
            <a:off x="5590327" y="3733236"/>
            <a:ext cx="1658017" cy="615553"/>
          </a:xfrm>
          <a:prstGeom prst="rightArrow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r>
              <a:rPr lang="zh-CN" altLang="en-US" dirty="0">
                <a:solidFill>
                  <a:srgbClr val="FF0000"/>
                </a:solidFill>
                <a:cs typeface="+mn-ea"/>
                <a:sym typeface="+mn-lt"/>
              </a:rPr>
              <a:t>提取线段</a:t>
            </a:r>
          </a:p>
        </p:txBody>
      </p:sp>
      <p:sp>
        <p:nvSpPr>
          <p:cNvPr id="44" name="文本框 43">
            <a:extLst>
              <a:ext uri="{FF2B5EF4-FFF2-40B4-BE49-F238E27FC236}">
                <a16:creationId xmlns:a16="http://schemas.microsoft.com/office/drawing/2014/main" id="{712BC67B-9449-4035-B6A7-2684EA87C34F}"/>
              </a:ext>
            </a:extLst>
          </p:cNvPr>
          <p:cNvSpPr txBox="1"/>
          <p:nvPr/>
        </p:nvSpPr>
        <p:spPr>
          <a:xfrm>
            <a:off x="760616" y="252184"/>
            <a:ext cx="7799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A66AC"/>
                </a:solidFill>
                <a:cs typeface="+mn-ea"/>
                <a:sym typeface="+mn-lt"/>
              </a:rPr>
              <a:t>思考</a:t>
            </a:r>
          </a:p>
        </p:txBody>
      </p:sp>
    </p:spTree>
    <p:extLst>
      <p:ext uri="{BB962C8B-B14F-4D97-AF65-F5344CB8AC3E}">
        <p14:creationId xmlns:p14="http://schemas.microsoft.com/office/powerpoint/2010/main" val="3471280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0" grpId="0"/>
      <p:bldP spid="51" grpId="0"/>
      <p:bldP spid="52" grpId="0"/>
      <p:bldP spid="59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01A09A61-41DA-4D46-B6E9-5D42C1BEBCEB}"/>
              </a:ext>
            </a:extLst>
          </p:cNvPr>
          <p:cNvSpPr/>
          <p:nvPr/>
        </p:nvSpPr>
        <p:spPr>
          <a:xfrm>
            <a:off x="802992" y="1068538"/>
            <a:ext cx="10648376" cy="5671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base">
              <a:lnSpc>
                <a:spcPct val="125000"/>
              </a:lnSpc>
            </a:pP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试比较线段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AB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，</a:t>
            </a:r>
            <a:r>
              <a:rPr lang="en-US" altLang="zh-CN" sz="2667" dirty="0">
                <a:solidFill>
                  <a:prstClr val="black"/>
                </a:solidFill>
                <a:cs typeface="+mn-ea"/>
                <a:sym typeface="+mn-lt"/>
              </a:rPr>
              <a:t>CD</a:t>
            </a:r>
            <a:r>
              <a:rPr lang="zh-CN" altLang="en-US" sz="2667" dirty="0">
                <a:solidFill>
                  <a:prstClr val="black"/>
                </a:solidFill>
                <a:cs typeface="+mn-ea"/>
                <a:sym typeface="+mn-lt"/>
              </a:rPr>
              <a:t>的长短</a:t>
            </a:r>
            <a:r>
              <a:rPr lang="zh-CN" altLang="en-US" sz="2667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？</a:t>
            </a:r>
            <a:endParaRPr lang="en-US" altLang="zh-CN" sz="2667" dirty="0">
              <a:solidFill>
                <a:srgbClr val="50742F">
                  <a:lumMod val="50000"/>
                </a:srgbClr>
              </a:solidFill>
              <a:cs typeface="+mn-ea"/>
              <a:sym typeface="+mn-lt"/>
            </a:endParaRPr>
          </a:p>
        </p:txBody>
      </p:sp>
      <p:grpSp>
        <p:nvGrpSpPr>
          <p:cNvPr id="7" name="组合 6">
            <a:extLst>
              <a:ext uri="{FF2B5EF4-FFF2-40B4-BE49-F238E27FC236}">
                <a16:creationId xmlns:a16="http://schemas.microsoft.com/office/drawing/2014/main" id="{415A8C12-3519-4A4C-90E0-0C6F428E2E72}"/>
              </a:ext>
            </a:extLst>
          </p:cNvPr>
          <p:cNvGrpSpPr>
            <a:grpSpLocks/>
          </p:cNvGrpSpPr>
          <p:nvPr/>
        </p:nvGrpSpPr>
        <p:grpSpPr bwMode="auto">
          <a:xfrm>
            <a:off x="5122036" y="2067790"/>
            <a:ext cx="4629149" cy="523883"/>
            <a:chOff x="8331" y="2792"/>
            <a:chExt cx="5470" cy="823"/>
          </a:xfrm>
        </p:grpSpPr>
        <p:sp>
          <p:nvSpPr>
            <p:cNvPr id="8" name="Rectangle 33">
              <a:extLst>
                <a:ext uri="{FF2B5EF4-FFF2-40B4-BE49-F238E27FC236}">
                  <a16:creationId xmlns:a16="http://schemas.microsoft.com/office/drawing/2014/main" id="{81B3664F-835D-438C-87A2-1DE7C822EBB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31" y="2793"/>
              <a:ext cx="5470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377"/>
              <a:r>
                <a:rPr lang="en-US" altLang="zh-CN" sz="2800" i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                                 D</a:t>
              </a:r>
            </a:p>
          </p:txBody>
        </p:sp>
        <p:sp>
          <p:nvSpPr>
            <p:cNvPr id="9" name="Line 31">
              <a:extLst>
                <a:ext uri="{FF2B5EF4-FFF2-40B4-BE49-F238E27FC236}">
                  <a16:creationId xmlns:a16="http://schemas.microsoft.com/office/drawing/2014/main" id="{23AF995C-E90A-4E8B-BC7E-BE155F6120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20" y="2792"/>
              <a:ext cx="36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1440" tIns="45720" rIns="91440" bIns="45720"/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377"/>
              <a:endParaRPr lang="zh-CN" altLang="en-US" sz="1867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10" name="组合 9">
            <a:extLst>
              <a:ext uri="{FF2B5EF4-FFF2-40B4-BE49-F238E27FC236}">
                <a16:creationId xmlns:a16="http://schemas.microsoft.com/office/drawing/2014/main" id="{3EF60E16-FFF9-4C7E-B7CC-6C7A207E0753}"/>
              </a:ext>
            </a:extLst>
          </p:cNvPr>
          <p:cNvGrpSpPr>
            <a:grpSpLocks/>
          </p:cNvGrpSpPr>
          <p:nvPr/>
        </p:nvGrpSpPr>
        <p:grpSpPr bwMode="auto">
          <a:xfrm>
            <a:off x="1251076" y="2084506"/>
            <a:ext cx="3937000" cy="523027"/>
            <a:chOff x="2040" y="2768"/>
            <a:chExt cx="4650" cy="824"/>
          </a:xfrm>
        </p:grpSpPr>
        <p:sp>
          <p:nvSpPr>
            <p:cNvPr id="11" name="Line 30">
              <a:extLst>
                <a:ext uri="{FF2B5EF4-FFF2-40B4-BE49-F238E27FC236}">
                  <a16:creationId xmlns:a16="http://schemas.microsoft.com/office/drawing/2014/main" id="{008FB3EF-CEFC-42D8-B9C0-0146F581A75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70" y="2792"/>
              <a:ext cx="2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1440" tIns="45720" rIns="91440" bIns="45720"/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377"/>
              <a:endParaRPr lang="zh-CN" altLang="en-US" sz="1867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12" name="Rectangle 32">
              <a:extLst>
                <a:ext uri="{FF2B5EF4-FFF2-40B4-BE49-F238E27FC236}">
                  <a16:creationId xmlns:a16="http://schemas.microsoft.com/office/drawing/2014/main" id="{AABCCEC4-B011-4569-BEFF-AB60D831F4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0" y="2768"/>
              <a:ext cx="4650" cy="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377"/>
              <a:r>
                <a:rPr lang="en-US" altLang="zh-CN" sz="2800" i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                         B</a:t>
              </a:r>
            </a:p>
          </p:txBody>
        </p:sp>
      </p:grpSp>
      <p:sp>
        <p:nvSpPr>
          <p:cNvPr id="13" name="Text Box 10">
            <a:extLst>
              <a:ext uri="{FF2B5EF4-FFF2-40B4-BE49-F238E27FC236}">
                <a16:creationId xmlns:a16="http://schemas.microsoft.com/office/drawing/2014/main" id="{E8F763ED-EF9A-4BBD-9FCD-8E4A0ECA38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68" y="2733126"/>
            <a:ext cx="10648375" cy="1119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lnSpc>
                <a:spcPct val="150000"/>
              </a:lnSpc>
            </a:pPr>
            <a:r>
              <a:rPr lang="zh-CN" altLang="en-US" sz="2667" b="1" dirty="0">
                <a:latin typeface="+mn-lt"/>
                <a:ea typeface="+mn-ea"/>
                <a:cs typeface="+mn-ea"/>
                <a:sym typeface="+mn-lt"/>
              </a:rPr>
              <a:t>方法一：度量法</a:t>
            </a:r>
            <a:endParaRPr lang="en-US" altLang="zh-CN" sz="2667" b="1" dirty="0">
              <a:latin typeface="+mn-lt"/>
              <a:ea typeface="+mn-ea"/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（分别用刻度尺测量线段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AB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、线段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CD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的长度，再进行比较。）</a:t>
            </a:r>
          </a:p>
        </p:txBody>
      </p:sp>
      <p:sp>
        <p:nvSpPr>
          <p:cNvPr id="14" name="Text Box 10">
            <a:extLst>
              <a:ext uri="{FF2B5EF4-FFF2-40B4-BE49-F238E27FC236}">
                <a16:creationId xmlns:a16="http://schemas.microsoft.com/office/drawing/2014/main" id="{A122CD81-E5FA-4487-80E2-A134D9B2D8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7568" y="3998078"/>
            <a:ext cx="10648375" cy="1119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>
            <a:spAutoFit/>
          </a:bodyPr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377">
              <a:lnSpc>
                <a:spcPct val="150000"/>
              </a:lnSpc>
            </a:pPr>
            <a:r>
              <a:rPr lang="zh-CN" altLang="en-US" sz="2667" b="1" dirty="0">
                <a:latin typeface="+mn-lt"/>
                <a:ea typeface="+mn-ea"/>
                <a:cs typeface="+mn-ea"/>
                <a:sym typeface="+mn-lt"/>
              </a:rPr>
              <a:t>方法二：叠合法</a:t>
            </a:r>
            <a:endParaRPr lang="en-US" altLang="zh-CN" sz="2667" b="1" dirty="0">
              <a:latin typeface="+mn-lt"/>
              <a:ea typeface="+mn-ea"/>
              <a:cs typeface="+mn-ea"/>
              <a:sym typeface="+mn-lt"/>
            </a:endParaRPr>
          </a:p>
          <a:p>
            <a:pPr defTabSz="914377">
              <a:lnSpc>
                <a:spcPct val="150000"/>
              </a:lnSpc>
            </a:pP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（点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A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与点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C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重合，观察点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B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与点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C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、</a:t>
            </a:r>
            <a:r>
              <a:rPr lang="en-US" altLang="zh-CN" sz="2000" b="1" dirty="0">
                <a:latin typeface="+mn-lt"/>
                <a:ea typeface="+mn-ea"/>
                <a:cs typeface="+mn-ea"/>
                <a:sym typeface="+mn-lt"/>
              </a:rPr>
              <a:t>D</a:t>
            </a:r>
            <a:r>
              <a:rPr lang="zh-CN" altLang="en-US" sz="2000" b="1" dirty="0">
                <a:latin typeface="+mn-lt"/>
                <a:ea typeface="+mn-ea"/>
                <a:cs typeface="+mn-ea"/>
                <a:sym typeface="+mn-lt"/>
              </a:rPr>
              <a:t>之间的位置）</a:t>
            </a:r>
          </a:p>
        </p:txBody>
      </p:sp>
      <p:grpSp>
        <p:nvGrpSpPr>
          <p:cNvPr id="15" name="组合 14">
            <a:extLst>
              <a:ext uri="{FF2B5EF4-FFF2-40B4-BE49-F238E27FC236}">
                <a16:creationId xmlns:a16="http://schemas.microsoft.com/office/drawing/2014/main" id="{EB3931A2-AF9D-4C40-9FD8-4BEB91CEC0CC}"/>
              </a:ext>
            </a:extLst>
          </p:cNvPr>
          <p:cNvGrpSpPr>
            <a:grpSpLocks/>
          </p:cNvGrpSpPr>
          <p:nvPr/>
        </p:nvGrpSpPr>
        <p:grpSpPr bwMode="auto">
          <a:xfrm>
            <a:off x="1211207" y="5822983"/>
            <a:ext cx="4629149" cy="523883"/>
            <a:chOff x="8331" y="2792"/>
            <a:chExt cx="5470" cy="823"/>
          </a:xfrm>
        </p:grpSpPr>
        <p:sp>
          <p:nvSpPr>
            <p:cNvPr id="16" name="Rectangle 33">
              <a:extLst>
                <a:ext uri="{FF2B5EF4-FFF2-40B4-BE49-F238E27FC236}">
                  <a16:creationId xmlns:a16="http://schemas.microsoft.com/office/drawing/2014/main" id="{D3BD1A08-6E09-46C9-8050-9A39DEBE07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31" y="2793"/>
              <a:ext cx="5470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377"/>
              <a:r>
                <a:rPr lang="en-US" altLang="zh-CN" sz="2800" i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                                 D</a:t>
              </a:r>
            </a:p>
          </p:txBody>
        </p:sp>
        <p:sp>
          <p:nvSpPr>
            <p:cNvPr id="17" name="Line 31">
              <a:extLst>
                <a:ext uri="{FF2B5EF4-FFF2-40B4-BE49-F238E27FC236}">
                  <a16:creationId xmlns:a16="http://schemas.microsoft.com/office/drawing/2014/main" id="{1BFDF908-A13C-44CE-A73F-05C173C9140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20" y="2792"/>
              <a:ext cx="36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1440" tIns="45720" rIns="91440" bIns="45720"/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377"/>
              <a:endParaRPr lang="zh-CN" altLang="en-US" sz="1867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1" name="组合 20">
            <a:extLst>
              <a:ext uri="{FF2B5EF4-FFF2-40B4-BE49-F238E27FC236}">
                <a16:creationId xmlns:a16="http://schemas.microsoft.com/office/drawing/2014/main" id="{A20309FF-BFCE-49B7-9D20-1122903AB367}"/>
              </a:ext>
            </a:extLst>
          </p:cNvPr>
          <p:cNvGrpSpPr>
            <a:grpSpLocks/>
          </p:cNvGrpSpPr>
          <p:nvPr/>
        </p:nvGrpSpPr>
        <p:grpSpPr bwMode="auto">
          <a:xfrm>
            <a:off x="1276737" y="5197765"/>
            <a:ext cx="3937000" cy="625220"/>
            <a:chOff x="2046" y="1807"/>
            <a:chExt cx="4650" cy="985"/>
          </a:xfrm>
        </p:grpSpPr>
        <p:sp>
          <p:nvSpPr>
            <p:cNvPr id="22" name="Line 30">
              <a:extLst>
                <a:ext uri="{FF2B5EF4-FFF2-40B4-BE49-F238E27FC236}">
                  <a16:creationId xmlns:a16="http://schemas.microsoft.com/office/drawing/2014/main" id="{6027F35D-ED1C-4132-9D6B-C6A6C7617DA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70" y="2792"/>
              <a:ext cx="2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1440" tIns="45720" rIns="91440" bIns="45720"/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377"/>
              <a:endParaRPr lang="zh-CN" altLang="en-US" sz="1867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3" name="Rectangle 32">
              <a:extLst>
                <a:ext uri="{FF2B5EF4-FFF2-40B4-BE49-F238E27FC236}">
                  <a16:creationId xmlns:a16="http://schemas.microsoft.com/office/drawing/2014/main" id="{7C4F6796-2A10-43AD-9EE4-E824940A03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6" y="1807"/>
              <a:ext cx="4650" cy="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377"/>
              <a:r>
                <a:rPr lang="en-US" altLang="zh-CN" sz="2800" i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                         B</a:t>
              </a:r>
            </a:p>
          </p:txBody>
        </p:sp>
      </p:grpSp>
      <p:grpSp>
        <p:nvGrpSpPr>
          <p:cNvPr id="24" name="组合 23">
            <a:extLst>
              <a:ext uri="{FF2B5EF4-FFF2-40B4-BE49-F238E27FC236}">
                <a16:creationId xmlns:a16="http://schemas.microsoft.com/office/drawing/2014/main" id="{289678B4-68E2-412A-AA17-473859FA907E}"/>
              </a:ext>
            </a:extLst>
          </p:cNvPr>
          <p:cNvGrpSpPr>
            <a:grpSpLocks/>
          </p:cNvGrpSpPr>
          <p:nvPr/>
        </p:nvGrpSpPr>
        <p:grpSpPr bwMode="auto">
          <a:xfrm>
            <a:off x="6084931" y="5843821"/>
            <a:ext cx="4629149" cy="523883"/>
            <a:chOff x="8331" y="2792"/>
            <a:chExt cx="5470" cy="823"/>
          </a:xfrm>
        </p:grpSpPr>
        <p:sp>
          <p:nvSpPr>
            <p:cNvPr id="25" name="Rectangle 33">
              <a:extLst>
                <a:ext uri="{FF2B5EF4-FFF2-40B4-BE49-F238E27FC236}">
                  <a16:creationId xmlns:a16="http://schemas.microsoft.com/office/drawing/2014/main" id="{19A87912-3C7A-412B-BA72-7BFA69B7AF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31" y="2793"/>
              <a:ext cx="5470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377"/>
              <a:r>
                <a:rPr lang="en-US" altLang="zh-CN" sz="2800" i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                                 D</a:t>
              </a:r>
            </a:p>
          </p:txBody>
        </p:sp>
        <p:sp>
          <p:nvSpPr>
            <p:cNvPr id="26" name="Line 31">
              <a:extLst>
                <a:ext uri="{FF2B5EF4-FFF2-40B4-BE49-F238E27FC236}">
                  <a16:creationId xmlns:a16="http://schemas.microsoft.com/office/drawing/2014/main" id="{51FE0B55-21A3-4CFA-9C76-F69D05D21E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20" y="2792"/>
              <a:ext cx="36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1440" tIns="45720" rIns="91440" bIns="45720"/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377"/>
              <a:endParaRPr lang="zh-CN" altLang="en-US" sz="1867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27" name="组合 26">
            <a:extLst>
              <a:ext uri="{FF2B5EF4-FFF2-40B4-BE49-F238E27FC236}">
                <a16:creationId xmlns:a16="http://schemas.microsoft.com/office/drawing/2014/main" id="{9564641B-034B-4522-8EC5-6288997B5272}"/>
              </a:ext>
            </a:extLst>
          </p:cNvPr>
          <p:cNvGrpSpPr>
            <a:grpSpLocks/>
          </p:cNvGrpSpPr>
          <p:nvPr/>
        </p:nvGrpSpPr>
        <p:grpSpPr bwMode="auto">
          <a:xfrm>
            <a:off x="6014994" y="5218285"/>
            <a:ext cx="6405304" cy="625220"/>
            <a:chOff x="2046" y="1807"/>
            <a:chExt cx="4675" cy="985"/>
          </a:xfrm>
        </p:grpSpPr>
        <p:sp>
          <p:nvSpPr>
            <p:cNvPr id="28" name="Line 30">
              <a:extLst>
                <a:ext uri="{FF2B5EF4-FFF2-40B4-BE49-F238E27FC236}">
                  <a16:creationId xmlns:a16="http://schemas.microsoft.com/office/drawing/2014/main" id="{D630C109-05FE-4DF6-86D8-F0E1322D4CD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70" y="2792"/>
              <a:ext cx="2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1440" tIns="45720" rIns="91440" bIns="45720"/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377"/>
              <a:endParaRPr lang="zh-CN" altLang="en-US" sz="1867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29" name="Rectangle 32">
              <a:extLst>
                <a:ext uri="{FF2B5EF4-FFF2-40B4-BE49-F238E27FC236}">
                  <a16:creationId xmlns:a16="http://schemas.microsoft.com/office/drawing/2014/main" id="{918CEEF1-AB9F-45A3-8A8B-82BA1FEAB9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6" y="1807"/>
              <a:ext cx="4675" cy="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91440" tIns="45720" rIns="91440" bIns="45720"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377"/>
              <a:r>
                <a:rPr lang="en-US" altLang="zh-CN" sz="2800" i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                                        B</a:t>
              </a:r>
            </a:p>
          </p:txBody>
        </p:sp>
      </p:grpSp>
      <p:sp>
        <p:nvSpPr>
          <p:cNvPr id="30" name="文本框 29">
            <a:extLst>
              <a:ext uri="{FF2B5EF4-FFF2-40B4-BE49-F238E27FC236}">
                <a16:creationId xmlns:a16="http://schemas.microsoft.com/office/drawing/2014/main" id="{397D9C1D-7E00-4AEF-8262-F497CB757A31}"/>
              </a:ext>
            </a:extLst>
          </p:cNvPr>
          <p:cNvSpPr txBox="1"/>
          <p:nvPr/>
        </p:nvSpPr>
        <p:spPr>
          <a:xfrm>
            <a:off x="1211207" y="5970470"/>
            <a:ext cx="3437553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133" b="1" dirty="0">
                <a:solidFill>
                  <a:srgbClr val="FF0000"/>
                </a:solidFill>
                <a:cs typeface="+mn-ea"/>
                <a:sym typeface="+mn-lt"/>
              </a:rPr>
              <a:t>线段</a:t>
            </a:r>
            <a:r>
              <a:rPr lang="en-US" altLang="zh-CN" sz="2133" b="1" dirty="0">
                <a:solidFill>
                  <a:srgbClr val="FF0000"/>
                </a:solidFill>
                <a:cs typeface="+mn-ea"/>
                <a:sym typeface="+mn-lt"/>
              </a:rPr>
              <a:t>AB____</a:t>
            </a:r>
            <a:r>
              <a:rPr lang="zh-CN" altLang="en-US" sz="2133" b="1" dirty="0">
                <a:solidFill>
                  <a:srgbClr val="FF0000"/>
                </a:solidFill>
                <a:cs typeface="+mn-ea"/>
                <a:sym typeface="+mn-lt"/>
              </a:rPr>
              <a:t>线段</a:t>
            </a:r>
            <a:r>
              <a:rPr lang="en-US" altLang="zh-CN" sz="2133" b="1" dirty="0">
                <a:solidFill>
                  <a:srgbClr val="FF0000"/>
                </a:solidFill>
                <a:cs typeface="+mn-ea"/>
                <a:sym typeface="+mn-lt"/>
              </a:rPr>
              <a:t>CD     </a:t>
            </a:r>
            <a:endParaRPr lang="zh-CN" altLang="en-US" sz="2133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1" name="文本框 30">
            <a:extLst>
              <a:ext uri="{FF2B5EF4-FFF2-40B4-BE49-F238E27FC236}">
                <a16:creationId xmlns:a16="http://schemas.microsoft.com/office/drawing/2014/main" id="{960FE178-107D-4F20-B9D9-633A3C2B7760}"/>
              </a:ext>
            </a:extLst>
          </p:cNvPr>
          <p:cNvSpPr txBox="1"/>
          <p:nvPr/>
        </p:nvSpPr>
        <p:spPr>
          <a:xfrm>
            <a:off x="6145457" y="5945718"/>
            <a:ext cx="3437553" cy="4205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133" b="1" dirty="0">
                <a:solidFill>
                  <a:srgbClr val="FF0000"/>
                </a:solidFill>
                <a:cs typeface="+mn-ea"/>
                <a:sym typeface="+mn-lt"/>
              </a:rPr>
              <a:t>线段</a:t>
            </a:r>
            <a:r>
              <a:rPr lang="en-US" altLang="zh-CN" sz="2133" b="1" dirty="0">
                <a:solidFill>
                  <a:srgbClr val="FF0000"/>
                </a:solidFill>
                <a:cs typeface="+mn-ea"/>
                <a:sym typeface="+mn-lt"/>
              </a:rPr>
              <a:t>AB____</a:t>
            </a:r>
            <a:r>
              <a:rPr lang="zh-CN" altLang="en-US" sz="2133" b="1" dirty="0">
                <a:solidFill>
                  <a:srgbClr val="FF0000"/>
                </a:solidFill>
                <a:cs typeface="+mn-ea"/>
                <a:sym typeface="+mn-lt"/>
              </a:rPr>
              <a:t>线段</a:t>
            </a:r>
            <a:r>
              <a:rPr lang="en-US" altLang="zh-CN" sz="2133" b="1" dirty="0">
                <a:solidFill>
                  <a:srgbClr val="FF0000"/>
                </a:solidFill>
                <a:cs typeface="+mn-ea"/>
                <a:sym typeface="+mn-lt"/>
              </a:rPr>
              <a:t>CD     </a:t>
            </a:r>
            <a:endParaRPr lang="zh-CN" altLang="en-US" sz="2133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A601C3A5-9003-4E28-807B-B2CBDCDE6281}"/>
              </a:ext>
            </a:extLst>
          </p:cNvPr>
          <p:cNvSpPr txBox="1"/>
          <p:nvPr/>
        </p:nvSpPr>
        <p:spPr>
          <a:xfrm>
            <a:off x="7669498" y="5829990"/>
            <a:ext cx="3894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&gt;</a:t>
            </a:r>
            <a:endParaRPr lang="zh-CN" altLang="en-US" sz="32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3" name="文本框 32">
            <a:extLst>
              <a:ext uri="{FF2B5EF4-FFF2-40B4-BE49-F238E27FC236}">
                <a16:creationId xmlns:a16="http://schemas.microsoft.com/office/drawing/2014/main" id="{2AE7C5DE-1153-4187-83F0-598624322BC3}"/>
              </a:ext>
            </a:extLst>
          </p:cNvPr>
          <p:cNvSpPr txBox="1"/>
          <p:nvPr/>
        </p:nvSpPr>
        <p:spPr>
          <a:xfrm rot="10800000">
            <a:off x="2735249" y="5886715"/>
            <a:ext cx="3894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&gt;</a:t>
            </a:r>
            <a:endParaRPr lang="zh-CN" altLang="en-US" sz="32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grpSp>
        <p:nvGrpSpPr>
          <p:cNvPr id="42" name="组合 41">
            <a:extLst>
              <a:ext uri="{FF2B5EF4-FFF2-40B4-BE49-F238E27FC236}">
                <a16:creationId xmlns:a16="http://schemas.microsoft.com/office/drawing/2014/main" id="{D4F352F2-D078-4798-ABEB-E2D77F1A0329}"/>
              </a:ext>
            </a:extLst>
          </p:cNvPr>
          <p:cNvGrpSpPr>
            <a:grpSpLocks/>
          </p:cNvGrpSpPr>
          <p:nvPr/>
        </p:nvGrpSpPr>
        <p:grpSpPr bwMode="auto">
          <a:xfrm>
            <a:off x="8444206" y="3391894"/>
            <a:ext cx="3507187" cy="523883"/>
            <a:chOff x="8331" y="2792"/>
            <a:chExt cx="5470" cy="823"/>
          </a:xfrm>
        </p:grpSpPr>
        <p:sp>
          <p:nvSpPr>
            <p:cNvPr id="43" name="Rectangle 33">
              <a:extLst>
                <a:ext uri="{FF2B5EF4-FFF2-40B4-BE49-F238E27FC236}">
                  <a16:creationId xmlns:a16="http://schemas.microsoft.com/office/drawing/2014/main" id="{B81C9DEB-2312-402E-B16B-6A58D8D8D66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31" y="2793"/>
              <a:ext cx="5470" cy="8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377"/>
              <a:r>
                <a:rPr lang="en-US" altLang="zh-CN" sz="2800" i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C                        D</a:t>
              </a:r>
            </a:p>
          </p:txBody>
        </p:sp>
        <p:sp>
          <p:nvSpPr>
            <p:cNvPr id="44" name="Line 31">
              <a:extLst>
                <a:ext uri="{FF2B5EF4-FFF2-40B4-BE49-F238E27FC236}">
                  <a16:creationId xmlns:a16="http://schemas.microsoft.com/office/drawing/2014/main" id="{AC69434A-4372-47F5-AC0F-58FABAD3B2B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620" y="2792"/>
              <a:ext cx="3627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1440" tIns="45720" rIns="91440" bIns="45720"/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377"/>
              <a:endParaRPr lang="zh-CN" altLang="en-US" sz="1867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</p:grpSp>
      <p:grpSp>
        <p:nvGrpSpPr>
          <p:cNvPr id="45" name="组合 44">
            <a:extLst>
              <a:ext uri="{FF2B5EF4-FFF2-40B4-BE49-F238E27FC236}">
                <a16:creationId xmlns:a16="http://schemas.microsoft.com/office/drawing/2014/main" id="{85603756-AEBD-4881-8B28-C1857653FE39}"/>
              </a:ext>
            </a:extLst>
          </p:cNvPr>
          <p:cNvGrpSpPr>
            <a:grpSpLocks/>
          </p:cNvGrpSpPr>
          <p:nvPr/>
        </p:nvGrpSpPr>
        <p:grpSpPr bwMode="auto">
          <a:xfrm>
            <a:off x="8439755" y="2766676"/>
            <a:ext cx="3937000" cy="625220"/>
            <a:chOff x="2046" y="1807"/>
            <a:chExt cx="4650" cy="985"/>
          </a:xfrm>
        </p:grpSpPr>
        <p:sp>
          <p:nvSpPr>
            <p:cNvPr id="46" name="Line 30">
              <a:extLst>
                <a:ext uri="{FF2B5EF4-FFF2-40B4-BE49-F238E27FC236}">
                  <a16:creationId xmlns:a16="http://schemas.microsoft.com/office/drawing/2014/main" id="{FB8CCD33-FDF9-463D-8315-3CE42F9E672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70" y="2792"/>
              <a:ext cx="272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oval" w="med" len="med"/>
              <a:tailEnd type="oval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lIns="91440" tIns="45720" rIns="91440" bIns="45720"/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377"/>
              <a:endParaRPr lang="zh-CN" altLang="en-US" sz="1867">
                <a:solidFill>
                  <a:prstClr val="black"/>
                </a:solidFill>
                <a:latin typeface="+mn-lt"/>
                <a:ea typeface="+mn-ea"/>
                <a:cs typeface="+mn-ea"/>
                <a:sym typeface="+mn-lt"/>
              </a:endParaRPr>
            </a:p>
          </p:txBody>
        </p:sp>
        <p:sp>
          <p:nvSpPr>
            <p:cNvPr id="47" name="Rectangle 32">
              <a:extLst>
                <a:ext uri="{FF2B5EF4-FFF2-40B4-BE49-F238E27FC236}">
                  <a16:creationId xmlns:a16="http://schemas.microsoft.com/office/drawing/2014/main" id="{240E32C4-815B-44D1-BB2E-A1FEB20C42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6" y="1807"/>
              <a:ext cx="4650" cy="8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91440" tIns="45720" rIns="91440" bIns="45720">
              <a:spAutoFit/>
            </a:bodyPr>
            <a:lstStyle>
              <a:lvl1pPr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3429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6858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0287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1371600" defTabSz="6858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18288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2860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27432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200400" defTabSz="685800" fontAlgn="base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defTabSz="914377"/>
              <a:r>
                <a:rPr lang="en-US" altLang="zh-CN" sz="2800" i="1" dirty="0">
                  <a:solidFill>
                    <a:prstClr val="black"/>
                  </a:solidFill>
                  <a:latin typeface="+mn-lt"/>
                  <a:ea typeface="+mn-ea"/>
                  <a:cs typeface="+mn-ea"/>
                  <a:sym typeface="+mn-lt"/>
                </a:rPr>
                <a:t>A                         B</a:t>
              </a:r>
            </a:p>
          </p:txBody>
        </p:sp>
      </p:grpSp>
      <p:sp>
        <p:nvSpPr>
          <p:cNvPr id="48" name="文本框 47">
            <a:extLst>
              <a:ext uri="{FF2B5EF4-FFF2-40B4-BE49-F238E27FC236}">
                <a16:creationId xmlns:a16="http://schemas.microsoft.com/office/drawing/2014/main" id="{E29B5075-E64B-49D6-BD88-013CA27809CB}"/>
              </a:ext>
            </a:extLst>
          </p:cNvPr>
          <p:cNvSpPr txBox="1"/>
          <p:nvPr/>
        </p:nvSpPr>
        <p:spPr>
          <a:xfrm>
            <a:off x="8188176" y="3788749"/>
            <a:ext cx="3437553" cy="379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1867" b="1" dirty="0">
                <a:solidFill>
                  <a:srgbClr val="FF0000"/>
                </a:solidFill>
                <a:cs typeface="+mn-ea"/>
                <a:sym typeface="+mn-lt"/>
              </a:rPr>
              <a:t>线段</a:t>
            </a:r>
            <a:r>
              <a:rPr lang="en-US" altLang="zh-CN" sz="1867" b="1" dirty="0">
                <a:solidFill>
                  <a:srgbClr val="FF0000"/>
                </a:solidFill>
                <a:cs typeface="+mn-ea"/>
                <a:sym typeface="+mn-lt"/>
              </a:rPr>
              <a:t>AB____</a:t>
            </a:r>
            <a:r>
              <a:rPr lang="zh-CN" altLang="en-US" sz="1867" b="1" dirty="0">
                <a:solidFill>
                  <a:srgbClr val="FF0000"/>
                </a:solidFill>
                <a:cs typeface="+mn-ea"/>
                <a:sym typeface="+mn-lt"/>
              </a:rPr>
              <a:t>线段</a:t>
            </a:r>
            <a:r>
              <a:rPr lang="en-US" altLang="zh-CN" sz="1867" b="1" dirty="0">
                <a:solidFill>
                  <a:srgbClr val="FF0000"/>
                </a:solidFill>
                <a:cs typeface="+mn-ea"/>
                <a:sym typeface="+mn-lt"/>
              </a:rPr>
              <a:t>CD     </a:t>
            </a:r>
            <a:endParaRPr lang="zh-CN" altLang="en-US" sz="1867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49" name="文本框 48">
            <a:extLst>
              <a:ext uri="{FF2B5EF4-FFF2-40B4-BE49-F238E27FC236}">
                <a16:creationId xmlns:a16="http://schemas.microsoft.com/office/drawing/2014/main" id="{A1AB3B3A-886A-4A16-B87F-363F9676073E}"/>
              </a:ext>
            </a:extLst>
          </p:cNvPr>
          <p:cNvSpPr txBox="1"/>
          <p:nvPr/>
        </p:nvSpPr>
        <p:spPr>
          <a:xfrm>
            <a:off x="9712218" y="3633496"/>
            <a:ext cx="38946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b="1" dirty="0">
                <a:solidFill>
                  <a:srgbClr val="FF0000"/>
                </a:solidFill>
                <a:cs typeface="+mn-ea"/>
                <a:sym typeface="+mn-lt"/>
              </a:rPr>
              <a:t>=</a:t>
            </a:r>
            <a:endParaRPr lang="zh-CN" altLang="en-US" sz="3200" b="1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7FBD86DD-4E36-4B6A-9C0B-428D3D1D3B94}"/>
              </a:ext>
            </a:extLst>
          </p:cNvPr>
          <p:cNvSpPr txBox="1"/>
          <p:nvPr/>
        </p:nvSpPr>
        <p:spPr>
          <a:xfrm>
            <a:off x="760616" y="252184"/>
            <a:ext cx="7799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A66AC"/>
                </a:solidFill>
                <a:cs typeface="+mn-ea"/>
                <a:sym typeface="+mn-lt"/>
              </a:rPr>
              <a:t>用测量法和叠加法对比线段长短</a:t>
            </a:r>
          </a:p>
        </p:txBody>
      </p:sp>
    </p:spTree>
    <p:extLst>
      <p:ext uri="{BB962C8B-B14F-4D97-AF65-F5344CB8AC3E}">
        <p14:creationId xmlns:p14="http://schemas.microsoft.com/office/powerpoint/2010/main" val="1076036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30" grpId="0"/>
      <p:bldP spid="31" grpId="0"/>
      <p:bldP spid="32" grpId="0"/>
      <p:bldP spid="33" grpId="0"/>
      <p:bldP spid="48" grpId="0"/>
      <p:bldP spid="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01A09A61-41DA-4D46-B6E9-5D42C1BEBCEB}"/>
              </a:ext>
            </a:extLst>
          </p:cNvPr>
          <p:cNvSpPr/>
          <p:nvPr/>
        </p:nvSpPr>
        <p:spPr>
          <a:xfrm>
            <a:off x="771812" y="1196767"/>
            <a:ext cx="10648376" cy="18755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base">
              <a:lnSpc>
                <a:spcPct val="150000"/>
              </a:lnSpc>
            </a:pPr>
            <a:r>
              <a:rPr lang="zh-CN" altLang="en-US" sz="2667" b="1" dirty="0">
                <a:cs typeface="+mn-ea"/>
                <a:sym typeface="+mn-lt"/>
              </a:rPr>
              <a:t>已知：线段</a:t>
            </a:r>
            <a:r>
              <a:rPr lang="en-US" altLang="zh-CN" sz="2667" b="1" dirty="0">
                <a:cs typeface="+mn-ea"/>
                <a:sym typeface="+mn-lt"/>
              </a:rPr>
              <a:t>a</a:t>
            </a:r>
            <a:r>
              <a:rPr lang="zh-CN" altLang="en-US" sz="2667" b="1" dirty="0">
                <a:cs typeface="+mn-ea"/>
                <a:sym typeface="+mn-lt"/>
              </a:rPr>
              <a:t>、</a:t>
            </a:r>
            <a:r>
              <a:rPr lang="en-US" altLang="zh-CN" sz="2667" b="1" dirty="0">
                <a:cs typeface="+mn-ea"/>
                <a:sym typeface="+mn-lt"/>
              </a:rPr>
              <a:t>b</a:t>
            </a:r>
            <a:r>
              <a:rPr lang="zh-CN" altLang="en-US" sz="2667" b="1" dirty="0">
                <a:cs typeface="+mn-ea"/>
                <a:sym typeface="+mn-lt"/>
              </a:rPr>
              <a:t>。</a:t>
            </a:r>
            <a:endParaRPr lang="en-US" altLang="zh-CN" sz="2667" b="1" dirty="0">
              <a:cs typeface="+mn-ea"/>
              <a:sym typeface="+mn-lt"/>
            </a:endParaRPr>
          </a:p>
          <a:p>
            <a:pPr defTabSz="914377" fontAlgn="base">
              <a:lnSpc>
                <a:spcPct val="150000"/>
              </a:lnSpc>
            </a:pPr>
            <a:r>
              <a:rPr lang="zh-CN" altLang="en-US" sz="2667" b="1" dirty="0">
                <a:cs typeface="+mn-ea"/>
                <a:sym typeface="+mn-lt"/>
              </a:rPr>
              <a:t>求作</a:t>
            </a:r>
            <a:r>
              <a:rPr lang="en-US" altLang="zh-CN" sz="2667" b="1" dirty="0">
                <a:cs typeface="+mn-ea"/>
                <a:sym typeface="+mn-lt"/>
              </a:rPr>
              <a:t>1)</a:t>
            </a:r>
            <a:r>
              <a:rPr lang="zh-CN" altLang="en-US" sz="2667" b="1" dirty="0">
                <a:cs typeface="+mn-ea"/>
                <a:sym typeface="+mn-lt"/>
              </a:rPr>
              <a:t>线段</a:t>
            </a:r>
            <a:r>
              <a:rPr lang="en-US" altLang="zh-CN" sz="2667" b="1" dirty="0">
                <a:cs typeface="+mn-ea"/>
                <a:sym typeface="+mn-lt"/>
              </a:rPr>
              <a:t>AC</a:t>
            </a:r>
            <a:r>
              <a:rPr lang="zh-CN" altLang="en-US" sz="2667" b="1" dirty="0">
                <a:cs typeface="+mn-ea"/>
                <a:sym typeface="+mn-lt"/>
              </a:rPr>
              <a:t>，使</a:t>
            </a:r>
            <a:r>
              <a:rPr lang="en-US" altLang="zh-CN" sz="2667" b="1" dirty="0">
                <a:cs typeface="+mn-ea"/>
                <a:sym typeface="+mn-lt"/>
              </a:rPr>
              <a:t>AC=</a:t>
            </a:r>
            <a:r>
              <a:rPr lang="en-US" altLang="zh-CN" sz="2667" b="1" dirty="0" err="1">
                <a:cs typeface="+mn-ea"/>
                <a:sym typeface="+mn-lt"/>
              </a:rPr>
              <a:t>a+b</a:t>
            </a:r>
            <a:r>
              <a:rPr lang="en-US" altLang="zh-CN" sz="2667" b="1" dirty="0">
                <a:cs typeface="+mn-ea"/>
                <a:sym typeface="+mn-lt"/>
              </a:rPr>
              <a:t>,</a:t>
            </a:r>
          </a:p>
          <a:p>
            <a:pPr defTabSz="914377" fontAlgn="base">
              <a:lnSpc>
                <a:spcPct val="150000"/>
              </a:lnSpc>
            </a:pPr>
            <a:r>
              <a:rPr lang="en-US" altLang="zh-CN" sz="2667" b="1" dirty="0">
                <a:cs typeface="+mn-ea"/>
                <a:sym typeface="+mn-lt"/>
              </a:rPr>
              <a:t>    2)</a:t>
            </a:r>
            <a:r>
              <a:rPr lang="zh-CN" altLang="en-US" sz="2667" b="1" dirty="0">
                <a:cs typeface="+mn-ea"/>
                <a:sym typeface="+mn-lt"/>
              </a:rPr>
              <a:t>线段</a:t>
            </a:r>
            <a:r>
              <a:rPr lang="en-US" altLang="zh-CN" sz="2667" b="1" dirty="0">
                <a:cs typeface="+mn-ea"/>
                <a:sym typeface="+mn-lt"/>
              </a:rPr>
              <a:t>AD</a:t>
            </a:r>
            <a:r>
              <a:rPr lang="zh-CN" altLang="en-US" sz="2667" b="1" dirty="0">
                <a:cs typeface="+mn-ea"/>
                <a:sym typeface="+mn-lt"/>
              </a:rPr>
              <a:t>，使</a:t>
            </a:r>
            <a:r>
              <a:rPr lang="en-US" altLang="zh-CN" sz="2667" b="1" dirty="0">
                <a:cs typeface="+mn-ea"/>
                <a:sym typeface="+mn-lt"/>
              </a:rPr>
              <a:t>AD=a-b.</a:t>
            </a:r>
          </a:p>
        </p:txBody>
      </p:sp>
      <p:sp>
        <p:nvSpPr>
          <p:cNvPr id="12" name="Line 31">
            <a:extLst>
              <a:ext uri="{FF2B5EF4-FFF2-40B4-BE49-F238E27FC236}">
                <a16:creationId xmlns:a16="http://schemas.microsoft.com/office/drawing/2014/main" id="{554E8817-41CC-47D8-A8BA-BF752ECDAD5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840323" y="3014111"/>
            <a:ext cx="1596567" cy="1614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40" tIns="45720" rIns="91440" bIns="45720"/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endParaRPr lang="zh-CN" altLang="en-US" sz="1867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4" name="Line 30">
            <a:extLst>
              <a:ext uri="{FF2B5EF4-FFF2-40B4-BE49-F238E27FC236}">
                <a16:creationId xmlns:a16="http://schemas.microsoft.com/office/drawing/2014/main" id="{9161688F-8852-44CD-B82C-F608814A3A4B}"/>
              </a:ext>
            </a:extLst>
          </p:cNvPr>
          <p:cNvSpPr>
            <a:spLocks noChangeShapeType="1"/>
          </p:cNvSpPr>
          <p:nvPr/>
        </p:nvSpPr>
        <p:spPr bwMode="auto">
          <a:xfrm>
            <a:off x="6840322" y="2139978"/>
            <a:ext cx="230293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40" tIns="45720" rIns="91440" bIns="45720"/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endParaRPr lang="zh-CN" altLang="en-US" sz="1867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16" name="矩形 15">
            <a:extLst>
              <a:ext uri="{FF2B5EF4-FFF2-40B4-BE49-F238E27FC236}">
                <a16:creationId xmlns:a16="http://schemas.microsoft.com/office/drawing/2014/main" id="{56A20DC5-6E9E-4B38-8F21-B540D36CA780}"/>
              </a:ext>
            </a:extLst>
          </p:cNvPr>
          <p:cNvSpPr/>
          <p:nvPr/>
        </p:nvSpPr>
        <p:spPr>
          <a:xfrm>
            <a:off x="7747918" y="1346028"/>
            <a:ext cx="466794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3733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a</a:t>
            </a:r>
            <a:endParaRPr lang="zh-CN" altLang="en-US" sz="3733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17" name="矩形 16">
            <a:extLst>
              <a:ext uri="{FF2B5EF4-FFF2-40B4-BE49-F238E27FC236}">
                <a16:creationId xmlns:a16="http://schemas.microsoft.com/office/drawing/2014/main" id="{23C0187F-85D1-4A80-8433-FB69FDC341C1}"/>
              </a:ext>
            </a:extLst>
          </p:cNvPr>
          <p:cNvSpPr/>
          <p:nvPr/>
        </p:nvSpPr>
        <p:spPr>
          <a:xfrm>
            <a:off x="7435721" y="2268323"/>
            <a:ext cx="494046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3733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b</a:t>
            </a:r>
            <a:endParaRPr lang="zh-CN" altLang="en-US" sz="3733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cxnSp>
        <p:nvCxnSpPr>
          <p:cNvPr id="20" name="直接连接符 19">
            <a:extLst>
              <a:ext uri="{FF2B5EF4-FFF2-40B4-BE49-F238E27FC236}">
                <a16:creationId xmlns:a16="http://schemas.microsoft.com/office/drawing/2014/main" id="{775A16E8-0C87-4F26-89E3-A41A3FCC8469}"/>
              </a:ext>
            </a:extLst>
          </p:cNvPr>
          <p:cNvCxnSpPr/>
          <p:nvPr/>
        </p:nvCxnSpPr>
        <p:spPr>
          <a:xfrm>
            <a:off x="1659740" y="4119198"/>
            <a:ext cx="729802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21" name="Line 30">
            <a:extLst>
              <a:ext uri="{FF2B5EF4-FFF2-40B4-BE49-F238E27FC236}">
                <a16:creationId xmlns:a16="http://schemas.microsoft.com/office/drawing/2014/main" id="{41D96C2F-65CB-4450-9F29-6D8A673751F3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1336" y="4119198"/>
            <a:ext cx="230293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40" tIns="45720" rIns="91440" bIns="45720"/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endParaRPr lang="zh-CN" altLang="en-US" sz="1867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2" name="矩形 21">
            <a:extLst>
              <a:ext uri="{FF2B5EF4-FFF2-40B4-BE49-F238E27FC236}">
                <a16:creationId xmlns:a16="http://schemas.microsoft.com/office/drawing/2014/main" id="{8DBC2634-456C-4867-9DD6-010A418148CC}"/>
              </a:ext>
            </a:extLst>
          </p:cNvPr>
          <p:cNvSpPr/>
          <p:nvPr/>
        </p:nvSpPr>
        <p:spPr>
          <a:xfrm>
            <a:off x="3268932" y="3325249"/>
            <a:ext cx="466794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3733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a</a:t>
            </a:r>
            <a:endParaRPr lang="zh-CN" altLang="en-US" sz="3733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3" name="Line 31">
            <a:extLst>
              <a:ext uri="{FF2B5EF4-FFF2-40B4-BE49-F238E27FC236}">
                <a16:creationId xmlns:a16="http://schemas.microsoft.com/office/drawing/2014/main" id="{AFF3F65F-153E-41F0-8025-0BB1E48D76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664269" y="4119198"/>
            <a:ext cx="1614693" cy="7556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40" tIns="45720" rIns="91440" bIns="45720"/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endParaRPr lang="zh-CN" altLang="en-US" sz="1867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24" name="矩形 23">
            <a:extLst>
              <a:ext uri="{FF2B5EF4-FFF2-40B4-BE49-F238E27FC236}">
                <a16:creationId xmlns:a16="http://schemas.microsoft.com/office/drawing/2014/main" id="{72F07291-ADD8-4180-9313-5627D217AB19}"/>
              </a:ext>
            </a:extLst>
          </p:cNvPr>
          <p:cNvSpPr/>
          <p:nvPr/>
        </p:nvSpPr>
        <p:spPr>
          <a:xfrm>
            <a:off x="5259668" y="3373410"/>
            <a:ext cx="494046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3733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b</a:t>
            </a:r>
            <a:endParaRPr lang="zh-CN" altLang="en-US" sz="3733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27" name="文本框 26">
            <a:extLst>
              <a:ext uri="{FF2B5EF4-FFF2-40B4-BE49-F238E27FC236}">
                <a16:creationId xmlns:a16="http://schemas.microsoft.com/office/drawing/2014/main" id="{FEBCC39B-6B43-4DAC-929C-2E89197B557D}"/>
              </a:ext>
            </a:extLst>
          </p:cNvPr>
          <p:cNvSpPr txBox="1"/>
          <p:nvPr/>
        </p:nvSpPr>
        <p:spPr>
          <a:xfrm>
            <a:off x="2155273" y="3553881"/>
            <a:ext cx="412124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2667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8" name="文本框 27">
            <a:extLst>
              <a:ext uri="{FF2B5EF4-FFF2-40B4-BE49-F238E27FC236}">
                <a16:creationId xmlns:a16="http://schemas.microsoft.com/office/drawing/2014/main" id="{CA8EFFA7-083E-4625-BF36-7A5FB3E19787}"/>
              </a:ext>
            </a:extLst>
          </p:cNvPr>
          <p:cNvSpPr txBox="1"/>
          <p:nvPr/>
        </p:nvSpPr>
        <p:spPr>
          <a:xfrm>
            <a:off x="4458207" y="3553881"/>
            <a:ext cx="412124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endParaRPr lang="zh-CN" altLang="en-US" sz="2667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29" name="文本框 28">
            <a:extLst>
              <a:ext uri="{FF2B5EF4-FFF2-40B4-BE49-F238E27FC236}">
                <a16:creationId xmlns:a16="http://schemas.microsoft.com/office/drawing/2014/main" id="{38C71A0E-D8AA-41F3-B020-8CABB7C1B4D1}"/>
              </a:ext>
            </a:extLst>
          </p:cNvPr>
          <p:cNvSpPr txBox="1"/>
          <p:nvPr/>
        </p:nvSpPr>
        <p:spPr>
          <a:xfrm>
            <a:off x="6081487" y="3553881"/>
            <a:ext cx="412124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C</a:t>
            </a:r>
            <a:endParaRPr lang="zh-CN" altLang="en-US" sz="2667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0" name="文本框 29">
            <a:extLst>
              <a:ext uri="{FF2B5EF4-FFF2-40B4-BE49-F238E27FC236}">
                <a16:creationId xmlns:a16="http://schemas.microsoft.com/office/drawing/2014/main" id="{264213F6-5AB6-4BD9-AC24-C973C849AC41}"/>
              </a:ext>
            </a:extLst>
          </p:cNvPr>
          <p:cNvSpPr txBox="1"/>
          <p:nvPr/>
        </p:nvSpPr>
        <p:spPr>
          <a:xfrm>
            <a:off x="8957768" y="3804297"/>
            <a:ext cx="412124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m</a:t>
            </a:r>
            <a:endParaRPr lang="zh-CN" altLang="en-US" sz="2667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1" name="右大括号 30">
            <a:extLst>
              <a:ext uri="{FF2B5EF4-FFF2-40B4-BE49-F238E27FC236}">
                <a16:creationId xmlns:a16="http://schemas.microsoft.com/office/drawing/2014/main" id="{15B10FA7-C263-4747-B2DB-EF6933496B95}"/>
              </a:ext>
            </a:extLst>
          </p:cNvPr>
          <p:cNvSpPr/>
          <p:nvPr/>
        </p:nvSpPr>
        <p:spPr>
          <a:xfrm rot="5400000">
            <a:off x="4224442" y="2395148"/>
            <a:ext cx="165320" cy="39437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2" name="文本框 31">
            <a:extLst>
              <a:ext uri="{FF2B5EF4-FFF2-40B4-BE49-F238E27FC236}">
                <a16:creationId xmlns:a16="http://schemas.microsoft.com/office/drawing/2014/main" id="{0E857864-10E3-4B82-8058-A974E11FD956}"/>
              </a:ext>
            </a:extLst>
          </p:cNvPr>
          <p:cNvSpPr txBox="1"/>
          <p:nvPr/>
        </p:nvSpPr>
        <p:spPr>
          <a:xfrm>
            <a:off x="3963665" y="4402262"/>
            <a:ext cx="1158628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dirty="0" err="1">
                <a:solidFill>
                  <a:srgbClr val="FF0000"/>
                </a:solidFill>
                <a:cs typeface="+mn-ea"/>
                <a:sym typeface="+mn-lt"/>
              </a:rPr>
              <a:t>a+b</a:t>
            </a:r>
            <a:endParaRPr lang="zh-CN" altLang="en-US" sz="2667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cxnSp>
        <p:nvCxnSpPr>
          <p:cNvPr id="33" name="直接连接符 32">
            <a:extLst>
              <a:ext uri="{FF2B5EF4-FFF2-40B4-BE49-F238E27FC236}">
                <a16:creationId xmlns:a16="http://schemas.microsoft.com/office/drawing/2014/main" id="{9394B59D-63E9-448A-926F-BFEFC06F0504}"/>
              </a:ext>
            </a:extLst>
          </p:cNvPr>
          <p:cNvCxnSpPr/>
          <p:nvPr/>
        </p:nvCxnSpPr>
        <p:spPr>
          <a:xfrm>
            <a:off x="1659740" y="5760221"/>
            <a:ext cx="7298028" cy="0"/>
          </a:xfrm>
          <a:prstGeom prst="line">
            <a:avLst/>
          </a:pr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sp>
        <p:nvSpPr>
          <p:cNvPr id="34" name="Line 30">
            <a:extLst>
              <a:ext uri="{FF2B5EF4-FFF2-40B4-BE49-F238E27FC236}">
                <a16:creationId xmlns:a16="http://schemas.microsoft.com/office/drawing/2014/main" id="{D16CF702-80BB-4893-A05D-64779875953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1336" y="5760221"/>
            <a:ext cx="230293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40" tIns="45720" rIns="91440" bIns="45720"/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endParaRPr lang="zh-CN" altLang="en-US" sz="1867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35" name="矩形 34">
            <a:extLst>
              <a:ext uri="{FF2B5EF4-FFF2-40B4-BE49-F238E27FC236}">
                <a16:creationId xmlns:a16="http://schemas.microsoft.com/office/drawing/2014/main" id="{0CFD2A3B-E655-498E-AD3A-9037B679A76E}"/>
              </a:ext>
            </a:extLst>
          </p:cNvPr>
          <p:cNvSpPr/>
          <p:nvPr/>
        </p:nvSpPr>
        <p:spPr>
          <a:xfrm>
            <a:off x="3326125" y="5939030"/>
            <a:ext cx="466794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3733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a</a:t>
            </a:r>
            <a:endParaRPr lang="zh-CN" altLang="en-US" sz="3733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36" name="文本框 35">
            <a:extLst>
              <a:ext uri="{FF2B5EF4-FFF2-40B4-BE49-F238E27FC236}">
                <a16:creationId xmlns:a16="http://schemas.microsoft.com/office/drawing/2014/main" id="{FCBBFB35-B1AD-427B-B359-445A64F46082}"/>
              </a:ext>
            </a:extLst>
          </p:cNvPr>
          <p:cNvSpPr txBox="1"/>
          <p:nvPr/>
        </p:nvSpPr>
        <p:spPr>
          <a:xfrm>
            <a:off x="2155273" y="5194904"/>
            <a:ext cx="412124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2667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7" name="文本框 36">
            <a:extLst>
              <a:ext uri="{FF2B5EF4-FFF2-40B4-BE49-F238E27FC236}">
                <a16:creationId xmlns:a16="http://schemas.microsoft.com/office/drawing/2014/main" id="{F49BD0E6-97C0-47AB-A60E-74D789FD1E7B}"/>
              </a:ext>
            </a:extLst>
          </p:cNvPr>
          <p:cNvSpPr txBox="1"/>
          <p:nvPr/>
        </p:nvSpPr>
        <p:spPr>
          <a:xfrm>
            <a:off x="4458207" y="5194904"/>
            <a:ext cx="412124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endParaRPr lang="zh-CN" altLang="en-US" sz="2667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8" name="文本框 37">
            <a:extLst>
              <a:ext uri="{FF2B5EF4-FFF2-40B4-BE49-F238E27FC236}">
                <a16:creationId xmlns:a16="http://schemas.microsoft.com/office/drawing/2014/main" id="{2A74BDE7-A8F1-4159-84C8-DF332368FC50}"/>
              </a:ext>
            </a:extLst>
          </p:cNvPr>
          <p:cNvSpPr txBox="1"/>
          <p:nvPr/>
        </p:nvSpPr>
        <p:spPr>
          <a:xfrm>
            <a:off x="8957768" y="5445320"/>
            <a:ext cx="412124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m</a:t>
            </a:r>
            <a:endParaRPr lang="zh-CN" altLang="en-US" sz="2667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39" name="Line 31">
            <a:extLst>
              <a:ext uri="{FF2B5EF4-FFF2-40B4-BE49-F238E27FC236}">
                <a16:creationId xmlns:a16="http://schemas.microsoft.com/office/drawing/2014/main" id="{90425BA6-5B0C-4843-AEB5-23DC5ED5D9C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67703" y="5741552"/>
            <a:ext cx="1596567" cy="16141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40" tIns="45720" rIns="91440" bIns="45720"/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endParaRPr lang="zh-CN" altLang="en-US" sz="1867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40" name="矩形 39">
            <a:extLst>
              <a:ext uri="{FF2B5EF4-FFF2-40B4-BE49-F238E27FC236}">
                <a16:creationId xmlns:a16="http://schemas.microsoft.com/office/drawing/2014/main" id="{1BB8D434-A44E-4CDB-B7B1-2DE347C48C71}"/>
              </a:ext>
            </a:extLst>
          </p:cNvPr>
          <p:cNvSpPr/>
          <p:nvPr/>
        </p:nvSpPr>
        <p:spPr>
          <a:xfrm>
            <a:off x="3663101" y="4995764"/>
            <a:ext cx="494046" cy="6667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defTabSz="914377"/>
            <a:r>
              <a:rPr lang="en-US" altLang="zh-CN" sz="3733" b="1" dirty="0">
                <a:solidFill>
                  <a:srgbClr val="50742F">
                    <a:lumMod val="50000"/>
                  </a:srgbClr>
                </a:solidFill>
                <a:cs typeface="+mn-ea"/>
                <a:sym typeface="+mn-lt"/>
              </a:rPr>
              <a:t>b</a:t>
            </a:r>
            <a:endParaRPr lang="zh-CN" altLang="en-US" sz="3733" dirty="0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1" name="文本框 40">
            <a:extLst>
              <a:ext uri="{FF2B5EF4-FFF2-40B4-BE49-F238E27FC236}">
                <a16:creationId xmlns:a16="http://schemas.microsoft.com/office/drawing/2014/main" id="{A4FA19A1-F6DB-4230-86D4-7D95E3AC170B}"/>
              </a:ext>
            </a:extLst>
          </p:cNvPr>
          <p:cNvSpPr txBox="1"/>
          <p:nvPr/>
        </p:nvSpPr>
        <p:spPr>
          <a:xfrm>
            <a:off x="2890025" y="5200325"/>
            <a:ext cx="412124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D</a:t>
            </a:r>
            <a:endParaRPr lang="zh-CN" altLang="en-US" sz="2667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42" name="右大括号 41">
            <a:extLst>
              <a:ext uri="{FF2B5EF4-FFF2-40B4-BE49-F238E27FC236}">
                <a16:creationId xmlns:a16="http://schemas.microsoft.com/office/drawing/2014/main" id="{4C4559A2-ADDE-4BEF-A38D-426299308A5B}"/>
              </a:ext>
            </a:extLst>
          </p:cNvPr>
          <p:cNvSpPr/>
          <p:nvPr/>
        </p:nvSpPr>
        <p:spPr>
          <a:xfrm rot="5400000">
            <a:off x="3417393" y="4795333"/>
            <a:ext cx="190816" cy="2302933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3" name="右大括号 42">
            <a:extLst>
              <a:ext uri="{FF2B5EF4-FFF2-40B4-BE49-F238E27FC236}">
                <a16:creationId xmlns:a16="http://schemas.microsoft.com/office/drawing/2014/main" id="{62BD7517-EF08-450B-BE37-D370E3D7F794}"/>
              </a:ext>
            </a:extLst>
          </p:cNvPr>
          <p:cNvSpPr/>
          <p:nvPr/>
        </p:nvSpPr>
        <p:spPr>
          <a:xfrm rot="16200000">
            <a:off x="3773354" y="4819328"/>
            <a:ext cx="221539" cy="1596567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4" name="右大括号 43">
            <a:extLst>
              <a:ext uri="{FF2B5EF4-FFF2-40B4-BE49-F238E27FC236}">
                <a16:creationId xmlns:a16="http://schemas.microsoft.com/office/drawing/2014/main" id="{4435591E-81CC-4413-ACFD-8E43A2809C75}"/>
              </a:ext>
            </a:extLst>
          </p:cNvPr>
          <p:cNvSpPr/>
          <p:nvPr/>
        </p:nvSpPr>
        <p:spPr>
          <a:xfrm rot="16200000">
            <a:off x="2593314" y="5267160"/>
            <a:ext cx="245505" cy="703277"/>
          </a:xfrm>
          <a:prstGeom prst="rightBrace">
            <a:avLst/>
          </a:prstGeom>
          <a:ln/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black"/>
              </a:solidFill>
              <a:cs typeface="+mn-ea"/>
              <a:sym typeface="+mn-lt"/>
            </a:endParaRPr>
          </a:p>
        </p:txBody>
      </p:sp>
      <p:sp>
        <p:nvSpPr>
          <p:cNvPr id="45" name="文本框 44">
            <a:extLst>
              <a:ext uri="{FF2B5EF4-FFF2-40B4-BE49-F238E27FC236}">
                <a16:creationId xmlns:a16="http://schemas.microsoft.com/office/drawing/2014/main" id="{1D9611EA-C5A2-46EC-8BF7-9D37B30F5C57}"/>
              </a:ext>
            </a:extLst>
          </p:cNvPr>
          <p:cNvSpPr txBox="1"/>
          <p:nvPr/>
        </p:nvSpPr>
        <p:spPr>
          <a:xfrm>
            <a:off x="2376592" y="4897008"/>
            <a:ext cx="1158628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2667" dirty="0">
                <a:solidFill>
                  <a:srgbClr val="FF0000"/>
                </a:solidFill>
                <a:cs typeface="+mn-ea"/>
                <a:sym typeface="+mn-lt"/>
              </a:rPr>
              <a:t>a-b</a:t>
            </a:r>
            <a:endParaRPr lang="zh-CN" altLang="en-US" sz="2667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46" name="文本框 45">
            <a:extLst>
              <a:ext uri="{FF2B5EF4-FFF2-40B4-BE49-F238E27FC236}">
                <a16:creationId xmlns:a16="http://schemas.microsoft.com/office/drawing/2014/main" id="{3C0C3091-8712-4C47-9EBE-CA0ED43E971A}"/>
              </a:ext>
            </a:extLst>
          </p:cNvPr>
          <p:cNvSpPr txBox="1"/>
          <p:nvPr/>
        </p:nvSpPr>
        <p:spPr>
          <a:xfrm>
            <a:off x="760616" y="252184"/>
            <a:ext cx="7799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A66AC"/>
                </a:solidFill>
                <a:cs typeface="+mn-ea"/>
                <a:sym typeface="+mn-lt"/>
              </a:rPr>
              <a:t>画图</a:t>
            </a:r>
          </a:p>
        </p:txBody>
      </p:sp>
    </p:spTree>
    <p:extLst>
      <p:ext uri="{BB962C8B-B14F-4D97-AF65-F5344CB8AC3E}">
        <p14:creationId xmlns:p14="http://schemas.microsoft.com/office/powerpoint/2010/main" val="7146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0"/>
      <p:bldP spid="23" grpId="0" animBg="1"/>
      <p:bldP spid="24" grpId="0"/>
      <p:bldP spid="27" grpId="0"/>
      <p:bldP spid="28" grpId="0"/>
      <p:bldP spid="29" grpId="0"/>
      <p:bldP spid="30" grpId="0"/>
      <p:bldP spid="31" grpId="0" animBg="1"/>
      <p:bldP spid="34" grpId="0" animBg="1"/>
      <p:bldP spid="35" grpId="0"/>
      <p:bldP spid="36" grpId="0"/>
      <p:bldP spid="37" grpId="0"/>
      <p:bldP spid="38" grpId="0"/>
      <p:bldP spid="39" grpId="0" animBg="1"/>
      <p:bldP spid="40" grpId="0"/>
      <p:bldP spid="41" grpId="0"/>
      <p:bldP spid="42" grpId="0" animBg="1"/>
      <p:bldP spid="43" grpId="0" animBg="1"/>
      <p:bldP spid="44" grpId="0" animBg="1"/>
      <p:bldP spid="4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01A09A61-41DA-4D46-B6E9-5D42C1BEBCEB}"/>
              </a:ext>
            </a:extLst>
          </p:cNvPr>
          <p:cNvSpPr/>
          <p:nvPr/>
        </p:nvSpPr>
        <p:spPr>
          <a:xfrm>
            <a:off x="967345" y="1298621"/>
            <a:ext cx="10648376" cy="12572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377" fontAlgn="base">
              <a:lnSpc>
                <a:spcPct val="150000"/>
              </a:lnSpc>
            </a:pPr>
            <a:r>
              <a:rPr lang="en-US" altLang="zh-CN" sz="2667" dirty="0">
                <a:cs typeface="+mn-ea"/>
                <a:sym typeface="+mn-lt"/>
              </a:rPr>
              <a:t>       </a:t>
            </a:r>
            <a:r>
              <a:rPr lang="zh-CN" altLang="en-US" sz="2667" b="1" dirty="0">
                <a:cs typeface="+mn-ea"/>
                <a:sym typeface="+mn-lt"/>
              </a:rPr>
              <a:t>在一张纸上画一条线段，折叠纸片，使线段的端点重合，折痕与线段的交点处于线段的什么位置？</a:t>
            </a:r>
            <a:endParaRPr lang="en-US" altLang="zh-CN" sz="2667" b="1" dirty="0">
              <a:cs typeface="+mn-ea"/>
              <a:sym typeface="+mn-lt"/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9CDB4E5D-8B00-4974-A76D-6140959CD373}"/>
              </a:ext>
            </a:extLst>
          </p:cNvPr>
          <p:cNvSpPr/>
          <p:nvPr/>
        </p:nvSpPr>
        <p:spPr>
          <a:xfrm>
            <a:off x="2702655" y="3146288"/>
            <a:ext cx="3245909" cy="1354667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5E0FB559-1674-4BD2-BF15-E67A779968FB}"/>
              </a:ext>
            </a:extLst>
          </p:cNvPr>
          <p:cNvSpPr/>
          <p:nvPr/>
        </p:nvSpPr>
        <p:spPr>
          <a:xfrm>
            <a:off x="5948564" y="3146288"/>
            <a:ext cx="3245909" cy="1354667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8" name="Line 30">
            <a:extLst>
              <a:ext uri="{FF2B5EF4-FFF2-40B4-BE49-F238E27FC236}">
                <a16:creationId xmlns:a16="http://schemas.microsoft.com/office/drawing/2014/main" id="{8412777C-1CC4-497C-91D8-BEB7CA69068D}"/>
              </a:ext>
            </a:extLst>
          </p:cNvPr>
          <p:cNvSpPr>
            <a:spLocks noChangeShapeType="1"/>
          </p:cNvSpPr>
          <p:nvPr/>
        </p:nvSpPr>
        <p:spPr bwMode="auto">
          <a:xfrm>
            <a:off x="4018440" y="3933800"/>
            <a:ext cx="3860247" cy="1594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oval" w="med" len="med"/>
            <a:tailEnd type="oval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91440" tIns="45720" rIns="91440" bIns="45720"/>
          <a:lstStyle>
            <a:lvl1pPr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3429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6858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0287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1371600" defTabSz="6858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18288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2860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27432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200400" defTabSz="685800"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defTabSz="914377"/>
            <a:endParaRPr lang="zh-CN" altLang="en-US" sz="1867">
              <a:solidFill>
                <a:prstClr val="black"/>
              </a:solidFill>
              <a:latin typeface="+mn-lt"/>
              <a:ea typeface="+mn-ea"/>
              <a:cs typeface="+mn-ea"/>
              <a:sym typeface="+mn-lt"/>
            </a:endParaRPr>
          </a:p>
        </p:txBody>
      </p:sp>
      <p:sp>
        <p:nvSpPr>
          <p:cNvPr id="9" name="椭圆 8">
            <a:extLst>
              <a:ext uri="{FF2B5EF4-FFF2-40B4-BE49-F238E27FC236}">
                <a16:creationId xmlns:a16="http://schemas.microsoft.com/office/drawing/2014/main" id="{8D69BE30-6DD1-4594-8193-EF1BCD696E76}"/>
              </a:ext>
            </a:extLst>
          </p:cNvPr>
          <p:cNvSpPr/>
          <p:nvPr/>
        </p:nvSpPr>
        <p:spPr>
          <a:xfrm flipV="1">
            <a:off x="5934859" y="3881678"/>
            <a:ext cx="141121" cy="136133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77"/>
            <a:endParaRPr lang="zh-CN" altLang="en-US">
              <a:solidFill>
                <a:prstClr val="white"/>
              </a:solidFill>
              <a:cs typeface="+mn-ea"/>
              <a:sym typeface="+mn-lt"/>
            </a:endParaRPr>
          </a:p>
        </p:txBody>
      </p:sp>
      <p:sp>
        <p:nvSpPr>
          <p:cNvPr id="10" name="文本框 9">
            <a:extLst>
              <a:ext uri="{FF2B5EF4-FFF2-40B4-BE49-F238E27FC236}">
                <a16:creationId xmlns:a16="http://schemas.microsoft.com/office/drawing/2014/main" id="{DE73AF43-A582-467F-8CE4-A0610BDC6135}"/>
              </a:ext>
            </a:extLst>
          </p:cNvPr>
          <p:cNvSpPr txBox="1"/>
          <p:nvPr/>
        </p:nvSpPr>
        <p:spPr>
          <a:xfrm>
            <a:off x="6291533" y="4001866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O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cxnSp>
        <p:nvCxnSpPr>
          <p:cNvPr id="12" name="直接连接符 11">
            <a:extLst>
              <a:ext uri="{FF2B5EF4-FFF2-40B4-BE49-F238E27FC236}">
                <a16:creationId xmlns:a16="http://schemas.microsoft.com/office/drawing/2014/main" id="{4BDE45C6-FD42-4EC2-A6F2-74D4A0941E62}"/>
              </a:ext>
            </a:extLst>
          </p:cNvPr>
          <p:cNvCxnSpPr/>
          <p:nvPr/>
        </p:nvCxnSpPr>
        <p:spPr>
          <a:xfrm>
            <a:off x="6023429" y="3146288"/>
            <a:ext cx="0" cy="1354667"/>
          </a:xfrm>
          <a:prstGeom prst="line">
            <a:avLst/>
          </a:prstGeom>
          <a:ln w="28575" cap="flat" cmpd="sng" algn="ctr">
            <a:solidFill>
              <a:schemeClr val="accent3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3" name="文本框 12">
            <a:extLst>
              <a:ext uri="{FF2B5EF4-FFF2-40B4-BE49-F238E27FC236}">
                <a16:creationId xmlns:a16="http://schemas.microsoft.com/office/drawing/2014/main" id="{74C8F554-75A3-4970-8836-B3A1AEF25848}"/>
              </a:ext>
            </a:extLst>
          </p:cNvPr>
          <p:cNvSpPr txBox="1"/>
          <p:nvPr/>
        </p:nvSpPr>
        <p:spPr>
          <a:xfrm>
            <a:off x="3789840" y="3982255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A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4" name="文本框 13">
            <a:extLst>
              <a:ext uri="{FF2B5EF4-FFF2-40B4-BE49-F238E27FC236}">
                <a16:creationId xmlns:a16="http://schemas.microsoft.com/office/drawing/2014/main" id="{8909D40A-0FB4-43E4-AA6C-A5AB30093006}"/>
              </a:ext>
            </a:extLst>
          </p:cNvPr>
          <p:cNvSpPr txBox="1"/>
          <p:nvPr/>
        </p:nvSpPr>
        <p:spPr>
          <a:xfrm>
            <a:off x="7706944" y="3982255"/>
            <a:ext cx="45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914377"/>
            <a:r>
              <a:rPr lang="en-US" altLang="zh-CN" sz="3200" dirty="0">
                <a:solidFill>
                  <a:srgbClr val="FF0000"/>
                </a:solidFill>
                <a:cs typeface="+mn-ea"/>
                <a:sym typeface="+mn-lt"/>
              </a:rPr>
              <a:t>B</a:t>
            </a:r>
            <a:endParaRPr lang="zh-CN" altLang="en-US" sz="3200" dirty="0">
              <a:solidFill>
                <a:srgbClr val="FF0000"/>
              </a:solidFill>
              <a:cs typeface="+mn-ea"/>
              <a:sym typeface="+mn-lt"/>
            </a:endParaRPr>
          </a:p>
        </p:txBody>
      </p:sp>
      <p:sp>
        <p:nvSpPr>
          <p:cNvPr id="15" name="文本框 14">
            <a:extLst>
              <a:ext uri="{FF2B5EF4-FFF2-40B4-BE49-F238E27FC236}">
                <a16:creationId xmlns:a16="http://schemas.microsoft.com/office/drawing/2014/main" id="{A3EA45C4-0A0C-4026-8D16-E576245C90C0}"/>
              </a:ext>
            </a:extLst>
          </p:cNvPr>
          <p:cNvSpPr txBox="1"/>
          <p:nvPr/>
        </p:nvSpPr>
        <p:spPr>
          <a:xfrm>
            <a:off x="2290019" y="5276576"/>
            <a:ext cx="7430800" cy="502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377"/>
            <a:r>
              <a:rPr lang="zh-CN" altLang="en-US" sz="2667" b="1" dirty="0">
                <a:cs typeface="+mn-ea"/>
                <a:sym typeface="+mn-lt"/>
              </a:rPr>
              <a:t>线段</a:t>
            </a:r>
            <a:r>
              <a:rPr lang="en-US" altLang="zh-CN" sz="2667" b="1" dirty="0">
                <a:cs typeface="+mn-ea"/>
                <a:sym typeface="+mn-lt"/>
              </a:rPr>
              <a:t>AO=</a:t>
            </a:r>
            <a:r>
              <a:rPr lang="zh-CN" altLang="en-US" sz="2667" b="1" dirty="0">
                <a:cs typeface="+mn-ea"/>
                <a:sym typeface="+mn-lt"/>
              </a:rPr>
              <a:t>线段</a:t>
            </a:r>
            <a:r>
              <a:rPr lang="en-US" altLang="zh-CN" sz="2667" b="1" dirty="0">
                <a:cs typeface="+mn-ea"/>
                <a:sym typeface="+mn-lt"/>
              </a:rPr>
              <a:t>BO</a:t>
            </a:r>
            <a:r>
              <a:rPr lang="zh-CN" altLang="en-US" sz="2667" b="1" dirty="0">
                <a:cs typeface="+mn-ea"/>
                <a:sym typeface="+mn-lt"/>
              </a:rPr>
              <a:t>，则</a:t>
            </a:r>
            <a:r>
              <a:rPr lang="en-US" altLang="zh-CN" sz="2667" b="1" dirty="0">
                <a:cs typeface="+mn-ea"/>
                <a:sym typeface="+mn-lt"/>
              </a:rPr>
              <a:t>O</a:t>
            </a:r>
            <a:r>
              <a:rPr lang="zh-CN" altLang="en-US" sz="2667" b="1" dirty="0">
                <a:cs typeface="+mn-ea"/>
                <a:sym typeface="+mn-lt"/>
              </a:rPr>
              <a:t>点是线段</a:t>
            </a:r>
            <a:r>
              <a:rPr lang="en-US" altLang="zh-CN" sz="2667" b="1" dirty="0">
                <a:cs typeface="+mn-ea"/>
                <a:sym typeface="+mn-lt"/>
              </a:rPr>
              <a:t>AB</a:t>
            </a:r>
            <a:r>
              <a:rPr lang="zh-CN" altLang="en-US" sz="2667" b="1" dirty="0">
                <a:cs typeface="+mn-ea"/>
                <a:sym typeface="+mn-lt"/>
              </a:rPr>
              <a:t>的中点</a:t>
            </a:r>
          </a:p>
        </p:txBody>
      </p:sp>
      <p:sp>
        <p:nvSpPr>
          <p:cNvPr id="16" name="文本框 15">
            <a:extLst>
              <a:ext uri="{FF2B5EF4-FFF2-40B4-BE49-F238E27FC236}">
                <a16:creationId xmlns:a16="http://schemas.microsoft.com/office/drawing/2014/main" id="{C939EE70-7A99-4B2E-8F67-D766431E8DC6}"/>
              </a:ext>
            </a:extLst>
          </p:cNvPr>
          <p:cNvSpPr txBox="1"/>
          <p:nvPr/>
        </p:nvSpPr>
        <p:spPr>
          <a:xfrm>
            <a:off x="760616" y="252184"/>
            <a:ext cx="7799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 dirty="0">
                <a:solidFill>
                  <a:srgbClr val="4A66AC"/>
                </a:solidFill>
                <a:cs typeface="+mn-ea"/>
                <a:sym typeface="+mn-lt"/>
              </a:rPr>
              <a:t>线段的中点</a:t>
            </a:r>
          </a:p>
        </p:txBody>
      </p:sp>
    </p:spTree>
    <p:extLst>
      <p:ext uri="{BB962C8B-B14F-4D97-AF65-F5344CB8AC3E}">
        <p14:creationId xmlns:p14="http://schemas.microsoft.com/office/powerpoint/2010/main" val="2840269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/>
      <p:bldP spid="15" grpId="0"/>
    </p:bldLst>
  </p:timing>
</p:sld>
</file>

<file path=ppt/theme/theme1.xml><?xml version="1.0" encoding="utf-8"?>
<a:theme xmlns:a="http://schemas.openxmlformats.org/drawingml/2006/main" name="办公资源网：www.bangongziyuan.com">
  <a:themeElements>
    <a:clrScheme name="蓝色暖调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ntw3ia5n">
      <a:majorFont>
        <a:latin typeface="Arial"/>
        <a:ea typeface="思源黑体 CN Regular"/>
        <a:cs typeface=""/>
      </a:majorFont>
      <a:minorFont>
        <a:latin typeface="Arial"/>
        <a:ea typeface="思源黑体 CN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Words>1306</Words>
  <Application>Microsoft Office PowerPoint</Application>
  <PresentationFormat>宽屏</PresentationFormat>
  <Paragraphs>178</Paragraphs>
  <Slides>16</Slides>
  <Notes>16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1" baseType="lpstr">
      <vt:lpstr>阿里巴巴普惠体 R</vt:lpstr>
      <vt:lpstr>思源黑体 CN Light</vt:lpstr>
      <vt:lpstr>Arial</vt:lpstr>
      <vt:lpstr>Cambria Math</vt:lpstr>
      <vt:lpstr>办公资源网：www.bangongziyuan.com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办公资源网</dc:creator>
  <dc:description>办公资源网：https://www.bangongziyuan.com/</dc:description>
  <cp:lastModifiedBy>天 下</cp:lastModifiedBy>
  <cp:revision>3</cp:revision>
  <dcterms:created xsi:type="dcterms:W3CDTF">2020-04-05T01:17:16Z</dcterms:created>
  <dcterms:modified xsi:type="dcterms:W3CDTF">2021-01-09T09:43:13Z</dcterms:modified>
</cp:coreProperties>
</file>