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63" r:id="rId3"/>
    <p:sldId id="532" r:id="rId4"/>
    <p:sldId id="549" r:id="rId5"/>
    <p:sldId id="534" r:id="rId6"/>
    <p:sldId id="546" r:id="rId7"/>
    <p:sldId id="545" r:id="rId8"/>
    <p:sldId id="544" r:id="rId9"/>
    <p:sldId id="550" r:id="rId10"/>
    <p:sldId id="547" r:id="rId11"/>
    <p:sldId id="548" r:id="rId12"/>
    <p:sldId id="538" r:id="rId13"/>
    <p:sldId id="551" r:id="rId14"/>
    <p:sldId id="552" r:id="rId15"/>
    <p:sldId id="287" r:id="rId16"/>
    <p:sldId id="264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3A60252-6D83-4968-9829-5AA4C59DDC03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EE3E11C-17A2-4F4A-9376-A5CE9895186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976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72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143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733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8241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957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157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28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043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09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05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866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707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529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163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6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91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>
            <a:extLst>
              <a:ext uri="{FF2B5EF4-FFF2-40B4-BE49-F238E27FC236}">
                <a16:creationId xmlns:a16="http://schemas.microsoft.com/office/drawing/2014/main" id="{425CE809-8CBC-4959-A9A9-14422C9B43E0}"/>
              </a:ext>
            </a:extLst>
          </p:cNvPr>
          <p:cNvSpPr/>
          <p:nvPr userDrawn="1"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>
            <a:extLst>
              <a:ext uri="{FF2B5EF4-FFF2-40B4-BE49-F238E27FC236}">
                <a16:creationId xmlns:a16="http://schemas.microsoft.com/office/drawing/2014/main" id="{4351341A-30A3-4F00-A8AF-C4BA1A3E64C1}"/>
              </a:ext>
            </a:extLst>
          </p:cNvPr>
          <p:cNvSpPr/>
          <p:nvPr userDrawn="1"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05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62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29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363718-8BB8-4AF9-BAE4-6E62A60A6851}"/>
              </a:ext>
            </a:extLst>
          </p:cNvPr>
          <p:cNvSpPr/>
          <p:nvPr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D9BBD5-A654-49B5-9470-51E7D7DA7DE5}"/>
              </a:ext>
            </a:extLst>
          </p:cNvPr>
          <p:cNvSpPr/>
          <p:nvPr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3F65484-DB27-4526-BD77-4F2C428A7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226" y="923925"/>
            <a:ext cx="4286250" cy="5934075"/>
          </a:xfrm>
          <a:prstGeom prst="rect">
            <a:avLst/>
          </a:prstGeom>
        </p:spPr>
      </p:pic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3904CDFF-1CEB-4667-9BD4-2C9B2FB57C41}"/>
              </a:ext>
            </a:extLst>
          </p:cNvPr>
          <p:cNvSpPr>
            <a:spLocks/>
          </p:cNvSpPr>
          <p:nvPr/>
        </p:nvSpPr>
        <p:spPr bwMode="auto">
          <a:xfrm rot="16200000">
            <a:off x="1429388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C44962AC-49BE-448A-B77A-1A163B1285B6}"/>
              </a:ext>
            </a:extLst>
          </p:cNvPr>
          <p:cNvSpPr>
            <a:spLocks/>
          </p:cNvSpPr>
          <p:nvPr/>
        </p:nvSpPr>
        <p:spPr bwMode="auto">
          <a:xfrm rot="16200000">
            <a:off x="2777146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975C2AD-66D7-4AAB-9575-BFECA022D43B}"/>
              </a:ext>
            </a:extLst>
          </p:cNvPr>
          <p:cNvGrpSpPr/>
          <p:nvPr/>
        </p:nvGrpSpPr>
        <p:grpSpPr>
          <a:xfrm>
            <a:off x="888890" y="2957236"/>
            <a:ext cx="6120336" cy="1407776"/>
            <a:chOff x="1571361" y="2753282"/>
            <a:chExt cx="6120336" cy="14077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0C66348-F224-442D-A0CA-3B38FED640C7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专题</a:t>
              </a:r>
              <a:r>
                <a:rPr lang="en-US" altLang="zh-CN" sz="4000" b="1" kern="100" dirty="0">
                  <a:cs typeface="+mn-ea"/>
                  <a:sym typeface="+mn-lt"/>
                </a:rPr>
                <a:t>4.3.3 </a:t>
              </a:r>
              <a:r>
                <a:rPr lang="zh-CN" altLang="en-US" sz="4000" b="1" kern="100" dirty="0">
                  <a:cs typeface="+mn-ea"/>
                  <a:sym typeface="+mn-lt"/>
                </a:rPr>
                <a:t>余角和补角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BD3BE1B-9893-4E56-B6BD-21A63BACA843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3D73B0AB-4561-4E75-A665-219930EF0989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88CDEB67-7736-4F5B-9262-DCDBB2C5C78E}"/>
              </a:ext>
            </a:extLst>
          </p:cNvPr>
          <p:cNvSpPr/>
          <p:nvPr/>
        </p:nvSpPr>
        <p:spPr bwMode="auto">
          <a:xfrm>
            <a:off x="888890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C3BEFD6-2B62-4A14-86AA-0C30199EE53A}"/>
              </a:ext>
            </a:extLst>
          </p:cNvPr>
          <p:cNvSpPr txBox="1"/>
          <p:nvPr/>
        </p:nvSpPr>
        <p:spPr>
          <a:xfrm>
            <a:off x="888890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D44BC8-1D60-4B63-8989-235872DA1347}"/>
              </a:ext>
            </a:extLst>
          </p:cNvPr>
          <p:cNvSpPr/>
          <p:nvPr/>
        </p:nvSpPr>
        <p:spPr>
          <a:xfrm>
            <a:off x="888890" y="3870923"/>
            <a:ext cx="411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74EAE98-6A5D-48FE-A347-6821E5D17628}"/>
              </a:ext>
            </a:extLst>
          </p:cNvPr>
          <p:cNvSpPr txBox="1"/>
          <p:nvPr/>
        </p:nvSpPr>
        <p:spPr>
          <a:xfrm>
            <a:off x="1004032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98552CD-425F-49E2-8912-1B316CAED26A}"/>
              </a:ext>
            </a:extLst>
          </p:cNvPr>
          <p:cNvSpPr txBox="1"/>
          <p:nvPr/>
        </p:nvSpPr>
        <p:spPr>
          <a:xfrm>
            <a:off x="2351790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5BD3B3-24B3-4ECB-AE1E-59068823DAF4}"/>
              </a:ext>
            </a:extLst>
          </p:cNvPr>
          <p:cNvSpPr/>
          <p:nvPr/>
        </p:nvSpPr>
        <p:spPr>
          <a:xfrm>
            <a:off x="990050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9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/>
      <p:bldP spid="26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99179" y="1168808"/>
            <a:ext cx="9605420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如图，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在同一直线上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射线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OD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和射线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OE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分别平分∠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AOC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en-US" sz="2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BOC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，图中哪些角互为余角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6" name="图片 40967">
            <a:extLst>
              <a:ext uri="{FF2B5EF4-FFF2-40B4-BE49-F238E27FC236}">
                <a16:creationId xmlns:a16="http://schemas.microsoft.com/office/drawing/2014/main" id="{BC90CDAA-9FD1-4201-8E28-BE9354F88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713" y="2308294"/>
            <a:ext cx="4061658" cy="236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5">
                <a:extLst>
                  <a:ext uri="{FF2B5EF4-FFF2-40B4-BE49-F238E27FC236}">
                    <a16:creationId xmlns:a16="http://schemas.microsoft.com/office/drawing/2014/main" id="{F7D29B9F-C30B-4558-9A1A-DFECFFF796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8381" y="2482542"/>
                <a:ext cx="10615083" cy="3015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解：∵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O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在同一直线上，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∴∠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AOC 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和∠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BOC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互为补角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∵射线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OD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和射线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OE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分别平分∠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AOC</a:t>
                </a:r>
                <a:r>
                  <a:rPr lang="zh-CN" altLang="en-US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、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BOC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∴  ∠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COD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COE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=</a:t>
                </a:r>
                <a14:m>
                  <m:oMath xmlns:m="http://schemas.openxmlformats.org/officeDocument/2006/math">
                    <m: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m:rPr>
                        <m:nor/>
                      </m:rPr>
                      <a:rPr lang="zh-CN" altLang="en-US" sz="2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2000" i="1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AOC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zh-CN" altLang="en-US" sz="2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2000" i="1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BOC</m:t>
                    </m:r>
                    <m: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=90°</a:t>
                </a:r>
              </a:p>
            </p:txBody>
          </p:sp>
        </mc:Choice>
        <mc:Fallback xmlns="">
          <p:sp>
            <p:nvSpPr>
              <p:cNvPr id="8" name="TextBox 15">
                <a:extLst>
                  <a:ext uri="{FF2B5EF4-FFF2-40B4-BE49-F238E27FC236}">
                    <a16:creationId xmlns:a16="http://schemas.microsoft.com/office/drawing/2014/main" id="{F7D29B9F-C30B-4558-9A1A-DFECFFF79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8381" y="2482542"/>
                <a:ext cx="10615083" cy="3015569"/>
              </a:xfrm>
              <a:prstGeom prst="rect">
                <a:avLst/>
              </a:prstGeom>
              <a:blipFill>
                <a:blip r:embed="rId4"/>
                <a:stretch>
                  <a:fillRect l="-632" b="-22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41F3E315-92DB-4477-8F0C-DD1568A01562}"/>
              </a:ext>
            </a:extLst>
          </p:cNvPr>
          <p:cNvSpPr txBox="1"/>
          <p:nvPr/>
        </p:nvSpPr>
        <p:spPr>
          <a:xfrm>
            <a:off x="5490144" y="5498111"/>
            <a:ext cx="5893475" cy="46166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思考本例中还有哪些角互为余角，补角？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81B2CFD-4FED-4909-8501-08EEBDB0C671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1309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862564" y="1140641"/>
            <a:ext cx="10225992" cy="1850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200000"/>
              </a:lnSpc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       如图，货轮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O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在航行过程中，发现灯塔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在它南偏东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60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的方向上，同时，在它北偏东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40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、南偏西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、西北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即北偏西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45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方向上又分别发现了客轮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2000" i="1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货轮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和海岛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仿照表示灯塔方位的方法，画出表示客轮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、货轮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和海岛</a:t>
            </a:r>
            <a:r>
              <a:rPr lang="en-US" altLang="zh-CN" sz="2000" i="1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方向的射线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BC7BA12-B521-4F5D-AF54-9E11F93410E9}"/>
              </a:ext>
            </a:extLst>
          </p:cNvPr>
          <p:cNvSpPr txBox="1"/>
          <p:nvPr/>
        </p:nvSpPr>
        <p:spPr>
          <a:xfrm>
            <a:off x="8986417" y="2755248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cs typeface="+mn-ea"/>
                <a:sym typeface="+mn-lt"/>
              </a:rPr>
              <a:t>北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C0E1C60-6D88-4FA0-8110-C3D5C113E0D3}"/>
              </a:ext>
            </a:extLst>
          </p:cNvPr>
          <p:cNvSpPr txBox="1"/>
          <p:nvPr/>
        </p:nvSpPr>
        <p:spPr>
          <a:xfrm>
            <a:off x="8986417" y="5733256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cs typeface="+mn-ea"/>
                <a:sym typeface="+mn-lt"/>
              </a:rPr>
              <a:t>南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AD03DE3-60C3-424F-A973-8319E06BDD2E}"/>
              </a:ext>
            </a:extLst>
          </p:cNvPr>
          <p:cNvSpPr txBox="1"/>
          <p:nvPr/>
        </p:nvSpPr>
        <p:spPr>
          <a:xfrm>
            <a:off x="6941389" y="4608829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cs typeface="+mn-ea"/>
                <a:sym typeface="+mn-lt"/>
              </a:rPr>
              <a:t>西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1C0ED60-167B-4C64-98BC-8DBB68D857D2}"/>
              </a:ext>
            </a:extLst>
          </p:cNvPr>
          <p:cNvSpPr txBox="1"/>
          <p:nvPr/>
        </p:nvSpPr>
        <p:spPr>
          <a:xfrm>
            <a:off x="10284427" y="4222001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cs typeface="+mn-ea"/>
                <a:sym typeface="+mn-lt"/>
              </a:rPr>
              <a:t>东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45E32A67-1756-4C18-9E61-2BC6D657B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891" y="4320219"/>
            <a:ext cx="457052" cy="457052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D14028C-DB54-4623-B42C-F8459670E6C9}"/>
              </a:ext>
            </a:extLst>
          </p:cNvPr>
          <p:cNvCxnSpPr>
            <a:cxnSpLocks/>
          </p:cNvCxnSpPr>
          <p:nvPr/>
        </p:nvCxnSpPr>
        <p:spPr>
          <a:xfrm>
            <a:off x="7497665" y="4619689"/>
            <a:ext cx="32097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CA0F0756-3695-4D7A-8EA3-5B8FC694B931}"/>
              </a:ext>
            </a:extLst>
          </p:cNvPr>
          <p:cNvCxnSpPr>
            <a:cxnSpLocks/>
          </p:cNvCxnSpPr>
          <p:nvPr/>
        </p:nvCxnSpPr>
        <p:spPr>
          <a:xfrm flipV="1">
            <a:off x="8986417" y="3124720"/>
            <a:ext cx="0" cy="30956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D3151602-AA17-4162-921D-DB47F7F1ED69}"/>
              </a:ext>
            </a:extLst>
          </p:cNvPr>
          <p:cNvSpPr txBox="1"/>
          <p:nvPr/>
        </p:nvSpPr>
        <p:spPr>
          <a:xfrm>
            <a:off x="9082687" y="4354417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O</a:t>
            </a:r>
            <a:endParaRPr lang="zh-CN" altLang="en-US" sz="2133" b="1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BD6D06F-9B9D-44D9-B8B1-58AAB8728334}"/>
              </a:ext>
            </a:extLst>
          </p:cNvPr>
          <p:cNvSpPr txBox="1"/>
          <p:nvPr/>
        </p:nvSpPr>
        <p:spPr>
          <a:xfrm>
            <a:off x="904035" y="3335305"/>
            <a:ext cx="5298688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1867" b="1" dirty="0">
                <a:cs typeface="+mn-ea"/>
                <a:sym typeface="+mn-lt"/>
              </a:rPr>
              <a:t>思路：</a:t>
            </a:r>
            <a:endParaRPr lang="en-US" altLang="zh-CN" sz="1867" b="1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zh-CN" altLang="en-US" sz="1867" b="1" dirty="0">
                <a:cs typeface="+mn-ea"/>
                <a:sym typeface="+mn-lt"/>
              </a:rPr>
              <a:t>找出按照各参照物的位置，利用量角器量出对应角度，依次画图。</a:t>
            </a: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2BCBDD16-BEE3-43A0-9EE6-67F18D7027B3}"/>
              </a:ext>
            </a:extLst>
          </p:cNvPr>
          <p:cNvCxnSpPr>
            <a:cxnSpLocks/>
          </p:cNvCxnSpPr>
          <p:nvPr/>
        </p:nvCxnSpPr>
        <p:spPr>
          <a:xfrm>
            <a:off x="8986417" y="4636891"/>
            <a:ext cx="1908023" cy="9643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80BDD467-DA92-4444-986C-F7DA2C91D24F}"/>
              </a:ext>
            </a:extLst>
          </p:cNvPr>
          <p:cNvSpPr/>
          <p:nvPr/>
        </p:nvSpPr>
        <p:spPr>
          <a:xfrm rot="5400000">
            <a:off x="9008200" y="4755486"/>
            <a:ext cx="243840" cy="28741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83A847C-AEFE-4CB7-877C-B3D997D72C3A}"/>
              </a:ext>
            </a:extLst>
          </p:cNvPr>
          <p:cNvSpPr/>
          <p:nvPr/>
        </p:nvSpPr>
        <p:spPr>
          <a:xfrm>
            <a:off x="9117279" y="4949867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en-US" altLang="zh-CN" sz="2133" b="1" dirty="0">
                <a:cs typeface="+mn-ea"/>
                <a:sym typeface="+mn-lt"/>
              </a:rPr>
              <a:t>60°</a:t>
            </a:r>
            <a:endParaRPr lang="zh-CN" altLang="en-US" sz="1867" dirty="0">
              <a:cs typeface="+mn-ea"/>
              <a:sym typeface="+mn-lt"/>
            </a:endParaRP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8C2B37ED-80BB-47FF-9B7C-5C26DC25795C}"/>
              </a:ext>
            </a:extLst>
          </p:cNvPr>
          <p:cNvGrpSpPr/>
          <p:nvPr/>
        </p:nvGrpSpPr>
        <p:grpSpPr>
          <a:xfrm rot="3754732">
            <a:off x="7071822" y="3620425"/>
            <a:ext cx="3843991" cy="1963472"/>
            <a:chOff x="729771" y="3037153"/>
            <a:chExt cx="2841685" cy="1439104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4F2F5935-3FF2-433D-B528-D3161CD4A8CC}"/>
                </a:ext>
              </a:extLst>
            </p:cNvPr>
            <p:cNvCxnSpPr>
              <a:cxnSpLocks/>
            </p:cNvCxnSpPr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6C4B0F05-77F4-4705-A406-9640B75B665E}"/>
                </a:ext>
              </a:extLst>
            </p:cNvPr>
            <p:cNvCxnSpPr>
              <a:cxnSpLocks/>
            </p:cNvCxnSpPr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FA8B842D-5437-4498-9B55-2F9DA3B4C2ED}"/>
              </a:ext>
            </a:extLst>
          </p:cNvPr>
          <p:cNvSpPr/>
          <p:nvPr/>
        </p:nvSpPr>
        <p:spPr>
          <a:xfrm rot="21033850">
            <a:off x="8992179" y="4278493"/>
            <a:ext cx="225116" cy="77780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D5162CD-FB9E-4B10-B1D9-9418D954AB1E}"/>
              </a:ext>
            </a:extLst>
          </p:cNvPr>
          <p:cNvSpPr/>
          <p:nvPr/>
        </p:nvSpPr>
        <p:spPr>
          <a:xfrm>
            <a:off x="9062372" y="3707076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en-US" altLang="zh-CN" sz="2133" b="1" dirty="0">
                <a:cs typeface="+mn-ea"/>
                <a:sym typeface="+mn-lt"/>
              </a:rPr>
              <a:t>40°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7DA38B77-A22A-4B7F-BC5F-9B75BF19C93E}"/>
              </a:ext>
            </a:extLst>
          </p:cNvPr>
          <p:cNvSpPr txBox="1"/>
          <p:nvPr/>
        </p:nvSpPr>
        <p:spPr>
          <a:xfrm>
            <a:off x="10284427" y="2831059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B</a:t>
            </a:r>
            <a:endParaRPr lang="zh-CN" altLang="en-US" sz="2133" b="1" dirty="0"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9520BB57-C02E-4A0A-943B-321FFCC3BE0F}"/>
              </a:ext>
            </a:extLst>
          </p:cNvPr>
          <p:cNvGrpSpPr/>
          <p:nvPr/>
        </p:nvGrpSpPr>
        <p:grpSpPr>
          <a:xfrm rot="14581669">
            <a:off x="7105281" y="3658796"/>
            <a:ext cx="3788913" cy="1918805"/>
            <a:chOff x="729771" y="3037153"/>
            <a:chExt cx="2841685" cy="1439104"/>
          </a:xfrm>
        </p:grpSpPr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6B4C71D8-53CD-4E9D-B84E-302BD0F3D548}"/>
                </a:ext>
              </a:extLst>
            </p:cNvPr>
            <p:cNvCxnSpPr>
              <a:cxnSpLocks/>
            </p:cNvCxnSpPr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8F7D3D9A-18C6-4525-BDEE-47F18D6556A9}"/>
                </a:ext>
              </a:extLst>
            </p:cNvPr>
            <p:cNvCxnSpPr>
              <a:cxnSpLocks/>
            </p:cNvCxnSpPr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22A7A0B2-A082-4201-80DA-5C8C33057A86}"/>
              </a:ext>
            </a:extLst>
          </p:cNvPr>
          <p:cNvSpPr/>
          <p:nvPr/>
        </p:nvSpPr>
        <p:spPr>
          <a:xfrm rot="9285836">
            <a:off x="8880336" y="5437519"/>
            <a:ext cx="93577" cy="609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5ED88736-2F65-4E70-B097-C47B4A63217A}"/>
              </a:ext>
            </a:extLst>
          </p:cNvPr>
          <p:cNvSpPr/>
          <p:nvPr/>
        </p:nvSpPr>
        <p:spPr>
          <a:xfrm>
            <a:off x="8377459" y="5044301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en-US" altLang="zh-CN" sz="2133" b="1" dirty="0">
                <a:cs typeface="+mn-ea"/>
                <a:sym typeface="+mn-lt"/>
              </a:rPr>
              <a:t>10°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01F0838C-489F-422A-9437-70DA3C489457}"/>
              </a:ext>
            </a:extLst>
          </p:cNvPr>
          <p:cNvSpPr txBox="1"/>
          <p:nvPr/>
        </p:nvSpPr>
        <p:spPr>
          <a:xfrm>
            <a:off x="8200367" y="5546264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C</a:t>
            </a:r>
            <a:endParaRPr lang="zh-CN" altLang="en-US" sz="2133" b="1" dirty="0">
              <a:cs typeface="+mn-ea"/>
              <a:sym typeface="+mn-lt"/>
            </a:endParaRPr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94888BF6-CF46-4DAC-924C-D307F43D27D8}"/>
              </a:ext>
            </a:extLst>
          </p:cNvPr>
          <p:cNvGrpSpPr/>
          <p:nvPr/>
        </p:nvGrpSpPr>
        <p:grpSpPr>
          <a:xfrm rot="20001747">
            <a:off x="7070577" y="3670184"/>
            <a:ext cx="3788913" cy="1918805"/>
            <a:chOff x="729771" y="3037153"/>
            <a:chExt cx="2841685" cy="1439104"/>
          </a:xfrm>
        </p:grpSpPr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85C65777-C50D-409C-87AF-E51B12E7381C}"/>
                </a:ext>
              </a:extLst>
            </p:cNvPr>
            <p:cNvCxnSpPr>
              <a:cxnSpLocks/>
            </p:cNvCxnSpPr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id="{EA9FADE1-27DA-4D2B-AE30-8DBE4167C231}"/>
                </a:ext>
              </a:extLst>
            </p:cNvPr>
            <p:cNvCxnSpPr>
              <a:cxnSpLocks/>
            </p:cNvCxnSpPr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379CD8B0-2E1F-47E2-89A9-969EBC8A1364}"/>
              </a:ext>
            </a:extLst>
          </p:cNvPr>
          <p:cNvSpPr/>
          <p:nvPr/>
        </p:nvSpPr>
        <p:spPr>
          <a:xfrm rot="16833439">
            <a:off x="8280239" y="4366989"/>
            <a:ext cx="350479" cy="21223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8385EF0C-1EF5-487D-A7D3-D5664278C463}"/>
              </a:ext>
            </a:extLst>
          </p:cNvPr>
          <p:cNvSpPr/>
          <p:nvPr/>
        </p:nvSpPr>
        <p:spPr>
          <a:xfrm>
            <a:off x="7862414" y="4140779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en-US" altLang="zh-CN" sz="2133" b="1" dirty="0">
                <a:cs typeface="+mn-ea"/>
                <a:sym typeface="+mn-lt"/>
              </a:rPr>
              <a:t>45°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06970179-5A6C-449D-AE5E-3526305A7258}"/>
              </a:ext>
            </a:extLst>
          </p:cNvPr>
          <p:cNvSpPr txBox="1"/>
          <p:nvPr/>
        </p:nvSpPr>
        <p:spPr>
          <a:xfrm>
            <a:off x="7893363" y="3295932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D</a:t>
            </a:r>
            <a:endParaRPr lang="zh-CN" altLang="en-US" sz="2133" b="1" dirty="0">
              <a:cs typeface="+mn-ea"/>
              <a:sym typeface="+mn-lt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0A293299-E08D-42FB-8446-CD9674C8E5D5}"/>
              </a:ext>
            </a:extLst>
          </p:cNvPr>
          <p:cNvSpPr txBox="1"/>
          <p:nvPr/>
        </p:nvSpPr>
        <p:spPr>
          <a:xfrm>
            <a:off x="11011471" y="5467997"/>
            <a:ext cx="3814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A</a:t>
            </a:r>
            <a:endParaRPr lang="zh-CN" altLang="en-US" sz="2133" b="1" dirty="0"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C7916466-7F32-4725-8763-ED29FE1FDDFD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171441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5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6" grpId="0" animBg="1"/>
      <p:bldP spid="47" grpId="0"/>
      <p:bldP spid="48" grpId="0"/>
      <p:bldP spid="52" grpId="0" animBg="1"/>
      <p:bldP spid="53" grpId="0"/>
      <p:bldP spid="54" grpId="0"/>
      <p:bldP spid="58" grpId="0" animBg="1"/>
      <p:bldP spid="60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7295670F-4BFD-448C-A195-A778F3CB0A6D}"/>
              </a:ext>
            </a:extLst>
          </p:cNvPr>
          <p:cNvSpPr/>
          <p:nvPr/>
        </p:nvSpPr>
        <p:spPr>
          <a:xfrm>
            <a:off x="1032587" y="1168808"/>
            <a:ext cx="9334760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．如图，在正方形网格中，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∠1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∠2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∠3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＝（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377" fontAlgn="ctr">
              <a:lnSpc>
                <a:spcPct val="15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90°	B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120°  	  C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135°      	D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150°</a:t>
            </a:r>
            <a:endParaRPr lang="zh-CN" altLang="zh-CN" sz="26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A1BCFB8B-F735-43AF-AB74-EDBF3FCBDCD5}"/>
              </a:ext>
            </a:extLst>
          </p:cNvPr>
          <p:cNvSpPr/>
          <p:nvPr/>
        </p:nvSpPr>
        <p:spPr>
          <a:xfrm>
            <a:off x="4713204" y="2019311"/>
            <a:ext cx="518160" cy="50371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96B4DF0C-D1E4-4CA1-89B2-8805024129C8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44694" y="3388726"/>
            <a:ext cx="2026863" cy="192327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4AA833D3-BA5B-4A8D-9DF3-2508E246F965}"/>
              </a:ext>
            </a:extLst>
          </p:cNvPr>
          <p:cNvSpPr/>
          <p:nvPr/>
        </p:nvSpPr>
        <p:spPr>
          <a:xfrm>
            <a:off x="4082661" y="32113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由方格可知，</a:t>
            </a:r>
            <a:r>
              <a:rPr lang="en-US" altLang="zh-CN" sz="2400" kern="100" dirty="0">
                <a:cs typeface="+mn-ea"/>
                <a:sym typeface="+mn-lt"/>
              </a:rPr>
              <a:t>∠1+∠3=90°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  <a:r>
              <a:rPr lang="en-US" altLang="zh-CN" sz="2400" kern="100" dirty="0">
                <a:cs typeface="+mn-ea"/>
                <a:sym typeface="+mn-lt"/>
              </a:rPr>
              <a:t>∠2=45°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即</a:t>
            </a:r>
            <a:r>
              <a:rPr lang="en-US" altLang="zh-CN" sz="2400" kern="100" dirty="0">
                <a:cs typeface="+mn-ea"/>
                <a:sym typeface="+mn-lt"/>
              </a:rPr>
              <a:t>∠1+∠2+∠3=90°+45°=135°.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故选</a:t>
            </a:r>
            <a:r>
              <a:rPr lang="en-US" altLang="zh-CN" sz="2400" kern="100" dirty="0">
                <a:cs typeface="+mn-ea"/>
                <a:sym typeface="+mn-lt"/>
              </a:rPr>
              <a:t>C.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E348841-F53B-4A80-AE78-0B440BC50683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36738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B066171-C983-4680-9549-5107C5F0A7A8}"/>
              </a:ext>
            </a:extLst>
          </p:cNvPr>
          <p:cNvSpPr/>
          <p:nvPr/>
        </p:nvSpPr>
        <p:spPr>
          <a:xfrm>
            <a:off x="1137553" y="1180337"/>
            <a:ext cx="10921744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．已知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∠α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∠β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互补，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∠α=150°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∠β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的余角的度数是（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377" fontAlgn="ctr">
              <a:lnSpc>
                <a:spcPct val="15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30°	B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60°	C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45°	D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90°</a:t>
            </a:r>
            <a:endParaRPr lang="zh-CN" altLang="zh-CN" sz="26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A1BCFB8B-F735-43AF-AB74-EDBF3FCBDCD5}"/>
              </a:ext>
            </a:extLst>
          </p:cNvPr>
          <p:cNvSpPr/>
          <p:nvPr/>
        </p:nvSpPr>
        <p:spPr>
          <a:xfrm>
            <a:off x="2822200" y="2030839"/>
            <a:ext cx="518160" cy="50371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1FA0BF4-CE5E-407B-A6BD-8CC630A39B36}"/>
                  </a:ext>
                </a:extLst>
              </p:cNvPr>
              <p:cNvSpPr/>
              <p:nvPr/>
            </p:nvSpPr>
            <p:spPr>
              <a:xfrm>
                <a:off x="1199456" y="2713215"/>
                <a:ext cx="6096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∵∠α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与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∠β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互补，且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∠α=150°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b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∴∠β=180°-150°=30°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∴∠β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的余角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=6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故选：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1FA0BF4-CE5E-407B-A6BD-8CC630A39B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2713215"/>
                <a:ext cx="6096000" cy="2862322"/>
              </a:xfrm>
              <a:prstGeom prst="rect">
                <a:avLst/>
              </a:prstGeom>
              <a:blipFill>
                <a:blip r:embed="rId3"/>
                <a:stretch>
                  <a:fillRect l="-1600" b="-3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B0B78689-244E-43E0-9F7B-2700C1E2D941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99620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AD22D00-3EA4-416F-A4D9-A79ADC028040}"/>
              </a:ext>
            </a:extLst>
          </p:cNvPr>
          <p:cNvSpPr/>
          <p:nvPr/>
        </p:nvSpPr>
        <p:spPr>
          <a:xfrm>
            <a:off x="1185036" y="1109389"/>
            <a:ext cx="8518801" cy="107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．一个角的补角是这个角的余角的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倍，那么这个角的大小是（　　）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60°	B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75°	C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90°	D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45°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9098564-BF32-423E-9C4E-25B9B9181C65}"/>
              </a:ext>
            </a:extLst>
          </p:cNvPr>
          <p:cNvSpPr/>
          <p:nvPr/>
        </p:nvSpPr>
        <p:spPr>
          <a:xfrm>
            <a:off x="1053949" y="2772367"/>
            <a:ext cx="8089687" cy="2554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【详解】</a:t>
            </a:r>
            <a:endParaRPr lang="zh-CN" altLang="zh-CN" sz="16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解：设这个角为</a:t>
            </a:r>
            <a:r>
              <a:rPr lang="en-US" altLang="zh-CN" sz="2133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，则补角为</a:t>
            </a:r>
            <a:r>
              <a:rPr lang="en-US" altLang="zh-CN" sz="2133" kern="100" dirty="0">
                <a:cs typeface="+mn-ea"/>
                <a:sym typeface="+mn-lt"/>
              </a:rPr>
              <a:t>180°-x</a:t>
            </a:r>
            <a:r>
              <a:rPr lang="zh-CN" altLang="zh-CN" sz="2133" kern="100" dirty="0">
                <a:cs typeface="+mn-ea"/>
                <a:sym typeface="+mn-lt"/>
              </a:rPr>
              <a:t>，余角为</a:t>
            </a:r>
            <a:r>
              <a:rPr lang="en-US" altLang="zh-CN" sz="2133" kern="100" dirty="0">
                <a:cs typeface="+mn-ea"/>
                <a:sym typeface="+mn-lt"/>
              </a:rPr>
              <a:t>90°-x</a:t>
            </a:r>
            <a:r>
              <a:rPr lang="zh-CN" altLang="zh-CN" sz="2133" kern="100" dirty="0">
                <a:cs typeface="+mn-ea"/>
                <a:sym typeface="+mn-lt"/>
              </a:rPr>
              <a:t>，</a:t>
            </a:r>
            <a:br>
              <a:rPr lang="en-US" altLang="zh-CN" sz="2133" kern="100" dirty="0">
                <a:cs typeface="+mn-ea"/>
                <a:sym typeface="+mn-lt"/>
              </a:rPr>
            </a:br>
            <a:r>
              <a:rPr lang="zh-CN" altLang="zh-CN" sz="2133" kern="100" dirty="0">
                <a:cs typeface="+mn-ea"/>
                <a:sym typeface="+mn-lt"/>
              </a:rPr>
              <a:t>由题意得，</a:t>
            </a:r>
            <a:r>
              <a:rPr lang="en-US" altLang="zh-CN" sz="2133" kern="100" dirty="0">
                <a:cs typeface="+mn-ea"/>
                <a:sym typeface="+mn-lt"/>
              </a:rPr>
              <a:t>180°-x=4</a:t>
            </a:r>
            <a:r>
              <a:rPr lang="zh-CN" altLang="zh-CN" sz="2133" kern="100" dirty="0">
                <a:cs typeface="+mn-ea"/>
                <a:sym typeface="+mn-lt"/>
              </a:rPr>
              <a:t>（</a:t>
            </a:r>
            <a:r>
              <a:rPr lang="en-US" altLang="zh-CN" sz="2133" kern="100" dirty="0">
                <a:cs typeface="+mn-ea"/>
                <a:sym typeface="+mn-lt"/>
              </a:rPr>
              <a:t>90°-x</a:t>
            </a:r>
            <a:r>
              <a:rPr lang="zh-CN" altLang="zh-CN" sz="2133" kern="100" dirty="0">
                <a:cs typeface="+mn-ea"/>
                <a:sym typeface="+mn-lt"/>
              </a:rPr>
              <a:t>），</a:t>
            </a:r>
            <a:br>
              <a:rPr lang="en-US" altLang="zh-CN" sz="2133" kern="100" dirty="0">
                <a:cs typeface="+mn-ea"/>
                <a:sym typeface="+mn-lt"/>
              </a:rPr>
            </a:br>
            <a:r>
              <a:rPr lang="zh-CN" altLang="zh-CN" sz="2133" kern="100" dirty="0">
                <a:cs typeface="+mn-ea"/>
                <a:sym typeface="+mn-lt"/>
              </a:rPr>
              <a:t>解得：</a:t>
            </a:r>
            <a:r>
              <a:rPr lang="en-US" altLang="zh-CN" sz="2133" kern="100" dirty="0">
                <a:cs typeface="+mn-ea"/>
                <a:sym typeface="+mn-lt"/>
              </a:rPr>
              <a:t>x=60°</a:t>
            </a:r>
            <a:r>
              <a:rPr lang="zh-CN" altLang="zh-CN" sz="2133" kern="100" dirty="0">
                <a:cs typeface="+mn-ea"/>
                <a:sym typeface="+mn-lt"/>
              </a:rPr>
              <a:t>．</a:t>
            </a:r>
            <a:br>
              <a:rPr lang="en-US" altLang="zh-CN" sz="2133" kern="100" dirty="0">
                <a:cs typeface="+mn-ea"/>
                <a:sym typeface="+mn-lt"/>
              </a:rPr>
            </a:br>
            <a:r>
              <a:rPr lang="zh-CN" altLang="zh-CN" sz="2133" kern="100" dirty="0">
                <a:cs typeface="+mn-ea"/>
                <a:sym typeface="+mn-lt"/>
              </a:rPr>
              <a:t>故选：</a:t>
            </a:r>
            <a:r>
              <a:rPr lang="en-US" altLang="zh-CN" sz="2133" kern="100" dirty="0">
                <a:cs typeface="+mn-ea"/>
                <a:sym typeface="+mn-lt"/>
              </a:rPr>
              <a:t>A</a:t>
            </a:r>
            <a:r>
              <a:rPr lang="zh-CN" altLang="zh-CN" sz="2133" kern="100" dirty="0">
                <a:cs typeface="+mn-ea"/>
                <a:sym typeface="+mn-lt"/>
              </a:rPr>
              <a:t>．</a:t>
            </a:r>
            <a:endParaRPr lang="zh-CN" altLang="zh-CN" sz="1600" kern="100" dirty="0">
              <a:cs typeface="+mn-ea"/>
              <a:sym typeface="+mn-lt"/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A1BCFB8B-F735-43AF-AB74-EDBF3FCBDCD5}"/>
              </a:ext>
            </a:extLst>
          </p:cNvPr>
          <p:cNvSpPr/>
          <p:nvPr/>
        </p:nvSpPr>
        <p:spPr>
          <a:xfrm>
            <a:off x="1053949" y="1740065"/>
            <a:ext cx="518160" cy="50371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A56E930-9FAB-47EB-9FD8-2ED7FD640B37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61700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363718-8BB8-4AF9-BAE4-6E62A60A6851}"/>
              </a:ext>
            </a:extLst>
          </p:cNvPr>
          <p:cNvSpPr/>
          <p:nvPr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D9BBD5-A654-49B5-9470-51E7D7DA7DE5}"/>
              </a:ext>
            </a:extLst>
          </p:cNvPr>
          <p:cNvSpPr/>
          <p:nvPr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3F65484-DB27-4526-BD77-4F2C428A7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226" y="923925"/>
            <a:ext cx="4286250" cy="5934075"/>
          </a:xfrm>
          <a:prstGeom prst="rect">
            <a:avLst/>
          </a:prstGeom>
        </p:spPr>
      </p:pic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3904CDFF-1CEB-4667-9BD4-2C9B2FB57C41}"/>
              </a:ext>
            </a:extLst>
          </p:cNvPr>
          <p:cNvSpPr>
            <a:spLocks/>
          </p:cNvSpPr>
          <p:nvPr/>
        </p:nvSpPr>
        <p:spPr bwMode="auto">
          <a:xfrm rot="16200000">
            <a:off x="1429388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C44962AC-49BE-448A-B77A-1A163B1285B6}"/>
              </a:ext>
            </a:extLst>
          </p:cNvPr>
          <p:cNvSpPr>
            <a:spLocks/>
          </p:cNvSpPr>
          <p:nvPr/>
        </p:nvSpPr>
        <p:spPr bwMode="auto">
          <a:xfrm rot="16200000">
            <a:off x="2777146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975C2AD-66D7-4AAB-9575-BFECA022D43B}"/>
              </a:ext>
            </a:extLst>
          </p:cNvPr>
          <p:cNvGrpSpPr/>
          <p:nvPr/>
        </p:nvGrpSpPr>
        <p:grpSpPr>
          <a:xfrm>
            <a:off x="888890" y="2957236"/>
            <a:ext cx="6120336" cy="1407776"/>
            <a:chOff x="1571361" y="2753282"/>
            <a:chExt cx="6120336" cy="14077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0C66348-F224-442D-A0CA-3B38FED640C7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BD3BE1B-9893-4E56-B6BD-21A63BACA843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3D73B0AB-4561-4E75-A665-219930EF0989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88CDEB67-7736-4F5B-9262-DCDBB2C5C78E}"/>
              </a:ext>
            </a:extLst>
          </p:cNvPr>
          <p:cNvSpPr/>
          <p:nvPr/>
        </p:nvSpPr>
        <p:spPr bwMode="auto">
          <a:xfrm>
            <a:off x="888890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C3BEFD6-2B62-4A14-86AA-0C30199EE53A}"/>
              </a:ext>
            </a:extLst>
          </p:cNvPr>
          <p:cNvSpPr txBox="1"/>
          <p:nvPr/>
        </p:nvSpPr>
        <p:spPr>
          <a:xfrm>
            <a:off x="888890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D44BC8-1D60-4B63-8989-235872DA1347}"/>
              </a:ext>
            </a:extLst>
          </p:cNvPr>
          <p:cNvSpPr/>
          <p:nvPr/>
        </p:nvSpPr>
        <p:spPr>
          <a:xfrm>
            <a:off x="888890" y="3870923"/>
            <a:ext cx="411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74EAE98-6A5D-48FE-A347-6821E5D17628}"/>
              </a:ext>
            </a:extLst>
          </p:cNvPr>
          <p:cNvSpPr txBox="1"/>
          <p:nvPr/>
        </p:nvSpPr>
        <p:spPr>
          <a:xfrm>
            <a:off x="1004032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98552CD-425F-49E2-8912-1B316CAED26A}"/>
              </a:ext>
            </a:extLst>
          </p:cNvPr>
          <p:cNvSpPr txBox="1"/>
          <p:nvPr/>
        </p:nvSpPr>
        <p:spPr>
          <a:xfrm>
            <a:off x="2351790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5BD3B3-24B3-4ECB-AE1E-59068823DAF4}"/>
              </a:ext>
            </a:extLst>
          </p:cNvPr>
          <p:cNvSpPr/>
          <p:nvPr/>
        </p:nvSpPr>
        <p:spPr>
          <a:xfrm>
            <a:off x="990050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56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7100CD7C-41C8-4409-B929-7B423421BD44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19D9A6A-AE43-4908-B8FE-25FC19D2C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383257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91A1795D-3C26-4881-B183-90596DC71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227799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、认识一个角的余角和补角。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、掌握余角和补角的性质。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、利用余角和补角的性质，解决相关问题。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AC2B231D-0A82-4691-91B1-044277095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054020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A9F2A243-DB70-4B26-84AF-2BA6219A5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98562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认识角的互余、互补关系及其性质。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难点：利用其性质解决实际问题。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36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10623" y="1153555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dirty="0">
                <a:cs typeface="+mn-ea"/>
                <a:sym typeface="+mn-lt"/>
              </a:rPr>
              <a:t>观察下面的三角板，你发现了什么？</a:t>
            </a:r>
            <a:endParaRPr lang="en-US" altLang="zh-CN" sz="2667" dirty="0">
              <a:cs typeface="+mn-ea"/>
              <a:sym typeface="+mn-lt"/>
            </a:endParaRP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BFF2F6F1-4E86-4068-88CA-1B0E322C23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563" r="6809"/>
          <a:stretch>
            <a:fillRect/>
          </a:stretch>
        </p:blipFill>
        <p:spPr>
          <a:xfrm rot="9032906">
            <a:off x="6735133" y="3012774"/>
            <a:ext cx="4567271" cy="2659124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5DE1BF86-5074-4AEE-9306-CAF7EB3E2E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99"/>
          <a:stretch/>
        </p:blipFill>
        <p:spPr>
          <a:xfrm rot="8072705">
            <a:off x="1846756" y="2725080"/>
            <a:ext cx="3357025" cy="3234512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1AF68AFE-0DC6-474E-91EF-D8E3B38D1C65}"/>
              </a:ext>
            </a:extLst>
          </p:cNvPr>
          <p:cNvSpPr/>
          <p:nvPr/>
        </p:nvSpPr>
        <p:spPr>
          <a:xfrm>
            <a:off x="1728183" y="3898316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209C352C-7F37-4668-870F-D7330D4DFC72}"/>
              </a:ext>
            </a:extLst>
          </p:cNvPr>
          <p:cNvSpPr/>
          <p:nvPr/>
        </p:nvSpPr>
        <p:spPr>
          <a:xfrm>
            <a:off x="7013311" y="3988507"/>
            <a:ext cx="243840" cy="28741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554941A1-5ACA-4E21-8AB7-5A79375B016F}"/>
              </a:ext>
            </a:extLst>
          </p:cNvPr>
          <p:cNvSpPr/>
          <p:nvPr/>
        </p:nvSpPr>
        <p:spPr>
          <a:xfrm>
            <a:off x="1822159" y="3810222"/>
            <a:ext cx="85269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45°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816E9BAE-42E6-491F-B5A2-1F7DEA9276B7}"/>
              </a:ext>
            </a:extLst>
          </p:cNvPr>
          <p:cNvSpPr/>
          <p:nvPr/>
        </p:nvSpPr>
        <p:spPr>
          <a:xfrm>
            <a:off x="7135231" y="3810221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30°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AD83279A-B89F-4F16-91F0-87C73524ED15}"/>
              </a:ext>
            </a:extLst>
          </p:cNvPr>
          <p:cNvSpPr/>
          <p:nvPr/>
        </p:nvSpPr>
        <p:spPr>
          <a:xfrm rot="14375401">
            <a:off x="5272550" y="3920156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320B12A3-5BA4-426B-A97C-3FFE092FE374}"/>
              </a:ext>
            </a:extLst>
          </p:cNvPr>
          <p:cNvSpPr/>
          <p:nvPr/>
        </p:nvSpPr>
        <p:spPr>
          <a:xfrm>
            <a:off x="4558483" y="3810222"/>
            <a:ext cx="85269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45°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FB4FD453-5245-4C7C-8A21-897AD22B0E6E}"/>
              </a:ext>
            </a:extLst>
          </p:cNvPr>
          <p:cNvSpPr/>
          <p:nvPr/>
        </p:nvSpPr>
        <p:spPr>
          <a:xfrm rot="15172710">
            <a:off x="11237079" y="4068734"/>
            <a:ext cx="243840" cy="28741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134F429B-D758-42F2-9BC5-FA82902247B2}"/>
              </a:ext>
            </a:extLst>
          </p:cNvPr>
          <p:cNvSpPr/>
          <p:nvPr/>
        </p:nvSpPr>
        <p:spPr>
          <a:xfrm>
            <a:off x="10596880" y="3849524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60°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0DAFCB-3CA7-4579-A65B-47D520F9744D}"/>
              </a:ext>
            </a:extLst>
          </p:cNvPr>
          <p:cNvSpPr txBox="1"/>
          <p:nvPr/>
        </p:nvSpPr>
        <p:spPr>
          <a:xfrm>
            <a:off x="1728183" y="4563176"/>
            <a:ext cx="3759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45°+ 45°= 90°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F86CE979-149F-4C42-B2F5-B634D8ADDDD7}"/>
              </a:ext>
            </a:extLst>
          </p:cNvPr>
          <p:cNvSpPr txBox="1"/>
          <p:nvPr/>
        </p:nvSpPr>
        <p:spPr>
          <a:xfrm>
            <a:off x="7272862" y="4538592"/>
            <a:ext cx="3759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30°+ 60°= 90°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884ED1F3-16AC-4A01-A93A-DB36194DE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77" y="5368519"/>
            <a:ext cx="10648951" cy="104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377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667" b="1" dirty="0">
                <a:cs typeface="+mn-ea"/>
                <a:sym typeface="+mn-lt"/>
              </a:rPr>
              <a:t>如果两个角的和等于</a:t>
            </a:r>
            <a:r>
              <a:rPr lang="en-US" altLang="zh-CN" sz="2667" b="1" dirty="0">
                <a:cs typeface="+mn-ea"/>
                <a:sym typeface="+mn-lt"/>
              </a:rPr>
              <a:t>90º</a:t>
            </a:r>
            <a:r>
              <a:rPr lang="zh-CN" altLang="en-US" sz="2667" b="1" dirty="0">
                <a:cs typeface="+mn-ea"/>
                <a:sym typeface="+mn-lt"/>
              </a:rPr>
              <a:t>（直角），就说这两个角互为余角，</a:t>
            </a:r>
            <a:endParaRPr lang="en-US" altLang="zh-CN" sz="2667" b="1" dirty="0">
              <a:cs typeface="+mn-ea"/>
              <a:sym typeface="+mn-lt"/>
            </a:endParaRPr>
          </a:p>
          <a:p>
            <a:pPr algn="ctr" defTabSz="914377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667" b="1" dirty="0">
                <a:cs typeface="+mn-ea"/>
                <a:sym typeface="+mn-lt"/>
              </a:rPr>
              <a:t>即其中每一个角是另一个角的余角</a:t>
            </a:r>
            <a:r>
              <a:rPr lang="en-US" altLang="zh-CN" sz="2667" b="1" dirty="0">
                <a:cs typeface="+mn-ea"/>
                <a:sym typeface="+mn-lt"/>
              </a:rPr>
              <a:t>.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0FB581B-2314-49C0-8680-0025AC3EA03E}"/>
              </a:ext>
            </a:extLst>
          </p:cNvPr>
          <p:cNvSpPr txBox="1"/>
          <p:nvPr/>
        </p:nvSpPr>
        <p:spPr>
          <a:xfrm>
            <a:off x="760616" y="252184"/>
            <a:ext cx="392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认识余角与补角</a:t>
            </a:r>
          </a:p>
        </p:txBody>
      </p:sp>
    </p:spTree>
    <p:extLst>
      <p:ext uri="{BB962C8B-B14F-4D97-AF65-F5344CB8AC3E}">
        <p14:creationId xmlns:p14="http://schemas.microsoft.com/office/powerpoint/2010/main" val="15793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6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1107981" y="1168808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观察下面的三角板，你发现了什么？</a:t>
            </a:r>
            <a:endParaRPr lang="en-US" altLang="zh-CN" sz="2667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BFF2F6F1-4E86-4068-88CA-1B0E322C23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563" r="6809"/>
          <a:stretch>
            <a:fillRect/>
          </a:stretch>
        </p:blipFill>
        <p:spPr>
          <a:xfrm rot="5400000" flipH="1">
            <a:off x="4487425" y="2218791"/>
            <a:ext cx="2720839" cy="1584108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5DE1BF86-5074-4AEE-9306-CAF7EB3E2E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99"/>
          <a:stretch/>
        </p:blipFill>
        <p:spPr>
          <a:xfrm rot="16200000">
            <a:off x="2576401" y="1902082"/>
            <a:ext cx="2515076" cy="2423289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209C352C-7F37-4668-870F-D7330D4DFC72}"/>
              </a:ext>
            </a:extLst>
          </p:cNvPr>
          <p:cNvSpPr/>
          <p:nvPr/>
        </p:nvSpPr>
        <p:spPr>
          <a:xfrm rot="15210544">
            <a:off x="4802665" y="4059373"/>
            <a:ext cx="243840" cy="28741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816E9BAE-42E6-491F-B5A2-1F7DEA9276B7}"/>
              </a:ext>
            </a:extLst>
          </p:cNvPr>
          <p:cNvSpPr/>
          <p:nvPr/>
        </p:nvSpPr>
        <p:spPr>
          <a:xfrm>
            <a:off x="4154084" y="3895377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90°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FB4FD453-5245-4C7C-8A21-897AD22B0E6E}"/>
              </a:ext>
            </a:extLst>
          </p:cNvPr>
          <p:cNvSpPr/>
          <p:nvPr/>
        </p:nvSpPr>
        <p:spPr>
          <a:xfrm>
            <a:off x="5024337" y="4059371"/>
            <a:ext cx="243840" cy="28741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134F429B-D758-42F2-9BC5-FA82902247B2}"/>
              </a:ext>
            </a:extLst>
          </p:cNvPr>
          <p:cNvSpPr/>
          <p:nvPr/>
        </p:nvSpPr>
        <p:spPr>
          <a:xfrm>
            <a:off x="5337003" y="3951685"/>
            <a:ext cx="611065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90°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0DAFCB-3CA7-4579-A65B-47D520F9744D}"/>
              </a:ext>
            </a:extLst>
          </p:cNvPr>
          <p:cNvSpPr txBox="1"/>
          <p:nvPr/>
        </p:nvSpPr>
        <p:spPr>
          <a:xfrm>
            <a:off x="7585053" y="2817895"/>
            <a:ext cx="3759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90°+ 90°= 180°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884ED1F3-16AC-4A01-A93A-DB36194DE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19" y="4685445"/>
            <a:ext cx="10648951" cy="104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377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667" b="1" dirty="0">
                <a:cs typeface="+mn-ea"/>
                <a:sym typeface="+mn-lt"/>
              </a:rPr>
              <a:t>如果两个角的和等于</a:t>
            </a:r>
            <a:r>
              <a:rPr lang="en-US" altLang="zh-CN" sz="2667" b="1" dirty="0">
                <a:cs typeface="+mn-ea"/>
                <a:sym typeface="+mn-lt"/>
              </a:rPr>
              <a:t>180º</a:t>
            </a:r>
            <a:r>
              <a:rPr lang="zh-CN" altLang="en-US" sz="2667" b="1" dirty="0">
                <a:cs typeface="+mn-ea"/>
                <a:sym typeface="+mn-lt"/>
              </a:rPr>
              <a:t>（平角），就说这两个角互为补角，</a:t>
            </a:r>
            <a:endParaRPr lang="en-US" altLang="zh-CN" sz="2667" b="1" dirty="0">
              <a:cs typeface="+mn-ea"/>
              <a:sym typeface="+mn-lt"/>
            </a:endParaRPr>
          </a:p>
          <a:p>
            <a:pPr algn="ctr" defTabSz="914377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667" b="1" dirty="0">
                <a:cs typeface="+mn-ea"/>
                <a:sym typeface="+mn-lt"/>
              </a:rPr>
              <a:t>即其中每一个角是另一个角的补角</a:t>
            </a:r>
            <a:r>
              <a:rPr lang="en-US" altLang="zh-CN" sz="2667" b="1" dirty="0">
                <a:cs typeface="+mn-ea"/>
                <a:sym typeface="+mn-lt"/>
              </a:rPr>
              <a:t>.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0C92D78-80C4-4917-83A8-744F17C4A720}"/>
              </a:ext>
            </a:extLst>
          </p:cNvPr>
          <p:cNvSpPr txBox="1"/>
          <p:nvPr/>
        </p:nvSpPr>
        <p:spPr>
          <a:xfrm>
            <a:off x="760616" y="252184"/>
            <a:ext cx="4336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认识余角与补角</a:t>
            </a:r>
          </a:p>
        </p:txBody>
      </p:sp>
    </p:spTree>
    <p:extLst>
      <p:ext uri="{BB962C8B-B14F-4D97-AF65-F5344CB8AC3E}">
        <p14:creationId xmlns:p14="http://schemas.microsoft.com/office/powerpoint/2010/main" val="16712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/>
      <p:bldP spid="54" grpId="0" animBg="1"/>
      <p:bldP spid="55" grpId="0"/>
      <p:bldP spid="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1107981" y="1168808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你知道下面哪些角互为余角吗，互为补角吗？</a:t>
            </a:r>
            <a:endParaRPr lang="en-US" altLang="zh-CN" sz="2667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E9E128D-3DDF-4D62-8BA8-8D69B1F9E9DA}"/>
              </a:ext>
            </a:extLst>
          </p:cNvPr>
          <p:cNvGrpSpPr/>
          <p:nvPr/>
        </p:nvGrpSpPr>
        <p:grpSpPr>
          <a:xfrm>
            <a:off x="2140580" y="2466320"/>
            <a:ext cx="2280184" cy="1554248"/>
            <a:chOff x="1291328" y="1849740"/>
            <a:chExt cx="1710138" cy="1165686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4344F58C-3FA7-4E0D-96AD-19B43507974F}"/>
                </a:ext>
              </a:extLst>
            </p:cNvPr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A1C87056-E8DB-42CC-9DD2-31F31DCC56B8}"/>
                </a:ext>
              </a:extLst>
            </p:cNvPr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51A9F7D-3FEB-42BF-B14F-9B769BB8424D}"/>
              </a:ext>
            </a:extLst>
          </p:cNvPr>
          <p:cNvGrpSpPr/>
          <p:nvPr/>
        </p:nvGrpSpPr>
        <p:grpSpPr>
          <a:xfrm>
            <a:off x="2523713" y="2188666"/>
            <a:ext cx="1897052" cy="1831903"/>
            <a:chOff x="1578677" y="1641499"/>
            <a:chExt cx="1422789" cy="1373927"/>
          </a:xfrm>
        </p:grpSpPr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7C140CF8-E15C-4C5D-AF40-3B718D05174E}"/>
                </a:ext>
              </a:extLst>
            </p:cNvPr>
            <p:cNvCxnSpPr>
              <a:cxnSpLocks/>
            </p:cNvCxnSpPr>
            <p:nvPr/>
          </p:nvCxnSpPr>
          <p:spPr>
            <a:xfrm>
              <a:off x="2993323" y="1641499"/>
              <a:ext cx="0" cy="1373927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AFA03158-930A-468D-821D-EFC8F1890374}"/>
                </a:ext>
              </a:extLst>
            </p:cNvPr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F9E95CF-217F-4A29-8DA9-19C5D43A8298}"/>
              </a:ext>
            </a:extLst>
          </p:cNvPr>
          <p:cNvGrpSpPr/>
          <p:nvPr/>
        </p:nvGrpSpPr>
        <p:grpSpPr>
          <a:xfrm>
            <a:off x="6401576" y="2466320"/>
            <a:ext cx="2280184" cy="1554248"/>
            <a:chOff x="1291328" y="1849740"/>
            <a:chExt cx="1710138" cy="1165686"/>
          </a:xfrm>
        </p:grpSpPr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82CB16DF-2EEC-4096-8122-142A34A4CDA9}"/>
                </a:ext>
              </a:extLst>
            </p:cNvPr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7A029849-6641-4613-B73E-ED7B682B4490}"/>
                </a:ext>
              </a:extLst>
            </p:cNvPr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DDC9F319-1BB5-4831-B4DC-E090FCDE5B58}"/>
              </a:ext>
            </a:extLst>
          </p:cNvPr>
          <p:cNvGrpSpPr/>
          <p:nvPr/>
        </p:nvGrpSpPr>
        <p:grpSpPr>
          <a:xfrm>
            <a:off x="6784708" y="2466320"/>
            <a:ext cx="3769283" cy="1554248"/>
            <a:chOff x="1578677" y="1849740"/>
            <a:chExt cx="2826962" cy="1165686"/>
          </a:xfrm>
        </p:grpSpPr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094CA08C-FF71-4294-96FE-33049E9A47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93323" y="3015426"/>
              <a:ext cx="141231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E8E5179D-17EA-4776-8066-AB1256DF0870}"/>
                </a:ext>
              </a:extLst>
            </p:cNvPr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360BB469-F1EA-4DE1-B5BC-EF4AA3DE5657}"/>
              </a:ext>
            </a:extLst>
          </p:cNvPr>
          <p:cNvSpPr/>
          <p:nvPr/>
        </p:nvSpPr>
        <p:spPr>
          <a:xfrm rot="14288175">
            <a:off x="3451122" y="3658340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3D5165F6-9EB1-42CD-B47A-E6BC82FE1959}"/>
              </a:ext>
            </a:extLst>
          </p:cNvPr>
          <p:cNvSpPr/>
          <p:nvPr/>
        </p:nvSpPr>
        <p:spPr>
          <a:xfrm>
            <a:off x="2742458" y="3510823"/>
            <a:ext cx="85269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1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179FD828-1F42-441E-9DB9-C232F241D739}"/>
              </a:ext>
            </a:extLst>
          </p:cNvPr>
          <p:cNvSpPr/>
          <p:nvPr/>
        </p:nvSpPr>
        <p:spPr>
          <a:xfrm rot="14285692">
            <a:off x="8063339" y="3665928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2FD01A9F-8D52-46EA-8CED-3C6C0236276C}"/>
              </a:ext>
            </a:extLst>
          </p:cNvPr>
          <p:cNvSpPr/>
          <p:nvPr/>
        </p:nvSpPr>
        <p:spPr>
          <a:xfrm>
            <a:off x="7592252" y="3497804"/>
            <a:ext cx="390419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3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DCAAE307-8ABF-4288-85A5-EF2A1F1D9854}"/>
              </a:ext>
            </a:extLst>
          </p:cNvPr>
          <p:cNvSpPr/>
          <p:nvPr/>
        </p:nvSpPr>
        <p:spPr>
          <a:xfrm rot="16751620">
            <a:off x="4103454" y="3431936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167B16A3-E31B-4C29-A71E-2ACBD8002AB0}"/>
              </a:ext>
            </a:extLst>
          </p:cNvPr>
          <p:cNvSpPr/>
          <p:nvPr/>
        </p:nvSpPr>
        <p:spPr>
          <a:xfrm>
            <a:off x="3967426" y="3080407"/>
            <a:ext cx="368199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2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id="{FD738CD5-B5A7-407E-A752-82DEACD19A57}"/>
              </a:ext>
            </a:extLst>
          </p:cNvPr>
          <p:cNvSpPr/>
          <p:nvPr/>
        </p:nvSpPr>
        <p:spPr>
          <a:xfrm>
            <a:off x="8677457" y="3667659"/>
            <a:ext cx="629103" cy="321031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921A02FC-104C-480D-9214-20601722E627}"/>
              </a:ext>
            </a:extLst>
          </p:cNvPr>
          <p:cNvSpPr/>
          <p:nvPr/>
        </p:nvSpPr>
        <p:spPr>
          <a:xfrm>
            <a:off x="8980870" y="3429000"/>
            <a:ext cx="85269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4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2890390D-133C-4E3D-93BA-858714BEE453}"/>
              </a:ext>
            </a:extLst>
          </p:cNvPr>
          <p:cNvSpPr txBox="1"/>
          <p:nvPr/>
        </p:nvSpPr>
        <p:spPr>
          <a:xfrm>
            <a:off x="1400685" y="4583177"/>
            <a:ext cx="3759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1,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zh-CN" altLang="en-US" sz="2800" b="1" dirty="0">
                <a:cs typeface="+mn-ea"/>
                <a:sym typeface="+mn-lt"/>
              </a:rPr>
              <a:t>互为余角</a:t>
            </a:r>
            <a:endParaRPr lang="en-US" altLang="zh-CN" sz="2800" b="1" dirty="0">
              <a:cs typeface="+mn-ea"/>
              <a:sym typeface="+mn-lt"/>
            </a:endParaRPr>
          </a:p>
          <a:p>
            <a:pPr algn="ctr" defTabSz="914377"/>
            <a:r>
              <a:rPr lang="zh-CN" altLang="en-US" sz="2800" b="1" dirty="0">
                <a:cs typeface="+mn-ea"/>
                <a:sym typeface="+mn-lt"/>
              </a:rPr>
              <a:t>即∠</a:t>
            </a:r>
            <a:r>
              <a:rPr lang="en-US" altLang="zh-CN" sz="2800" b="1" dirty="0">
                <a:cs typeface="+mn-ea"/>
                <a:sym typeface="+mn-lt"/>
              </a:rPr>
              <a:t>1</a:t>
            </a:r>
            <a:r>
              <a:rPr lang="zh-CN" altLang="en-US" sz="2800" b="1" dirty="0">
                <a:cs typeface="+mn-ea"/>
                <a:sym typeface="+mn-lt"/>
              </a:rPr>
              <a:t>和∠</a:t>
            </a: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zh-CN" altLang="en-US" sz="2800" b="1" dirty="0">
                <a:cs typeface="+mn-ea"/>
                <a:sym typeface="+mn-lt"/>
              </a:rPr>
              <a:t>互余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691118AB-287B-4B00-A8DF-EF7B8DB31023}"/>
              </a:ext>
            </a:extLst>
          </p:cNvPr>
          <p:cNvSpPr txBox="1"/>
          <p:nvPr/>
        </p:nvSpPr>
        <p:spPr>
          <a:xfrm>
            <a:off x="6653405" y="4583177"/>
            <a:ext cx="3759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3,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4</a:t>
            </a:r>
            <a:r>
              <a:rPr lang="zh-CN" altLang="en-US" sz="2800" b="1" dirty="0">
                <a:cs typeface="+mn-ea"/>
                <a:sym typeface="+mn-lt"/>
              </a:rPr>
              <a:t>互为补角</a:t>
            </a:r>
            <a:endParaRPr lang="en-US" altLang="zh-CN" sz="2800" b="1" dirty="0">
              <a:cs typeface="+mn-ea"/>
              <a:sym typeface="+mn-lt"/>
            </a:endParaRPr>
          </a:p>
          <a:p>
            <a:pPr algn="ctr" defTabSz="914377"/>
            <a:r>
              <a:rPr lang="zh-CN" altLang="en-US" sz="2800" b="1" dirty="0">
                <a:cs typeface="+mn-ea"/>
                <a:sym typeface="+mn-lt"/>
              </a:rPr>
              <a:t>即∠</a:t>
            </a:r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zh-CN" altLang="en-US" sz="2800" b="1" dirty="0">
                <a:cs typeface="+mn-ea"/>
                <a:sym typeface="+mn-lt"/>
              </a:rPr>
              <a:t>和∠</a:t>
            </a:r>
            <a:r>
              <a:rPr lang="en-US" altLang="zh-CN" sz="2800" b="1" dirty="0">
                <a:cs typeface="+mn-ea"/>
                <a:sym typeface="+mn-lt"/>
              </a:rPr>
              <a:t>4</a:t>
            </a:r>
            <a:r>
              <a:rPr lang="zh-CN" altLang="en-US" sz="2800" b="1" dirty="0">
                <a:cs typeface="+mn-ea"/>
                <a:sym typeface="+mn-lt"/>
              </a:rPr>
              <a:t>互余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AA9BEF1F-DCFB-4803-8C2F-5D36D9C9036C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297071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93827E-7 L -0.02101 4.9382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3827E-7 L 0.03073 4.93827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42" grpId="0"/>
      <p:bldP spid="43" grpId="0" animBg="1"/>
      <p:bldP spid="44" grpId="0"/>
      <p:bldP spid="45" grpId="0" animBg="1"/>
      <p:bldP spid="46" grpId="0"/>
      <p:bldP spid="47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89255" y="2504122"/>
            <a:ext cx="10648376" cy="1616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 fontAlgn="base">
              <a:lnSpc>
                <a:spcPct val="200000"/>
              </a:lnSpc>
            </a:pPr>
            <a:r>
              <a:rPr lang="zh-CN" altLang="en-US" sz="2667" b="1" dirty="0">
                <a:cs typeface="+mn-ea"/>
                <a:sym typeface="+mn-lt"/>
              </a:rPr>
              <a:t>下面给出一些角，指出哪些角互为余角？哪些角互为补角？</a:t>
            </a:r>
            <a:endParaRPr lang="en-US" altLang="zh-CN" sz="2667" b="1" dirty="0">
              <a:cs typeface="+mn-ea"/>
              <a:sym typeface="+mn-lt"/>
            </a:endParaRPr>
          </a:p>
          <a:p>
            <a:pPr algn="ctr" defTabSz="914377" fontAlgn="base">
              <a:lnSpc>
                <a:spcPct val="200000"/>
              </a:lnSpc>
            </a:pPr>
            <a:r>
              <a:rPr lang="en-US" altLang="zh-CN" sz="2667" b="1" dirty="0">
                <a:cs typeface="+mn-ea"/>
                <a:sym typeface="+mn-lt"/>
              </a:rPr>
              <a:t>10°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30°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60°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80°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100°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120°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150°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170°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F3AD4E9-0720-42C5-8183-CE6B28640B90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113724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DABEBF64-735F-4025-B83F-ADAD4DA9B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85" y="1082995"/>
            <a:ext cx="11002820" cy="407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已知∠</a:t>
            </a:r>
            <a:r>
              <a:rPr lang="zh-CN" altLang="en-US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是锐角，则∠</a:t>
            </a:r>
            <a:r>
              <a:rPr lang="zh-CN" altLang="en-US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的余角可表示为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，∠</a:t>
            </a:r>
            <a:r>
              <a:rPr lang="zh-CN" altLang="en-US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的补角可表示为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余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角是它的3倍，则∠</a:t>
            </a:r>
            <a:r>
              <a:rPr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667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补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角是它的4倍，则∠</a:t>
            </a:r>
            <a:r>
              <a:rPr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667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补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角是它的3倍，则 ∠</a:t>
            </a:r>
            <a:r>
              <a:rPr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的余角为</a:t>
            </a:r>
            <a:r>
              <a:rPr lang="en-US" altLang="zh-CN" sz="2667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8269A94-3A12-460B-B0F8-D0B60F5DE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517" y="1324871"/>
            <a:ext cx="1250992" cy="50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20000"/>
              </a:lnSpc>
            </a:pPr>
            <a:r>
              <a:rPr lang="zh-CN" altLang="zh-CN" sz="2400" dirty="0">
                <a:solidFill>
                  <a:srgbClr val="FF0000"/>
                </a:solidFill>
                <a:cs typeface="+mn-ea"/>
                <a:sym typeface="+mn-lt"/>
              </a:rPr>
              <a:t>90°-∠</a:t>
            </a:r>
            <a:r>
              <a:rPr lang="zh-CN" altLang="zh-CN" sz="2400" i="1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E0279F3-C215-43BD-82D2-B562F0B03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966" y="2122440"/>
            <a:ext cx="2747433" cy="50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en-US" sz="2400" dirty="0">
                <a:solidFill>
                  <a:srgbClr val="FF0000"/>
                </a:solidFill>
                <a:cs typeface="+mn-ea"/>
                <a:sym typeface="+mn-lt"/>
              </a:rPr>
              <a:t>180</a:t>
            </a:r>
            <a:r>
              <a:rPr lang="zh-CN" altLang="zh-CN" sz="2400" dirty="0">
                <a:solidFill>
                  <a:srgbClr val="FF0000"/>
                </a:solidFill>
                <a:cs typeface="+mn-ea"/>
                <a:sym typeface="+mn-lt"/>
              </a:rPr>
              <a:t>°-∠</a:t>
            </a:r>
            <a:r>
              <a:rPr lang="zh-CN" altLang="zh-CN" sz="2400" i="1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EEB3DCC-361A-4BBA-8919-E7AEFD1D5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959" y="2925592"/>
            <a:ext cx="1049259" cy="50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22.</a:t>
            </a:r>
            <a:r>
              <a:rPr lang="zh-CN" altLang="zh-CN" sz="2400" dirty="0">
                <a:solidFill>
                  <a:srgbClr val="FF0000"/>
                </a:solidFill>
                <a:cs typeface="+mn-ea"/>
                <a:sym typeface="+mn-lt"/>
              </a:rPr>
              <a:t>5°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A688CCF-D18B-48C8-AE5D-81B2233C4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250" y="3712001"/>
            <a:ext cx="1049259" cy="50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36</a:t>
            </a:r>
            <a:r>
              <a:rPr lang="zh-CN" altLang="zh-CN" sz="2400" dirty="0">
                <a:solidFill>
                  <a:srgbClr val="FF0000"/>
                </a:solidFill>
                <a:cs typeface="+mn-ea"/>
                <a:sym typeface="+mn-lt"/>
              </a:rPr>
              <a:t>°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44C89AB-41A3-4300-9CA7-D2DC68FD0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9" y="4526314"/>
            <a:ext cx="1049259" cy="50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45</a:t>
            </a:r>
            <a:r>
              <a:rPr lang="zh-CN" altLang="zh-CN" sz="2400" dirty="0">
                <a:solidFill>
                  <a:srgbClr val="FF0000"/>
                </a:solidFill>
                <a:cs typeface="+mn-ea"/>
                <a:sym typeface="+mn-lt"/>
              </a:rPr>
              <a:t>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32EA3F0-8442-4905-9459-DD2D8AEC6DED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16090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1107981" y="1168809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cs typeface="+mn-ea"/>
                <a:sym typeface="+mn-lt"/>
              </a:rPr>
              <a:t>∠</a:t>
            </a:r>
            <a:r>
              <a:rPr lang="en-US" altLang="zh-CN" sz="2667" b="1" dirty="0">
                <a:cs typeface="+mn-ea"/>
                <a:sym typeface="+mn-lt"/>
              </a:rPr>
              <a:t>2</a:t>
            </a:r>
            <a:r>
              <a:rPr lang="zh-CN" altLang="en-US" sz="2667" b="1" dirty="0">
                <a:cs typeface="+mn-ea"/>
                <a:sym typeface="+mn-lt"/>
              </a:rPr>
              <a:t>与∠</a:t>
            </a:r>
            <a:r>
              <a:rPr lang="en-US" altLang="zh-CN" sz="2667" b="1" dirty="0">
                <a:cs typeface="+mn-ea"/>
                <a:sym typeface="+mn-lt"/>
              </a:rPr>
              <a:t>1</a:t>
            </a:r>
            <a:r>
              <a:rPr lang="zh-CN" altLang="en-US" sz="2667" b="1" dirty="0">
                <a:cs typeface="+mn-ea"/>
                <a:sym typeface="+mn-lt"/>
              </a:rPr>
              <a:t>，∠</a:t>
            </a:r>
            <a:r>
              <a:rPr lang="en-US" altLang="zh-CN" sz="2667" b="1" dirty="0">
                <a:cs typeface="+mn-ea"/>
                <a:sym typeface="+mn-lt"/>
              </a:rPr>
              <a:t>3</a:t>
            </a:r>
            <a:r>
              <a:rPr lang="zh-CN" altLang="en-US" sz="2667" b="1" dirty="0">
                <a:cs typeface="+mn-ea"/>
                <a:sym typeface="+mn-lt"/>
              </a:rPr>
              <a:t>都互为余角，∠</a:t>
            </a:r>
            <a:r>
              <a:rPr lang="en-US" altLang="zh-CN" sz="2667" b="1" dirty="0">
                <a:cs typeface="+mn-ea"/>
                <a:sym typeface="+mn-lt"/>
              </a:rPr>
              <a:t>1</a:t>
            </a:r>
            <a:r>
              <a:rPr lang="zh-CN" altLang="en-US" sz="2667" b="1" dirty="0">
                <a:cs typeface="+mn-ea"/>
                <a:sym typeface="+mn-lt"/>
              </a:rPr>
              <a:t>与∠</a:t>
            </a:r>
            <a:r>
              <a:rPr lang="en-US" altLang="zh-CN" sz="2667" b="1" dirty="0">
                <a:cs typeface="+mn-ea"/>
                <a:sym typeface="+mn-lt"/>
              </a:rPr>
              <a:t>3</a:t>
            </a:r>
            <a:r>
              <a:rPr lang="zh-CN" altLang="en-US" sz="2667" b="1" dirty="0">
                <a:cs typeface="+mn-ea"/>
                <a:sym typeface="+mn-lt"/>
              </a:rPr>
              <a:t>的大小有什么关系</a:t>
            </a:r>
            <a:r>
              <a:rPr lang="en-US" altLang="zh-CN" sz="2667" b="1" dirty="0">
                <a:cs typeface="+mn-ea"/>
                <a:sym typeface="+mn-lt"/>
              </a:rPr>
              <a:t> </a:t>
            </a:r>
            <a:r>
              <a:rPr lang="zh-CN" altLang="en-US" sz="2667" b="1" dirty="0">
                <a:cs typeface="+mn-ea"/>
                <a:sym typeface="+mn-lt"/>
              </a:rPr>
              <a:t>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8298F38-C7CA-4782-B664-05444324BC31}"/>
              </a:ext>
            </a:extLst>
          </p:cNvPr>
          <p:cNvGrpSpPr/>
          <p:nvPr/>
        </p:nvGrpSpPr>
        <p:grpSpPr>
          <a:xfrm>
            <a:off x="2140580" y="2476188"/>
            <a:ext cx="2280184" cy="1554248"/>
            <a:chOff x="1291328" y="1849740"/>
            <a:chExt cx="1710138" cy="1165686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3F9B471C-A00D-4BD5-85D1-2803A2FF0643}"/>
                </a:ext>
              </a:extLst>
            </p:cNvPr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096A828A-459D-4E0E-81B7-7C838C3C20FF}"/>
                </a:ext>
              </a:extLst>
            </p:cNvPr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AB285360-2C70-4883-BAD1-B083698E19D1}"/>
              </a:ext>
            </a:extLst>
          </p:cNvPr>
          <p:cNvGrpSpPr/>
          <p:nvPr/>
        </p:nvGrpSpPr>
        <p:grpSpPr>
          <a:xfrm>
            <a:off x="2516773" y="2198534"/>
            <a:ext cx="1897052" cy="1831903"/>
            <a:chOff x="1578677" y="1641499"/>
            <a:chExt cx="1422789" cy="1373927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2B90C515-3087-4481-8C29-CB897419B671}"/>
                </a:ext>
              </a:extLst>
            </p:cNvPr>
            <p:cNvCxnSpPr>
              <a:cxnSpLocks/>
            </p:cNvCxnSpPr>
            <p:nvPr/>
          </p:nvCxnSpPr>
          <p:spPr>
            <a:xfrm>
              <a:off x="2993323" y="1641499"/>
              <a:ext cx="0" cy="1373927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F7944A32-3D61-4F55-8282-5473F13235EA}"/>
                </a:ext>
              </a:extLst>
            </p:cNvPr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147B6927-7BF4-48AC-924F-0D65099E4731}"/>
              </a:ext>
            </a:extLst>
          </p:cNvPr>
          <p:cNvSpPr/>
          <p:nvPr/>
        </p:nvSpPr>
        <p:spPr>
          <a:xfrm rot="14288175">
            <a:off x="3708342" y="3634199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64F7D6D-8A29-41A9-995B-70AF59B80A9E}"/>
              </a:ext>
            </a:extLst>
          </p:cNvPr>
          <p:cNvSpPr/>
          <p:nvPr/>
        </p:nvSpPr>
        <p:spPr>
          <a:xfrm>
            <a:off x="3173323" y="3539549"/>
            <a:ext cx="85269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1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600A64A9-EE1D-481F-A9E5-D99FB60319B7}"/>
              </a:ext>
            </a:extLst>
          </p:cNvPr>
          <p:cNvSpPr/>
          <p:nvPr/>
        </p:nvSpPr>
        <p:spPr>
          <a:xfrm rot="16751620">
            <a:off x="4103454" y="3431936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3078313-3040-41B3-B4BD-5599A4CED4C9}"/>
              </a:ext>
            </a:extLst>
          </p:cNvPr>
          <p:cNvSpPr/>
          <p:nvPr/>
        </p:nvSpPr>
        <p:spPr>
          <a:xfrm>
            <a:off x="3967426" y="3080407"/>
            <a:ext cx="368199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2</a:t>
            </a:r>
            <a:endParaRPr lang="zh-CN" altLang="en-US" sz="1867" dirty="0">
              <a:cs typeface="+mn-ea"/>
              <a:sym typeface="+mn-lt"/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0EA9DD28-6786-4550-8AC4-375FE9AD033E}"/>
              </a:ext>
            </a:extLst>
          </p:cNvPr>
          <p:cNvCxnSpPr>
            <a:cxnSpLocks/>
          </p:cNvCxnSpPr>
          <p:nvPr/>
        </p:nvCxnSpPr>
        <p:spPr>
          <a:xfrm flipV="1">
            <a:off x="4398820" y="2541148"/>
            <a:ext cx="1205645" cy="1489289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BE407ED3-3264-410D-A58E-DDBD1BDFC9DD}"/>
              </a:ext>
            </a:extLst>
          </p:cNvPr>
          <p:cNvSpPr/>
          <p:nvPr/>
        </p:nvSpPr>
        <p:spPr>
          <a:xfrm rot="21098572">
            <a:off x="4417284" y="3561823"/>
            <a:ext cx="218041" cy="155820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86A4D94-4AB6-49D7-8520-BD4BC5B6413C}"/>
              </a:ext>
            </a:extLst>
          </p:cNvPr>
          <p:cNvSpPr/>
          <p:nvPr/>
        </p:nvSpPr>
        <p:spPr>
          <a:xfrm>
            <a:off x="4455643" y="3091260"/>
            <a:ext cx="368199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3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0E5A243-6883-42FA-BFC9-79C3B04ECD91}"/>
              </a:ext>
            </a:extLst>
          </p:cNvPr>
          <p:cNvSpPr/>
          <p:nvPr/>
        </p:nvSpPr>
        <p:spPr>
          <a:xfrm>
            <a:off x="6096001" y="2261159"/>
            <a:ext cx="5313207" cy="2250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∵∠</a:t>
            </a:r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与∠</a:t>
            </a:r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，∠</a:t>
            </a:r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都互为余角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∴∠</a:t>
            </a:r>
            <a:r>
              <a:rPr lang="en-US" altLang="zh-CN" sz="2400" b="1" dirty="0">
                <a:cs typeface="+mn-ea"/>
                <a:sym typeface="+mn-lt"/>
              </a:rPr>
              <a:t>1+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2=90°</a:t>
            </a:r>
            <a:r>
              <a:rPr lang="zh-CN" altLang="en-US" sz="2400" b="1" dirty="0">
                <a:cs typeface="+mn-ea"/>
                <a:sym typeface="+mn-lt"/>
              </a:rPr>
              <a:t>，∠</a:t>
            </a:r>
            <a:r>
              <a:rPr lang="en-US" altLang="zh-CN" sz="2400" b="1" dirty="0">
                <a:cs typeface="+mn-ea"/>
                <a:sym typeface="+mn-lt"/>
              </a:rPr>
              <a:t>2+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3=90°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∴∠</a:t>
            </a:r>
            <a:r>
              <a:rPr lang="en-US" altLang="zh-CN" sz="2400" b="1" dirty="0">
                <a:cs typeface="+mn-ea"/>
                <a:sym typeface="+mn-lt"/>
              </a:rPr>
              <a:t>1+</a:t>
            </a:r>
            <a:r>
              <a:rPr lang="zh-CN" altLang="en-US" sz="2400" b="1" dirty="0">
                <a:cs typeface="+mn-ea"/>
                <a:sym typeface="+mn-lt"/>
              </a:rPr>
              <a:t> </a:t>
            </a:r>
            <a:r>
              <a:rPr lang="en-US" altLang="zh-CN" sz="2400" b="1" dirty="0">
                <a:cs typeface="+mn-ea"/>
                <a:sym typeface="+mn-lt"/>
              </a:rPr>
              <a:t>90°-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3 = 90°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则∠</a:t>
            </a:r>
            <a:r>
              <a:rPr lang="en-US" altLang="zh-CN" sz="2400" b="1" dirty="0">
                <a:cs typeface="+mn-ea"/>
                <a:sym typeface="+mn-lt"/>
              </a:rPr>
              <a:t>1=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3 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F83E5F2-47A1-4576-99F0-C08329E9EE8C}"/>
              </a:ext>
            </a:extLst>
          </p:cNvPr>
          <p:cNvSpPr txBox="1"/>
          <p:nvPr/>
        </p:nvSpPr>
        <p:spPr>
          <a:xfrm>
            <a:off x="3851831" y="5068917"/>
            <a:ext cx="4569927" cy="46166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同角</a:t>
            </a:r>
            <a:r>
              <a:rPr lang="en-US" altLang="zh-CN" sz="24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等角</a:t>
            </a:r>
            <a:r>
              <a:rPr lang="en-US" altLang="zh-CN" sz="24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的余角相等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0A7E4C5-A698-4EB4-80CD-B26410C2E30F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81862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1107981" y="1168809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∠</a:t>
            </a:r>
            <a:r>
              <a:rPr lang="en-US" altLang="zh-CN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与∠</a:t>
            </a:r>
            <a:r>
              <a:rPr lang="en-US" altLang="zh-CN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，∠</a:t>
            </a:r>
            <a:r>
              <a:rPr lang="en-US" altLang="zh-CN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都互为补角，∠</a:t>
            </a:r>
            <a:r>
              <a:rPr lang="en-US" altLang="zh-CN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与∠</a:t>
            </a:r>
            <a:r>
              <a:rPr lang="en-US" altLang="zh-CN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的大小有什么关系</a:t>
            </a:r>
            <a:r>
              <a:rPr lang="en-US" altLang="zh-CN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667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BE407ED3-3264-410D-A58E-DDBD1BDFC9DD}"/>
              </a:ext>
            </a:extLst>
          </p:cNvPr>
          <p:cNvSpPr/>
          <p:nvPr/>
        </p:nvSpPr>
        <p:spPr>
          <a:xfrm rot="4691099">
            <a:off x="3588813" y="3818301"/>
            <a:ext cx="218041" cy="155820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86A4D94-4AB6-49D7-8520-BD4BC5B6413C}"/>
              </a:ext>
            </a:extLst>
          </p:cNvPr>
          <p:cNvSpPr/>
          <p:nvPr/>
        </p:nvSpPr>
        <p:spPr>
          <a:xfrm>
            <a:off x="3821834" y="3730296"/>
            <a:ext cx="368199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3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0E5A243-6883-42FA-BFC9-79C3B04ECD91}"/>
              </a:ext>
            </a:extLst>
          </p:cNvPr>
          <p:cNvSpPr/>
          <p:nvPr/>
        </p:nvSpPr>
        <p:spPr>
          <a:xfrm>
            <a:off x="5363003" y="2275384"/>
            <a:ext cx="5313207" cy="2250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∵∠</a:t>
            </a:r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与∠</a:t>
            </a:r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，∠</a:t>
            </a:r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都互为补角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∴∠</a:t>
            </a:r>
            <a:r>
              <a:rPr lang="en-US" altLang="zh-CN" sz="2400" b="1" dirty="0">
                <a:cs typeface="+mn-ea"/>
                <a:sym typeface="+mn-lt"/>
              </a:rPr>
              <a:t>1+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2=180°,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2+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3=180°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∴∠</a:t>
            </a:r>
            <a:r>
              <a:rPr lang="en-US" altLang="zh-CN" sz="2400" b="1" dirty="0">
                <a:cs typeface="+mn-ea"/>
                <a:sym typeface="+mn-lt"/>
              </a:rPr>
              <a:t>1+180°-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3=180°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则∠</a:t>
            </a:r>
            <a:r>
              <a:rPr lang="en-US" altLang="zh-CN" sz="2400" b="1" dirty="0">
                <a:cs typeface="+mn-ea"/>
                <a:sym typeface="+mn-lt"/>
              </a:rPr>
              <a:t>1=</a:t>
            </a:r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3 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F83E5F2-47A1-4576-99F0-C08329E9EE8C}"/>
              </a:ext>
            </a:extLst>
          </p:cNvPr>
          <p:cNvSpPr txBox="1"/>
          <p:nvPr/>
        </p:nvSpPr>
        <p:spPr>
          <a:xfrm>
            <a:off x="3697833" y="5403872"/>
            <a:ext cx="4569927" cy="5232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同角</a:t>
            </a:r>
            <a:r>
              <a:rPr lang="en-US" altLang="zh-CN" sz="28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等角</a:t>
            </a:r>
            <a:r>
              <a:rPr lang="en-US" altLang="zh-CN" sz="28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的补角相等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3F176C9C-97E9-4FED-9C95-0899CC3EF0FB}"/>
              </a:ext>
            </a:extLst>
          </p:cNvPr>
          <p:cNvGrpSpPr/>
          <p:nvPr/>
        </p:nvGrpSpPr>
        <p:grpSpPr>
          <a:xfrm>
            <a:off x="1013405" y="2189892"/>
            <a:ext cx="2280184" cy="1554248"/>
            <a:chOff x="1291328" y="1849740"/>
            <a:chExt cx="1710138" cy="1165686"/>
          </a:xfrm>
        </p:grpSpPr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1AC0CB93-2EF2-4B17-B59C-755A32FA6957}"/>
                </a:ext>
              </a:extLst>
            </p:cNvPr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9D2D7FB0-6BF0-4441-ABDA-73921283B81B}"/>
                </a:ext>
              </a:extLst>
            </p:cNvPr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90BE62E5-B4B2-447A-AA45-99C968B19618}"/>
              </a:ext>
            </a:extLst>
          </p:cNvPr>
          <p:cNvGrpSpPr/>
          <p:nvPr/>
        </p:nvGrpSpPr>
        <p:grpSpPr>
          <a:xfrm>
            <a:off x="1396537" y="2189892"/>
            <a:ext cx="3769283" cy="1554248"/>
            <a:chOff x="1578677" y="1849740"/>
            <a:chExt cx="2826962" cy="1165686"/>
          </a:xfrm>
        </p:grpSpPr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654968E5-043A-44D9-AFCF-7E9FEFD164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93323" y="3015426"/>
              <a:ext cx="141231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901D9123-CA1C-4E91-B503-F26E5B783B7D}"/>
                </a:ext>
              </a:extLst>
            </p:cNvPr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9EA192F7-D450-4627-85EA-5DE1CE668567}"/>
              </a:ext>
            </a:extLst>
          </p:cNvPr>
          <p:cNvSpPr/>
          <p:nvPr/>
        </p:nvSpPr>
        <p:spPr>
          <a:xfrm rot="14285692">
            <a:off x="2675169" y="3389500"/>
            <a:ext cx="187951" cy="37760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05BDB7E-E776-4234-A3A7-721200B404D9}"/>
              </a:ext>
            </a:extLst>
          </p:cNvPr>
          <p:cNvSpPr/>
          <p:nvPr/>
        </p:nvSpPr>
        <p:spPr>
          <a:xfrm>
            <a:off x="2204081" y="3221376"/>
            <a:ext cx="390419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1</a:t>
            </a:r>
            <a:endParaRPr lang="zh-CN" altLang="en-US" sz="1867" dirty="0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A26B958-85CF-45E5-AB0A-6CF515F7F183}"/>
              </a:ext>
            </a:extLst>
          </p:cNvPr>
          <p:cNvSpPr/>
          <p:nvPr/>
        </p:nvSpPr>
        <p:spPr>
          <a:xfrm>
            <a:off x="3391712" y="3136851"/>
            <a:ext cx="85269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133" b="1" dirty="0">
                <a:cs typeface="+mn-ea"/>
                <a:sym typeface="+mn-lt"/>
              </a:rPr>
              <a:t>2</a:t>
            </a:r>
            <a:endParaRPr lang="zh-CN" altLang="en-US" sz="1867" dirty="0">
              <a:cs typeface="+mn-ea"/>
              <a:sym typeface="+mn-lt"/>
            </a:endParaRPr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0EA02CB9-667B-4616-85CB-1D2ADC2F5A36}"/>
              </a:ext>
            </a:extLst>
          </p:cNvPr>
          <p:cNvCxnSpPr>
            <a:cxnSpLocks/>
          </p:cNvCxnSpPr>
          <p:nvPr/>
        </p:nvCxnSpPr>
        <p:spPr>
          <a:xfrm flipH="1" flipV="1">
            <a:off x="3227897" y="3711448"/>
            <a:ext cx="1109801" cy="8833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563DF81B-CB1D-4510-8313-9EF725FDEF8B}"/>
              </a:ext>
            </a:extLst>
          </p:cNvPr>
          <p:cNvSpPr/>
          <p:nvPr/>
        </p:nvSpPr>
        <p:spPr>
          <a:xfrm>
            <a:off x="2911151" y="3380921"/>
            <a:ext cx="845976" cy="386507"/>
          </a:xfrm>
          <a:custGeom>
            <a:avLst/>
            <a:gdLst>
              <a:gd name="connsiteX0" fmla="*/ 0 w 634482"/>
              <a:gd name="connsiteY0" fmla="*/ 27117 h 289880"/>
              <a:gd name="connsiteX1" fmla="*/ 155510 w 634482"/>
              <a:gd name="connsiteY1" fmla="*/ 8456 h 289880"/>
              <a:gd name="connsiteX2" fmla="*/ 267478 w 634482"/>
              <a:gd name="connsiteY2" fmla="*/ 2236 h 289880"/>
              <a:gd name="connsiteX3" fmla="*/ 404327 w 634482"/>
              <a:gd name="connsiteY3" fmla="*/ 45778 h 289880"/>
              <a:gd name="connsiteX4" fmla="*/ 478972 w 634482"/>
              <a:gd name="connsiteY4" fmla="*/ 114203 h 289880"/>
              <a:gd name="connsiteX5" fmla="*/ 584719 w 634482"/>
              <a:gd name="connsiteY5" fmla="*/ 188848 h 289880"/>
              <a:gd name="connsiteX6" fmla="*/ 597159 w 634482"/>
              <a:gd name="connsiteY6" fmla="*/ 257272 h 289880"/>
              <a:gd name="connsiteX7" fmla="*/ 609600 w 634482"/>
              <a:gd name="connsiteY7" fmla="*/ 288374 h 289880"/>
              <a:gd name="connsiteX8" fmla="*/ 634482 w 634482"/>
              <a:gd name="connsiteY8" fmla="*/ 282154 h 28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482" h="289880">
                <a:moveTo>
                  <a:pt x="0" y="27117"/>
                </a:moveTo>
                <a:cubicBezTo>
                  <a:pt x="55465" y="19860"/>
                  <a:pt x="110930" y="12603"/>
                  <a:pt x="155510" y="8456"/>
                </a:cubicBezTo>
                <a:cubicBezTo>
                  <a:pt x="200090" y="4309"/>
                  <a:pt x="226009" y="-3984"/>
                  <a:pt x="267478" y="2236"/>
                </a:cubicBezTo>
                <a:cubicBezTo>
                  <a:pt x="308947" y="8456"/>
                  <a:pt x="369078" y="27117"/>
                  <a:pt x="404327" y="45778"/>
                </a:cubicBezTo>
                <a:cubicBezTo>
                  <a:pt x="439576" y="64439"/>
                  <a:pt x="448907" y="90358"/>
                  <a:pt x="478972" y="114203"/>
                </a:cubicBezTo>
                <a:cubicBezTo>
                  <a:pt x="509037" y="138048"/>
                  <a:pt x="565021" y="165003"/>
                  <a:pt x="584719" y="188848"/>
                </a:cubicBezTo>
                <a:cubicBezTo>
                  <a:pt x="604417" y="212693"/>
                  <a:pt x="593012" y="240684"/>
                  <a:pt x="597159" y="257272"/>
                </a:cubicBezTo>
                <a:cubicBezTo>
                  <a:pt x="601306" y="273860"/>
                  <a:pt x="603380" y="284227"/>
                  <a:pt x="609600" y="288374"/>
                </a:cubicBezTo>
                <a:cubicBezTo>
                  <a:pt x="615821" y="292521"/>
                  <a:pt x="625151" y="287337"/>
                  <a:pt x="634482" y="282154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9D25F75-5443-4C28-AEE2-D192E5A8B149}"/>
              </a:ext>
            </a:extLst>
          </p:cNvPr>
          <p:cNvSpPr txBox="1"/>
          <p:nvPr/>
        </p:nvSpPr>
        <p:spPr>
          <a:xfrm>
            <a:off x="789255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98684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mrkqonv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1302</Words>
  <Application>Microsoft Office PowerPoint</Application>
  <PresentationFormat>宽屏</PresentationFormat>
  <Paragraphs>148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阿里巴巴普惠体 R</vt:lpstr>
      <vt:lpstr>思源黑体 CN Light</vt:lpstr>
      <vt:lpstr>Arial</vt:lpstr>
      <vt:lpstr>Arial Black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5</cp:revision>
  <dcterms:created xsi:type="dcterms:W3CDTF">2020-04-05T01:31:58Z</dcterms:created>
  <dcterms:modified xsi:type="dcterms:W3CDTF">2021-01-09T09:43:23Z</dcterms:modified>
</cp:coreProperties>
</file>