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1" r:id="rId2"/>
    <p:sldId id="263" r:id="rId3"/>
    <p:sldId id="485" r:id="rId4"/>
    <p:sldId id="498" r:id="rId5"/>
    <p:sldId id="509" r:id="rId6"/>
    <p:sldId id="499" r:id="rId7"/>
    <p:sldId id="504" r:id="rId8"/>
    <p:sldId id="515" r:id="rId9"/>
    <p:sldId id="510" r:id="rId10"/>
    <p:sldId id="512" r:id="rId11"/>
    <p:sldId id="513" r:id="rId12"/>
    <p:sldId id="514" r:id="rId13"/>
    <p:sldId id="516" r:id="rId14"/>
    <p:sldId id="517" r:id="rId15"/>
    <p:sldId id="518" r:id="rId16"/>
    <p:sldId id="519" r:id="rId17"/>
    <p:sldId id="520" r:id="rId18"/>
    <p:sldId id="521" r:id="rId19"/>
    <p:sldId id="287" r:id="rId20"/>
    <p:sldId id="26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0F4343D-3E81-48A4-A657-4CDD17C05771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FBAD4735-CFCE-49BD-AD48-B7B8DB4F256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797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754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312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858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346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529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050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420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909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1305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98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701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677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630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214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227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035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127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8464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14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91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>
            <a:extLst>
              <a:ext uri="{FF2B5EF4-FFF2-40B4-BE49-F238E27FC236}">
                <a16:creationId xmlns:a16="http://schemas.microsoft.com/office/drawing/2014/main" id="{425CE809-8CBC-4959-A9A9-14422C9B43E0}"/>
              </a:ext>
            </a:extLst>
          </p:cNvPr>
          <p:cNvSpPr/>
          <p:nvPr userDrawn="1"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>
            <a:extLst>
              <a:ext uri="{FF2B5EF4-FFF2-40B4-BE49-F238E27FC236}">
                <a16:creationId xmlns:a16="http://schemas.microsoft.com/office/drawing/2014/main" id="{4351341A-30A3-4F00-A8AF-C4BA1A3E64C1}"/>
              </a:ext>
            </a:extLst>
          </p:cNvPr>
          <p:cNvSpPr/>
          <p:nvPr userDrawn="1"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05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36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29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363718-8BB8-4AF9-BAE4-6E62A60A6851}"/>
              </a:ext>
            </a:extLst>
          </p:cNvPr>
          <p:cNvSpPr/>
          <p:nvPr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D9BBD5-A654-49B5-9470-51E7D7DA7DE5}"/>
              </a:ext>
            </a:extLst>
          </p:cNvPr>
          <p:cNvSpPr/>
          <p:nvPr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3F65484-DB27-4526-BD77-4F2C428A7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226" y="923925"/>
            <a:ext cx="4286250" cy="5934075"/>
          </a:xfrm>
          <a:prstGeom prst="rect">
            <a:avLst/>
          </a:prstGeom>
        </p:spPr>
      </p:pic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3904CDFF-1CEB-4667-9BD4-2C9B2FB57C41}"/>
              </a:ext>
            </a:extLst>
          </p:cNvPr>
          <p:cNvSpPr>
            <a:spLocks/>
          </p:cNvSpPr>
          <p:nvPr/>
        </p:nvSpPr>
        <p:spPr bwMode="auto">
          <a:xfrm rot="16200000">
            <a:off x="1429388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C44962AC-49BE-448A-B77A-1A163B1285B6}"/>
              </a:ext>
            </a:extLst>
          </p:cNvPr>
          <p:cNvSpPr>
            <a:spLocks/>
          </p:cNvSpPr>
          <p:nvPr/>
        </p:nvSpPr>
        <p:spPr bwMode="auto">
          <a:xfrm rot="16200000">
            <a:off x="2777146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975C2AD-66D7-4AAB-9575-BFECA022D43B}"/>
              </a:ext>
            </a:extLst>
          </p:cNvPr>
          <p:cNvGrpSpPr/>
          <p:nvPr/>
        </p:nvGrpSpPr>
        <p:grpSpPr>
          <a:xfrm>
            <a:off x="888890" y="2957236"/>
            <a:ext cx="4749910" cy="1407776"/>
            <a:chOff x="1571361" y="2753282"/>
            <a:chExt cx="4749910" cy="14077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0C66348-F224-442D-A0CA-3B38FED640C7}"/>
                </a:ext>
              </a:extLst>
            </p:cNvPr>
            <p:cNvSpPr/>
            <p:nvPr/>
          </p:nvSpPr>
          <p:spPr bwMode="auto">
            <a:xfrm>
              <a:off x="1602935" y="2753282"/>
              <a:ext cx="47183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专题 </a:t>
              </a:r>
              <a:r>
                <a:rPr lang="en-US" altLang="zh-CN" sz="4400" b="1" kern="100" dirty="0">
                  <a:cs typeface="+mn-ea"/>
                  <a:sym typeface="+mn-lt"/>
                </a:rPr>
                <a:t>4.3.1 </a:t>
              </a:r>
              <a:r>
                <a:rPr lang="zh-CN" altLang="en-US" sz="4400" b="1" kern="100" dirty="0">
                  <a:cs typeface="+mn-ea"/>
                  <a:sym typeface="+mn-lt"/>
                </a:rPr>
                <a:t>角 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BD3BE1B-9893-4E56-B6BD-21A63BACA843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3D73B0AB-4561-4E75-A665-219930EF0989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68640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88CDEB67-7736-4F5B-9262-DCDBB2C5C78E}"/>
              </a:ext>
            </a:extLst>
          </p:cNvPr>
          <p:cNvSpPr/>
          <p:nvPr/>
        </p:nvSpPr>
        <p:spPr bwMode="auto">
          <a:xfrm>
            <a:off x="888890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C3BEFD6-2B62-4A14-86AA-0C30199EE53A}"/>
              </a:ext>
            </a:extLst>
          </p:cNvPr>
          <p:cNvSpPr txBox="1"/>
          <p:nvPr/>
        </p:nvSpPr>
        <p:spPr>
          <a:xfrm>
            <a:off x="888890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D44BC8-1D60-4B63-8989-235872DA1347}"/>
              </a:ext>
            </a:extLst>
          </p:cNvPr>
          <p:cNvSpPr/>
          <p:nvPr/>
        </p:nvSpPr>
        <p:spPr>
          <a:xfrm>
            <a:off x="888890" y="3870923"/>
            <a:ext cx="411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74EAE98-6A5D-48FE-A347-6821E5D17628}"/>
              </a:ext>
            </a:extLst>
          </p:cNvPr>
          <p:cNvSpPr txBox="1"/>
          <p:nvPr/>
        </p:nvSpPr>
        <p:spPr>
          <a:xfrm>
            <a:off x="1004032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98552CD-425F-49E2-8912-1B316CAED26A}"/>
              </a:ext>
            </a:extLst>
          </p:cNvPr>
          <p:cNvSpPr txBox="1"/>
          <p:nvPr/>
        </p:nvSpPr>
        <p:spPr>
          <a:xfrm>
            <a:off x="2351790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5BD3B3-24B3-4ECB-AE1E-59068823DAF4}"/>
              </a:ext>
            </a:extLst>
          </p:cNvPr>
          <p:cNvSpPr/>
          <p:nvPr/>
        </p:nvSpPr>
        <p:spPr>
          <a:xfrm>
            <a:off x="990050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9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/>
      <p:bldP spid="26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1633B46-8CB4-4878-BA60-CC701EAAF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92" y="1068441"/>
            <a:ext cx="3773256" cy="336312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848B0116-99D8-4255-B8A5-54E827B93FDD}"/>
              </a:ext>
            </a:extLst>
          </p:cNvPr>
          <p:cNvSpPr txBox="1"/>
          <p:nvPr/>
        </p:nvSpPr>
        <p:spPr>
          <a:xfrm>
            <a:off x="7952666" y="4747090"/>
            <a:ext cx="202410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cs typeface="+mn-ea"/>
                <a:sym typeface="+mn-lt"/>
              </a:rPr>
              <a:t>万能量角器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817C42E-E55A-4CA4-9D0F-24758926477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83" y="1216705"/>
            <a:ext cx="3530384" cy="353038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9B38D129-C2B1-4D7A-9EDD-294A140A078D}"/>
              </a:ext>
            </a:extLst>
          </p:cNvPr>
          <p:cNvSpPr txBox="1"/>
          <p:nvPr/>
        </p:nvSpPr>
        <p:spPr>
          <a:xfrm>
            <a:off x="2888449" y="4747089"/>
            <a:ext cx="202410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cs typeface="+mn-ea"/>
                <a:sym typeface="+mn-lt"/>
              </a:rPr>
              <a:t>量角器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40703F8-7B50-447E-8356-8B76A87A4857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量角器介绍</a:t>
            </a:r>
          </a:p>
        </p:txBody>
      </p:sp>
    </p:spTree>
    <p:extLst>
      <p:ext uri="{BB962C8B-B14F-4D97-AF65-F5344CB8AC3E}">
        <p14:creationId xmlns:p14="http://schemas.microsoft.com/office/powerpoint/2010/main" val="369183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2DCD45C9-8E22-4183-98D6-C54353F3BB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727" y="2059739"/>
            <a:ext cx="7690039" cy="424874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016F538-8F12-48E3-B54F-53262E4B46D6}"/>
              </a:ext>
            </a:extLst>
          </p:cNvPr>
          <p:cNvSpPr txBox="1"/>
          <p:nvPr/>
        </p:nvSpPr>
        <p:spPr>
          <a:xfrm>
            <a:off x="817885" y="1205448"/>
            <a:ext cx="10519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cs typeface="+mn-ea"/>
                <a:sym typeface="+mn-lt"/>
              </a:rPr>
              <a:t>量角器是角的度量工具，可用它量角、度、分、秒（角的度量单位）。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8BD8FCFD-9903-4B07-A466-8E5FD657481C}"/>
              </a:ext>
            </a:extLst>
          </p:cNvPr>
          <p:cNvCxnSpPr/>
          <p:nvPr/>
        </p:nvCxnSpPr>
        <p:spPr>
          <a:xfrm>
            <a:off x="2521259" y="5835588"/>
            <a:ext cx="74335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FC773BE3-2366-45B4-8E24-EDFB2D45DDE3}"/>
              </a:ext>
            </a:extLst>
          </p:cNvPr>
          <p:cNvSpPr txBox="1"/>
          <p:nvPr/>
        </p:nvSpPr>
        <p:spPr>
          <a:xfrm>
            <a:off x="9954827" y="5589367"/>
            <a:ext cx="199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零度刻度线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E1BD673-632B-4AE0-AD99-1C6C9FB0CD3C}"/>
              </a:ext>
            </a:extLst>
          </p:cNvPr>
          <p:cNvSpPr txBox="1"/>
          <p:nvPr/>
        </p:nvSpPr>
        <p:spPr>
          <a:xfrm>
            <a:off x="9777274" y="3182780"/>
            <a:ext cx="199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内刻度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76CA6820-F5D5-4822-815E-C0DEBCAD7C98}"/>
              </a:ext>
            </a:extLst>
          </p:cNvPr>
          <p:cNvCxnSpPr/>
          <p:nvPr/>
        </p:nvCxnSpPr>
        <p:spPr>
          <a:xfrm flipV="1">
            <a:off x="8907039" y="3742628"/>
            <a:ext cx="1218821" cy="6843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99B69E4F-97BE-42ED-8393-BB70D63AAE6B}"/>
              </a:ext>
            </a:extLst>
          </p:cNvPr>
          <p:cNvSpPr/>
          <p:nvPr/>
        </p:nvSpPr>
        <p:spPr>
          <a:xfrm>
            <a:off x="3622040" y="3190219"/>
            <a:ext cx="5273040" cy="2631461"/>
          </a:xfrm>
          <a:custGeom>
            <a:avLst/>
            <a:gdLst>
              <a:gd name="connsiteX0" fmla="*/ 0 w 3954780"/>
              <a:gd name="connsiteY0" fmla="*/ 1962166 h 1973596"/>
              <a:gd name="connsiteX1" fmla="*/ 34290 w 3954780"/>
              <a:gd name="connsiteY1" fmla="*/ 1642126 h 1973596"/>
              <a:gd name="connsiteX2" fmla="*/ 133350 w 3954780"/>
              <a:gd name="connsiteY2" fmla="*/ 1306846 h 1973596"/>
              <a:gd name="connsiteX3" fmla="*/ 270510 w 3954780"/>
              <a:gd name="connsiteY3" fmla="*/ 994426 h 1973596"/>
              <a:gd name="connsiteX4" fmla="*/ 487680 w 3954780"/>
              <a:gd name="connsiteY4" fmla="*/ 712486 h 1973596"/>
              <a:gd name="connsiteX5" fmla="*/ 697230 w 3954780"/>
              <a:gd name="connsiteY5" fmla="*/ 487696 h 1973596"/>
              <a:gd name="connsiteX6" fmla="*/ 994410 w 3954780"/>
              <a:gd name="connsiteY6" fmla="*/ 281956 h 1973596"/>
              <a:gd name="connsiteX7" fmla="*/ 1306830 w 3954780"/>
              <a:gd name="connsiteY7" fmla="*/ 133366 h 1973596"/>
              <a:gd name="connsiteX8" fmla="*/ 1626870 w 3954780"/>
              <a:gd name="connsiteY8" fmla="*/ 41926 h 1973596"/>
              <a:gd name="connsiteX9" fmla="*/ 1630680 w 3954780"/>
              <a:gd name="connsiteY9" fmla="*/ 41926 h 1973596"/>
              <a:gd name="connsiteX10" fmla="*/ 1965960 w 3954780"/>
              <a:gd name="connsiteY10" fmla="*/ 16 h 1973596"/>
              <a:gd name="connsiteX11" fmla="*/ 2308860 w 3954780"/>
              <a:gd name="connsiteY11" fmla="*/ 38116 h 1973596"/>
              <a:gd name="connsiteX12" fmla="*/ 2647950 w 3954780"/>
              <a:gd name="connsiteY12" fmla="*/ 125746 h 1973596"/>
              <a:gd name="connsiteX13" fmla="*/ 2964180 w 3954780"/>
              <a:gd name="connsiteY13" fmla="*/ 262906 h 1973596"/>
              <a:gd name="connsiteX14" fmla="*/ 3242310 w 3954780"/>
              <a:gd name="connsiteY14" fmla="*/ 461026 h 1973596"/>
              <a:gd name="connsiteX15" fmla="*/ 3493770 w 3954780"/>
              <a:gd name="connsiteY15" fmla="*/ 701056 h 1973596"/>
              <a:gd name="connsiteX16" fmla="*/ 3688080 w 3954780"/>
              <a:gd name="connsiteY16" fmla="*/ 986806 h 1973596"/>
              <a:gd name="connsiteX17" fmla="*/ 3848100 w 3954780"/>
              <a:gd name="connsiteY17" fmla="*/ 1310656 h 1973596"/>
              <a:gd name="connsiteX18" fmla="*/ 3928110 w 3954780"/>
              <a:gd name="connsiteY18" fmla="*/ 1619266 h 1973596"/>
              <a:gd name="connsiteX19" fmla="*/ 3954780 w 3954780"/>
              <a:gd name="connsiteY19" fmla="*/ 1973596 h 1973596"/>
              <a:gd name="connsiteX20" fmla="*/ 3954780 w 3954780"/>
              <a:gd name="connsiteY20" fmla="*/ 1973596 h 19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54780" h="1973596">
                <a:moveTo>
                  <a:pt x="0" y="1962166"/>
                </a:moveTo>
                <a:cubicBezTo>
                  <a:pt x="6032" y="1856756"/>
                  <a:pt x="12065" y="1751346"/>
                  <a:pt x="34290" y="1642126"/>
                </a:cubicBezTo>
                <a:cubicBezTo>
                  <a:pt x="56515" y="1532906"/>
                  <a:pt x="93980" y="1414796"/>
                  <a:pt x="133350" y="1306846"/>
                </a:cubicBezTo>
                <a:cubicBezTo>
                  <a:pt x="172720" y="1198896"/>
                  <a:pt x="211455" y="1093486"/>
                  <a:pt x="270510" y="994426"/>
                </a:cubicBezTo>
                <a:cubicBezTo>
                  <a:pt x="329565" y="895366"/>
                  <a:pt x="416560" y="796941"/>
                  <a:pt x="487680" y="712486"/>
                </a:cubicBezTo>
                <a:cubicBezTo>
                  <a:pt x="558800" y="628031"/>
                  <a:pt x="612775" y="559451"/>
                  <a:pt x="697230" y="487696"/>
                </a:cubicBezTo>
                <a:cubicBezTo>
                  <a:pt x="781685" y="415941"/>
                  <a:pt x="892810" y="341011"/>
                  <a:pt x="994410" y="281956"/>
                </a:cubicBezTo>
                <a:cubicBezTo>
                  <a:pt x="1096010" y="222901"/>
                  <a:pt x="1201420" y="173371"/>
                  <a:pt x="1306830" y="133366"/>
                </a:cubicBezTo>
                <a:cubicBezTo>
                  <a:pt x="1412240" y="93361"/>
                  <a:pt x="1626870" y="41926"/>
                  <a:pt x="1626870" y="41926"/>
                </a:cubicBezTo>
                <a:cubicBezTo>
                  <a:pt x="1680845" y="26686"/>
                  <a:pt x="1630680" y="41926"/>
                  <a:pt x="1630680" y="41926"/>
                </a:cubicBezTo>
                <a:cubicBezTo>
                  <a:pt x="1687195" y="34941"/>
                  <a:pt x="1852930" y="651"/>
                  <a:pt x="1965960" y="16"/>
                </a:cubicBezTo>
                <a:cubicBezTo>
                  <a:pt x="2078990" y="-619"/>
                  <a:pt x="2195195" y="17161"/>
                  <a:pt x="2308860" y="38116"/>
                </a:cubicBezTo>
                <a:cubicBezTo>
                  <a:pt x="2422525" y="59071"/>
                  <a:pt x="2538730" y="88281"/>
                  <a:pt x="2647950" y="125746"/>
                </a:cubicBezTo>
                <a:cubicBezTo>
                  <a:pt x="2757170" y="163211"/>
                  <a:pt x="2865120" y="207026"/>
                  <a:pt x="2964180" y="262906"/>
                </a:cubicBezTo>
                <a:cubicBezTo>
                  <a:pt x="3063240" y="318786"/>
                  <a:pt x="3154045" y="388001"/>
                  <a:pt x="3242310" y="461026"/>
                </a:cubicBezTo>
                <a:cubicBezTo>
                  <a:pt x="3330575" y="534051"/>
                  <a:pt x="3419475" y="613426"/>
                  <a:pt x="3493770" y="701056"/>
                </a:cubicBezTo>
                <a:cubicBezTo>
                  <a:pt x="3568065" y="788686"/>
                  <a:pt x="3629025" y="885206"/>
                  <a:pt x="3688080" y="986806"/>
                </a:cubicBezTo>
                <a:cubicBezTo>
                  <a:pt x="3747135" y="1088406"/>
                  <a:pt x="3808095" y="1205246"/>
                  <a:pt x="3848100" y="1310656"/>
                </a:cubicBezTo>
                <a:cubicBezTo>
                  <a:pt x="3888105" y="1416066"/>
                  <a:pt x="3910330" y="1508776"/>
                  <a:pt x="3928110" y="1619266"/>
                </a:cubicBezTo>
                <a:cubicBezTo>
                  <a:pt x="3945890" y="1729756"/>
                  <a:pt x="3954780" y="1973596"/>
                  <a:pt x="3954780" y="1973596"/>
                </a:cubicBezTo>
                <a:lnTo>
                  <a:pt x="3954780" y="197359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4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6816C404-E54F-4158-9FA2-EF8318E6BB33}"/>
              </a:ext>
            </a:extLst>
          </p:cNvPr>
          <p:cNvSpPr/>
          <p:nvPr/>
        </p:nvSpPr>
        <p:spPr>
          <a:xfrm>
            <a:off x="2488510" y="2051950"/>
            <a:ext cx="7540101" cy="3848301"/>
          </a:xfrm>
          <a:custGeom>
            <a:avLst/>
            <a:gdLst>
              <a:gd name="connsiteX0" fmla="*/ 0 w 3954780"/>
              <a:gd name="connsiteY0" fmla="*/ 1962166 h 1973596"/>
              <a:gd name="connsiteX1" fmla="*/ 34290 w 3954780"/>
              <a:gd name="connsiteY1" fmla="*/ 1642126 h 1973596"/>
              <a:gd name="connsiteX2" fmla="*/ 133350 w 3954780"/>
              <a:gd name="connsiteY2" fmla="*/ 1306846 h 1973596"/>
              <a:gd name="connsiteX3" fmla="*/ 270510 w 3954780"/>
              <a:gd name="connsiteY3" fmla="*/ 994426 h 1973596"/>
              <a:gd name="connsiteX4" fmla="*/ 487680 w 3954780"/>
              <a:gd name="connsiteY4" fmla="*/ 712486 h 1973596"/>
              <a:gd name="connsiteX5" fmla="*/ 697230 w 3954780"/>
              <a:gd name="connsiteY5" fmla="*/ 487696 h 1973596"/>
              <a:gd name="connsiteX6" fmla="*/ 994410 w 3954780"/>
              <a:gd name="connsiteY6" fmla="*/ 281956 h 1973596"/>
              <a:gd name="connsiteX7" fmla="*/ 1306830 w 3954780"/>
              <a:gd name="connsiteY7" fmla="*/ 133366 h 1973596"/>
              <a:gd name="connsiteX8" fmla="*/ 1626870 w 3954780"/>
              <a:gd name="connsiteY8" fmla="*/ 41926 h 1973596"/>
              <a:gd name="connsiteX9" fmla="*/ 1630680 w 3954780"/>
              <a:gd name="connsiteY9" fmla="*/ 41926 h 1973596"/>
              <a:gd name="connsiteX10" fmla="*/ 1965960 w 3954780"/>
              <a:gd name="connsiteY10" fmla="*/ 16 h 1973596"/>
              <a:gd name="connsiteX11" fmla="*/ 2308860 w 3954780"/>
              <a:gd name="connsiteY11" fmla="*/ 38116 h 1973596"/>
              <a:gd name="connsiteX12" fmla="*/ 2647950 w 3954780"/>
              <a:gd name="connsiteY12" fmla="*/ 125746 h 1973596"/>
              <a:gd name="connsiteX13" fmla="*/ 2964180 w 3954780"/>
              <a:gd name="connsiteY13" fmla="*/ 262906 h 1973596"/>
              <a:gd name="connsiteX14" fmla="*/ 3242310 w 3954780"/>
              <a:gd name="connsiteY14" fmla="*/ 461026 h 1973596"/>
              <a:gd name="connsiteX15" fmla="*/ 3493770 w 3954780"/>
              <a:gd name="connsiteY15" fmla="*/ 701056 h 1973596"/>
              <a:gd name="connsiteX16" fmla="*/ 3688080 w 3954780"/>
              <a:gd name="connsiteY16" fmla="*/ 986806 h 1973596"/>
              <a:gd name="connsiteX17" fmla="*/ 3848100 w 3954780"/>
              <a:gd name="connsiteY17" fmla="*/ 1310656 h 1973596"/>
              <a:gd name="connsiteX18" fmla="*/ 3928110 w 3954780"/>
              <a:gd name="connsiteY18" fmla="*/ 1619266 h 1973596"/>
              <a:gd name="connsiteX19" fmla="*/ 3954780 w 3954780"/>
              <a:gd name="connsiteY19" fmla="*/ 1973596 h 1973596"/>
              <a:gd name="connsiteX20" fmla="*/ 3954780 w 3954780"/>
              <a:gd name="connsiteY20" fmla="*/ 1973596 h 19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54780" h="1973596">
                <a:moveTo>
                  <a:pt x="0" y="1962166"/>
                </a:moveTo>
                <a:cubicBezTo>
                  <a:pt x="6032" y="1856756"/>
                  <a:pt x="12065" y="1751346"/>
                  <a:pt x="34290" y="1642126"/>
                </a:cubicBezTo>
                <a:cubicBezTo>
                  <a:pt x="56515" y="1532906"/>
                  <a:pt x="93980" y="1414796"/>
                  <a:pt x="133350" y="1306846"/>
                </a:cubicBezTo>
                <a:cubicBezTo>
                  <a:pt x="172720" y="1198896"/>
                  <a:pt x="211455" y="1093486"/>
                  <a:pt x="270510" y="994426"/>
                </a:cubicBezTo>
                <a:cubicBezTo>
                  <a:pt x="329565" y="895366"/>
                  <a:pt x="416560" y="796941"/>
                  <a:pt x="487680" y="712486"/>
                </a:cubicBezTo>
                <a:cubicBezTo>
                  <a:pt x="558800" y="628031"/>
                  <a:pt x="612775" y="559451"/>
                  <a:pt x="697230" y="487696"/>
                </a:cubicBezTo>
                <a:cubicBezTo>
                  <a:pt x="781685" y="415941"/>
                  <a:pt x="892810" y="341011"/>
                  <a:pt x="994410" y="281956"/>
                </a:cubicBezTo>
                <a:cubicBezTo>
                  <a:pt x="1096010" y="222901"/>
                  <a:pt x="1201420" y="173371"/>
                  <a:pt x="1306830" y="133366"/>
                </a:cubicBezTo>
                <a:cubicBezTo>
                  <a:pt x="1412240" y="93361"/>
                  <a:pt x="1626870" y="41926"/>
                  <a:pt x="1626870" y="41926"/>
                </a:cubicBezTo>
                <a:cubicBezTo>
                  <a:pt x="1680845" y="26686"/>
                  <a:pt x="1630680" y="41926"/>
                  <a:pt x="1630680" y="41926"/>
                </a:cubicBezTo>
                <a:cubicBezTo>
                  <a:pt x="1687195" y="34941"/>
                  <a:pt x="1852930" y="651"/>
                  <a:pt x="1965960" y="16"/>
                </a:cubicBezTo>
                <a:cubicBezTo>
                  <a:pt x="2078990" y="-619"/>
                  <a:pt x="2195195" y="17161"/>
                  <a:pt x="2308860" y="38116"/>
                </a:cubicBezTo>
                <a:cubicBezTo>
                  <a:pt x="2422525" y="59071"/>
                  <a:pt x="2538730" y="88281"/>
                  <a:pt x="2647950" y="125746"/>
                </a:cubicBezTo>
                <a:cubicBezTo>
                  <a:pt x="2757170" y="163211"/>
                  <a:pt x="2865120" y="207026"/>
                  <a:pt x="2964180" y="262906"/>
                </a:cubicBezTo>
                <a:cubicBezTo>
                  <a:pt x="3063240" y="318786"/>
                  <a:pt x="3154045" y="388001"/>
                  <a:pt x="3242310" y="461026"/>
                </a:cubicBezTo>
                <a:cubicBezTo>
                  <a:pt x="3330575" y="534051"/>
                  <a:pt x="3419475" y="613426"/>
                  <a:pt x="3493770" y="701056"/>
                </a:cubicBezTo>
                <a:cubicBezTo>
                  <a:pt x="3568065" y="788686"/>
                  <a:pt x="3629025" y="885206"/>
                  <a:pt x="3688080" y="986806"/>
                </a:cubicBezTo>
                <a:cubicBezTo>
                  <a:pt x="3747135" y="1088406"/>
                  <a:pt x="3808095" y="1205246"/>
                  <a:pt x="3848100" y="1310656"/>
                </a:cubicBezTo>
                <a:cubicBezTo>
                  <a:pt x="3888105" y="1416066"/>
                  <a:pt x="3910330" y="1508776"/>
                  <a:pt x="3928110" y="1619266"/>
                </a:cubicBezTo>
                <a:cubicBezTo>
                  <a:pt x="3945890" y="1729756"/>
                  <a:pt x="3954780" y="1973596"/>
                  <a:pt x="3954780" y="1973596"/>
                </a:cubicBezTo>
                <a:lnTo>
                  <a:pt x="3954780" y="197359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40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B3CF4D15-1EA7-43FF-AD2C-C7B5214FFBA5}"/>
              </a:ext>
            </a:extLst>
          </p:cNvPr>
          <p:cNvCxnSpPr>
            <a:cxnSpLocks/>
          </p:cNvCxnSpPr>
          <p:nvPr/>
        </p:nvCxnSpPr>
        <p:spPr>
          <a:xfrm flipH="1" flipV="1">
            <a:off x="3130669" y="2744630"/>
            <a:ext cx="412104" cy="3803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909DF491-F232-48EC-98CC-104F9CDFF9E2}"/>
              </a:ext>
            </a:extLst>
          </p:cNvPr>
          <p:cNvSpPr txBox="1"/>
          <p:nvPr/>
        </p:nvSpPr>
        <p:spPr>
          <a:xfrm>
            <a:off x="2087235" y="2236118"/>
            <a:ext cx="1997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外刻度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01ABD82-81AA-4951-9E0B-E8776E922673}"/>
              </a:ext>
            </a:extLst>
          </p:cNvPr>
          <p:cNvSpPr txBox="1"/>
          <p:nvPr/>
        </p:nvSpPr>
        <p:spPr>
          <a:xfrm>
            <a:off x="8618385" y="1952463"/>
            <a:ext cx="3334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1600" b="1" dirty="0">
                <a:cs typeface="+mn-ea"/>
                <a:sym typeface="+mn-lt"/>
              </a:rPr>
              <a:t>想一想：每一个小格代表什么？</a:t>
            </a:r>
          </a:p>
        </p:txBody>
      </p:sp>
      <p:sp>
        <p:nvSpPr>
          <p:cNvPr id="22" name="左大括号 21">
            <a:extLst>
              <a:ext uri="{FF2B5EF4-FFF2-40B4-BE49-F238E27FC236}">
                <a16:creationId xmlns:a16="http://schemas.microsoft.com/office/drawing/2014/main" id="{754E730F-F577-412A-9AB2-611C6FB741A2}"/>
              </a:ext>
            </a:extLst>
          </p:cNvPr>
          <p:cNvSpPr/>
          <p:nvPr/>
        </p:nvSpPr>
        <p:spPr>
          <a:xfrm rot="8298558">
            <a:off x="8868588" y="3007857"/>
            <a:ext cx="463741" cy="60959"/>
          </a:xfrm>
          <a:prstGeom prst="leftBrac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23" name="左大括号 22">
            <a:extLst>
              <a:ext uri="{FF2B5EF4-FFF2-40B4-BE49-F238E27FC236}">
                <a16:creationId xmlns:a16="http://schemas.microsoft.com/office/drawing/2014/main" id="{E3B94AB9-207F-42C1-85C4-2876C2A68825}"/>
              </a:ext>
            </a:extLst>
          </p:cNvPr>
          <p:cNvSpPr/>
          <p:nvPr/>
        </p:nvSpPr>
        <p:spPr>
          <a:xfrm rot="7415297" flipH="1">
            <a:off x="7979993" y="2865446"/>
            <a:ext cx="255599" cy="588575"/>
          </a:xfrm>
          <a:prstGeom prst="leftBrace">
            <a:avLst>
              <a:gd name="adj1" fmla="val 0"/>
              <a:gd name="adj2" fmla="val 50000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B45C8AB-A9E5-49DB-966C-F548C358B910}"/>
              </a:ext>
            </a:extLst>
          </p:cNvPr>
          <p:cNvSpPr txBox="1"/>
          <p:nvPr/>
        </p:nvSpPr>
        <p:spPr>
          <a:xfrm>
            <a:off x="9501594" y="2498409"/>
            <a:ext cx="117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b="1" dirty="0">
                <a:cs typeface="+mn-ea"/>
                <a:sym typeface="+mn-lt"/>
              </a:rPr>
              <a:t>1°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C98F073-1409-4866-B914-799ED335F028}"/>
              </a:ext>
            </a:extLst>
          </p:cNvPr>
          <p:cNvSpPr txBox="1"/>
          <p:nvPr/>
        </p:nvSpPr>
        <p:spPr>
          <a:xfrm>
            <a:off x="7440478" y="3273560"/>
            <a:ext cx="1177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b="1" dirty="0">
                <a:cs typeface="+mn-ea"/>
                <a:sym typeface="+mn-lt"/>
              </a:rPr>
              <a:t>10°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AE91190-3222-4C8C-BB84-5283CA3C394C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量角器介绍</a:t>
            </a:r>
          </a:p>
        </p:txBody>
      </p:sp>
    </p:spTree>
    <p:extLst>
      <p:ext uri="{BB962C8B-B14F-4D97-AF65-F5344CB8AC3E}">
        <p14:creationId xmlns:p14="http://schemas.microsoft.com/office/powerpoint/2010/main" val="347614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 animBg="1"/>
      <p:bldP spid="16" grpId="0" animBg="1"/>
      <p:bldP spid="18" grpId="0"/>
      <p:bldP spid="21" grpId="0"/>
      <p:bldP spid="22" grpId="0" animBg="1"/>
      <p:bldP spid="23" grpId="0" animBg="1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C5711121-02C1-4BE4-B081-DA4C9A039F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205" y="2034171"/>
            <a:ext cx="3845020" cy="2124373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58F2F1E-4792-483F-A03E-2A86D066FE9F}"/>
              </a:ext>
            </a:extLst>
          </p:cNvPr>
          <p:cNvSpPr/>
          <p:nvPr/>
        </p:nvSpPr>
        <p:spPr>
          <a:xfrm>
            <a:off x="760616" y="1149919"/>
            <a:ext cx="10648376" cy="446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如何使用量角器测量角的度数？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C6B64BB0-AAF6-4867-ADFF-3A0983BAD5BE}"/>
              </a:ext>
            </a:extLst>
          </p:cNvPr>
          <p:cNvCxnSpPr>
            <a:cxnSpLocks/>
          </p:cNvCxnSpPr>
          <p:nvPr/>
        </p:nvCxnSpPr>
        <p:spPr>
          <a:xfrm flipV="1">
            <a:off x="4583039" y="3899008"/>
            <a:ext cx="3296195" cy="3918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椭圆 7">
            <a:extLst>
              <a:ext uri="{FF2B5EF4-FFF2-40B4-BE49-F238E27FC236}">
                <a16:creationId xmlns:a16="http://schemas.microsoft.com/office/drawing/2014/main" id="{DA49D06C-925A-465A-8A9C-E9E118E5FD25}"/>
              </a:ext>
            </a:extLst>
          </p:cNvPr>
          <p:cNvSpPr/>
          <p:nvPr/>
        </p:nvSpPr>
        <p:spPr>
          <a:xfrm>
            <a:off x="4552377" y="3887440"/>
            <a:ext cx="95795" cy="95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F7D6135E-A6AC-4D66-983A-96FBAC253C60}"/>
              </a:ext>
            </a:extLst>
          </p:cNvPr>
          <p:cNvCxnSpPr>
            <a:cxnSpLocks/>
          </p:cNvCxnSpPr>
          <p:nvPr/>
        </p:nvCxnSpPr>
        <p:spPr>
          <a:xfrm flipV="1">
            <a:off x="4583401" y="2936264"/>
            <a:ext cx="2110247" cy="99621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7E26A8B6-E87C-4B19-A2DC-E71F73200150}"/>
              </a:ext>
            </a:extLst>
          </p:cNvPr>
          <p:cNvSpPr txBox="1"/>
          <p:nvPr/>
        </p:nvSpPr>
        <p:spPr>
          <a:xfrm>
            <a:off x="796614" y="4299915"/>
            <a:ext cx="11794067" cy="178510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步骤：</a:t>
            </a:r>
            <a:endParaRPr lang="en-US" altLang="zh-CN" sz="2000" dirty="0"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1.</a:t>
            </a:r>
            <a:r>
              <a:rPr lang="zh-CN" altLang="en-US" sz="2000" dirty="0">
                <a:cs typeface="+mn-ea"/>
                <a:sym typeface="+mn-lt"/>
              </a:rPr>
              <a:t>把量角器放在角的上面；使量角器的中心和角的顶点重合；</a:t>
            </a:r>
            <a:endParaRPr lang="en-US" altLang="zh-CN" sz="2000" dirty="0"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2.</a:t>
            </a:r>
            <a:r>
              <a:rPr lang="zh-CN" altLang="en-US" sz="2000" dirty="0">
                <a:cs typeface="+mn-ea"/>
                <a:sym typeface="+mn-lt"/>
              </a:rPr>
              <a:t>零度刻度线和角的一条边重合。</a:t>
            </a:r>
            <a:endParaRPr lang="en-US" altLang="zh-CN" sz="2000" dirty="0"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3.</a:t>
            </a:r>
            <a:r>
              <a:rPr lang="zh-CN" altLang="en-US" sz="2000" dirty="0">
                <a:cs typeface="+mn-ea"/>
                <a:sym typeface="+mn-lt"/>
              </a:rPr>
              <a:t>角的另一条边所对的量角器上的刻度，就是这个角的度数</a:t>
            </a:r>
            <a:r>
              <a:rPr lang="en-US" altLang="zh-CN" sz="2000" dirty="0">
                <a:cs typeface="+mn-ea"/>
                <a:sym typeface="+mn-lt"/>
              </a:rPr>
              <a:t>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95C93F4-5FD1-417F-9FEE-99D0310A7BB2}"/>
              </a:ext>
            </a:extLst>
          </p:cNvPr>
          <p:cNvSpPr txBox="1"/>
          <p:nvPr/>
        </p:nvSpPr>
        <p:spPr>
          <a:xfrm>
            <a:off x="6799807" y="1940981"/>
            <a:ext cx="4908675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dirty="0">
                <a:cs typeface="+mn-ea"/>
                <a:sym typeface="+mn-lt"/>
              </a:rPr>
              <a:t>在纸上画任意度数的角，</a:t>
            </a:r>
            <a:endParaRPr lang="en-US" altLang="zh-CN" sz="2133" dirty="0">
              <a:cs typeface="+mn-ea"/>
              <a:sym typeface="+mn-lt"/>
            </a:endParaRPr>
          </a:p>
          <a:p>
            <a:pPr algn="ctr" defTabSz="914377"/>
            <a:r>
              <a:rPr lang="zh-CN" altLang="en-US" sz="2133" dirty="0">
                <a:cs typeface="+mn-ea"/>
                <a:sym typeface="+mn-lt"/>
              </a:rPr>
              <a:t>你可以用量角器量出它的具体度数吗？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1E70418-A092-4575-AB14-34243C92E793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63776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58F2F1E-4792-483F-A03E-2A86D066FE9F}"/>
              </a:ext>
            </a:extLst>
          </p:cNvPr>
          <p:cNvSpPr/>
          <p:nvPr/>
        </p:nvSpPr>
        <p:spPr>
          <a:xfrm>
            <a:off x="879080" y="1168808"/>
            <a:ext cx="10648376" cy="446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角的度量单位：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3842856-3E9C-4976-8B4E-81157503EC5C}"/>
              </a:ext>
            </a:extLst>
          </p:cNvPr>
          <p:cNvSpPr txBox="1"/>
          <p:nvPr/>
        </p:nvSpPr>
        <p:spPr>
          <a:xfrm>
            <a:off x="2733280" y="1204617"/>
            <a:ext cx="2696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度、分、秒</a:t>
            </a:r>
          </a:p>
        </p:txBody>
      </p:sp>
      <p:sp>
        <p:nvSpPr>
          <p:cNvPr id="7" name="文本占位符 50178">
            <a:extLst>
              <a:ext uri="{FF2B5EF4-FFF2-40B4-BE49-F238E27FC236}">
                <a16:creationId xmlns:a16="http://schemas.microsoft.com/office/drawing/2014/main" id="{7C60929A-551A-4D56-9BC9-808787366D7D}"/>
              </a:ext>
            </a:extLst>
          </p:cNvPr>
          <p:cNvSpPr txBox="1">
            <a:spLocks/>
          </p:cNvSpPr>
          <p:nvPr/>
        </p:nvSpPr>
        <p:spPr>
          <a:xfrm>
            <a:off x="3368282" y="3854637"/>
            <a:ext cx="4928188" cy="752207"/>
          </a:xfrm>
          <a:prstGeom prst="rect">
            <a:avLst/>
          </a:prstGeom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algn="ctr" defTabSz="1219170">
              <a:buNone/>
            </a:pPr>
            <a:r>
              <a:rPr lang="en-US" altLang="zh-CN" sz="3600" b="1" dirty="0">
                <a:cs typeface="+mn-ea"/>
                <a:sym typeface="+mn-lt"/>
              </a:rPr>
              <a:t>1°=60′=3600″</a:t>
            </a:r>
            <a:endParaRPr lang="en-US" altLang="zh-CN" sz="4400" b="1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27F09DF-F6CA-4DC0-B423-E552CA49FC5C}"/>
              </a:ext>
            </a:extLst>
          </p:cNvPr>
          <p:cNvSpPr/>
          <p:nvPr/>
        </p:nvSpPr>
        <p:spPr>
          <a:xfrm>
            <a:off x="879080" y="2487328"/>
            <a:ext cx="11108267" cy="40011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 defTabSz="914377">
              <a:buClr>
                <a:srgbClr val="D9BE02"/>
              </a:buClr>
              <a:buSzPct val="75000"/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分之一为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分，记作：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60′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73427C4-50FC-4AF1-88C5-B48A4C1D1BCE}"/>
              </a:ext>
            </a:extLst>
          </p:cNvPr>
          <p:cNvSpPr/>
          <p:nvPr/>
        </p:nvSpPr>
        <p:spPr>
          <a:xfrm>
            <a:off x="879080" y="3134947"/>
            <a:ext cx="11233149" cy="40011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 defTabSz="914377">
              <a:buClr>
                <a:srgbClr val="D9BE02"/>
              </a:buClr>
              <a:buSzPct val="75000"/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分之一为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秒，记作：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1″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60″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15078276-46C7-481C-A24B-2C2987D7AD8D}"/>
              </a:ext>
            </a:extLst>
          </p:cNvPr>
          <p:cNvSpPr txBox="1"/>
          <p:nvPr/>
        </p:nvSpPr>
        <p:spPr>
          <a:xfrm>
            <a:off x="879080" y="4697349"/>
            <a:ext cx="9912351" cy="12598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914377">
              <a:lnSpc>
                <a:spcPct val="150000"/>
              </a:lnSpc>
              <a:spcBef>
                <a:spcPct val="0"/>
              </a:spcBef>
            </a:pPr>
            <a:r>
              <a:rPr lang="zh-CN" altLang="en-US" sz="2667" b="1" dirty="0">
                <a:cs typeface="+mn-ea"/>
                <a:sym typeface="+mn-lt"/>
              </a:rPr>
              <a:t>一周角</a:t>
            </a:r>
            <a:r>
              <a:rPr lang="en-US" altLang="zh-CN" sz="2667" b="1" dirty="0">
                <a:cs typeface="+mn-ea"/>
                <a:sym typeface="+mn-lt"/>
              </a:rPr>
              <a:t>=360°</a:t>
            </a:r>
            <a:r>
              <a:rPr lang="zh-CN" altLang="en-US" sz="2667" b="1" dirty="0">
                <a:cs typeface="+mn-ea"/>
                <a:sym typeface="+mn-lt"/>
              </a:rPr>
              <a:t>，一平角</a:t>
            </a:r>
            <a:r>
              <a:rPr lang="en-US" altLang="zh-CN" sz="2667" b="1" dirty="0">
                <a:cs typeface="+mn-ea"/>
                <a:sym typeface="+mn-lt"/>
              </a:rPr>
              <a:t>=180°</a:t>
            </a:r>
            <a:r>
              <a:rPr lang="zh-CN" altLang="en-US" sz="2667" b="1" dirty="0">
                <a:cs typeface="+mn-ea"/>
                <a:sym typeface="+mn-lt"/>
              </a:rPr>
              <a:t>，一直角</a:t>
            </a:r>
            <a:r>
              <a:rPr lang="en-US" altLang="zh-CN" sz="2667" b="1" dirty="0">
                <a:cs typeface="+mn-ea"/>
                <a:sym typeface="+mn-lt"/>
              </a:rPr>
              <a:t>=90°</a:t>
            </a:r>
          </a:p>
          <a:p>
            <a:pPr algn="ctr" defTabSz="914377">
              <a:lnSpc>
                <a:spcPct val="150000"/>
              </a:lnSpc>
              <a:spcBef>
                <a:spcPct val="0"/>
              </a:spcBef>
            </a:pPr>
            <a:r>
              <a:rPr lang="zh-CN" altLang="en-US" sz="2667" b="1" dirty="0">
                <a:cs typeface="+mn-ea"/>
                <a:sym typeface="+mn-lt"/>
              </a:rPr>
              <a:t>一周角</a:t>
            </a:r>
            <a:r>
              <a:rPr lang="en-US" altLang="zh-CN" sz="2667" b="1" dirty="0">
                <a:cs typeface="+mn-ea"/>
                <a:sym typeface="+mn-lt"/>
              </a:rPr>
              <a:t>=2</a:t>
            </a:r>
            <a:r>
              <a:rPr lang="zh-CN" altLang="en-US" sz="2667" b="1" dirty="0">
                <a:cs typeface="+mn-ea"/>
                <a:sym typeface="+mn-lt"/>
              </a:rPr>
              <a:t>平角</a:t>
            </a:r>
            <a:r>
              <a:rPr lang="en-US" altLang="zh-CN" sz="2667" b="1" dirty="0">
                <a:cs typeface="+mn-ea"/>
                <a:sym typeface="+mn-lt"/>
              </a:rPr>
              <a:t>=4</a:t>
            </a:r>
            <a:r>
              <a:rPr lang="zh-CN" altLang="en-US" sz="2667" b="1" dirty="0">
                <a:cs typeface="+mn-ea"/>
                <a:sym typeface="+mn-lt"/>
              </a:rPr>
              <a:t>直角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AA852C8-3368-43CE-A517-64B1EFB63152}"/>
              </a:ext>
            </a:extLst>
          </p:cNvPr>
          <p:cNvSpPr/>
          <p:nvPr/>
        </p:nvSpPr>
        <p:spPr>
          <a:xfrm>
            <a:off x="879080" y="1863748"/>
            <a:ext cx="11108267" cy="40011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 defTabSz="914377">
              <a:buClr>
                <a:srgbClr val="D9BE02"/>
              </a:buClr>
              <a:buSzPct val="75000"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把一个周角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360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等分，每一份就是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度的角，记作：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9279D93-7CBF-45BD-8057-7BCAD68DB466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角的度量单位</a:t>
            </a:r>
          </a:p>
        </p:txBody>
      </p:sp>
    </p:spTree>
    <p:extLst>
      <p:ext uri="{BB962C8B-B14F-4D97-AF65-F5344CB8AC3E}">
        <p14:creationId xmlns:p14="http://schemas.microsoft.com/office/powerpoint/2010/main" val="71610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>
            <a:extLst>
              <a:ext uri="{FF2B5EF4-FFF2-40B4-BE49-F238E27FC236}">
                <a16:creationId xmlns:a16="http://schemas.microsoft.com/office/drawing/2014/main" id="{63237C37-7219-4AFC-AB29-43901B1DF3B9}"/>
              </a:ext>
            </a:extLst>
          </p:cNvPr>
          <p:cNvSpPr txBox="1"/>
          <p:nvPr/>
        </p:nvSpPr>
        <p:spPr>
          <a:xfrm>
            <a:off x="1014942" y="1082996"/>
            <a:ext cx="10162117" cy="21936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1)34.6°=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′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2)112.27°=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′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″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srgbClr val="CC00FF"/>
                </a:solidFill>
                <a:cs typeface="+mn-ea"/>
                <a:sym typeface="+mn-lt"/>
              </a:rPr>
              <a:t> </a:t>
            </a:r>
            <a:endParaRPr lang="en-US" altLang="zh-CN" sz="2400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4D67123-2625-484B-85E7-2E0DAE39DEB0}"/>
              </a:ext>
            </a:extLst>
          </p:cNvPr>
          <p:cNvSpPr txBox="1"/>
          <p:nvPr/>
        </p:nvSpPr>
        <p:spPr>
          <a:xfrm>
            <a:off x="2281256" y="1358490"/>
            <a:ext cx="1225549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34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1A708267-F320-4C79-BD28-5FE6D2ADF40B}"/>
              </a:ext>
            </a:extLst>
          </p:cNvPr>
          <p:cNvSpPr txBox="1"/>
          <p:nvPr/>
        </p:nvSpPr>
        <p:spPr>
          <a:xfrm>
            <a:off x="2878950" y="1358490"/>
            <a:ext cx="121496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36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79AA7113-0EBE-48C9-BFFF-416F0EC28E03}"/>
              </a:ext>
            </a:extLst>
          </p:cNvPr>
          <p:cNvSpPr txBox="1"/>
          <p:nvPr/>
        </p:nvSpPr>
        <p:spPr>
          <a:xfrm>
            <a:off x="2495073" y="2100502"/>
            <a:ext cx="1310216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112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1AB9A9B5-05EE-474E-ACA5-8D74AF6AF834}"/>
              </a:ext>
            </a:extLst>
          </p:cNvPr>
          <p:cNvSpPr txBox="1"/>
          <p:nvPr/>
        </p:nvSpPr>
        <p:spPr>
          <a:xfrm>
            <a:off x="3055004" y="2100502"/>
            <a:ext cx="1822449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16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37A80ACE-5F1A-476A-8351-1670C01DC7A6}"/>
              </a:ext>
            </a:extLst>
          </p:cNvPr>
          <p:cNvSpPr txBox="1"/>
          <p:nvPr/>
        </p:nvSpPr>
        <p:spPr>
          <a:xfrm>
            <a:off x="3392047" y="2108122"/>
            <a:ext cx="1822449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1178995-27ED-4E41-A9F0-EDCC707CE2E2}"/>
              </a:ext>
            </a:extLst>
          </p:cNvPr>
          <p:cNvSpPr/>
          <p:nvPr/>
        </p:nvSpPr>
        <p:spPr>
          <a:xfrm>
            <a:off x="1014941" y="2752948"/>
            <a:ext cx="7457167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>
                <a:cs typeface="+mn-ea"/>
                <a:sym typeface="+mn-lt"/>
              </a:rPr>
              <a:t>解：（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34.6°=34°+0.6°</a:t>
            </a:r>
            <a:endParaRPr lang="en-US" altLang="zh-CN" sz="2000" baseline="300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               =34°+0.6×60</a:t>
            </a:r>
            <a:r>
              <a:rPr lang="en-US" altLang="zh-CN" sz="2000" baseline="30000" dirty="0">
                <a:cs typeface="+mn-ea"/>
                <a:sym typeface="+mn-lt"/>
              </a:rPr>
              <a:t>′</a:t>
            </a:r>
          </a:p>
          <a:p>
            <a:pPr defTabSz="914377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               =34°+36</a:t>
            </a:r>
            <a:r>
              <a:rPr lang="en-US" altLang="zh-CN" sz="2000" baseline="30000" dirty="0">
                <a:cs typeface="+mn-ea"/>
                <a:sym typeface="+mn-lt"/>
              </a:rPr>
              <a:t>′</a:t>
            </a:r>
            <a:r>
              <a:rPr lang="en-US" altLang="zh-CN" sz="2000" dirty="0">
                <a:cs typeface="+mn-ea"/>
                <a:sym typeface="+mn-lt"/>
              </a:rPr>
              <a:t>=34°36</a:t>
            </a:r>
            <a:r>
              <a:rPr lang="en-US" altLang="zh-CN" sz="2000" baseline="30000" dirty="0">
                <a:cs typeface="+mn-ea"/>
                <a:sym typeface="+mn-lt"/>
              </a:rPr>
              <a:t>′</a:t>
            </a:r>
          </a:p>
          <a:p>
            <a:pPr defTabSz="914377">
              <a:lnSpc>
                <a:spcPct val="150000"/>
              </a:lnSpc>
              <a:spcBef>
                <a:spcPct val="0"/>
              </a:spcBef>
            </a:pPr>
            <a:r>
              <a:rPr lang="en-US" altLang="zh-CN" sz="2000" baseline="30000" dirty="0">
                <a:cs typeface="+mn-ea"/>
                <a:sym typeface="+mn-lt"/>
              </a:rPr>
              <a:t>      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112.27°=112°+0.27×60</a:t>
            </a:r>
            <a:r>
              <a:rPr lang="en-US" altLang="zh-CN" sz="2000" baseline="30000" dirty="0">
                <a:cs typeface="+mn-ea"/>
                <a:sym typeface="+mn-lt"/>
              </a:rPr>
              <a:t>′</a:t>
            </a:r>
          </a:p>
          <a:p>
            <a:pPr defTabSz="914377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                 =112°+16.2</a:t>
            </a:r>
            <a:r>
              <a:rPr lang="en-US" altLang="zh-CN" sz="2000" baseline="30000" dirty="0">
                <a:cs typeface="+mn-ea"/>
                <a:sym typeface="+mn-lt"/>
              </a:rPr>
              <a:t>′</a:t>
            </a:r>
          </a:p>
          <a:p>
            <a:pPr defTabSz="914377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                 =112°+16</a:t>
            </a:r>
            <a:r>
              <a:rPr lang="en-US" altLang="zh-CN" sz="2000" baseline="30000" dirty="0">
                <a:cs typeface="+mn-ea"/>
                <a:sym typeface="+mn-lt"/>
              </a:rPr>
              <a:t>′</a:t>
            </a:r>
            <a:r>
              <a:rPr lang="en-US" altLang="zh-CN" sz="2000" dirty="0">
                <a:cs typeface="+mn-ea"/>
                <a:sym typeface="+mn-lt"/>
              </a:rPr>
              <a:t>+0.2×60</a:t>
            </a:r>
            <a:r>
              <a:rPr lang="en-US" altLang="zh-CN" sz="2000" baseline="30000" dirty="0">
                <a:cs typeface="+mn-ea"/>
                <a:sym typeface="+mn-lt"/>
              </a:rPr>
              <a:t>″</a:t>
            </a:r>
          </a:p>
          <a:p>
            <a:pPr defTabSz="914377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                 =112°16</a:t>
            </a:r>
            <a:r>
              <a:rPr lang="en-US" altLang="zh-CN" sz="2000" baseline="30000" dirty="0">
                <a:cs typeface="+mn-ea"/>
                <a:sym typeface="+mn-lt"/>
              </a:rPr>
              <a:t>′</a:t>
            </a:r>
            <a:r>
              <a:rPr lang="en-US" altLang="zh-CN" sz="2000" dirty="0">
                <a:cs typeface="+mn-ea"/>
                <a:sym typeface="+mn-lt"/>
              </a:rPr>
              <a:t>12</a:t>
            </a:r>
            <a:r>
              <a:rPr lang="en-US" altLang="zh-CN" sz="2000" baseline="30000" dirty="0">
                <a:cs typeface="+mn-ea"/>
                <a:sym typeface="+mn-lt"/>
              </a:rPr>
              <a:t>″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53FD58D-7722-48D0-8832-9319C2C1F2FE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填空</a:t>
            </a:r>
          </a:p>
        </p:txBody>
      </p:sp>
    </p:spTree>
    <p:extLst>
      <p:ext uri="{BB962C8B-B14F-4D97-AF65-F5344CB8AC3E}">
        <p14:creationId xmlns:p14="http://schemas.microsoft.com/office/powerpoint/2010/main" val="402580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58F2F1E-4792-483F-A03E-2A86D066FE9F}"/>
              </a:ext>
            </a:extLst>
          </p:cNvPr>
          <p:cNvSpPr/>
          <p:nvPr/>
        </p:nvSpPr>
        <p:spPr>
          <a:xfrm>
            <a:off x="981836" y="1206909"/>
            <a:ext cx="10648376" cy="1604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把下列结果化为度？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 fontAlgn="base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72°42</a:t>
            </a:r>
            <a:r>
              <a:rPr lang="en-US" altLang="zh-CN" sz="2400" baseline="30000" dirty="0">
                <a:cs typeface="+mn-ea"/>
                <a:sym typeface="+mn-lt"/>
              </a:rPr>
              <a:t>′</a:t>
            </a:r>
            <a:r>
              <a:rPr lang="en-US" altLang="zh-CN" sz="2400" dirty="0">
                <a:cs typeface="+mn-ea"/>
                <a:sym typeface="+mn-lt"/>
              </a:rPr>
              <a:t>                             2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37°14</a:t>
            </a:r>
            <a:r>
              <a:rPr lang="en-US" altLang="zh-CN" sz="2400" baseline="30000" dirty="0">
                <a:cs typeface="+mn-ea"/>
                <a:sym typeface="+mn-lt"/>
              </a:rPr>
              <a:t>′</a:t>
            </a:r>
            <a:r>
              <a:rPr lang="en-US" altLang="zh-CN" sz="2400" dirty="0">
                <a:cs typeface="+mn-ea"/>
                <a:sym typeface="+mn-lt"/>
              </a:rPr>
              <a:t>24</a:t>
            </a:r>
            <a:r>
              <a:rPr lang="en-US" altLang="zh-CN" sz="2400" baseline="30000" dirty="0">
                <a:cs typeface="+mn-ea"/>
                <a:sym typeface="+mn-lt"/>
              </a:rPr>
              <a:t>″</a:t>
            </a:r>
          </a:p>
          <a:p>
            <a:pPr defTabSz="914377" fontAlgn="base">
              <a:lnSpc>
                <a:spcPct val="150000"/>
              </a:lnSpc>
            </a:pP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CB37AB0-5D52-4C10-8152-16529D765120}"/>
              </a:ext>
            </a:extLst>
          </p:cNvPr>
          <p:cNvSpPr/>
          <p:nvPr/>
        </p:nvSpPr>
        <p:spPr>
          <a:xfrm>
            <a:off x="981836" y="2219348"/>
            <a:ext cx="6145969" cy="264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dirty="0">
                <a:cs typeface="+mn-ea"/>
                <a:sym typeface="+mn-lt"/>
              </a:rPr>
              <a:t>解</a:t>
            </a:r>
            <a:r>
              <a:rPr lang="en-US" altLang="zh-CN" dirty="0">
                <a:cs typeface="+mn-ea"/>
                <a:sym typeface="+mn-lt"/>
              </a:rPr>
              <a:t>:(1)72°42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=72°+42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</a:p>
          <a:p>
            <a:pPr marL="457189" indent="-457189"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=72°+(42÷60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°</a:t>
            </a:r>
            <a:endParaRPr lang="en-US" altLang="zh-CN" baseline="30000" dirty="0">
              <a:cs typeface="+mn-ea"/>
              <a:sym typeface="+mn-lt"/>
            </a:endParaRPr>
          </a:p>
          <a:p>
            <a:pPr marL="457189" indent="-457189"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=72°+0.7°</a:t>
            </a:r>
            <a:endParaRPr lang="en-US" altLang="zh-CN" baseline="30000" dirty="0">
              <a:cs typeface="+mn-ea"/>
              <a:sym typeface="+mn-lt"/>
            </a:endParaRPr>
          </a:p>
          <a:p>
            <a:pPr marL="457189" indent="-457189"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=72.7°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1DC1B1C8-7294-4704-885D-3C47DC9C1DFB}"/>
              </a:ext>
            </a:extLst>
          </p:cNvPr>
          <p:cNvSpPr txBox="1"/>
          <p:nvPr/>
        </p:nvSpPr>
        <p:spPr>
          <a:xfrm>
            <a:off x="4591096" y="2406620"/>
            <a:ext cx="9855200" cy="378693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(2)37°14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24</a:t>
            </a:r>
            <a:r>
              <a:rPr lang="en-US" altLang="zh-CN" baseline="42000" dirty="0">
                <a:cs typeface="+mn-ea"/>
                <a:sym typeface="+mn-lt"/>
              </a:rPr>
              <a:t>″</a:t>
            </a:r>
            <a:r>
              <a:rPr lang="en-US" altLang="zh-CN" dirty="0">
                <a:cs typeface="+mn-ea"/>
                <a:sym typeface="+mn-lt"/>
              </a:rPr>
              <a:t>=37°+14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+24</a:t>
            </a:r>
            <a:r>
              <a:rPr lang="en-US" altLang="zh-CN" baseline="42000" dirty="0">
                <a:cs typeface="+mn-ea"/>
                <a:sym typeface="+mn-lt"/>
              </a:rPr>
              <a:t>″</a:t>
            </a:r>
          </a:p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=37°+14′+(24÷60)′</a:t>
            </a:r>
            <a:endParaRPr lang="en-US" altLang="zh-CN" baseline="30000" dirty="0">
              <a:cs typeface="+mn-ea"/>
              <a:sym typeface="+mn-lt"/>
            </a:endParaRPr>
          </a:p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=37°+14′+0.4′</a:t>
            </a:r>
          </a:p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=37°+14.4′</a:t>
            </a:r>
          </a:p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=37°+(14.4÷60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°</a:t>
            </a:r>
            <a:endParaRPr lang="en-US" altLang="zh-CN" baseline="30000" dirty="0">
              <a:cs typeface="+mn-ea"/>
              <a:sym typeface="+mn-lt"/>
            </a:endParaRPr>
          </a:p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=37°+0.24°</a:t>
            </a:r>
          </a:p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=37.24°</a:t>
            </a:r>
            <a:endParaRPr lang="en-US" altLang="zh-CN" baseline="30000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E238E00-BAF5-415D-A4A2-49509D89253D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98027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58F2F1E-4792-483F-A03E-2A86D066FE9F}"/>
              </a:ext>
            </a:extLst>
          </p:cNvPr>
          <p:cNvSpPr/>
          <p:nvPr/>
        </p:nvSpPr>
        <p:spPr>
          <a:xfrm>
            <a:off x="626236" y="1168809"/>
            <a:ext cx="10648376" cy="446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你能通过三角板画出</a:t>
            </a:r>
            <a:r>
              <a:rPr lang="en-US" altLang="zh-CN" sz="2000" b="1" dirty="0">
                <a:cs typeface="+mn-ea"/>
                <a:sym typeface="+mn-lt"/>
              </a:rPr>
              <a:t>30°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45°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60°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90°</a:t>
            </a:r>
            <a:r>
              <a:rPr lang="zh-CN" altLang="en-US" sz="2000" b="1" dirty="0">
                <a:cs typeface="+mn-ea"/>
                <a:sym typeface="+mn-lt"/>
              </a:rPr>
              <a:t>等特殊角吗？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EF65FCE6-7F90-40E3-8A0B-A857335CA32B}"/>
              </a:ext>
            </a:extLst>
          </p:cNvPr>
          <p:cNvCxnSpPr/>
          <p:nvPr/>
        </p:nvCxnSpPr>
        <p:spPr>
          <a:xfrm>
            <a:off x="2248525" y="3866005"/>
            <a:ext cx="245838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38DB0ACB-260B-4141-9DE1-4C13C35B9D60}"/>
              </a:ext>
            </a:extLst>
          </p:cNvPr>
          <p:cNvCxnSpPr/>
          <p:nvPr/>
        </p:nvCxnSpPr>
        <p:spPr>
          <a:xfrm>
            <a:off x="6299201" y="3866005"/>
            <a:ext cx="245838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4" name="图片 13">
            <a:extLst>
              <a:ext uri="{FF2B5EF4-FFF2-40B4-BE49-F238E27FC236}">
                <a16:creationId xmlns:a16="http://schemas.microsoft.com/office/drawing/2014/main" id="{98328388-2061-40F6-9C2E-4C4BDF82FB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99"/>
          <a:stretch/>
        </p:blipFill>
        <p:spPr>
          <a:xfrm rot="16200000">
            <a:off x="2219599" y="2309723"/>
            <a:ext cx="1585208" cy="152735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4DC20655-1891-47CD-8846-A261A064C67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5887946" y="2406897"/>
            <a:ext cx="1870364" cy="1047855"/>
          </a:xfrm>
          <a:prstGeom prst="rect">
            <a:avLst/>
          </a:prstGeom>
        </p:spPr>
      </p:pic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F1DA9860-F279-4862-A430-EF01F2C2BC41}"/>
              </a:ext>
            </a:extLst>
          </p:cNvPr>
          <p:cNvCxnSpPr>
            <a:cxnSpLocks/>
          </p:cNvCxnSpPr>
          <p:nvPr/>
        </p:nvCxnSpPr>
        <p:spPr>
          <a:xfrm flipV="1">
            <a:off x="6299200" y="1577507"/>
            <a:ext cx="1315803" cy="22918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79F3125E-3435-4276-B6BD-F6E493C20689}"/>
              </a:ext>
            </a:extLst>
          </p:cNvPr>
          <p:cNvCxnSpPr>
            <a:cxnSpLocks/>
          </p:cNvCxnSpPr>
          <p:nvPr/>
        </p:nvCxnSpPr>
        <p:spPr>
          <a:xfrm flipV="1">
            <a:off x="2244075" y="2147133"/>
            <a:ext cx="1673355" cy="1695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Freeform 31">
            <a:extLst>
              <a:ext uri="{FF2B5EF4-FFF2-40B4-BE49-F238E27FC236}">
                <a16:creationId xmlns:a16="http://schemas.microsoft.com/office/drawing/2014/main" id="{91761534-2BCF-4664-AC2D-86E58F44948F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2691319" y="3455765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1D0CE28-8B58-40FB-8FB9-BEE9B3B575F1}"/>
              </a:ext>
            </a:extLst>
          </p:cNvPr>
          <p:cNvSpPr txBox="1"/>
          <p:nvPr/>
        </p:nvSpPr>
        <p:spPr>
          <a:xfrm>
            <a:off x="2956299" y="3173087"/>
            <a:ext cx="1164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45°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2" name="Freeform 31">
            <a:extLst>
              <a:ext uri="{FF2B5EF4-FFF2-40B4-BE49-F238E27FC236}">
                <a16:creationId xmlns:a16="http://schemas.microsoft.com/office/drawing/2014/main" id="{2B35EB38-06F2-447B-8C56-1DEE2D67E0E5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6609511" y="3480333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25E5444-1C58-4D6F-83A2-ECA6CD94F10D}"/>
              </a:ext>
            </a:extLst>
          </p:cNvPr>
          <p:cNvSpPr txBox="1"/>
          <p:nvPr/>
        </p:nvSpPr>
        <p:spPr>
          <a:xfrm>
            <a:off x="6874491" y="3197655"/>
            <a:ext cx="1164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60°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CDEE81E-4F88-4895-98BF-D075B53AF3EE}"/>
              </a:ext>
            </a:extLst>
          </p:cNvPr>
          <p:cNvSpPr txBox="1"/>
          <p:nvPr/>
        </p:nvSpPr>
        <p:spPr>
          <a:xfrm>
            <a:off x="2099827" y="4435969"/>
            <a:ext cx="8398747" cy="1600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尝试画出</a:t>
            </a:r>
            <a:r>
              <a:rPr lang="en-US" altLang="zh-CN" sz="2667" b="1" dirty="0">
                <a:cs typeface="+mn-ea"/>
                <a:sym typeface="+mn-lt"/>
              </a:rPr>
              <a:t>30°</a:t>
            </a:r>
            <a:r>
              <a:rPr lang="zh-CN" altLang="en-US" sz="2667" b="1" dirty="0">
                <a:cs typeface="+mn-ea"/>
                <a:sym typeface="+mn-lt"/>
              </a:rPr>
              <a:t>，</a:t>
            </a:r>
            <a:r>
              <a:rPr lang="en-US" altLang="zh-CN" sz="2667" b="1" dirty="0">
                <a:cs typeface="+mn-ea"/>
                <a:sym typeface="+mn-lt"/>
              </a:rPr>
              <a:t>90°</a:t>
            </a:r>
            <a:r>
              <a:rPr lang="zh-CN" altLang="en-US" sz="2667" b="1" dirty="0">
                <a:cs typeface="+mn-ea"/>
                <a:sym typeface="+mn-lt"/>
              </a:rPr>
              <a:t>的特殊角？</a:t>
            </a:r>
            <a:endParaRPr lang="en-US" altLang="zh-CN" sz="2667" b="1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想一想除了这些，还能通过三角板画出哪些特殊角？</a:t>
            </a:r>
            <a:endParaRPr lang="en-US" altLang="zh-CN" sz="2667" b="1" dirty="0">
              <a:cs typeface="+mn-ea"/>
              <a:sym typeface="+mn-lt"/>
            </a:endParaRPr>
          </a:p>
          <a:p>
            <a:pPr defTabSz="914377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FB4364D-3970-4CA2-8E98-2E8F090CF7B7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324345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F534E20A-D415-4BE4-8D9C-70FC0D408B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73" y="2297658"/>
            <a:ext cx="6855808" cy="3787833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58F2F1E-4792-483F-A03E-2A86D066FE9F}"/>
              </a:ext>
            </a:extLst>
          </p:cNvPr>
          <p:cNvSpPr/>
          <p:nvPr/>
        </p:nvSpPr>
        <p:spPr>
          <a:xfrm>
            <a:off x="771812" y="1100315"/>
            <a:ext cx="10648376" cy="446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如何使通过量角器画一个</a:t>
            </a:r>
            <a:r>
              <a:rPr lang="en-US" altLang="zh-CN" sz="2000" b="1" dirty="0">
                <a:cs typeface="+mn-ea"/>
                <a:sym typeface="+mn-lt"/>
              </a:rPr>
              <a:t>36°</a:t>
            </a:r>
            <a:r>
              <a:rPr lang="zh-CN" altLang="en-US" sz="2000" b="1" dirty="0">
                <a:cs typeface="+mn-ea"/>
                <a:sym typeface="+mn-lt"/>
              </a:rPr>
              <a:t>的角？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52023E9-C3BD-445B-A0FF-1CC4A54B942B}"/>
              </a:ext>
            </a:extLst>
          </p:cNvPr>
          <p:cNvCxnSpPr>
            <a:cxnSpLocks/>
          </p:cNvCxnSpPr>
          <p:nvPr/>
        </p:nvCxnSpPr>
        <p:spPr>
          <a:xfrm>
            <a:off x="4960078" y="5669613"/>
            <a:ext cx="47635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05EBC00C-E3F7-4E30-A6BC-4316B39B996B}"/>
              </a:ext>
            </a:extLst>
          </p:cNvPr>
          <p:cNvCxnSpPr>
            <a:cxnSpLocks/>
          </p:cNvCxnSpPr>
          <p:nvPr/>
        </p:nvCxnSpPr>
        <p:spPr>
          <a:xfrm flipV="1">
            <a:off x="4960077" y="3125171"/>
            <a:ext cx="3434416" cy="252167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17432677-D448-406B-A5B8-FAA4D046F206}"/>
              </a:ext>
            </a:extLst>
          </p:cNvPr>
          <p:cNvSpPr/>
          <p:nvPr/>
        </p:nvSpPr>
        <p:spPr>
          <a:xfrm>
            <a:off x="7635227" y="3610543"/>
            <a:ext cx="69955" cy="609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Freeform 31">
            <a:extLst>
              <a:ext uri="{FF2B5EF4-FFF2-40B4-BE49-F238E27FC236}">
                <a16:creationId xmlns:a16="http://schemas.microsoft.com/office/drawing/2014/main" id="{5933DF42-3A36-4FE5-91B3-957DA2DB0AA7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5470259" y="5277136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9A5EFF9-F900-4078-9D51-CE7EDDED882B}"/>
              </a:ext>
            </a:extLst>
          </p:cNvPr>
          <p:cNvSpPr txBox="1"/>
          <p:nvPr/>
        </p:nvSpPr>
        <p:spPr>
          <a:xfrm>
            <a:off x="5735239" y="4994457"/>
            <a:ext cx="1164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36°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179ED07-8F34-4115-8F2D-7276577AAA54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15381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58F2F1E-4792-483F-A03E-2A86D066FE9F}"/>
              </a:ext>
            </a:extLst>
          </p:cNvPr>
          <p:cNvSpPr/>
          <p:nvPr/>
        </p:nvSpPr>
        <p:spPr>
          <a:xfrm>
            <a:off x="867536" y="1435508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cs typeface="+mn-ea"/>
                <a:sym typeface="+mn-lt"/>
              </a:rPr>
              <a:t>尝试通过量角器画</a:t>
            </a:r>
            <a:r>
              <a:rPr lang="en-US" altLang="zh-CN" sz="2667" b="1" dirty="0">
                <a:cs typeface="+mn-ea"/>
                <a:sym typeface="+mn-lt"/>
              </a:rPr>
              <a:t>75°</a:t>
            </a:r>
            <a:r>
              <a:rPr lang="zh-CN" altLang="en-US" sz="2667" b="1" dirty="0">
                <a:cs typeface="+mn-ea"/>
                <a:sym typeface="+mn-lt"/>
              </a:rPr>
              <a:t>，</a:t>
            </a:r>
            <a:r>
              <a:rPr lang="en-US" altLang="zh-CN" sz="2667" b="1" dirty="0">
                <a:cs typeface="+mn-ea"/>
                <a:sym typeface="+mn-lt"/>
              </a:rPr>
              <a:t>146°</a:t>
            </a:r>
            <a:r>
              <a:rPr lang="zh-CN" altLang="en-US" sz="2667" b="1" dirty="0">
                <a:cs typeface="+mn-ea"/>
                <a:sym typeface="+mn-lt"/>
              </a:rPr>
              <a:t>的角？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B23AA88-4A2D-4362-BA53-7CF17FBF76F6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58926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7100CD7C-41C8-4409-B929-7B423421BD44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19D9A6A-AE43-4908-B8FE-25FC19D2C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383257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91A1795D-3C26-4881-B183-90596DC71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412465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、理解角的概念，掌握角的表示方法。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、理解角、平角、圆角的概念。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AC2B231D-0A82-4691-91B1-044277095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3869355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A9F2A243-DB70-4B26-84AF-2BA6219A5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98562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角的定义、角的表示方法。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难点：会用不同的方法表示一个角。</a:t>
            </a:r>
          </a:p>
        </p:txBody>
      </p:sp>
    </p:spTree>
    <p:extLst>
      <p:ext uri="{BB962C8B-B14F-4D97-AF65-F5344CB8AC3E}">
        <p14:creationId xmlns:p14="http://schemas.microsoft.com/office/powerpoint/2010/main" val="249836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363718-8BB8-4AF9-BAE4-6E62A60A6851}"/>
              </a:ext>
            </a:extLst>
          </p:cNvPr>
          <p:cNvSpPr/>
          <p:nvPr/>
        </p:nvSpPr>
        <p:spPr>
          <a:xfrm>
            <a:off x="-983036" y="574554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D9BBD5-A654-49B5-9470-51E7D7DA7DE5}"/>
              </a:ext>
            </a:extLst>
          </p:cNvPr>
          <p:cNvSpPr/>
          <p:nvPr/>
        </p:nvSpPr>
        <p:spPr>
          <a:xfrm>
            <a:off x="11079548" y="-1066358"/>
            <a:ext cx="2224903" cy="2224903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3F65484-DB27-4526-BD77-4F2C428A7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226" y="923925"/>
            <a:ext cx="4286250" cy="5934075"/>
          </a:xfrm>
          <a:prstGeom prst="rect">
            <a:avLst/>
          </a:prstGeom>
        </p:spPr>
      </p:pic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3904CDFF-1CEB-4667-9BD4-2C9B2FB57C41}"/>
              </a:ext>
            </a:extLst>
          </p:cNvPr>
          <p:cNvSpPr>
            <a:spLocks/>
          </p:cNvSpPr>
          <p:nvPr/>
        </p:nvSpPr>
        <p:spPr bwMode="auto">
          <a:xfrm rot="16200000">
            <a:off x="1429388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C44962AC-49BE-448A-B77A-1A163B1285B6}"/>
              </a:ext>
            </a:extLst>
          </p:cNvPr>
          <p:cNvSpPr>
            <a:spLocks/>
          </p:cNvSpPr>
          <p:nvPr/>
        </p:nvSpPr>
        <p:spPr bwMode="auto">
          <a:xfrm rot="16200000">
            <a:off x="2777146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975C2AD-66D7-4AAB-9575-BFECA022D43B}"/>
              </a:ext>
            </a:extLst>
          </p:cNvPr>
          <p:cNvGrpSpPr/>
          <p:nvPr/>
        </p:nvGrpSpPr>
        <p:grpSpPr>
          <a:xfrm>
            <a:off x="888890" y="2957236"/>
            <a:ext cx="4749910" cy="1407776"/>
            <a:chOff x="1571361" y="2753282"/>
            <a:chExt cx="4749910" cy="14077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0C66348-F224-442D-A0CA-3B38FED640C7}"/>
                </a:ext>
              </a:extLst>
            </p:cNvPr>
            <p:cNvSpPr/>
            <p:nvPr/>
          </p:nvSpPr>
          <p:spPr bwMode="auto">
            <a:xfrm>
              <a:off x="1602935" y="2753282"/>
              <a:ext cx="47183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BD3BE1B-9893-4E56-B6BD-21A63BACA843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3D73B0AB-4561-4E75-A665-219930EF0989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68640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88CDEB67-7736-4F5B-9262-DCDBB2C5C78E}"/>
              </a:ext>
            </a:extLst>
          </p:cNvPr>
          <p:cNvSpPr/>
          <p:nvPr/>
        </p:nvSpPr>
        <p:spPr bwMode="auto">
          <a:xfrm>
            <a:off x="888890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C3BEFD6-2B62-4A14-86AA-0C30199EE53A}"/>
              </a:ext>
            </a:extLst>
          </p:cNvPr>
          <p:cNvSpPr txBox="1"/>
          <p:nvPr/>
        </p:nvSpPr>
        <p:spPr>
          <a:xfrm>
            <a:off x="888890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DD44BC8-1D60-4B63-8989-235872DA1347}"/>
              </a:ext>
            </a:extLst>
          </p:cNvPr>
          <p:cNvSpPr/>
          <p:nvPr/>
        </p:nvSpPr>
        <p:spPr>
          <a:xfrm>
            <a:off x="888890" y="3870923"/>
            <a:ext cx="411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74EAE98-6A5D-48FE-A347-6821E5D17628}"/>
              </a:ext>
            </a:extLst>
          </p:cNvPr>
          <p:cNvSpPr txBox="1"/>
          <p:nvPr/>
        </p:nvSpPr>
        <p:spPr>
          <a:xfrm>
            <a:off x="1004032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A98552CD-425F-49E2-8912-1B316CAED26A}"/>
              </a:ext>
            </a:extLst>
          </p:cNvPr>
          <p:cNvSpPr txBox="1"/>
          <p:nvPr/>
        </p:nvSpPr>
        <p:spPr>
          <a:xfrm>
            <a:off x="2351790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ED5BD3B3-24B3-4ECB-AE1E-59068823DAF4}"/>
              </a:ext>
            </a:extLst>
          </p:cNvPr>
          <p:cNvSpPr/>
          <p:nvPr/>
        </p:nvSpPr>
        <p:spPr>
          <a:xfrm>
            <a:off x="990050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863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77ACF506-AB14-4672-A47D-24A244CCCD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0"/>
          <a:stretch/>
        </p:blipFill>
        <p:spPr>
          <a:xfrm>
            <a:off x="1288754" y="2067923"/>
            <a:ext cx="3053804" cy="2297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DA0DA21-299E-49B1-B46D-45426D08671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698" y="2067923"/>
            <a:ext cx="3053805" cy="2290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7FBF67D-C807-459E-8AFF-A555421E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52642" y="2103446"/>
            <a:ext cx="2753786" cy="2219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0A2F59EB-DD26-43D8-BCCA-FB764E45D4BA}"/>
              </a:ext>
            </a:extLst>
          </p:cNvPr>
          <p:cNvSpPr txBox="1"/>
          <p:nvPr/>
        </p:nvSpPr>
        <p:spPr>
          <a:xfrm>
            <a:off x="760616" y="252184"/>
            <a:ext cx="346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生活中常见的角</a:t>
            </a:r>
          </a:p>
        </p:txBody>
      </p:sp>
    </p:spTree>
    <p:extLst>
      <p:ext uri="{BB962C8B-B14F-4D97-AF65-F5344CB8AC3E}">
        <p14:creationId xmlns:p14="http://schemas.microsoft.com/office/powerpoint/2010/main" val="101343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71812" y="1165987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en-US" altLang="zh-CN" sz="2400" b="1" dirty="0"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 有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公共端点</a:t>
            </a:r>
            <a:r>
              <a:rPr lang="zh-CN" altLang="en-US" sz="2400" b="1" dirty="0">
                <a:cs typeface="+mn-ea"/>
                <a:sym typeface="+mn-lt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两条射线</a:t>
            </a:r>
            <a:r>
              <a:rPr lang="zh-CN" altLang="en-US" sz="2400" b="1" dirty="0">
                <a:cs typeface="+mn-ea"/>
                <a:sym typeface="+mn-lt"/>
              </a:rPr>
              <a:t>组成的图形叫做角。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BC448A0A-901C-4E05-ABE0-B34355944919}"/>
              </a:ext>
            </a:extLst>
          </p:cNvPr>
          <p:cNvSpPr/>
          <p:nvPr/>
        </p:nvSpPr>
        <p:spPr>
          <a:xfrm>
            <a:off x="3753344" y="2988731"/>
            <a:ext cx="95795" cy="783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0A7D83BF-A61F-4D58-8789-B2DD61A274AE}"/>
              </a:ext>
            </a:extLst>
          </p:cNvPr>
          <p:cNvCxnSpPr>
            <a:cxnSpLocks/>
          </p:cNvCxnSpPr>
          <p:nvPr/>
        </p:nvCxnSpPr>
        <p:spPr>
          <a:xfrm flipV="1">
            <a:off x="3788977" y="3015573"/>
            <a:ext cx="3296195" cy="3918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F733935C-BFE2-4B97-9FF8-958E2E076812}"/>
              </a:ext>
            </a:extLst>
          </p:cNvPr>
          <p:cNvCxnSpPr>
            <a:cxnSpLocks/>
          </p:cNvCxnSpPr>
          <p:nvPr/>
        </p:nvCxnSpPr>
        <p:spPr>
          <a:xfrm flipV="1">
            <a:off x="3801242" y="2015647"/>
            <a:ext cx="2100217" cy="100695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AECDBB94-97CD-4C3F-A3F0-536AF3534BD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011874" y="3067109"/>
            <a:ext cx="741471" cy="468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29EA3957-5073-4A59-9E91-E66DD2C979EC}"/>
              </a:ext>
            </a:extLst>
          </p:cNvPr>
          <p:cNvCxnSpPr>
            <a:cxnSpLocks/>
          </p:cNvCxnSpPr>
          <p:nvPr/>
        </p:nvCxnSpPr>
        <p:spPr>
          <a:xfrm rot="10800000" flipH="1">
            <a:off x="6009848" y="2124466"/>
            <a:ext cx="1443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B3709FD1-6A2D-417B-A587-62159B635898}"/>
              </a:ext>
            </a:extLst>
          </p:cNvPr>
          <p:cNvCxnSpPr>
            <a:cxnSpLocks/>
          </p:cNvCxnSpPr>
          <p:nvPr/>
        </p:nvCxnSpPr>
        <p:spPr>
          <a:xfrm rot="10800000" flipH="1">
            <a:off x="6104530" y="2245049"/>
            <a:ext cx="1348716" cy="553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9D81EBCA-2748-4144-A0B2-019E0FC1FB2C}"/>
              </a:ext>
            </a:extLst>
          </p:cNvPr>
          <p:cNvSpPr txBox="1"/>
          <p:nvPr/>
        </p:nvSpPr>
        <p:spPr>
          <a:xfrm>
            <a:off x="1705587" y="3535194"/>
            <a:ext cx="130628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角的顶点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F365CB16-9098-400A-8F33-20491D6ADCFE}"/>
              </a:ext>
            </a:extLst>
          </p:cNvPr>
          <p:cNvSpPr txBox="1"/>
          <p:nvPr/>
        </p:nvSpPr>
        <p:spPr>
          <a:xfrm>
            <a:off x="7560911" y="1950716"/>
            <a:ext cx="130628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角的两边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B81EEB3-C173-453B-A695-06D91C592DF6}"/>
              </a:ext>
            </a:extLst>
          </p:cNvPr>
          <p:cNvSpPr txBox="1"/>
          <p:nvPr/>
        </p:nvSpPr>
        <p:spPr>
          <a:xfrm>
            <a:off x="4565416" y="3371401"/>
            <a:ext cx="329619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角的常见表示方法</a:t>
            </a: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：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CC489984-0E96-4A43-BB54-56573C6C9A42}"/>
              </a:ext>
            </a:extLst>
          </p:cNvPr>
          <p:cNvGrpSpPr/>
          <p:nvPr/>
        </p:nvGrpSpPr>
        <p:grpSpPr>
          <a:xfrm>
            <a:off x="1286538" y="4406462"/>
            <a:ext cx="3296195" cy="1037989"/>
            <a:chOff x="3670506" y="3366631"/>
            <a:chExt cx="2472146" cy="778492"/>
          </a:xfrm>
        </p:grpSpPr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4EF3F706-9FE3-4702-8127-0D6EC740F8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E076F4B0-A511-423B-9572-D5B5A94459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1049" y="3366631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65B9209D-D05C-4520-A43F-676A830A3E21}"/>
              </a:ext>
            </a:extLst>
          </p:cNvPr>
          <p:cNvGrpSpPr/>
          <p:nvPr/>
        </p:nvGrpSpPr>
        <p:grpSpPr>
          <a:xfrm rot="6564701">
            <a:off x="6038187" y="4214998"/>
            <a:ext cx="1481399" cy="1663157"/>
            <a:chOff x="3668182" y="3388110"/>
            <a:chExt cx="2474470" cy="757013"/>
          </a:xfrm>
        </p:grpSpPr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F21F9ACA-F112-467F-852D-AE1A06DD7A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757D1915-3563-4F56-B518-E07D8099DF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8182" y="3388110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87458736-98F7-4087-B926-DBBA0BFCAD53}"/>
              </a:ext>
            </a:extLst>
          </p:cNvPr>
          <p:cNvGrpSpPr/>
          <p:nvPr/>
        </p:nvGrpSpPr>
        <p:grpSpPr>
          <a:xfrm flipH="1">
            <a:off x="8214053" y="4262590"/>
            <a:ext cx="3296195" cy="1037989"/>
            <a:chOff x="3670506" y="3366631"/>
            <a:chExt cx="2472146" cy="778492"/>
          </a:xfrm>
        </p:grpSpPr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F4598ED9-AB37-4496-AE2B-A4C186DFC4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F4C2E8D2-440D-446C-B644-47579709CB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1049" y="3366631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弧形 44">
            <a:extLst>
              <a:ext uri="{FF2B5EF4-FFF2-40B4-BE49-F238E27FC236}">
                <a16:creationId xmlns:a16="http://schemas.microsoft.com/office/drawing/2014/main" id="{24CE6E4A-D3ED-4275-A139-7AEA15F5D2C4}"/>
              </a:ext>
            </a:extLst>
          </p:cNvPr>
          <p:cNvSpPr/>
          <p:nvPr/>
        </p:nvSpPr>
        <p:spPr>
          <a:xfrm>
            <a:off x="1751351" y="5035575"/>
            <a:ext cx="706669" cy="778403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弧形 45">
            <a:extLst>
              <a:ext uri="{FF2B5EF4-FFF2-40B4-BE49-F238E27FC236}">
                <a16:creationId xmlns:a16="http://schemas.microsoft.com/office/drawing/2014/main" id="{F1D9441F-7B7F-4017-9747-FEBC597DED35}"/>
              </a:ext>
            </a:extLst>
          </p:cNvPr>
          <p:cNvSpPr/>
          <p:nvPr/>
        </p:nvSpPr>
        <p:spPr>
          <a:xfrm rot="8274242">
            <a:off x="6011339" y="3881820"/>
            <a:ext cx="706669" cy="778403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7" name="弧形 46">
            <a:extLst>
              <a:ext uri="{FF2B5EF4-FFF2-40B4-BE49-F238E27FC236}">
                <a16:creationId xmlns:a16="http://schemas.microsoft.com/office/drawing/2014/main" id="{4840AD9E-AE5B-4FB3-A223-6EC5E73CDE35}"/>
              </a:ext>
            </a:extLst>
          </p:cNvPr>
          <p:cNvSpPr/>
          <p:nvPr/>
        </p:nvSpPr>
        <p:spPr>
          <a:xfrm rot="14204503">
            <a:off x="10273536" y="4646374"/>
            <a:ext cx="706669" cy="778403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33A5EC46-CA0D-4ADB-A4BE-087EA7F66CBD}"/>
              </a:ext>
            </a:extLst>
          </p:cNvPr>
          <p:cNvSpPr txBox="1"/>
          <p:nvPr/>
        </p:nvSpPr>
        <p:spPr>
          <a:xfrm>
            <a:off x="3501649" y="396875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830F7AE6-1D47-4C25-9323-CA829C47DF76}"/>
              </a:ext>
            </a:extLst>
          </p:cNvPr>
          <p:cNvSpPr txBox="1"/>
          <p:nvPr/>
        </p:nvSpPr>
        <p:spPr>
          <a:xfrm>
            <a:off x="760616" y="5236704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DD2F7E1-B056-4500-ACF4-AD40AFDCC82C}"/>
              </a:ext>
            </a:extLst>
          </p:cNvPr>
          <p:cNvSpPr txBox="1"/>
          <p:nvPr/>
        </p:nvSpPr>
        <p:spPr>
          <a:xfrm>
            <a:off x="4459522" y="5439920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3A5C87DA-5A6B-40D4-B85C-3AB8B8C89D41}"/>
              </a:ext>
            </a:extLst>
          </p:cNvPr>
          <p:cNvSpPr txBox="1"/>
          <p:nvPr/>
        </p:nvSpPr>
        <p:spPr>
          <a:xfrm>
            <a:off x="6147780" y="4598454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9BB3255-2F90-48E0-B5BA-E10F792588E4}"/>
              </a:ext>
            </a:extLst>
          </p:cNvPr>
          <p:cNvSpPr txBox="1"/>
          <p:nvPr/>
        </p:nvSpPr>
        <p:spPr>
          <a:xfrm>
            <a:off x="9581484" y="4582937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1CE98C21-BD00-45F9-909F-6C1BAD8CE129}"/>
              </a:ext>
            </a:extLst>
          </p:cNvPr>
          <p:cNvSpPr txBox="1"/>
          <p:nvPr/>
        </p:nvSpPr>
        <p:spPr>
          <a:xfrm>
            <a:off x="1177112" y="5583104"/>
            <a:ext cx="2944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和∠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AOB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2C452036-A94E-4024-9391-48D3BF079F8A}"/>
              </a:ext>
            </a:extLst>
          </p:cNvPr>
          <p:cNvSpPr txBox="1"/>
          <p:nvPr/>
        </p:nvSpPr>
        <p:spPr>
          <a:xfrm>
            <a:off x="5549135" y="5646045"/>
            <a:ext cx="1631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l-GR" altLang="zh-CN" sz="32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EAF736D4-D246-4B1A-964A-DB404C0B5E34}"/>
              </a:ext>
            </a:extLst>
          </p:cNvPr>
          <p:cNvSpPr txBox="1"/>
          <p:nvPr/>
        </p:nvSpPr>
        <p:spPr>
          <a:xfrm>
            <a:off x="9346920" y="5581737"/>
            <a:ext cx="1631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DD5491E8-8EAE-41DB-8CE3-BA793524C4CA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角的概念</a:t>
            </a:r>
          </a:p>
        </p:txBody>
      </p:sp>
    </p:spTree>
    <p:extLst>
      <p:ext uri="{BB962C8B-B14F-4D97-AF65-F5344CB8AC3E}">
        <p14:creationId xmlns:p14="http://schemas.microsoft.com/office/powerpoint/2010/main" val="23268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3" grpId="0" animBg="1"/>
      <p:bldP spid="34" grpId="0" animBg="1"/>
      <p:bldP spid="35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B1CFD625-8180-4164-BC95-B677B6CD61EF}"/>
              </a:ext>
            </a:extLst>
          </p:cNvPr>
          <p:cNvSpPr txBox="1"/>
          <p:nvPr/>
        </p:nvSpPr>
        <p:spPr>
          <a:xfrm>
            <a:off x="979503" y="1140843"/>
            <a:ext cx="10871200" cy="454374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lnSpc>
                <a:spcPct val="300000"/>
              </a:lnSpc>
              <a:spcBef>
                <a:spcPct val="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角用“ 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”表示，读作“  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角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”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角的表示方法有下面四种：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3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角可以用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三个大写字母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但表示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顶点的字母一定要写在中间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3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用一个字母表示角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必须是以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这个字母为顶点的角，而且只有一个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3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用一个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数字表示角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在靠近顶点处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画上弧线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写上数字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30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用一个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希腊字母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在靠近顶点处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画上弧线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写上希腊字母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B984CDF-60BC-48E7-BE57-85C7E94B83EE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角的表示方法</a:t>
            </a:r>
          </a:p>
        </p:txBody>
      </p:sp>
    </p:spTree>
    <p:extLst>
      <p:ext uri="{BB962C8B-B14F-4D97-AF65-F5344CB8AC3E}">
        <p14:creationId xmlns:p14="http://schemas.microsoft.com/office/powerpoint/2010/main" val="168780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E7396449-4924-4908-8E94-634B949E27E2}"/>
              </a:ext>
            </a:extLst>
          </p:cNvPr>
          <p:cNvSpPr/>
          <p:nvPr/>
        </p:nvSpPr>
        <p:spPr>
          <a:xfrm>
            <a:off x="771812" y="1242222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cs typeface="+mn-ea"/>
                <a:sym typeface="+mn-lt"/>
              </a:rPr>
              <a:t>如何表示下面这个角？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A6813712-F5DC-430B-A122-DDF2E0AF071E}"/>
              </a:ext>
            </a:extLst>
          </p:cNvPr>
          <p:cNvSpPr>
            <a:spLocks noChangeShapeType="1"/>
          </p:cNvSpPr>
          <p:nvPr/>
        </p:nvSpPr>
        <p:spPr bwMode="auto">
          <a:xfrm rot="18000000">
            <a:off x="1489440" y="3228692"/>
            <a:ext cx="2296584" cy="23918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352ABB82-E813-44E2-BF63-48A536EA2EA4}"/>
              </a:ext>
            </a:extLst>
          </p:cNvPr>
          <p:cNvGrpSpPr>
            <a:grpSpLocks/>
          </p:cNvGrpSpPr>
          <p:nvPr/>
        </p:nvGrpSpPr>
        <p:grpSpPr bwMode="auto">
          <a:xfrm>
            <a:off x="1950873" y="4242575"/>
            <a:ext cx="2910416" cy="59267"/>
            <a:chOff x="1091" y="3760"/>
            <a:chExt cx="4148" cy="68"/>
          </a:xfrm>
        </p:grpSpPr>
        <p:sp>
          <p:nvSpPr>
            <p:cNvPr id="12" name="Line 15">
              <a:extLst>
                <a:ext uri="{FF2B5EF4-FFF2-40B4-BE49-F238E27FC236}">
                  <a16:creationId xmlns:a16="http://schemas.microsoft.com/office/drawing/2014/main" id="{50AB0A34-F8C0-4563-A02F-766BA913D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3793"/>
              <a:ext cx="412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425A4A43-CA30-4F59-B251-2ECF8DB9D1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1" y="3760"/>
              <a:ext cx="68" cy="6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7"/>
              <a:endParaRPr lang="zh-CN" altLang="en-US" sz="533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Text Box 20">
            <a:extLst>
              <a:ext uri="{FF2B5EF4-FFF2-40B4-BE49-F238E27FC236}">
                <a16:creationId xmlns:a16="http://schemas.microsoft.com/office/drawing/2014/main" id="{426F3FFE-2320-4C6C-BF5F-EC3DC1EBF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141" y="2051825"/>
            <a:ext cx="594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i="1" dirty="0">
                <a:solidFill>
                  <a:srgbClr val="3333CC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E998CEE6-0AD3-41C6-A2B3-F7A51C501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057" y="4049958"/>
            <a:ext cx="673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i="1">
                <a:solidFill>
                  <a:srgbClr val="FF0000"/>
                </a:solidFill>
                <a:cs typeface="+mn-ea"/>
                <a:sym typeface="+mn-lt"/>
              </a:rPr>
              <a:t>O</a:t>
            </a:r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75B21393-C22D-4074-A98D-C7DF6F7F5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548" y="3794900"/>
            <a:ext cx="5228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i="1" dirty="0">
                <a:solidFill>
                  <a:srgbClr val="3333CC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C8D85B00-F85C-4CCB-9EB3-05B2EAE605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6056" y="3067824"/>
            <a:ext cx="2133600" cy="1219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ext Box 30">
            <a:extLst>
              <a:ext uri="{FF2B5EF4-FFF2-40B4-BE49-F238E27FC236}">
                <a16:creationId xmlns:a16="http://schemas.microsoft.com/office/drawing/2014/main" id="{BE5AFA27-9360-4A4A-A2B7-09AEE759F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656" y="2864625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i="1">
                <a:solidFill>
                  <a:srgbClr val="3333CC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19" name="Freeform 31">
            <a:extLst>
              <a:ext uri="{FF2B5EF4-FFF2-40B4-BE49-F238E27FC236}">
                <a16:creationId xmlns:a16="http://schemas.microsoft.com/office/drawing/2014/main" id="{54F39455-2C45-4FD5-813A-A0EAAFB1B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989" y="3880624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Text Box 32">
            <a:extLst>
              <a:ext uri="{FF2B5EF4-FFF2-40B4-BE49-F238E27FC236}">
                <a16:creationId xmlns:a16="http://schemas.microsoft.com/office/drawing/2014/main" id="{F1994DE7-9A31-4FC8-BC59-4151F1052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256" y="3779025"/>
            <a:ext cx="609600" cy="91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endParaRPr lang="zh-CN" altLang="zh-CN" sz="533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Freeform 31">
            <a:extLst>
              <a:ext uri="{FF2B5EF4-FFF2-40B4-BE49-F238E27FC236}">
                <a16:creationId xmlns:a16="http://schemas.microsoft.com/office/drawing/2014/main" id="{AF8424FE-11BA-43E0-AAF4-0238FD8A201F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2714989" y="3372624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38F4B95-1D21-48B7-89B9-2B4E83C149BF}"/>
              </a:ext>
            </a:extLst>
          </p:cNvPr>
          <p:cNvSpPr txBox="1"/>
          <p:nvPr/>
        </p:nvSpPr>
        <p:spPr>
          <a:xfrm>
            <a:off x="2861283" y="2861648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D553DB9-8349-4431-B3C1-EBAB64A400E9}"/>
              </a:ext>
            </a:extLst>
          </p:cNvPr>
          <p:cNvSpPr txBox="1"/>
          <p:nvPr/>
        </p:nvSpPr>
        <p:spPr>
          <a:xfrm>
            <a:off x="3116341" y="3591026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solidFill>
                  <a:srgbClr val="FF0000"/>
                </a:solidFill>
                <a:cs typeface="+mn-ea"/>
                <a:sym typeface="+mn-lt"/>
              </a:rPr>
              <a:t>β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408D0FED-337C-49DF-9519-92D1D447F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823" y="5104502"/>
            <a:ext cx="4219911" cy="55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defTabSz="914377">
              <a:lnSpc>
                <a:spcPct val="120000"/>
              </a:lnSpc>
            </a:pPr>
            <a:r>
              <a:rPr lang="zh-CN" altLang="en-US" sz="2667" b="1" dirty="0">
                <a:cs typeface="+mn-ea"/>
                <a:sym typeface="+mn-lt"/>
              </a:rPr>
              <a:t>∠</a:t>
            </a:r>
            <a:r>
              <a:rPr lang="en-US" altLang="zh-CN" sz="2667" b="1" dirty="0">
                <a:cs typeface="+mn-ea"/>
                <a:sym typeface="+mn-lt"/>
              </a:rPr>
              <a:t>AOB </a:t>
            </a:r>
            <a:r>
              <a:rPr lang="zh-CN" altLang="en-US" sz="2667" b="1" dirty="0">
                <a:cs typeface="+mn-ea"/>
                <a:sym typeface="+mn-lt"/>
              </a:rPr>
              <a:t>或 ∠</a:t>
            </a:r>
            <a:r>
              <a:rPr lang="en-US" altLang="zh-CN" sz="2667" b="1" dirty="0">
                <a:cs typeface="+mn-ea"/>
                <a:sym typeface="+mn-lt"/>
              </a:rPr>
              <a:t>BOA </a:t>
            </a:r>
            <a:r>
              <a:rPr lang="zh-CN" altLang="en-US" sz="2667" b="1" dirty="0">
                <a:cs typeface="+mn-ea"/>
                <a:sym typeface="+mn-lt"/>
              </a:rPr>
              <a:t>或 ∠</a:t>
            </a:r>
            <a:r>
              <a:rPr lang="en-US" altLang="zh-CN" sz="2667" b="1" dirty="0">
                <a:cs typeface="+mn-ea"/>
                <a:sym typeface="+mn-lt"/>
              </a:rPr>
              <a:t>O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96A020B-54D2-45F5-8E05-FD8A04294B23}"/>
              </a:ext>
            </a:extLst>
          </p:cNvPr>
          <p:cNvSpPr/>
          <p:nvPr/>
        </p:nvSpPr>
        <p:spPr>
          <a:xfrm>
            <a:off x="6165548" y="1976929"/>
            <a:ext cx="4459617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377"/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能把∠</a:t>
            </a:r>
            <a:r>
              <a:rPr lang="el-GR" altLang="zh-CN" sz="2400" b="1" dirty="0">
                <a:solidFill>
                  <a:schemeClr val="tx1"/>
                </a:solidFill>
                <a:cs typeface="+mn-ea"/>
                <a:sym typeface="+mn-lt"/>
              </a:rPr>
              <a:t>α</a:t>
            </a:r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记作∠</a:t>
            </a:r>
            <a:r>
              <a:rPr lang="en-US" altLang="zh-CN" sz="2400" b="1" i="1" dirty="0">
                <a:solidFill>
                  <a:schemeClr val="tx1"/>
                </a:solidFill>
                <a:cs typeface="+mn-ea"/>
                <a:sym typeface="+mn-lt"/>
              </a:rPr>
              <a:t>O</a:t>
            </a:r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吗？为什么？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3C3CA02-25BB-4F72-AE93-9DCBA457E6CD}"/>
              </a:ext>
            </a:extLst>
          </p:cNvPr>
          <p:cNvSpPr txBox="1"/>
          <p:nvPr/>
        </p:nvSpPr>
        <p:spPr>
          <a:xfrm>
            <a:off x="6540428" y="2799060"/>
            <a:ext cx="4084737" cy="2484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不能，</a:t>
            </a:r>
            <a:endParaRPr lang="en-US" altLang="zh-CN" sz="2667" b="1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 ∠</a:t>
            </a:r>
            <a:r>
              <a:rPr lang="en-US" altLang="zh-CN" sz="2667" b="1" dirty="0">
                <a:cs typeface="+mn-ea"/>
                <a:sym typeface="+mn-lt"/>
              </a:rPr>
              <a:t>AOB</a:t>
            </a:r>
            <a:r>
              <a:rPr lang="zh-CN" altLang="en-US" sz="2667" b="1" dirty="0">
                <a:cs typeface="+mn-ea"/>
                <a:sym typeface="+mn-lt"/>
              </a:rPr>
              <a:t>记作∠</a:t>
            </a:r>
            <a:r>
              <a:rPr lang="en-US" altLang="zh-CN" sz="2667" b="1" dirty="0">
                <a:cs typeface="+mn-ea"/>
                <a:sym typeface="+mn-lt"/>
              </a:rPr>
              <a:t>O,</a:t>
            </a:r>
          </a:p>
          <a:p>
            <a:pPr algn="ctr"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而∠</a:t>
            </a:r>
            <a:r>
              <a:rPr lang="el-GR" altLang="zh-CN" sz="2667" b="1" dirty="0">
                <a:cs typeface="+mn-ea"/>
                <a:sym typeface="+mn-lt"/>
              </a:rPr>
              <a:t> α</a:t>
            </a:r>
            <a:r>
              <a:rPr lang="zh-CN" altLang="en-US" sz="2667" b="1" dirty="0">
                <a:cs typeface="+mn-ea"/>
                <a:sym typeface="+mn-lt"/>
              </a:rPr>
              <a:t>记作∠</a:t>
            </a:r>
            <a:r>
              <a:rPr lang="en-US" altLang="zh-CN" sz="2667" b="1" dirty="0">
                <a:cs typeface="+mn-ea"/>
                <a:sym typeface="+mn-lt"/>
              </a:rPr>
              <a:t> AOC,</a:t>
            </a:r>
          </a:p>
          <a:p>
            <a:pPr algn="ctr" defTabSz="914377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所以不能用∠</a:t>
            </a:r>
            <a:r>
              <a:rPr lang="el-GR" altLang="zh-CN" sz="2667" b="1" dirty="0">
                <a:cs typeface="+mn-ea"/>
                <a:sym typeface="+mn-lt"/>
              </a:rPr>
              <a:t>α</a:t>
            </a:r>
            <a:r>
              <a:rPr lang="zh-CN" altLang="en-US" sz="2667" b="1" dirty="0">
                <a:cs typeface="+mn-ea"/>
                <a:sym typeface="+mn-lt"/>
              </a:rPr>
              <a:t>记作∠</a:t>
            </a:r>
            <a:r>
              <a:rPr lang="en-US" altLang="zh-CN" sz="2667" b="1" i="1" dirty="0">
                <a:cs typeface="+mn-ea"/>
                <a:sym typeface="+mn-lt"/>
              </a:rPr>
              <a:t>O</a:t>
            </a:r>
            <a:endParaRPr lang="zh-CN" altLang="en-US" sz="2667" dirty="0"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A013102-429B-4147-B1DC-1DA454D8BBA6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1916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25B4CDC1-2F59-4A13-926F-27EDC87CF100}"/>
              </a:ext>
            </a:extLst>
          </p:cNvPr>
          <p:cNvSpPr/>
          <p:nvPr/>
        </p:nvSpPr>
        <p:spPr>
          <a:xfrm>
            <a:off x="880236" y="1129514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400" b="1" dirty="0">
                <a:cs typeface="+mn-ea"/>
                <a:sym typeface="+mn-lt"/>
              </a:rPr>
              <a:t>观察下面动画你发现了什么？</a:t>
            </a:r>
            <a:endParaRPr lang="en-US" altLang="zh-CN" sz="2400" b="1" dirty="0">
              <a:cs typeface="+mn-ea"/>
              <a:sym typeface="+mn-l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C1DAAFC8-8090-43CF-9807-A9FE052AA791}"/>
              </a:ext>
            </a:extLst>
          </p:cNvPr>
          <p:cNvCxnSpPr>
            <a:cxnSpLocks/>
          </p:cNvCxnSpPr>
          <p:nvPr/>
        </p:nvCxnSpPr>
        <p:spPr>
          <a:xfrm flipV="1">
            <a:off x="1824960" y="5084464"/>
            <a:ext cx="3296195" cy="3918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" name="组合 6">
            <a:extLst>
              <a:ext uri="{FF2B5EF4-FFF2-40B4-BE49-F238E27FC236}">
                <a16:creationId xmlns:a16="http://schemas.microsoft.com/office/drawing/2014/main" id="{EFA548CB-F68C-45F1-AE60-DEACA1D00F4E}"/>
              </a:ext>
            </a:extLst>
          </p:cNvPr>
          <p:cNvGrpSpPr/>
          <p:nvPr/>
        </p:nvGrpSpPr>
        <p:grpSpPr>
          <a:xfrm>
            <a:off x="674941" y="4377761"/>
            <a:ext cx="2299731" cy="1486065"/>
            <a:chOff x="1638143" y="1968520"/>
            <a:chExt cx="3150869" cy="1519011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B69B073E-463F-4492-9DBB-8E954BB2C4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534F226D-D1B4-4649-902B-EC33CFEFC3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椭圆 9">
            <a:extLst>
              <a:ext uri="{FF2B5EF4-FFF2-40B4-BE49-F238E27FC236}">
                <a16:creationId xmlns:a16="http://schemas.microsoft.com/office/drawing/2014/main" id="{A19728C8-020E-4CFD-A81C-634D5661BB2A}"/>
              </a:ext>
            </a:extLst>
          </p:cNvPr>
          <p:cNvSpPr/>
          <p:nvPr/>
        </p:nvSpPr>
        <p:spPr>
          <a:xfrm>
            <a:off x="1794299" y="5072896"/>
            <a:ext cx="95795" cy="95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2FAFEE4-18F0-4B6A-B71A-9F2BE2C55B62}"/>
              </a:ext>
            </a:extLst>
          </p:cNvPr>
          <p:cNvCxnSpPr>
            <a:cxnSpLocks/>
          </p:cNvCxnSpPr>
          <p:nvPr/>
        </p:nvCxnSpPr>
        <p:spPr>
          <a:xfrm flipV="1">
            <a:off x="6509224" y="1587063"/>
            <a:ext cx="1586504" cy="8005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34872BFA-EBD5-4ED9-9077-C9E536BBC62A}"/>
              </a:ext>
            </a:extLst>
          </p:cNvPr>
          <p:cNvCxnSpPr>
            <a:cxnSpLocks/>
          </p:cNvCxnSpPr>
          <p:nvPr/>
        </p:nvCxnSpPr>
        <p:spPr>
          <a:xfrm flipV="1">
            <a:off x="6509225" y="2387587"/>
            <a:ext cx="1878031" cy="1959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A42B15B9-37BF-43E4-AC27-CAC22610BA28}"/>
              </a:ext>
            </a:extLst>
          </p:cNvPr>
          <p:cNvCxnSpPr>
            <a:cxnSpLocks/>
          </p:cNvCxnSpPr>
          <p:nvPr/>
        </p:nvCxnSpPr>
        <p:spPr>
          <a:xfrm>
            <a:off x="9337241" y="2387587"/>
            <a:ext cx="159351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9CCC2524-B4C8-43A1-BF87-F4D0DECE0D5E}"/>
              </a:ext>
            </a:extLst>
          </p:cNvPr>
          <p:cNvCxnSpPr>
            <a:cxnSpLocks/>
          </p:cNvCxnSpPr>
          <p:nvPr/>
        </p:nvCxnSpPr>
        <p:spPr>
          <a:xfrm flipV="1">
            <a:off x="9354575" y="1248376"/>
            <a:ext cx="0" cy="113921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C0F04759-25CA-4D40-8C4D-D4B47B50251C}"/>
              </a:ext>
            </a:extLst>
          </p:cNvPr>
          <p:cNvCxnSpPr>
            <a:cxnSpLocks/>
          </p:cNvCxnSpPr>
          <p:nvPr/>
        </p:nvCxnSpPr>
        <p:spPr>
          <a:xfrm>
            <a:off x="8499554" y="4721227"/>
            <a:ext cx="159351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03F0BA4-B160-4F2E-A297-E5E5A8C43B4A}"/>
              </a:ext>
            </a:extLst>
          </p:cNvPr>
          <p:cNvCxnSpPr>
            <a:cxnSpLocks/>
          </p:cNvCxnSpPr>
          <p:nvPr/>
        </p:nvCxnSpPr>
        <p:spPr>
          <a:xfrm flipH="1" flipV="1">
            <a:off x="8075179" y="3676571"/>
            <a:ext cx="441709" cy="104465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Freeform 31">
            <a:extLst>
              <a:ext uri="{FF2B5EF4-FFF2-40B4-BE49-F238E27FC236}">
                <a16:creationId xmlns:a16="http://schemas.microsoft.com/office/drawing/2014/main" id="{61293ADE-CB2D-479A-8B8D-F9497ECB25AD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7273559" y="2017027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D27D4D1A-0D13-470F-BD18-6EE1DA27DCF9}"/>
              </a:ext>
            </a:extLst>
          </p:cNvPr>
          <p:cNvSpPr txBox="1"/>
          <p:nvPr/>
        </p:nvSpPr>
        <p:spPr>
          <a:xfrm>
            <a:off x="7538540" y="1734349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7" name="Freeform 31">
            <a:extLst>
              <a:ext uri="{FF2B5EF4-FFF2-40B4-BE49-F238E27FC236}">
                <a16:creationId xmlns:a16="http://schemas.microsoft.com/office/drawing/2014/main" id="{C02F8D43-860F-4B73-AB7D-EFFC22F4ABED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9448298" y="2043999"/>
            <a:ext cx="110943" cy="343172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3347153F-2FB8-4324-84D3-CBD96CBD19E4}"/>
              </a:ext>
            </a:extLst>
          </p:cNvPr>
          <p:cNvSpPr txBox="1"/>
          <p:nvPr/>
        </p:nvSpPr>
        <p:spPr>
          <a:xfrm>
            <a:off x="9730337" y="1759166"/>
            <a:ext cx="454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9" name="Freeform 31">
            <a:extLst>
              <a:ext uri="{FF2B5EF4-FFF2-40B4-BE49-F238E27FC236}">
                <a16:creationId xmlns:a16="http://schemas.microsoft.com/office/drawing/2014/main" id="{17B74CB7-3913-4E11-9158-CA50499CF4B4}"/>
              </a:ext>
            </a:extLst>
          </p:cNvPr>
          <p:cNvSpPr>
            <a:spLocks noChangeArrowheads="1"/>
          </p:cNvSpPr>
          <p:nvPr/>
        </p:nvSpPr>
        <p:spPr bwMode="auto">
          <a:xfrm rot="18247039">
            <a:off x="8520623" y="4257537"/>
            <a:ext cx="232952" cy="467911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62EED927-064A-4BA6-B37C-25D55532070A}"/>
              </a:ext>
            </a:extLst>
          </p:cNvPr>
          <p:cNvSpPr txBox="1"/>
          <p:nvPr/>
        </p:nvSpPr>
        <p:spPr>
          <a:xfrm>
            <a:off x="8896119" y="4053177"/>
            <a:ext cx="454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BB14FCA5-8752-40DB-951F-397283760B64}"/>
              </a:ext>
            </a:extLst>
          </p:cNvPr>
          <p:cNvSpPr txBox="1"/>
          <p:nvPr/>
        </p:nvSpPr>
        <p:spPr>
          <a:xfrm>
            <a:off x="2417192" y="3390743"/>
            <a:ext cx="11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始边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B8D70743-7764-45D2-8702-F72FB4D572CA}"/>
              </a:ext>
            </a:extLst>
          </p:cNvPr>
          <p:cNvSpPr txBox="1"/>
          <p:nvPr/>
        </p:nvSpPr>
        <p:spPr>
          <a:xfrm>
            <a:off x="8840609" y="2560565"/>
            <a:ext cx="253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l-GR" altLang="zh-CN" sz="2400" b="1" dirty="0">
                <a:cs typeface="+mn-ea"/>
                <a:sym typeface="+mn-lt"/>
              </a:rPr>
              <a:t>α</a:t>
            </a:r>
            <a:r>
              <a:rPr lang="en-US" altLang="zh-CN" sz="2400" b="1" dirty="0">
                <a:cs typeface="+mn-ea"/>
                <a:sym typeface="+mn-lt"/>
              </a:rPr>
              <a:t>=90°</a:t>
            </a:r>
            <a:r>
              <a:rPr lang="zh-CN" altLang="en-US" sz="2400" b="1" dirty="0">
                <a:cs typeface="+mn-ea"/>
                <a:sym typeface="+mn-lt"/>
              </a:rPr>
              <a:t>直角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FC4FED2-9AA5-4668-90F8-EDD61115EF25}"/>
              </a:ext>
            </a:extLst>
          </p:cNvPr>
          <p:cNvSpPr txBox="1"/>
          <p:nvPr/>
        </p:nvSpPr>
        <p:spPr>
          <a:xfrm>
            <a:off x="7462544" y="4941471"/>
            <a:ext cx="299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cs typeface="+mn-ea"/>
                <a:sym typeface="+mn-lt"/>
              </a:rPr>
              <a:t>90°&lt;</a:t>
            </a:r>
            <a:r>
              <a:rPr lang="el-GR" altLang="zh-CN" sz="2400" b="1" dirty="0">
                <a:cs typeface="+mn-ea"/>
                <a:sym typeface="+mn-lt"/>
              </a:rPr>
              <a:t>α</a:t>
            </a:r>
            <a:r>
              <a:rPr lang="en-US" altLang="zh-CN" sz="2400" b="1" dirty="0">
                <a:cs typeface="+mn-ea"/>
                <a:sym typeface="+mn-lt"/>
              </a:rPr>
              <a:t>&lt; 180°</a:t>
            </a:r>
            <a:r>
              <a:rPr lang="zh-CN" altLang="en-US" sz="2400" b="1" dirty="0">
                <a:cs typeface="+mn-ea"/>
                <a:sym typeface="+mn-lt"/>
              </a:rPr>
              <a:t>钝角</a:t>
            </a: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694AD7EC-AF6B-421D-AB7F-882CFE1F7144}"/>
              </a:ext>
            </a:extLst>
          </p:cNvPr>
          <p:cNvCxnSpPr>
            <a:cxnSpLocks/>
          </p:cNvCxnSpPr>
          <p:nvPr/>
        </p:nvCxnSpPr>
        <p:spPr>
          <a:xfrm flipV="1">
            <a:off x="1550262" y="3320304"/>
            <a:ext cx="3296195" cy="3918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6908C26F-D832-4B63-BE36-210BBBAA8B0E}"/>
              </a:ext>
            </a:extLst>
          </p:cNvPr>
          <p:cNvGrpSpPr/>
          <p:nvPr/>
        </p:nvGrpSpPr>
        <p:grpSpPr>
          <a:xfrm>
            <a:off x="-550318" y="2346819"/>
            <a:ext cx="4201159" cy="2025349"/>
            <a:chOff x="1638143" y="1968519"/>
            <a:chExt cx="3150869" cy="1519012"/>
          </a:xfrm>
        </p:grpSpPr>
        <p:cxnSp>
          <p:nvCxnSpPr>
            <p:cNvPr id="67" name="直接连接符 66">
              <a:extLst>
                <a:ext uri="{FF2B5EF4-FFF2-40B4-BE49-F238E27FC236}">
                  <a16:creationId xmlns:a16="http://schemas.microsoft.com/office/drawing/2014/main" id="{5996614A-6B8A-44CA-A3AA-7B8DD8EA81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直接连接符 67">
              <a:extLst>
                <a:ext uri="{FF2B5EF4-FFF2-40B4-BE49-F238E27FC236}">
                  <a16:creationId xmlns:a16="http://schemas.microsoft.com/office/drawing/2014/main" id="{7E6DB668-10C6-439B-B199-EFC097156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9" name="椭圆 68">
            <a:extLst>
              <a:ext uri="{FF2B5EF4-FFF2-40B4-BE49-F238E27FC236}">
                <a16:creationId xmlns:a16="http://schemas.microsoft.com/office/drawing/2014/main" id="{10D6C90F-4632-41CA-8A10-0A35A9737023}"/>
              </a:ext>
            </a:extLst>
          </p:cNvPr>
          <p:cNvSpPr/>
          <p:nvPr/>
        </p:nvSpPr>
        <p:spPr>
          <a:xfrm>
            <a:off x="1519600" y="3308736"/>
            <a:ext cx="95795" cy="95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0" name="Freeform 31">
            <a:extLst>
              <a:ext uri="{FF2B5EF4-FFF2-40B4-BE49-F238E27FC236}">
                <a16:creationId xmlns:a16="http://schemas.microsoft.com/office/drawing/2014/main" id="{A7785CFF-DC1B-4F2F-81D2-4982785EFACD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2516414" y="2939322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BFD1C4E6-6575-4582-823E-8B138DEAB57C}"/>
              </a:ext>
            </a:extLst>
          </p:cNvPr>
          <p:cNvSpPr txBox="1"/>
          <p:nvPr/>
        </p:nvSpPr>
        <p:spPr>
          <a:xfrm>
            <a:off x="2781395" y="2656644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4B62273F-FB13-4BC0-AF6B-C21BDA6AC9FB}"/>
              </a:ext>
            </a:extLst>
          </p:cNvPr>
          <p:cNvSpPr txBox="1"/>
          <p:nvPr/>
        </p:nvSpPr>
        <p:spPr>
          <a:xfrm>
            <a:off x="6346005" y="2763765"/>
            <a:ext cx="2536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cs typeface="+mn-ea"/>
                <a:sym typeface="+mn-lt"/>
              </a:rPr>
              <a:t>0&lt;</a:t>
            </a:r>
            <a:r>
              <a:rPr lang="el-GR" altLang="zh-CN" sz="2400" b="1" dirty="0">
                <a:cs typeface="+mn-ea"/>
                <a:sym typeface="+mn-lt"/>
              </a:rPr>
              <a:t>α</a:t>
            </a:r>
            <a:r>
              <a:rPr lang="en-US" altLang="zh-CN" sz="2400" b="1" dirty="0">
                <a:cs typeface="+mn-ea"/>
                <a:sym typeface="+mn-lt"/>
              </a:rPr>
              <a:t>&lt;90°</a:t>
            </a:r>
            <a:r>
              <a:rPr lang="zh-CN" altLang="en-US" sz="2400" b="1" dirty="0">
                <a:cs typeface="+mn-ea"/>
                <a:sym typeface="+mn-lt"/>
              </a:rPr>
              <a:t>锐角</a:t>
            </a: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3B43BEC8-5223-4485-BDC1-82C4C27CDE06}"/>
              </a:ext>
            </a:extLst>
          </p:cNvPr>
          <p:cNvSpPr txBox="1"/>
          <p:nvPr/>
        </p:nvSpPr>
        <p:spPr>
          <a:xfrm>
            <a:off x="1670664" y="2268823"/>
            <a:ext cx="11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终边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4E235EB-4203-4CFE-8073-AC88241EBB48}"/>
              </a:ext>
            </a:extLst>
          </p:cNvPr>
          <p:cNvSpPr/>
          <p:nvPr/>
        </p:nvSpPr>
        <p:spPr>
          <a:xfrm>
            <a:off x="2847899" y="5687406"/>
            <a:ext cx="6595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角可以看做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一条射线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绕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端点旋转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所组成的图形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65F98D2-740C-49DA-B114-23534C6A77D8}"/>
              </a:ext>
            </a:extLst>
          </p:cNvPr>
          <p:cNvSpPr/>
          <p:nvPr/>
        </p:nvSpPr>
        <p:spPr>
          <a:xfrm>
            <a:off x="5633510" y="588194"/>
            <a:ext cx="6100980" cy="662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 fontAlgn="base">
              <a:lnSpc>
                <a:spcPct val="125000"/>
              </a:lnSpc>
            </a:pPr>
            <a:r>
              <a:rPr lang="zh-CN" altLang="en-US" sz="3200" b="1" dirty="0">
                <a:cs typeface="+mn-ea"/>
                <a:sym typeface="+mn-lt"/>
              </a:rPr>
              <a:t>运动轨迹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2636E543-D6F9-463D-9187-2913F9EAC285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48569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49" grpId="0" animBg="1"/>
      <p:bldP spid="50" grpId="0"/>
      <p:bldP spid="59" grpId="0"/>
      <p:bldP spid="60" grpId="0"/>
      <p:bldP spid="72" grpId="0"/>
      <p:bldP spid="6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25B4CDC1-2F59-4A13-926F-27EDC87CF100}"/>
              </a:ext>
            </a:extLst>
          </p:cNvPr>
          <p:cNvSpPr/>
          <p:nvPr/>
        </p:nvSpPr>
        <p:spPr>
          <a:xfrm>
            <a:off x="886010" y="1168658"/>
            <a:ext cx="10648376" cy="446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观察下面动画你发现了什么？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C1DAAFC8-8090-43CF-9807-A9FE052AA791}"/>
              </a:ext>
            </a:extLst>
          </p:cNvPr>
          <p:cNvCxnSpPr>
            <a:cxnSpLocks/>
          </p:cNvCxnSpPr>
          <p:nvPr/>
        </p:nvCxnSpPr>
        <p:spPr>
          <a:xfrm flipV="1">
            <a:off x="1824960" y="5084464"/>
            <a:ext cx="3296195" cy="3918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" name="组合 6">
            <a:extLst>
              <a:ext uri="{FF2B5EF4-FFF2-40B4-BE49-F238E27FC236}">
                <a16:creationId xmlns:a16="http://schemas.microsoft.com/office/drawing/2014/main" id="{EFA548CB-F68C-45F1-AE60-DEACA1D00F4E}"/>
              </a:ext>
            </a:extLst>
          </p:cNvPr>
          <p:cNvGrpSpPr/>
          <p:nvPr/>
        </p:nvGrpSpPr>
        <p:grpSpPr>
          <a:xfrm>
            <a:off x="674941" y="4377761"/>
            <a:ext cx="2299731" cy="1486065"/>
            <a:chOff x="1638143" y="1968520"/>
            <a:chExt cx="3150869" cy="1519011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B69B073E-463F-4492-9DBB-8E954BB2C4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534F226D-D1B4-4649-902B-EC33CFEFC3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椭圆 9">
            <a:extLst>
              <a:ext uri="{FF2B5EF4-FFF2-40B4-BE49-F238E27FC236}">
                <a16:creationId xmlns:a16="http://schemas.microsoft.com/office/drawing/2014/main" id="{A19728C8-020E-4CFD-A81C-634D5661BB2A}"/>
              </a:ext>
            </a:extLst>
          </p:cNvPr>
          <p:cNvSpPr/>
          <p:nvPr/>
        </p:nvSpPr>
        <p:spPr>
          <a:xfrm>
            <a:off x="1794299" y="5072896"/>
            <a:ext cx="95795" cy="95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667637C2-9D3D-4C46-A29A-5C98E82C2C74}"/>
              </a:ext>
            </a:extLst>
          </p:cNvPr>
          <p:cNvCxnSpPr>
            <a:cxnSpLocks/>
          </p:cNvCxnSpPr>
          <p:nvPr/>
        </p:nvCxnSpPr>
        <p:spPr>
          <a:xfrm>
            <a:off x="8451719" y="1625110"/>
            <a:ext cx="159351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82446FD5-DDFC-4B51-95CF-BB4B1D27717E}"/>
              </a:ext>
            </a:extLst>
          </p:cNvPr>
          <p:cNvCxnSpPr>
            <a:cxnSpLocks/>
          </p:cNvCxnSpPr>
          <p:nvPr/>
        </p:nvCxnSpPr>
        <p:spPr>
          <a:xfrm flipH="1" flipV="1">
            <a:off x="7218973" y="1625111"/>
            <a:ext cx="1250080" cy="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E14D5E46-A0E3-4121-9F75-1AE5FC1AD950}"/>
              </a:ext>
            </a:extLst>
          </p:cNvPr>
          <p:cNvCxnSpPr>
            <a:cxnSpLocks/>
          </p:cNvCxnSpPr>
          <p:nvPr/>
        </p:nvCxnSpPr>
        <p:spPr>
          <a:xfrm>
            <a:off x="7179781" y="3757187"/>
            <a:ext cx="159351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97A5DCE4-82CF-4381-83EA-F4ECABAF7A1F}"/>
              </a:ext>
            </a:extLst>
          </p:cNvPr>
          <p:cNvCxnSpPr>
            <a:cxnSpLocks/>
          </p:cNvCxnSpPr>
          <p:nvPr/>
        </p:nvCxnSpPr>
        <p:spPr>
          <a:xfrm flipH="1">
            <a:off x="6530728" y="3757191"/>
            <a:ext cx="666388" cy="81671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71F16BF6-54A1-4FB1-9D54-785F5EF96F73}"/>
              </a:ext>
            </a:extLst>
          </p:cNvPr>
          <p:cNvCxnSpPr>
            <a:cxnSpLocks/>
          </p:cNvCxnSpPr>
          <p:nvPr/>
        </p:nvCxnSpPr>
        <p:spPr>
          <a:xfrm>
            <a:off x="9540644" y="3724834"/>
            <a:ext cx="159351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5B507332-99FB-4A59-80A3-7F2FB50B470C}"/>
              </a:ext>
            </a:extLst>
          </p:cNvPr>
          <p:cNvCxnSpPr>
            <a:cxnSpLocks/>
          </p:cNvCxnSpPr>
          <p:nvPr/>
        </p:nvCxnSpPr>
        <p:spPr>
          <a:xfrm>
            <a:off x="9557980" y="3724837"/>
            <a:ext cx="106759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Freeform 31">
            <a:extLst>
              <a:ext uri="{FF2B5EF4-FFF2-40B4-BE49-F238E27FC236}">
                <a16:creationId xmlns:a16="http://schemas.microsoft.com/office/drawing/2014/main" id="{3E3D3637-7B60-4031-9F71-233CBCF2F3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416181" y="1212460"/>
            <a:ext cx="288427" cy="529889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6688BC2-EB71-4799-B244-34B2A87B1B05}"/>
              </a:ext>
            </a:extLst>
          </p:cNvPr>
          <p:cNvSpPr txBox="1"/>
          <p:nvPr/>
        </p:nvSpPr>
        <p:spPr>
          <a:xfrm rot="36251">
            <a:off x="8944735" y="957042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784095AE-6EF2-4CB1-9DCC-14ADAFAC75C8}"/>
              </a:ext>
            </a:extLst>
          </p:cNvPr>
          <p:cNvSpPr txBox="1"/>
          <p:nvPr/>
        </p:nvSpPr>
        <p:spPr>
          <a:xfrm rot="36251">
            <a:off x="9913410" y="3118559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BCABA816-06F8-4C6E-A3C9-EEA8236291E1}"/>
              </a:ext>
            </a:extLst>
          </p:cNvPr>
          <p:cNvSpPr txBox="1"/>
          <p:nvPr/>
        </p:nvSpPr>
        <p:spPr>
          <a:xfrm rot="36251">
            <a:off x="7424282" y="3152625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08B8308F-9A8F-43CA-BE51-ACF3950CB9A3}"/>
              </a:ext>
            </a:extLst>
          </p:cNvPr>
          <p:cNvSpPr/>
          <p:nvPr/>
        </p:nvSpPr>
        <p:spPr>
          <a:xfrm>
            <a:off x="6916180" y="3526371"/>
            <a:ext cx="367972" cy="437928"/>
          </a:xfrm>
          <a:custGeom>
            <a:avLst/>
            <a:gdLst>
              <a:gd name="connsiteX0" fmla="*/ 275979 w 275979"/>
              <a:gd name="connsiteY0" fmla="*/ 147142 h 328446"/>
              <a:gd name="connsiteX1" fmla="*/ 181386 w 275979"/>
              <a:gd name="connsiteY1" fmla="*/ 5252 h 328446"/>
              <a:gd name="connsiteX2" fmla="*/ 31614 w 275979"/>
              <a:gd name="connsiteY2" fmla="*/ 44666 h 328446"/>
              <a:gd name="connsiteX3" fmla="*/ 83 w 275979"/>
              <a:gd name="connsiteY3" fmla="*/ 178673 h 328446"/>
              <a:gd name="connsiteX4" fmla="*/ 23731 w 275979"/>
              <a:gd name="connsiteY4" fmla="*/ 265384 h 328446"/>
              <a:gd name="connsiteX5" fmla="*/ 63145 w 275979"/>
              <a:gd name="connsiteY5" fmla="*/ 296915 h 328446"/>
              <a:gd name="connsiteX6" fmla="*/ 86793 w 275979"/>
              <a:gd name="connsiteY6" fmla="*/ 328446 h 3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979" h="328446">
                <a:moveTo>
                  <a:pt x="275979" y="147142"/>
                </a:moveTo>
                <a:cubicBezTo>
                  <a:pt x="249046" y="84736"/>
                  <a:pt x="222113" y="22331"/>
                  <a:pt x="181386" y="5252"/>
                </a:cubicBezTo>
                <a:cubicBezTo>
                  <a:pt x="140659" y="-11827"/>
                  <a:pt x="61831" y="15763"/>
                  <a:pt x="31614" y="44666"/>
                </a:cubicBezTo>
                <a:cubicBezTo>
                  <a:pt x="1397" y="73569"/>
                  <a:pt x="1397" y="141887"/>
                  <a:pt x="83" y="178673"/>
                </a:cubicBezTo>
                <a:cubicBezTo>
                  <a:pt x="-1231" y="215459"/>
                  <a:pt x="13221" y="245677"/>
                  <a:pt x="23731" y="265384"/>
                </a:cubicBezTo>
                <a:cubicBezTo>
                  <a:pt x="34241" y="285091"/>
                  <a:pt x="52635" y="286405"/>
                  <a:pt x="63145" y="296915"/>
                </a:cubicBezTo>
                <a:cubicBezTo>
                  <a:pt x="73655" y="307425"/>
                  <a:pt x="80224" y="317935"/>
                  <a:pt x="86793" y="328446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75A73503-81B8-4FCD-B069-098BF7ED5946}"/>
              </a:ext>
            </a:extLst>
          </p:cNvPr>
          <p:cNvSpPr/>
          <p:nvPr/>
        </p:nvSpPr>
        <p:spPr>
          <a:xfrm>
            <a:off x="9316036" y="3504624"/>
            <a:ext cx="430188" cy="430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BB14FCA5-8752-40DB-951F-397283760B64}"/>
              </a:ext>
            </a:extLst>
          </p:cNvPr>
          <p:cNvSpPr txBox="1"/>
          <p:nvPr/>
        </p:nvSpPr>
        <p:spPr>
          <a:xfrm>
            <a:off x="2402221" y="3040410"/>
            <a:ext cx="11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始边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835165A9-90C0-42B2-8715-0555906A5DB7}"/>
              </a:ext>
            </a:extLst>
          </p:cNvPr>
          <p:cNvSpPr txBox="1"/>
          <p:nvPr/>
        </p:nvSpPr>
        <p:spPr>
          <a:xfrm>
            <a:off x="6447042" y="1764200"/>
            <a:ext cx="299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l-GR" altLang="zh-CN" sz="2400" b="1" dirty="0">
                <a:cs typeface="+mn-ea"/>
                <a:sym typeface="+mn-lt"/>
              </a:rPr>
              <a:t>α</a:t>
            </a:r>
            <a:r>
              <a:rPr lang="en-US" altLang="zh-CN" sz="2400" b="1" dirty="0">
                <a:cs typeface="+mn-ea"/>
                <a:sym typeface="+mn-lt"/>
              </a:rPr>
              <a:t> = 180°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50DB12E3-FE6A-4CE7-A655-D1A2E5A68D17}"/>
              </a:ext>
            </a:extLst>
          </p:cNvPr>
          <p:cNvSpPr txBox="1"/>
          <p:nvPr/>
        </p:nvSpPr>
        <p:spPr>
          <a:xfrm>
            <a:off x="8355480" y="4146927"/>
            <a:ext cx="299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l-GR" altLang="zh-CN" sz="2400" b="1" dirty="0">
                <a:cs typeface="+mn-ea"/>
                <a:sym typeface="+mn-lt"/>
              </a:rPr>
              <a:t>α</a:t>
            </a:r>
            <a:r>
              <a:rPr lang="en-US" altLang="zh-CN" sz="2400" b="1" dirty="0">
                <a:cs typeface="+mn-ea"/>
                <a:sym typeface="+mn-lt"/>
              </a:rPr>
              <a:t> = 360°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9D68A6EE-EEF9-423A-A552-0278B2BF5395}"/>
              </a:ext>
            </a:extLst>
          </p:cNvPr>
          <p:cNvSpPr txBox="1"/>
          <p:nvPr/>
        </p:nvSpPr>
        <p:spPr>
          <a:xfrm>
            <a:off x="5606411" y="4165545"/>
            <a:ext cx="2441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cs typeface="+mn-ea"/>
                <a:sym typeface="+mn-lt"/>
              </a:rPr>
              <a:t>180°&lt;</a:t>
            </a:r>
            <a:r>
              <a:rPr lang="el-GR" altLang="zh-CN" sz="2400" b="1" dirty="0">
                <a:cs typeface="+mn-ea"/>
                <a:sym typeface="+mn-lt"/>
              </a:rPr>
              <a:t>α</a:t>
            </a:r>
            <a:r>
              <a:rPr lang="en-US" altLang="zh-CN" sz="2400" b="1" dirty="0">
                <a:cs typeface="+mn-ea"/>
                <a:sym typeface="+mn-lt"/>
              </a:rPr>
              <a:t>&lt; 360°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449F2C20-19AC-48B1-8346-953E9B46525D}"/>
              </a:ext>
            </a:extLst>
          </p:cNvPr>
          <p:cNvSpPr txBox="1"/>
          <p:nvPr/>
        </p:nvSpPr>
        <p:spPr>
          <a:xfrm>
            <a:off x="8239856" y="1760700"/>
            <a:ext cx="1517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平角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D3A75E1F-BA35-4C3E-BAA3-D511425C6FB8}"/>
              </a:ext>
            </a:extLst>
          </p:cNvPr>
          <p:cNvSpPr txBox="1"/>
          <p:nvPr/>
        </p:nvSpPr>
        <p:spPr>
          <a:xfrm>
            <a:off x="7680224" y="4173720"/>
            <a:ext cx="106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优角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3BB6B7A8-18D6-459B-A9EE-FF5E26FA20C5}"/>
              </a:ext>
            </a:extLst>
          </p:cNvPr>
          <p:cNvSpPr txBox="1"/>
          <p:nvPr/>
        </p:nvSpPr>
        <p:spPr>
          <a:xfrm>
            <a:off x="10496258" y="4137012"/>
            <a:ext cx="1020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周角</a:t>
            </a: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694AD7EC-AF6B-421D-AB7F-882CFE1F7144}"/>
              </a:ext>
            </a:extLst>
          </p:cNvPr>
          <p:cNvCxnSpPr>
            <a:cxnSpLocks/>
          </p:cNvCxnSpPr>
          <p:nvPr/>
        </p:nvCxnSpPr>
        <p:spPr>
          <a:xfrm flipV="1">
            <a:off x="1535291" y="2969971"/>
            <a:ext cx="3296195" cy="3918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6908C26F-D832-4B63-BE36-210BBBAA8B0E}"/>
              </a:ext>
            </a:extLst>
          </p:cNvPr>
          <p:cNvGrpSpPr/>
          <p:nvPr/>
        </p:nvGrpSpPr>
        <p:grpSpPr>
          <a:xfrm>
            <a:off x="-565289" y="1996486"/>
            <a:ext cx="4201159" cy="2025349"/>
            <a:chOff x="1638143" y="1968519"/>
            <a:chExt cx="3150869" cy="1519012"/>
          </a:xfrm>
        </p:grpSpPr>
        <p:cxnSp>
          <p:nvCxnSpPr>
            <p:cNvPr id="67" name="直接连接符 66">
              <a:extLst>
                <a:ext uri="{FF2B5EF4-FFF2-40B4-BE49-F238E27FC236}">
                  <a16:creationId xmlns:a16="http://schemas.microsoft.com/office/drawing/2014/main" id="{5996614A-6B8A-44CA-A3AA-7B8DD8EA81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直接连接符 67">
              <a:extLst>
                <a:ext uri="{FF2B5EF4-FFF2-40B4-BE49-F238E27FC236}">
                  <a16:creationId xmlns:a16="http://schemas.microsoft.com/office/drawing/2014/main" id="{7E6DB668-10C6-439B-B199-EFC097156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9" name="椭圆 68">
            <a:extLst>
              <a:ext uri="{FF2B5EF4-FFF2-40B4-BE49-F238E27FC236}">
                <a16:creationId xmlns:a16="http://schemas.microsoft.com/office/drawing/2014/main" id="{10D6C90F-4632-41CA-8A10-0A35A9737023}"/>
              </a:ext>
            </a:extLst>
          </p:cNvPr>
          <p:cNvSpPr/>
          <p:nvPr/>
        </p:nvSpPr>
        <p:spPr>
          <a:xfrm>
            <a:off x="1504629" y="2958403"/>
            <a:ext cx="95795" cy="95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0" name="Freeform 31">
            <a:extLst>
              <a:ext uri="{FF2B5EF4-FFF2-40B4-BE49-F238E27FC236}">
                <a16:creationId xmlns:a16="http://schemas.microsoft.com/office/drawing/2014/main" id="{A7785CFF-DC1B-4F2F-81D2-4982785EFACD}"/>
              </a:ext>
            </a:extLst>
          </p:cNvPr>
          <p:cNvSpPr>
            <a:spLocks noChangeArrowheads="1"/>
          </p:cNvSpPr>
          <p:nvPr/>
        </p:nvSpPr>
        <p:spPr bwMode="auto">
          <a:xfrm rot="19727266">
            <a:off x="2501443" y="2588989"/>
            <a:ext cx="101600" cy="4064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BFD1C4E6-6575-4582-823E-8B138DEAB57C}"/>
              </a:ext>
            </a:extLst>
          </p:cNvPr>
          <p:cNvSpPr txBox="1"/>
          <p:nvPr/>
        </p:nvSpPr>
        <p:spPr>
          <a:xfrm>
            <a:off x="2766424" y="2306311"/>
            <a:ext cx="41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l-GR" altLang="zh-CN" sz="3200" dirty="0">
                <a:cs typeface="+mn-ea"/>
                <a:sym typeface="+mn-lt"/>
              </a:rPr>
              <a:t>α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3B43BEC8-5223-4485-BDC1-82C4C27CDE06}"/>
              </a:ext>
            </a:extLst>
          </p:cNvPr>
          <p:cNvSpPr txBox="1"/>
          <p:nvPr/>
        </p:nvSpPr>
        <p:spPr>
          <a:xfrm>
            <a:off x="1655693" y="1918490"/>
            <a:ext cx="111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终边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CD5378F-A749-484D-AA8F-0D0105F9E4B9}"/>
              </a:ext>
            </a:extLst>
          </p:cNvPr>
          <p:cNvSpPr/>
          <p:nvPr/>
        </p:nvSpPr>
        <p:spPr>
          <a:xfrm>
            <a:off x="6096883" y="2321292"/>
            <a:ext cx="52309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一条射线绕端点旋转，</a:t>
            </a:r>
            <a:endParaRPr lang="en-US" altLang="zh-CN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当终边位置和始边位置成一条直线时，形成</a:t>
            </a:r>
            <a:r>
              <a:rPr lang="zh-CN" altLang="en-US" b="1" dirty="0">
                <a:solidFill>
                  <a:srgbClr val="FF00FF"/>
                </a:solidFill>
                <a:cs typeface="+mn-ea"/>
                <a:sym typeface="+mn-lt"/>
              </a:rPr>
              <a:t>平角</a:t>
            </a:r>
            <a:r>
              <a:rPr lang="en-US" altLang="zh-CN" b="1" dirty="0">
                <a:solidFill>
                  <a:srgbClr val="FF00FF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D04E42B-0000-4EB0-A630-BB9B6932921C}"/>
              </a:ext>
            </a:extLst>
          </p:cNvPr>
          <p:cNvSpPr/>
          <p:nvPr/>
        </p:nvSpPr>
        <p:spPr>
          <a:xfrm>
            <a:off x="6123317" y="5039627"/>
            <a:ext cx="540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继续旋转，终边位置和始边位置重合时，形成</a:t>
            </a:r>
            <a:r>
              <a:rPr lang="zh-CN" altLang="en-US" b="1" dirty="0">
                <a:solidFill>
                  <a:srgbClr val="FF00FF"/>
                </a:solidFill>
                <a:cs typeface="+mn-ea"/>
                <a:sym typeface="+mn-lt"/>
              </a:rPr>
              <a:t>周角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99332B7-93B0-4625-BC8F-434267F9766D}"/>
              </a:ext>
            </a:extLst>
          </p:cNvPr>
          <p:cNvSpPr/>
          <p:nvPr/>
        </p:nvSpPr>
        <p:spPr>
          <a:xfrm>
            <a:off x="1671252" y="5880074"/>
            <a:ext cx="971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注意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在不做特别说明的情况下，我们说的角都指不大于平角的角。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B4A377D3-DFC8-486B-B2EA-E1E6895EE6D8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92313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54" grpId="0"/>
      <p:bldP spid="55" grpId="0" animBg="1"/>
      <p:bldP spid="56" grpId="0" animBg="1"/>
      <p:bldP spid="61" grpId="0"/>
      <p:bldP spid="62" grpId="0"/>
      <p:bldP spid="63" grpId="0"/>
      <p:bldP spid="64" grpId="0"/>
      <p:bldP spid="65" grpId="0"/>
      <p:bldP spid="66" grpId="0"/>
      <p:bldP spid="8" grpId="0"/>
      <p:bldP spid="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7E9F4B6-E854-4824-855A-84D03935C63D}"/>
              </a:ext>
            </a:extLst>
          </p:cNvPr>
          <p:cNvSpPr/>
          <p:nvPr/>
        </p:nvSpPr>
        <p:spPr>
          <a:xfrm>
            <a:off x="771812" y="959092"/>
            <a:ext cx="10648376" cy="369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观察图形，并回答下面问题：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 fontAlgn="base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）说出图形中能用一个字母表示的角？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 fontAlgn="base">
              <a:lnSpc>
                <a:spcPct val="200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914377" fontAlgn="base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）以点</a:t>
            </a:r>
            <a:r>
              <a:rPr lang="en-US" altLang="zh-CN" sz="2000" b="1" dirty="0">
                <a:cs typeface="+mn-ea"/>
                <a:sym typeface="+mn-lt"/>
              </a:rPr>
              <a:t>B</a:t>
            </a:r>
            <a:r>
              <a:rPr lang="zh-CN" altLang="en-US" sz="2000" b="1" dirty="0">
                <a:cs typeface="+mn-ea"/>
                <a:sym typeface="+mn-lt"/>
              </a:rPr>
              <a:t>为顶点的角有哪些？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 fontAlgn="base">
              <a:lnSpc>
                <a:spcPct val="200000"/>
              </a:lnSpc>
            </a:pPr>
            <a:endParaRPr lang="en-US" altLang="zh-CN" sz="2000" b="1" dirty="0">
              <a:cs typeface="+mn-ea"/>
              <a:sym typeface="+mn-lt"/>
            </a:endParaRPr>
          </a:p>
          <a:p>
            <a:pPr defTabSz="914377" fontAlgn="base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）图中有多少个角（小于平角）？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梯形 5">
            <a:extLst>
              <a:ext uri="{FF2B5EF4-FFF2-40B4-BE49-F238E27FC236}">
                <a16:creationId xmlns:a16="http://schemas.microsoft.com/office/drawing/2014/main" id="{66208F6D-DBC7-4A76-8ACC-7E4022366F05}"/>
              </a:ext>
            </a:extLst>
          </p:cNvPr>
          <p:cNvSpPr/>
          <p:nvPr/>
        </p:nvSpPr>
        <p:spPr>
          <a:xfrm>
            <a:off x="7649845" y="2181072"/>
            <a:ext cx="2213499" cy="1763697"/>
          </a:xfrm>
          <a:prstGeom prst="trapezoid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0559A4C-79D2-42AB-AF82-C463C7DC9919}"/>
              </a:ext>
            </a:extLst>
          </p:cNvPr>
          <p:cNvCxnSpPr/>
          <p:nvPr/>
        </p:nvCxnSpPr>
        <p:spPr>
          <a:xfrm flipV="1">
            <a:off x="7649845" y="2181072"/>
            <a:ext cx="1787371" cy="1763697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 Box 20">
            <a:extLst>
              <a:ext uri="{FF2B5EF4-FFF2-40B4-BE49-F238E27FC236}">
                <a16:creationId xmlns:a16="http://schemas.microsoft.com/office/drawing/2014/main" id="{01529253-5FA1-428E-B106-3E242332B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846" y="1624577"/>
            <a:ext cx="594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cs typeface="+mn-ea"/>
                <a:sym typeface="+mn-lt"/>
              </a:rPr>
              <a:t>A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10FA7886-41A4-4689-A881-7EB44ED20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063" y="3639969"/>
            <a:ext cx="594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cs typeface="+mn-ea"/>
                <a:sym typeface="+mn-lt"/>
              </a:rPr>
              <a:t>B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11ACEBA0-CCD9-45FA-8433-24ADF5823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5605" y="3648106"/>
            <a:ext cx="594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cs typeface="+mn-ea"/>
                <a:sym typeface="+mn-lt"/>
              </a:rPr>
              <a:t>C</a:t>
            </a: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38CF3ED7-046F-4251-9CE3-6EDAC0D14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0177" y="1609977"/>
            <a:ext cx="594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cs typeface="+mn-ea"/>
                <a:sym typeface="+mn-lt"/>
              </a:rPr>
              <a:t>D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9AE51FF-FCAC-485D-8CFE-FFBC75DFEF3F}"/>
              </a:ext>
            </a:extLst>
          </p:cNvPr>
          <p:cNvSpPr txBox="1"/>
          <p:nvPr/>
        </p:nvSpPr>
        <p:spPr>
          <a:xfrm>
            <a:off x="2197608" y="5560930"/>
            <a:ext cx="8853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 A,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 C,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ABD,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DBC,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ABC,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CDB,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BDA ,</a:t>
            </a:r>
            <a:r>
              <a:rPr lang="zh-CN" altLang="en-US" sz="2800" b="1" dirty="0">
                <a:cs typeface="+mn-ea"/>
                <a:sym typeface="+mn-lt"/>
              </a:rPr>
              <a:t>∠</a:t>
            </a:r>
            <a:r>
              <a:rPr lang="en-US" altLang="zh-CN" sz="2800" b="1" dirty="0">
                <a:cs typeface="+mn-ea"/>
                <a:sym typeface="+mn-lt"/>
              </a:rPr>
              <a:t>CDA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9263575-E7B6-4BAA-863A-693947BCE0D7}"/>
              </a:ext>
            </a:extLst>
          </p:cNvPr>
          <p:cNvSpPr txBox="1"/>
          <p:nvPr/>
        </p:nvSpPr>
        <p:spPr>
          <a:xfrm>
            <a:off x="1250994" y="3600211"/>
            <a:ext cx="491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ABD</a:t>
            </a:r>
            <a:r>
              <a:rPr lang="zh-CN" altLang="en-US" sz="2400" b="1" dirty="0">
                <a:cs typeface="+mn-ea"/>
                <a:sym typeface="+mn-lt"/>
              </a:rPr>
              <a:t>，∠</a:t>
            </a:r>
            <a:r>
              <a:rPr lang="en-US" altLang="zh-CN" sz="2400" b="1" dirty="0">
                <a:cs typeface="+mn-ea"/>
                <a:sym typeface="+mn-lt"/>
              </a:rPr>
              <a:t>DBC</a:t>
            </a:r>
            <a:r>
              <a:rPr lang="zh-CN" altLang="en-US" sz="2400" b="1" dirty="0">
                <a:cs typeface="+mn-ea"/>
                <a:sym typeface="+mn-lt"/>
              </a:rPr>
              <a:t>，∠</a:t>
            </a:r>
            <a:r>
              <a:rPr lang="en-US" altLang="zh-CN" sz="2400" b="1" dirty="0">
                <a:cs typeface="+mn-ea"/>
                <a:sym typeface="+mn-lt"/>
              </a:rPr>
              <a:t>ABC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0794279-8461-4FC4-9E4B-CF7B8CE1C6AF}"/>
              </a:ext>
            </a:extLst>
          </p:cNvPr>
          <p:cNvSpPr txBox="1"/>
          <p:nvPr/>
        </p:nvSpPr>
        <p:spPr>
          <a:xfrm>
            <a:off x="1250994" y="2280373"/>
            <a:ext cx="189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∠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zh-CN" altLang="en-US" sz="2400" b="1" dirty="0">
                <a:cs typeface="+mn-ea"/>
                <a:sym typeface="+mn-lt"/>
              </a:rPr>
              <a:t>，∠</a:t>
            </a:r>
            <a:r>
              <a:rPr lang="en-US" altLang="zh-CN" sz="2400" b="1" dirty="0">
                <a:cs typeface="+mn-ea"/>
                <a:sym typeface="+mn-lt"/>
              </a:rPr>
              <a:t>C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37990E6-27A0-43AB-B380-8396D1F057B4}"/>
              </a:ext>
            </a:extLst>
          </p:cNvPr>
          <p:cNvSpPr txBox="1"/>
          <p:nvPr/>
        </p:nvSpPr>
        <p:spPr>
          <a:xfrm>
            <a:off x="1250994" y="4713828"/>
            <a:ext cx="116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8</a:t>
            </a:r>
            <a:r>
              <a:rPr lang="zh-CN" altLang="en-US" sz="2400" b="1" dirty="0">
                <a:cs typeface="+mn-ea"/>
                <a:sym typeface="+mn-lt"/>
              </a:rPr>
              <a:t>个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7327170-8858-4FA8-97B8-45EA4DFD6C9B}"/>
              </a:ext>
            </a:extLst>
          </p:cNvPr>
          <p:cNvSpPr txBox="1"/>
          <p:nvPr/>
        </p:nvSpPr>
        <p:spPr>
          <a:xfrm>
            <a:off x="760616" y="25218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2868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yu0fxx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1281</Words>
  <Application>Microsoft Office PowerPoint</Application>
  <PresentationFormat>宽屏</PresentationFormat>
  <Paragraphs>195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阿里巴巴普惠体 R</vt:lpstr>
      <vt:lpstr>思源黑体 CN Light</vt:lpstr>
      <vt:lpstr>Arial</vt:lpstr>
      <vt:lpstr>Arial Black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2020-04-05T01:31:58Z</dcterms:created>
  <dcterms:modified xsi:type="dcterms:W3CDTF">2021-01-09T09:43:38Z</dcterms:modified>
</cp:coreProperties>
</file>