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5" r:id="rId2"/>
    <p:sldId id="277" r:id="rId3"/>
    <p:sldId id="432" r:id="rId4"/>
    <p:sldId id="457" r:id="rId5"/>
    <p:sldId id="474" r:id="rId6"/>
    <p:sldId id="464" r:id="rId7"/>
    <p:sldId id="478" r:id="rId8"/>
    <p:sldId id="479" r:id="rId9"/>
    <p:sldId id="481" r:id="rId10"/>
    <p:sldId id="482" r:id="rId11"/>
    <p:sldId id="483" r:id="rId12"/>
    <p:sldId id="487" r:id="rId13"/>
    <p:sldId id="476" r:id="rId14"/>
    <p:sldId id="484" r:id="rId15"/>
    <p:sldId id="485" r:id="rId16"/>
    <p:sldId id="486" r:id="rId17"/>
    <p:sldId id="276" r:id="rId18"/>
    <p:sldId id="287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033F3-9358-49C1-BCA8-264D4FDCE98A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12601-8C92-446F-B9AF-56CD066F03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5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011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776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546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642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976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20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281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527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39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397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533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225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7958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642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737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98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4DD00D2-FEBD-4DC9-9B70-2DC2CADD6E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3774" y="130628"/>
            <a:ext cx="3844414" cy="3844414"/>
          </a:xfrm>
          <a:custGeom>
            <a:avLst/>
            <a:gdLst>
              <a:gd name="connsiteX0" fmla="*/ 1922207 w 3844414"/>
              <a:gd name="connsiteY0" fmla="*/ 0 h 3844414"/>
              <a:gd name="connsiteX1" fmla="*/ 3844414 w 3844414"/>
              <a:gd name="connsiteY1" fmla="*/ 1922207 h 3844414"/>
              <a:gd name="connsiteX2" fmla="*/ 1922207 w 3844414"/>
              <a:gd name="connsiteY2" fmla="*/ 3844414 h 3844414"/>
              <a:gd name="connsiteX3" fmla="*/ 0 w 3844414"/>
              <a:gd name="connsiteY3" fmla="*/ 1922207 h 3844414"/>
              <a:gd name="connsiteX4" fmla="*/ 1922207 w 3844414"/>
              <a:gd name="connsiteY4" fmla="*/ 0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414" h="3844414">
                <a:moveTo>
                  <a:pt x="1922207" y="0"/>
                </a:moveTo>
                <a:cubicBezTo>
                  <a:pt x="2983813" y="0"/>
                  <a:pt x="3844414" y="860601"/>
                  <a:pt x="3844414" y="1922207"/>
                </a:cubicBezTo>
                <a:cubicBezTo>
                  <a:pt x="3844414" y="2983813"/>
                  <a:pt x="2983813" y="3844414"/>
                  <a:pt x="1922207" y="3844414"/>
                </a:cubicBezTo>
                <a:cubicBezTo>
                  <a:pt x="860601" y="3844414"/>
                  <a:pt x="0" y="2983813"/>
                  <a:pt x="0" y="1922207"/>
                </a:cubicBezTo>
                <a:cubicBezTo>
                  <a:pt x="0" y="860601"/>
                  <a:pt x="860601" y="0"/>
                  <a:pt x="192220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172E4A4-ABC8-4BF1-918F-2DDA3B302DF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62901" y="2895601"/>
            <a:ext cx="6089840" cy="6089840"/>
          </a:xfrm>
          <a:custGeom>
            <a:avLst/>
            <a:gdLst>
              <a:gd name="connsiteX0" fmla="*/ 3044921 w 6089840"/>
              <a:gd name="connsiteY0" fmla="*/ 1131690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1 w 6089840"/>
              <a:gd name="connsiteY3" fmla="*/ 3044921 h 6089840"/>
              <a:gd name="connsiteX4" fmla="*/ 3044921 w 6089840"/>
              <a:gd name="connsiteY4" fmla="*/ 1131690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0"/>
                </a:moveTo>
                <a:cubicBezTo>
                  <a:pt x="4101568" y="1131690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1" y="4101568"/>
                  <a:pt x="1131691" y="3044921"/>
                </a:cubicBezTo>
                <a:cubicBezTo>
                  <a:pt x="1131691" y="1988273"/>
                  <a:pt x="1988273" y="1131690"/>
                  <a:pt x="3044921" y="1131690"/>
                </a:cubicBezTo>
                <a:close/>
                <a:moveTo>
                  <a:pt x="3044921" y="607288"/>
                </a:moveTo>
                <a:cubicBezTo>
                  <a:pt x="1698654" y="607288"/>
                  <a:pt x="607288" y="1698653"/>
                  <a:pt x="607288" y="3044921"/>
                </a:cubicBezTo>
                <a:cubicBezTo>
                  <a:pt x="607288" y="4391188"/>
                  <a:pt x="1698654" y="5482552"/>
                  <a:pt x="3044921" y="5482552"/>
                </a:cubicBezTo>
                <a:cubicBezTo>
                  <a:pt x="4391187" y="5482552"/>
                  <a:pt x="5482552" y="4391188"/>
                  <a:pt x="5482552" y="3044921"/>
                </a:cubicBezTo>
                <a:cubicBezTo>
                  <a:pt x="5482552" y="1698653"/>
                  <a:pt x="4391187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6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7" y="6089840"/>
                  <a:pt x="0" y="4726584"/>
                  <a:pt x="0" y="3044921"/>
                </a:cubicBezTo>
                <a:cubicBezTo>
                  <a:pt x="0" y="1363256"/>
                  <a:pt x="1363257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473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6565A2D-9F5D-449F-B7BD-98A75825330A}"/>
              </a:ext>
            </a:extLst>
          </p:cNvPr>
          <p:cNvSpPr/>
          <p:nvPr userDrawn="1"/>
        </p:nvSpPr>
        <p:spPr>
          <a:xfrm>
            <a:off x="449943" y="583066"/>
            <a:ext cx="464457" cy="4644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6A049A4-493C-4AAC-9BE1-42EE28F9F562}"/>
              </a:ext>
            </a:extLst>
          </p:cNvPr>
          <p:cNvSpPr/>
          <p:nvPr userDrawn="1"/>
        </p:nvSpPr>
        <p:spPr>
          <a:xfrm>
            <a:off x="682171" y="436675"/>
            <a:ext cx="464458" cy="464458"/>
          </a:xfrm>
          <a:prstGeom prst="rect">
            <a:avLst/>
          </a:prstGeom>
          <a:noFill/>
          <a:ln w="73025">
            <a:solidFill>
              <a:srgbClr val="EC5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6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64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4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7" r:id="rId2"/>
    <p:sldLayoutId id="214748368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2.jp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image" Target="../media/image3.png"/><Relationship Id="rId4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3.jp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5F4BE59-CC9F-416A-AC2F-6976D5D1E08B}"/>
              </a:ext>
            </a:extLst>
          </p:cNvPr>
          <p:cNvSpPr/>
          <p:nvPr/>
        </p:nvSpPr>
        <p:spPr>
          <a:xfrm>
            <a:off x="9568187" y="-3011778"/>
            <a:ext cx="5655698" cy="5655698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7" name="图片占位符 36">
            <a:extLst>
              <a:ext uri="{FF2B5EF4-FFF2-40B4-BE49-F238E27FC236}">
                <a16:creationId xmlns:a16="http://schemas.microsoft.com/office/drawing/2014/main" id="{00053C3A-6B87-484F-ACDC-6AD516D379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6280150" y="406400"/>
            <a:ext cx="3133725" cy="3133725"/>
          </a:xfrm>
        </p:spPr>
      </p:pic>
      <p:sp>
        <p:nvSpPr>
          <p:cNvPr id="22" name="PA-Rectangle: Rounded Corners 40">
            <a:extLst>
              <a:ext uri="{FF2B5EF4-FFF2-40B4-BE49-F238E27FC236}">
                <a16:creationId xmlns:a16="http://schemas.microsoft.com/office/drawing/2014/main" id="{1B8F7B99-35CA-45EC-849E-BED379ABEC0D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 bwMode="auto">
          <a:xfrm rot="16200000">
            <a:off x="1306192" y="4960797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PA-Rectangle: Rounded Corners 43">
            <a:extLst>
              <a:ext uri="{FF2B5EF4-FFF2-40B4-BE49-F238E27FC236}">
                <a16:creationId xmlns:a16="http://schemas.microsoft.com/office/drawing/2014/main" id="{A98759A8-2026-408D-A545-91969A75F59F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 rot="16200000">
            <a:off x="2653950" y="4960797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PA-组合 24">
            <a:extLst>
              <a:ext uri="{FF2B5EF4-FFF2-40B4-BE49-F238E27FC236}">
                <a16:creationId xmlns:a16="http://schemas.microsoft.com/office/drawing/2014/main" id="{20F9280E-114F-40CB-99F1-D34F13F8FC9A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765694" y="3378151"/>
            <a:ext cx="6397326" cy="1407776"/>
            <a:chOff x="1571361" y="2753282"/>
            <a:chExt cx="6397326" cy="1407776"/>
          </a:xfrm>
        </p:grpSpPr>
        <p:sp>
          <p:nvSpPr>
            <p:cNvPr id="26" name="PA-矩形 25">
              <a:extLst>
                <a:ext uri="{FF2B5EF4-FFF2-40B4-BE49-F238E27FC236}">
                  <a16:creationId xmlns:a16="http://schemas.microsoft.com/office/drawing/2014/main" id="{3A34B22A-097F-4D8A-BD7A-5D65E6D9E187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 bwMode="auto">
            <a:xfrm>
              <a:off x="1602934" y="2753282"/>
              <a:ext cx="63657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3200" b="1" kern="100" dirty="0">
                  <a:cs typeface="+mn-ea"/>
                  <a:sym typeface="+mn-lt"/>
                </a:rPr>
                <a:t>3.4.3 </a:t>
              </a:r>
              <a:r>
                <a:rPr lang="zh-CN" altLang="en-US" sz="3200" b="1" kern="100" dirty="0">
                  <a:cs typeface="+mn-ea"/>
                  <a:sym typeface="+mn-lt"/>
                </a:rPr>
                <a:t>实际问题与一元一次方程</a:t>
              </a:r>
            </a:p>
          </p:txBody>
        </p:sp>
        <p:sp>
          <p:nvSpPr>
            <p:cNvPr id="29" name="PA-矩形 28">
              <a:extLst>
                <a:ext uri="{FF2B5EF4-FFF2-40B4-BE49-F238E27FC236}">
                  <a16:creationId xmlns:a16="http://schemas.microsoft.com/office/drawing/2014/main" id="{DA8F8C3F-47A3-494D-9C30-0D229E9630D7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0" name="PA-直接连接符 29">
              <a:extLst>
                <a:ext uri="{FF2B5EF4-FFF2-40B4-BE49-F238E27FC236}">
                  <a16:creationId xmlns:a16="http://schemas.microsoft.com/office/drawing/2014/main" id="{D43DD7E1-F92D-4815-BC9E-89B3CCBE3DC3}"/>
                </a:ext>
              </a:extLst>
            </p:cNvPr>
            <p:cNvCxnSpPr>
              <a:cxnSpLocks/>
            </p:cNvCxnSpPr>
            <p:nvPr>
              <p:custDataLst>
                <p:tags r:id="rId11"/>
              </p:custDataLst>
            </p:nvPr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PA-矩形 30">
            <a:extLst>
              <a:ext uri="{FF2B5EF4-FFF2-40B4-BE49-F238E27FC236}">
                <a16:creationId xmlns:a16="http://schemas.microsoft.com/office/drawing/2014/main" id="{B81710E8-336A-4E47-AF30-7AAABB82769C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765694" y="2735819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2" name="PA-文本框 31">
            <a:extLst>
              <a:ext uri="{FF2B5EF4-FFF2-40B4-BE49-F238E27FC236}">
                <a16:creationId xmlns:a16="http://schemas.microsoft.com/office/drawing/2014/main" id="{EBFF12A2-C9BE-4991-A1CC-18DD8A6222F0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65694" y="4722911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PA-矩形 32">
            <a:extLst>
              <a:ext uri="{FF2B5EF4-FFF2-40B4-BE49-F238E27FC236}">
                <a16:creationId xmlns:a16="http://schemas.microsoft.com/office/drawing/2014/main" id="{7B00CEAA-CB3E-429B-99CB-A4FA6529481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65694" y="4291838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（球赛积分表）</a:t>
            </a:r>
          </a:p>
        </p:txBody>
      </p:sp>
      <p:sp>
        <p:nvSpPr>
          <p:cNvPr id="34" name="PA-文本框 33">
            <a:extLst>
              <a:ext uri="{FF2B5EF4-FFF2-40B4-BE49-F238E27FC236}">
                <a16:creationId xmlns:a16="http://schemas.microsoft.com/office/drawing/2014/main" id="{41CB56AC-2655-4CA3-83D6-33F9BB432B06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880836" y="5421858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PA-文本框 34">
            <a:extLst>
              <a:ext uri="{FF2B5EF4-FFF2-40B4-BE49-F238E27FC236}">
                <a16:creationId xmlns:a16="http://schemas.microsoft.com/office/drawing/2014/main" id="{FE8D8A7F-83F9-42ED-9FA3-F20E74ECCCCE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228594" y="5421858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EAFB557-5506-4870-B301-CF33FD9416D7}"/>
              </a:ext>
            </a:extLst>
          </p:cNvPr>
          <p:cNvSpPr/>
          <p:nvPr/>
        </p:nvSpPr>
        <p:spPr>
          <a:xfrm>
            <a:off x="765694" y="232229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7F8B8F1C-20E9-4698-A3FA-BA11C14D146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696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 animBg="1"/>
          <p:bldP spid="31" grpId="0"/>
          <p:bldP spid="32" grpId="0"/>
          <p:bldP spid="33" grpId="0"/>
          <p:bldP spid="34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 animBg="1"/>
          <p:bldP spid="31" grpId="0"/>
          <p:bldP spid="32" grpId="0"/>
          <p:bldP spid="33" grpId="0"/>
          <p:bldP spid="34" grpId="0"/>
          <p:bldP spid="35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>
            <a:extLst>
              <a:ext uri="{FF2B5EF4-FFF2-40B4-BE49-F238E27FC236}">
                <a16:creationId xmlns:a16="http://schemas.microsoft.com/office/drawing/2014/main" id="{140CDB88-FF72-4AF7-A07F-48B652DCA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5" y="1755631"/>
            <a:ext cx="4439655" cy="373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7716DD1-17CC-464A-870E-78E59422F6F2}"/>
              </a:ext>
            </a:extLst>
          </p:cNvPr>
          <p:cNvSpPr txBox="1"/>
          <p:nvPr/>
        </p:nvSpPr>
        <p:spPr>
          <a:xfrm>
            <a:off x="4977619" y="1140843"/>
            <a:ext cx="7053395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问题六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en-US" altLang="zh-CN" sz="3733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某队的胜场总积分能等于它的负场总积分吗？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088C4C2-BC58-43F7-93E1-9448AAD88D7B}"/>
              </a:ext>
            </a:extLst>
          </p:cNvPr>
          <p:cNvSpPr/>
          <p:nvPr/>
        </p:nvSpPr>
        <p:spPr>
          <a:xfrm>
            <a:off x="4977619" y="1989618"/>
            <a:ext cx="8045691" cy="5428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  <a:defRPr/>
            </a:pP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667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defRPr/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）如果某队胜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场，总场次为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场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则负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场； 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defRPr/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）胜一场积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分，则负一场积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分；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defRPr/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）胜场积分为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分，负场积分为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分；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defRPr/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）若胜场总积分等于它的负场总积分，则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它们的数量关系为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   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defRPr/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m=</a:t>
            </a:r>
            <a:r>
              <a:rPr lang="en-US" altLang="zh-CN" sz="2667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，胜负场积分相同。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defRPr/>
            </a:pP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58EE7EA-CFA8-4E66-8153-CF34E87F4EAF}"/>
              </a:ext>
            </a:extLst>
          </p:cNvPr>
          <p:cNvSpPr txBox="1"/>
          <p:nvPr/>
        </p:nvSpPr>
        <p:spPr>
          <a:xfrm>
            <a:off x="9546349" y="2568501"/>
            <a:ext cx="95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F5B1FCC-F4AB-433D-96DE-6997FB821B12}"/>
              </a:ext>
            </a:extLst>
          </p:cNvPr>
          <p:cNvSpPr txBox="1"/>
          <p:nvPr/>
        </p:nvSpPr>
        <p:spPr>
          <a:xfrm>
            <a:off x="5519491" y="3221725"/>
            <a:ext cx="1316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14-m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E0CC79C-D480-4965-9723-F00BD085F669}"/>
              </a:ext>
            </a:extLst>
          </p:cNvPr>
          <p:cNvSpPr txBox="1"/>
          <p:nvPr/>
        </p:nvSpPr>
        <p:spPr>
          <a:xfrm>
            <a:off x="9969513" y="4407611"/>
            <a:ext cx="1316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(14-m)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42A0FF8-B346-46E5-B2C9-ACB39A41E987}"/>
              </a:ext>
            </a:extLst>
          </p:cNvPr>
          <p:cNvSpPr txBox="1"/>
          <p:nvPr/>
        </p:nvSpPr>
        <p:spPr>
          <a:xfrm>
            <a:off x="6915716" y="4429447"/>
            <a:ext cx="1316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2m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C18E0B7-85C6-4471-B067-3FD704C6DD27}"/>
              </a:ext>
            </a:extLst>
          </p:cNvPr>
          <p:cNvSpPr txBox="1"/>
          <p:nvPr/>
        </p:nvSpPr>
        <p:spPr>
          <a:xfrm>
            <a:off x="6669233" y="3803219"/>
            <a:ext cx="95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6178531-1ACE-4E8C-9C2E-B8C7CAFEB97C}"/>
              </a:ext>
            </a:extLst>
          </p:cNvPr>
          <p:cNvSpPr txBox="1"/>
          <p:nvPr/>
        </p:nvSpPr>
        <p:spPr>
          <a:xfrm>
            <a:off x="9546348" y="3821814"/>
            <a:ext cx="95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2B51811-E6B1-4870-A92E-D9B9B388BB26}"/>
              </a:ext>
            </a:extLst>
          </p:cNvPr>
          <p:cNvSpPr/>
          <p:nvPr/>
        </p:nvSpPr>
        <p:spPr>
          <a:xfrm>
            <a:off x="8017305" y="5571373"/>
            <a:ext cx="390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2m=(14-m)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0EF71B59-F6E2-4811-A26F-239F18383325}"/>
                  </a:ext>
                </a:extLst>
              </p:cNvPr>
              <p:cNvSpPr/>
              <p:nvPr/>
            </p:nvSpPr>
            <p:spPr>
              <a:xfrm>
                <a:off x="6584496" y="6160390"/>
                <a:ext cx="662441" cy="5160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467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467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𝟏𝟒</m:t>
                          </m:r>
                        </m:num>
                        <m:den>
                          <m:r>
                            <a:rPr lang="en-US" altLang="zh-CN" sz="1467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zh-CN" altLang="en-US" sz="1467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0EF71B59-F6E2-4811-A26F-239F183833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496" y="6160390"/>
                <a:ext cx="662441" cy="516039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EF66D4F4-2096-4BAF-832C-DFB76A7BB09B}"/>
              </a:ext>
            </a:extLst>
          </p:cNvPr>
          <p:cNvSpPr txBox="1"/>
          <p:nvPr/>
        </p:nvSpPr>
        <p:spPr>
          <a:xfrm>
            <a:off x="1401966" y="469982"/>
            <a:ext cx="705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  <p:extLst>
      <p:ext uri="{BB962C8B-B14F-4D97-AF65-F5344CB8AC3E}">
        <p14:creationId xmlns:p14="http://schemas.microsoft.com/office/powerpoint/2010/main" val="13570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>
            <a:extLst>
              <a:ext uri="{FF2B5EF4-FFF2-40B4-BE49-F238E27FC236}">
                <a16:creationId xmlns:a16="http://schemas.microsoft.com/office/drawing/2014/main" id="{140CDB88-FF72-4AF7-A07F-48B652DCA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9" y="2703646"/>
            <a:ext cx="4293381" cy="3609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7716DD1-17CC-464A-870E-78E59422F6F2}"/>
              </a:ext>
            </a:extLst>
          </p:cNvPr>
          <p:cNvSpPr txBox="1"/>
          <p:nvPr/>
        </p:nvSpPr>
        <p:spPr>
          <a:xfrm>
            <a:off x="748519" y="1234604"/>
            <a:ext cx="7053395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【</a:t>
            </a:r>
            <a:r>
              <a:rPr lang="zh-CN" altLang="en-US" sz="2400" dirty="0">
                <a:cs typeface="+mn-ea"/>
                <a:sym typeface="+mn-lt"/>
              </a:rPr>
              <a:t>问题六</a:t>
            </a:r>
            <a:r>
              <a:rPr lang="en-US" altLang="zh-CN" sz="2400" dirty="0">
                <a:cs typeface="+mn-ea"/>
                <a:sym typeface="+mn-lt"/>
              </a:rPr>
              <a:t>】</a:t>
            </a:r>
            <a:endParaRPr lang="en-US" altLang="zh-CN" sz="32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某队的胜场总积分能等于它的负场总积分吗？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67B7EC1-2214-4A8B-B2B9-C714BD884DCE}"/>
              </a:ext>
            </a:extLst>
          </p:cNvPr>
          <p:cNvSpPr txBox="1"/>
          <p:nvPr/>
        </p:nvSpPr>
        <p:spPr>
          <a:xfrm>
            <a:off x="5688965" y="2500619"/>
            <a:ext cx="5372735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chemeClr val="tx1"/>
                </a:solidFill>
                <a:cs typeface="+mn-ea"/>
                <a:sym typeface="+mn-lt"/>
              </a:rPr>
              <a:t>m</a:t>
            </a:r>
            <a:r>
              <a:rPr lang="zh-CN" altLang="en-US" sz="2400" b="1" dirty="0">
                <a:solidFill>
                  <a:schemeClr val="tx1"/>
                </a:solidFill>
                <a:cs typeface="+mn-ea"/>
                <a:sym typeface="+mn-lt"/>
              </a:rPr>
              <a:t>表示什么量？他可以是分数吗？由此你能得出什么结论？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">
                <a:extLst>
                  <a:ext uri="{FF2B5EF4-FFF2-40B4-BE49-F238E27FC236}">
                    <a16:creationId xmlns:a16="http://schemas.microsoft.com/office/drawing/2014/main" id="{63AF7B7A-AD36-461E-9191-A5E937B8E1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91746" y="3279552"/>
                <a:ext cx="5851736" cy="2739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>
                  <a:lnSpc>
                    <a:spcPct val="200000"/>
                  </a:lnSpc>
                  <a:defRPr/>
                </a:pPr>
                <a:r>
                  <a:rPr lang="zh-CN" altLang="en-US" sz="20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解决实际问题时，要考虑得到的结果是不是符合实际</a:t>
                </a:r>
                <a:r>
                  <a:rPr lang="en-US" altLang="zh-CN" sz="20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  <a:r>
                  <a:rPr lang="en-US" altLang="zh-CN" sz="20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en-US" sz="20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的值必须是整数，所以</a:t>
                </a:r>
                <a:r>
                  <a:rPr lang="en-US" altLang="zh-CN" sz="2000" b="1" i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 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𝟏𝟒</m:t>
                        </m:r>
                      </m:num>
                      <m:den>
                        <m:r>
                          <a:rPr lang="zh-CN" alt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不符合实际</a:t>
                </a:r>
                <a:r>
                  <a:rPr lang="zh-CN" altLang="en-US" sz="20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，由此可以判定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没有哪个队的胜场总积分等于负场总积分</a:t>
                </a:r>
                <a:r>
                  <a:rPr lang="en-US" altLang="zh-CN" sz="20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20" name="Text Box 5">
                <a:extLst>
                  <a:ext uri="{FF2B5EF4-FFF2-40B4-BE49-F238E27FC236}">
                    <a16:creationId xmlns:a16="http://schemas.microsoft.com/office/drawing/2014/main" id="{63AF7B7A-AD36-461E-9191-A5E937B8E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91746" y="3279552"/>
                <a:ext cx="5851736" cy="2739917"/>
              </a:xfrm>
              <a:prstGeom prst="rect">
                <a:avLst/>
              </a:prstGeom>
              <a:blipFill>
                <a:blip r:embed="rId4"/>
                <a:stretch>
                  <a:fillRect l="-1042" b="-31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57D04A52-A151-43BD-A237-98DD8F40E6E8}"/>
              </a:ext>
            </a:extLst>
          </p:cNvPr>
          <p:cNvSpPr txBox="1"/>
          <p:nvPr/>
        </p:nvSpPr>
        <p:spPr>
          <a:xfrm>
            <a:off x="1401966" y="469982"/>
            <a:ext cx="705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  <p:extLst>
      <p:ext uri="{BB962C8B-B14F-4D97-AF65-F5344CB8AC3E}">
        <p14:creationId xmlns:p14="http://schemas.microsoft.com/office/powerpoint/2010/main" val="116415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133B0986-62F0-46B9-B8B9-9C5FB3016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540" y="1241863"/>
            <a:ext cx="10352920" cy="130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4377" eaLnBrk="1" hangingPunct="1">
              <a:lnSpc>
                <a:spcPct val="150000"/>
              </a:lnSpc>
              <a:buClr>
                <a:srgbClr val="D9BE02"/>
              </a:buClr>
              <a:buNone/>
            </a:pP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       某校组织院系足球赛，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队在第一轮比赛中共赛了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场，得分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23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分．比赛规定胜一场得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分，平一场得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分，负一场得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分，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 A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队在这一轮中只负了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场，那么这个队胜了几场？又平了几场呢？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6516AB9-CF6D-4B84-9AAB-9F1F0E869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640" y="2908698"/>
            <a:ext cx="7857857" cy="28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解：设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队在第一轮比赛中共胜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场，则平了（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11-2-x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）场</a:t>
            </a:r>
            <a:endParaRPr lang="en-US" altLang="zh-CN" sz="2400" dirty="0">
              <a:latin typeface="+mn-lt"/>
              <a:ea typeface="+mn-ea"/>
              <a:cs typeface="+mn-ea"/>
              <a:sym typeface="+mn-lt"/>
            </a:endParaRPr>
          </a:p>
          <a:p>
            <a:pPr algn="ctr" defTabSz="914377" eaLnBrk="1" hangingPunct="1">
              <a:lnSpc>
                <a:spcPct val="150000"/>
              </a:lnSpc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3x +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9-x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+ 0×2 = 23</a:t>
            </a:r>
          </a:p>
          <a:p>
            <a:pPr algn="ctr" defTabSz="914377" eaLnBrk="1" hangingPunct="1">
              <a:lnSpc>
                <a:spcPct val="150000"/>
              </a:lnSpc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解得：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x=7</a:t>
            </a:r>
          </a:p>
          <a:p>
            <a:pPr algn="ctr" defTabSz="914377" eaLnBrk="1" hangingPunct="1">
              <a:lnSpc>
                <a:spcPct val="150000"/>
              </a:lnSpc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则平了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9-x=2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场</a:t>
            </a:r>
            <a:endParaRPr lang="en-US" altLang="zh-CN" sz="2400" dirty="0">
              <a:latin typeface="+mn-lt"/>
              <a:ea typeface="+mn-ea"/>
              <a:cs typeface="+mn-ea"/>
              <a:sym typeface="+mn-lt"/>
            </a:endParaRPr>
          </a:p>
          <a:p>
            <a:pPr algn="ctr" defTabSz="914377" eaLnBrk="1" hangingPunct="1">
              <a:lnSpc>
                <a:spcPct val="150000"/>
              </a:lnSpc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答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这个队胜了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场，平了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场。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0A5AAFA-C57D-4289-8C76-D97D49251E9E}"/>
              </a:ext>
            </a:extLst>
          </p:cNvPr>
          <p:cNvSpPr txBox="1"/>
          <p:nvPr/>
        </p:nvSpPr>
        <p:spPr>
          <a:xfrm>
            <a:off x="1401966" y="469982"/>
            <a:ext cx="258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65821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7EE5F45-30E3-4ED3-BBD5-DCF53E63C253}"/>
              </a:ext>
            </a:extLst>
          </p:cNvPr>
          <p:cNvSpPr/>
          <p:nvPr/>
        </p:nvSpPr>
        <p:spPr>
          <a:xfrm>
            <a:off x="847814" y="1368449"/>
            <a:ext cx="104963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．甲、乙两队开展足球对抗赛，规定每队胜一场得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分，平一场得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分，负一场得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分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若甲队胜场是平场的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倍，平场比负场多一场，共得了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分，则甲队胜了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场，平了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场，负了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2D211263-0C72-4FC8-B537-BD7733BA0C75}"/>
                  </a:ext>
                </a:extLst>
              </p:cNvPr>
              <p:cNvSpPr/>
              <p:nvPr/>
            </p:nvSpPr>
            <p:spPr>
              <a:xfrm>
                <a:off x="847814" y="2929343"/>
                <a:ext cx="7559040" cy="3497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6,    3,    2    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设甲队胜了</a:t>
                </a:r>
                <a:r>
                  <a:rPr lang="en-US" altLang="zh-CN" sz="20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场，则平了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场，负了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场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,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根据题意可得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×1+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e>
                    </m:d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×0=21</m:t>
                    </m:r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,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:</a:t>
                </a:r>
                <a:r>
                  <a:rPr lang="en-US" altLang="zh-CN" sz="2000" i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=6,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−1=2</m:t>
                    </m:r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2D211263-0C72-4FC8-B537-BD7733BA0C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14" y="2929343"/>
                <a:ext cx="7559040" cy="3497752"/>
              </a:xfrm>
              <a:prstGeom prst="rect">
                <a:avLst/>
              </a:prstGeom>
              <a:blipFill>
                <a:blip r:embed="rId3"/>
                <a:stretch>
                  <a:fillRect l="-806" b="-3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B360E309-BC56-4A97-BC4F-5682450EF7E5}"/>
              </a:ext>
            </a:extLst>
          </p:cNvPr>
          <p:cNvSpPr txBox="1"/>
          <p:nvPr/>
        </p:nvSpPr>
        <p:spPr>
          <a:xfrm>
            <a:off x="1401966" y="469982"/>
            <a:ext cx="258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42742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9991B44-509B-4329-8A5E-2F1B3264E8B1}"/>
              </a:ext>
            </a:extLst>
          </p:cNvPr>
          <p:cNvSpPr/>
          <p:nvPr/>
        </p:nvSpPr>
        <p:spPr>
          <a:xfrm>
            <a:off x="1043756" y="1286195"/>
            <a:ext cx="101044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．校园足球联赛规则规定：胜一场得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分，平一场得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分，负一场得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分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某队比赛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场保持不败，得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18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分，则该队共胜几场？若设该队胜了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场，则可列方程为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__________________.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522D3D7-678D-43D4-ABE7-D70C0B76EBE5}"/>
              </a:ext>
            </a:extLst>
          </p:cNvPr>
          <p:cNvSpPr/>
          <p:nvPr/>
        </p:nvSpPr>
        <p:spPr>
          <a:xfrm>
            <a:off x="1043756" y="2933405"/>
            <a:ext cx="671631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【答案】</a:t>
            </a:r>
            <a:r>
              <a:rPr lang="en-US" altLang="zh-CN" sz="2000" kern="100" dirty="0">
                <a:cs typeface="+mn-ea"/>
                <a:sym typeface="+mn-lt"/>
              </a:rPr>
              <a:t>3x+</a:t>
            </a:r>
            <a:r>
              <a:rPr lang="zh-CN" altLang="zh-CN" sz="2000" kern="100" dirty="0">
                <a:cs typeface="+mn-ea"/>
                <a:sym typeface="+mn-lt"/>
              </a:rPr>
              <a:t>（</a:t>
            </a:r>
            <a:r>
              <a:rPr lang="en-US" altLang="zh-CN" sz="2000" kern="100" dirty="0">
                <a:cs typeface="+mn-ea"/>
                <a:sym typeface="+mn-lt"/>
              </a:rPr>
              <a:t>8-x</a:t>
            </a:r>
            <a:r>
              <a:rPr lang="zh-CN" altLang="zh-CN" sz="2000" kern="100" dirty="0">
                <a:cs typeface="+mn-ea"/>
                <a:sym typeface="+mn-lt"/>
              </a:rPr>
              <a:t>）</a:t>
            </a:r>
            <a:r>
              <a:rPr lang="en-US" altLang="zh-CN" sz="2000" kern="100" dirty="0">
                <a:cs typeface="+mn-ea"/>
                <a:sym typeface="+mn-lt"/>
              </a:rPr>
              <a:t>=18</a:t>
            </a:r>
            <a:endParaRPr lang="zh-CN" altLang="zh-CN" sz="20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</a:t>
            </a:r>
            <a:endParaRPr lang="en-US" altLang="zh-CN" sz="20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en-US" altLang="zh-CN" sz="2000" kern="100" dirty="0">
                <a:cs typeface="+mn-ea"/>
                <a:sym typeface="+mn-lt"/>
              </a:rPr>
              <a:t>8</a:t>
            </a:r>
            <a:r>
              <a:rPr lang="zh-CN" altLang="en-US" sz="2000" kern="100" dirty="0">
                <a:cs typeface="+mn-ea"/>
                <a:sym typeface="+mn-lt"/>
              </a:rPr>
              <a:t>场比赛不败，说明这</a:t>
            </a:r>
            <a:r>
              <a:rPr lang="en-US" altLang="zh-CN" sz="2000" kern="100" dirty="0">
                <a:cs typeface="+mn-ea"/>
                <a:sym typeface="+mn-lt"/>
              </a:rPr>
              <a:t>8</a:t>
            </a:r>
            <a:r>
              <a:rPr lang="zh-CN" altLang="en-US" sz="2000" kern="100" dirty="0">
                <a:cs typeface="+mn-ea"/>
                <a:sym typeface="+mn-lt"/>
              </a:rPr>
              <a:t>场比赛中只有赢或平局。</a:t>
            </a:r>
            <a:endParaRPr lang="zh-CN" altLang="zh-CN" sz="20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根据题意得：</a:t>
            </a:r>
            <a:r>
              <a:rPr lang="en-US" altLang="zh-CN" sz="2000" kern="100" dirty="0">
                <a:cs typeface="+mn-ea"/>
                <a:sym typeface="+mn-lt"/>
              </a:rPr>
              <a:t>3x+</a:t>
            </a:r>
            <a:r>
              <a:rPr lang="zh-CN" altLang="zh-CN" sz="2000" kern="100" dirty="0">
                <a:cs typeface="+mn-ea"/>
                <a:sym typeface="+mn-lt"/>
              </a:rPr>
              <a:t>（</a:t>
            </a:r>
            <a:r>
              <a:rPr lang="en-US" altLang="zh-CN" sz="2000" kern="100" dirty="0">
                <a:cs typeface="+mn-ea"/>
                <a:sym typeface="+mn-lt"/>
              </a:rPr>
              <a:t>8-x</a:t>
            </a:r>
            <a:r>
              <a:rPr lang="zh-CN" altLang="zh-CN" sz="2000" kern="100" dirty="0">
                <a:cs typeface="+mn-ea"/>
                <a:sym typeface="+mn-lt"/>
              </a:rPr>
              <a:t>）</a:t>
            </a:r>
            <a:r>
              <a:rPr lang="en-US" altLang="zh-CN" sz="2000" kern="100" dirty="0">
                <a:cs typeface="+mn-ea"/>
                <a:sym typeface="+mn-lt"/>
              </a:rPr>
              <a:t>=18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故答案为：</a:t>
            </a:r>
            <a:r>
              <a:rPr lang="en-US" altLang="zh-CN" sz="2000" kern="100" dirty="0">
                <a:cs typeface="+mn-ea"/>
                <a:sym typeface="+mn-lt"/>
              </a:rPr>
              <a:t>3x+</a:t>
            </a:r>
            <a:r>
              <a:rPr lang="zh-CN" altLang="zh-CN" sz="2000" kern="100" dirty="0">
                <a:cs typeface="+mn-ea"/>
                <a:sym typeface="+mn-lt"/>
              </a:rPr>
              <a:t>（</a:t>
            </a:r>
            <a:r>
              <a:rPr lang="en-US" altLang="zh-CN" sz="2000" kern="100" dirty="0">
                <a:cs typeface="+mn-ea"/>
                <a:sym typeface="+mn-lt"/>
              </a:rPr>
              <a:t>8-x</a:t>
            </a:r>
            <a:r>
              <a:rPr lang="zh-CN" altLang="zh-CN" sz="2000" kern="100" dirty="0">
                <a:cs typeface="+mn-ea"/>
                <a:sym typeface="+mn-lt"/>
              </a:rPr>
              <a:t>）</a:t>
            </a:r>
            <a:r>
              <a:rPr lang="en-US" altLang="zh-CN" sz="2000" kern="100" dirty="0">
                <a:cs typeface="+mn-ea"/>
                <a:sym typeface="+mn-lt"/>
              </a:rPr>
              <a:t>=18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C0FC919-A46C-4697-BC93-50F203CDC9AD}"/>
              </a:ext>
            </a:extLst>
          </p:cNvPr>
          <p:cNvSpPr txBox="1"/>
          <p:nvPr/>
        </p:nvSpPr>
        <p:spPr>
          <a:xfrm>
            <a:off x="1401966" y="469982"/>
            <a:ext cx="258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17989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8D44CA42-120E-4AFE-AEA4-398F11727ABC}"/>
                  </a:ext>
                </a:extLst>
              </p:cNvPr>
              <p:cNvSpPr/>
              <p:nvPr/>
            </p:nvSpPr>
            <p:spPr>
              <a:xfrm>
                <a:off x="1103446" y="1082995"/>
                <a:ext cx="10060943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．一次足球比赛中，若胜一场得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分，平一场得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分，负一场得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分，某队共进行了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15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场比赛，且所胜场数是所负场数的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倍，结果得了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27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分，则该队平了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场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</m:oMath>
                </a14:m>
                <a:endParaRPr lang="zh-CN" altLang="zh-CN" sz="20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8D44CA42-120E-4AFE-AEA4-398F11727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1082995"/>
                <a:ext cx="10060943" cy="1015663"/>
              </a:xfrm>
              <a:prstGeom prst="rect">
                <a:avLst/>
              </a:prstGeom>
              <a:blipFill>
                <a:blip r:embed="rId3"/>
                <a:stretch>
                  <a:fillRect l="-606" b="-10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00DE6987-5134-4E26-8AF7-1FB794D4356A}"/>
                  </a:ext>
                </a:extLst>
              </p:cNvPr>
              <p:cNvSpPr/>
              <p:nvPr/>
            </p:nvSpPr>
            <p:spPr>
              <a:xfrm>
                <a:off x="1065528" y="2225658"/>
                <a:ext cx="10060943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设这个队在第一赛季中胜了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2x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场，负了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场，平了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15−3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场，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可得：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15−3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</m:d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=27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15−12=3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答：该队平了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场，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00DE6987-5134-4E26-8AF7-1FB794D435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528" y="2225658"/>
                <a:ext cx="10060943" cy="3785652"/>
              </a:xfrm>
              <a:prstGeom prst="rect">
                <a:avLst/>
              </a:prstGeom>
              <a:blipFill>
                <a:blip r:embed="rId4"/>
                <a:stretch>
                  <a:fillRect l="-667" b="-19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CEBEAFD6-5423-44D8-99C4-D8552641EC90}"/>
              </a:ext>
            </a:extLst>
          </p:cNvPr>
          <p:cNvSpPr txBox="1"/>
          <p:nvPr/>
        </p:nvSpPr>
        <p:spPr>
          <a:xfrm>
            <a:off x="1401966" y="469982"/>
            <a:ext cx="258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42335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7B65CA7C-2DC6-4AB2-A8BF-BD1A8E1CD06F}"/>
                  </a:ext>
                </a:extLst>
              </p:cNvPr>
              <p:cNvSpPr/>
              <p:nvPr/>
            </p:nvSpPr>
            <p:spPr>
              <a:xfrm>
                <a:off x="1103446" y="1082995"/>
                <a:ext cx="1046153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．某电台组织知识竞赛，共设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20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道选择题，各题分值相同，每题必答，下标记录了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个参赛者的得分情况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参赛者的得分情况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参赛者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𝐷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得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76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分，它答对了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道题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endParaRPr lang="zh-CN" altLang="zh-CN" sz="20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7B65CA7C-2DC6-4AB2-A8BF-BD1A8E1CD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1082995"/>
                <a:ext cx="10461537" cy="1015663"/>
              </a:xfrm>
              <a:prstGeom prst="rect">
                <a:avLst/>
              </a:prstGeom>
              <a:blipFill>
                <a:blip r:embed="rId3"/>
                <a:stretch>
                  <a:fillRect l="-583" r="-233" b="-10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01842C1E-DA17-4294-B49B-421073D43E4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7627709"/>
                  </p:ext>
                </p:extLst>
              </p:nvPr>
            </p:nvGraphicFramePr>
            <p:xfrm>
              <a:off x="949776" y="2635684"/>
              <a:ext cx="5898247" cy="3549216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008847">
                      <a:extLst>
                        <a:ext uri="{9D8B030D-6E8A-4147-A177-3AD203B41FA5}">
                          <a16:colId xmlns:a16="http://schemas.microsoft.com/office/drawing/2014/main" val="366089213"/>
                        </a:ext>
                      </a:extLst>
                    </a:gridCol>
                    <a:gridCol w="1763023">
                      <a:extLst>
                        <a:ext uri="{9D8B030D-6E8A-4147-A177-3AD203B41FA5}">
                          <a16:colId xmlns:a16="http://schemas.microsoft.com/office/drawing/2014/main" val="2745958263"/>
                        </a:ext>
                      </a:extLst>
                    </a:gridCol>
                    <a:gridCol w="1619793">
                      <a:extLst>
                        <a:ext uri="{9D8B030D-6E8A-4147-A177-3AD203B41FA5}">
                          <a16:colId xmlns:a16="http://schemas.microsoft.com/office/drawing/2014/main" val="1665171575"/>
                        </a:ext>
                      </a:extLst>
                    </a:gridCol>
                    <a:gridCol w="1506584">
                      <a:extLst>
                        <a:ext uri="{9D8B030D-6E8A-4147-A177-3AD203B41FA5}">
                          <a16:colId xmlns:a16="http://schemas.microsoft.com/office/drawing/2014/main" val="3432301381"/>
                        </a:ext>
                      </a:extLst>
                    </a:gridCol>
                  </a:tblGrid>
                  <a:tr h="887304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9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参赛者</a:t>
                          </a: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9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答对题数</a:t>
                          </a: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9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答错题数</a:t>
                          </a: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9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得分</a:t>
                          </a: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7667767"/>
                      </a:ext>
                    </a:extLst>
                  </a:tr>
                  <a:tr h="887304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zh-CN" sz="19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zh-CN" sz="19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sz="19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zh-CN" sz="19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85698777"/>
                      </a:ext>
                    </a:extLst>
                  </a:tr>
                  <a:tr h="887304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zh-CN" sz="19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zh-CN" sz="19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sz="19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94</m:t>
                                </m:r>
                              </m:oMath>
                            </m:oMathPara>
                          </a14:m>
                          <a:endParaRPr lang="zh-CN" sz="19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2664120"/>
                      </a:ext>
                    </a:extLst>
                  </a:tr>
                  <a:tr h="887304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CN" sz="19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zh-CN" sz="19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zh-CN" sz="19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zh-CN" sz="19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5418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01842C1E-DA17-4294-B49B-421073D43E4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7627709"/>
                  </p:ext>
                </p:extLst>
              </p:nvPr>
            </p:nvGraphicFramePr>
            <p:xfrm>
              <a:off x="949776" y="2635684"/>
              <a:ext cx="5898247" cy="3549216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008847">
                      <a:extLst>
                        <a:ext uri="{9D8B030D-6E8A-4147-A177-3AD203B41FA5}">
                          <a16:colId xmlns:a16="http://schemas.microsoft.com/office/drawing/2014/main" val="366089213"/>
                        </a:ext>
                      </a:extLst>
                    </a:gridCol>
                    <a:gridCol w="1763023">
                      <a:extLst>
                        <a:ext uri="{9D8B030D-6E8A-4147-A177-3AD203B41FA5}">
                          <a16:colId xmlns:a16="http://schemas.microsoft.com/office/drawing/2014/main" val="2745958263"/>
                        </a:ext>
                      </a:extLst>
                    </a:gridCol>
                    <a:gridCol w="1619793">
                      <a:extLst>
                        <a:ext uri="{9D8B030D-6E8A-4147-A177-3AD203B41FA5}">
                          <a16:colId xmlns:a16="http://schemas.microsoft.com/office/drawing/2014/main" val="1665171575"/>
                        </a:ext>
                      </a:extLst>
                    </a:gridCol>
                    <a:gridCol w="1506584">
                      <a:extLst>
                        <a:ext uri="{9D8B030D-6E8A-4147-A177-3AD203B41FA5}">
                          <a16:colId xmlns:a16="http://schemas.microsoft.com/office/drawing/2014/main" val="3432301381"/>
                        </a:ext>
                      </a:extLst>
                    </a:gridCol>
                  </a:tblGrid>
                  <a:tr h="887304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9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参赛者</a:t>
                          </a: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9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答对题数</a:t>
                          </a: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9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答错题数</a:t>
                          </a: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9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得分</a:t>
                          </a:r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7667767"/>
                      </a:ext>
                    </a:extLst>
                  </a:tr>
                  <a:tr h="88730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02" t="-100685" r="-484940" b="-2006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7785" t="-100685" r="-178547" b="-2006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1429" t="-100685" r="-93985" b="-2006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1129" t="-100685" r="-806" b="-2006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5698777"/>
                      </a:ext>
                    </a:extLst>
                  </a:tr>
                  <a:tr h="88730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02" t="-202069" r="-484940" b="-1020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7785" t="-202069" r="-178547" b="-1020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1429" t="-202069" r="-93985" b="-1020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1129" t="-202069" r="-806" b="-1020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32664120"/>
                      </a:ext>
                    </a:extLst>
                  </a:tr>
                  <a:tr h="88730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02" t="-300000" r="-484940" b="-1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7785" t="-300000" r="-178547" b="-1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71429" t="-300000" r="-93985" b="-1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T="63500" marB="635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1129" t="-300000" r="-806" b="-13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5418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6CF79B8A-EDFE-4344-8E76-ADB68A373F1B}"/>
                  </a:ext>
                </a:extLst>
              </p:cNvPr>
              <p:cNvSpPr/>
              <p:nvPr/>
            </p:nvSpPr>
            <p:spPr>
              <a:xfrm>
                <a:off x="7288348" y="2352870"/>
                <a:ext cx="4763952" cy="41148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16</m:t>
                    </m:r>
                  </m:oMath>
                </a14:m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由表可知：答对一题得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分，答错一题扣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分，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故设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答对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题，则答错（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20-x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）道题，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依题意得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5x-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20-x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=76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x=16,</a:t>
                </a:r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答对了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16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题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6CF79B8A-EDFE-4344-8E76-ADB68A373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348" y="2352870"/>
                <a:ext cx="4763952" cy="4114844"/>
              </a:xfrm>
              <a:prstGeom prst="rect">
                <a:avLst/>
              </a:prstGeom>
              <a:blipFill>
                <a:blip r:embed="rId5"/>
                <a:stretch>
                  <a:fillRect l="-1152" r="-14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78072A68-E460-4BE0-829E-89AD2A30F982}"/>
              </a:ext>
            </a:extLst>
          </p:cNvPr>
          <p:cNvSpPr txBox="1"/>
          <p:nvPr/>
        </p:nvSpPr>
        <p:spPr>
          <a:xfrm>
            <a:off x="1401966" y="469982"/>
            <a:ext cx="258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06806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5F4BE59-CC9F-416A-AC2F-6976D5D1E08B}"/>
              </a:ext>
            </a:extLst>
          </p:cNvPr>
          <p:cNvSpPr/>
          <p:nvPr/>
        </p:nvSpPr>
        <p:spPr>
          <a:xfrm>
            <a:off x="9568187" y="-3011778"/>
            <a:ext cx="5655698" cy="5655698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450AB231-E429-4D4A-989F-753046F871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6280150" y="406400"/>
            <a:ext cx="3133725" cy="3133725"/>
          </a:xfrm>
        </p:spPr>
      </p:pic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96F47CE4-D0CA-44FC-8CEB-BE9B540EBA9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22" name="Rectangle: Rounded Corners 40">
            <a:extLst>
              <a:ext uri="{FF2B5EF4-FFF2-40B4-BE49-F238E27FC236}">
                <a16:creationId xmlns:a16="http://schemas.microsoft.com/office/drawing/2014/main" id="{1B8F7B99-35CA-45EC-849E-BED379ABEC0D}"/>
              </a:ext>
            </a:extLst>
          </p:cNvPr>
          <p:cNvSpPr>
            <a:spLocks/>
          </p:cNvSpPr>
          <p:nvPr/>
        </p:nvSpPr>
        <p:spPr bwMode="auto">
          <a:xfrm rot="16200000">
            <a:off x="1306192" y="4960797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Rectangle: Rounded Corners 43">
            <a:extLst>
              <a:ext uri="{FF2B5EF4-FFF2-40B4-BE49-F238E27FC236}">
                <a16:creationId xmlns:a16="http://schemas.microsoft.com/office/drawing/2014/main" id="{A98759A8-2026-408D-A545-91969A75F59F}"/>
              </a:ext>
            </a:extLst>
          </p:cNvPr>
          <p:cNvSpPr>
            <a:spLocks/>
          </p:cNvSpPr>
          <p:nvPr/>
        </p:nvSpPr>
        <p:spPr bwMode="auto">
          <a:xfrm rot="16200000">
            <a:off x="2653950" y="4960797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20F9280E-114F-40CB-99F1-D34F13F8FC9A}"/>
              </a:ext>
            </a:extLst>
          </p:cNvPr>
          <p:cNvGrpSpPr/>
          <p:nvPr/>
        </p:nvGrpSpPr>
        <p:grpSpPr>
          <a:xfrm>
            <a:off x="765694" y="3378151"/>
            <a:ext cx="5146432" cy="1407776"/>
            <a:chOff x="1571361" y="2753282"/>
            <a:chExt cx="5146432" cy="140777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3A34B22A-097F-4D8A-BD7A-5D65E6D9E187}"/>
                </a:ext>
              </a:extLst>
            </p:cNvPr>
            <p:cNvSpPr/>
            <p:nvPr/>
          </p:nvSpPr>
          <p:spPr bwMode="auto">
            <a:xfrm>
              <a:off x="1602934" y="2753282"/>
              <a:ext cx="51148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DA8F8C3F-47A3-494D-9C30-0D229E9630D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D43DD7E1-F92D-4815-BC9E-89B3CCBE3DC3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B81710E8-336A-4E47-AF30-7AAABB82769C}"/>
              </a:ext>
            </a:extLst>
          </p:cNvPr>
          <p:cNvSpPr/>
          <p:nvPr/>
        </p:nvSpPr>
        <p:spPr bwMode="auto">
          <a:xfrm>
            <a:off x="765694" y="2735819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EBFF12A2-C9BE-4991-A1CC-18DD8A6222F0}"/>
              </a:ext>
            </a:extLst>
          </p:cNvPr>
          <p:cNvSpPr txBox="1"/>
          <p:nvPr/>
        </p:nvSpPr>
        <p:spPr>
          <a:xfrm>
            <a:off x="765694" y="4722911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B00CEAA-CB3E-429B-99CB-A4FA6529481B}"/>
              </a:ext>
            </a:extLst>
          </p:cNvPr>
          <p:cNvSpPr/>
          <p:nvPr/>
        </p:nvSpPr>
        <p:spPr>
          <a:xfrm>
            <a:off x="765694" y="4291838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（球赛积分表）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41CB56AC-2655-4CA3-83D6-33F9BB432B06}"/>
              </a:ext>
            </a:extLst>
          </p:cNvPr>
          <p:cNvSpPr txBox="1"/>
          <p:nvPr/>
        </p:nvSpPr>
        <p:spPr>
          <a:xfrm>
            <a:off x="880836" y="5421858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E8D8A7F-83F9-42ED-9FA3-F20E74ECCCCE}"/>
              </a:ext>
            </a:extLst>
          </p:cNvPr>
          <p:cNvSpPr txBox="1"/>
          <p:nvPr/>
        </p:nvSpPr>
        <p:spPr>
          <a:xfrm>
            <a:off x="2228594" y="5421858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FF9BE82-6160-432B-BF96-7413853D95CC}"/>
              </a:ext>
            </a:extLst>
          </p:cNvPr>
          <p:cNvSpPr/>
          <p:nvPr/>
        </p:nvSpPr>
        <p:spPr>
          <a:xfrm>
            <a:off x="765694" y="232229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402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43AB588-D6C7-42B4-8545-8392B3F8B261}"/>
              </a:ext>
            </a:extLst>
          </p:cNvPr>
          <p:cNvSpPr txBox="1"/>
          <p:nvPr/>
        </p:nvSpPr>
        <p:spPr>
          <a:xfrm>
            <a:off x="1401966" y="46998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5" name="PA-文本框 4">
            <a:extLst>
              <a:ext uri="{FF2B5EF4-FFF2-40B4-BE49-F238E27FC236}">
                <a16:creationId xmlns:a16="http://schemas.microsoft.com/office/drawing/2014/main" id="{A18BD383-3571-4B15-BCFD-A3307E84B47E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28385" y="179086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C5487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PA-文本框 6">
            <a:extLst>
              <a:ext uri="{FF2B5EF4-FFF2-40B4-BE49-F238E27FC236}">
                <a16:creationId xmlns:a16="http://schemas.microsoft.com/office/drawing/2014/main" id="{7EA973B1-BF83-4F19-A5F1-80F8E79E069A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28385" y="2526193"/>
            <a:ext cx="10348517" cy="156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．掌握列方程解决实际问题的一般步骤；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．从表格获取信息寻找数量关系列方程；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．会通过列方程解决 “球赛积分表问题”</a:t>
            </a:r>
            <a:r>
              <a:rPr lang="en-US" altLang="zh-CN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PA-文本框 7">
            <a:extLst>
              <a:ext uri="{FF2B5EF4-FFF2-40B4-BE49-F238E27FC236}">
                <a16:creationId xmlns:a16="http://schemas.microsoft.com/office/drawing/2014/main" id="{F6CC636B-6C2C-416B-B7BB-67301D376009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28385" y="435373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C5487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PA-文本框 8">
            <a:extLst>
              <a:ext uri="{FF2B5EF4-FFF2-40B4-BE49-F238E27FC236}">
                <a16:creationId xmlns:a16="http://schemas.microsoft.com/office/drawing/2014/main" id="{854BE19F-0350-4AB8-B991-CEA9E1A4F43A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28385" y="5089062"/>
            <a:ext cx="10045282" cy="9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建立模型解决实际问题的一般方法。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列方程解决 “球赛积分表问题”</a:t>
            </a:r>
          </a:p>
        </p:txBody>
      </p:sp>
    </p:spTree>
    <p:extLst>
      <p:ext uri="{BB962C8B-B14F-4D97-AF65-F5344CB8AC3E}">
        <p14:creationId xmlns:p14="http://schemas.microsoft.com/office/powerpoint/2010/main" val="202526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PA-表格 5">
                <a:extLst>
                  <a:ext uri="{FF2B5EF4-FFF2-40B4-BE49-F238E27FC236}">
                    <a16:creationId xmlns:a16="http://schemas.microsoft.com/office/drawing/2014/main" id="{31D0DA24-062C-48AC-B32E-8521EEFFEE25}"/>
                  </a:ext>
                </a:extLst>
              </p:cNvPr>
              <p:cNvGraphicFramePr>
                <a:graphicFrameLocks noGrp="1"/>
              </p:cNvGraphicFramePr>
              <p:nvPr>
                <p:custDataLst>
                  <p:tags r:id="rId1"/>
                </p:custDataLst>
                <p:extLst>
                  <p:ext uri="{D42A27DB-BD31-4B8C-83A1-F6EECF244321}">
                    <p14:modId xmlns:p14="http://schemas.microsoft.com/office/powerpoint/2010/main" val="2502242598"/>
                  </p:ext>
                </p:extLst>
              </p:nvPr>
            </p:nvGraphicFramePr>
            <p:xfrm>
              <a:off x="755651" y="1498601"/>
              <a:ext cx="10680699" cy="46863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9710">
                      <a:extLst>
                        <a:ext uri="{9D8B030D-6E8A-4147-A177-3AD203B41FA5}">
                          <a16:colId xmlns:a16="http://schemas.microsoft.com/office/drawing/2014/main" val="1423100580"/>
                        </a:ext>
                      </a:extLst>
                    </a:gridCol>
                    <a:gridCol w="3700639">
                      <a:extLst>
                        <a:ext uri="{9D8B030D-6E8A-4147-A177-3AD203B41FA5}">
                          <a16:colId xmlns:a16="http://schemas.microsoft.com/office/drawing/2014/main" val="1077286092"/>
                        </a:ext>
                      </a:extLst>
                    </a:gridCol>
                    <a:gridCol w="1784548">
                      <a:extLst>
                        <a:ext uri="{9D8B030D-6E8A-4147-A177-3AD203B41FA5}">
                          <a16:colId xmlns:a16="http://schemas.microsoft.com/office/drawing/2014/main" val="3306247402"/>
                        </a:ext>
                      </a:extLst>
                    </a:gridCol>
                    <a:gridCol w="3555802">
                      <a:extLst>
                        <a:ext uri="{9D8B030D-6E8A-4147-A177-3AD203B41FA5}">
                          <a16:colId xmlns:a16="http://schemas.microsoft.com/office/drawing/2014/main" val="2734476256"/>
                        </a:ext>
                      </a:extLst>
                    </a:gridCol>
                  </a:tblGrid>
                  <a:tr h="5456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20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257352871"/>
                      </a:ext>
                    </a:extLst>
                  </a:tr>
                  <a:tr h="8641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276017783"/>
                      </a:ext>
                    </a:extLst>
                  </a:tr>
                  <a:tr h="7348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699251868"/>
                      </a:ext>
                    </a:extLst>
                  </a:tr>
                  <a:tr h="9820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743394958"/>
                      </a:ext>
                    </a:extLst>
                  </a:tr>
                  <a:tr h="7348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004986001"/>
                      </a:ext>
                    </a:extLst>
                  </a:tr>
                  <a:tr h="824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将方程两边都除以未知数系数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，得解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x=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600" i="1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6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altLang="zh-CN" sz="16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endParaRPr lang="en-US" altLang="zh-CN" sz="1600" b="1" i="1" u="sng" dirty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560434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PA-表格 5">
                <a:extLst>
                  <a:ext uri="{FF2B5EF4-FFF2-40B4-BE49-F238E27FC236}">
                    <a16:creationId xmlns:a16="http://schemas.microsoft.com/office/drawing/2014/main" id="{31D0DA24-062C-48AC-B32E-8521EEFFEE25}"/>
                  </a:ext>
                </a:extLst>
              </p:cNvPr>
              <p:cNvGraphicFramePr>
                <a:graphicFrameLocks noGrp="1"/>
              </p:cNvGraphicFramePr>
              <p:nvPr>
                <p:custDataLst>
                  <p:tags r:id="rId4"/>
                </p:custDataLst>
                <p:extLst>
                  <p:ext uri="{D42A27DB-BD31-4B8C-83A1-F6EECF244321}">
                    <p14:modId xmlns:p14="http://schemas.microsoft.com/office/powerpoint/2010/main" val="2502242598"/>
                  </p:ext>
                </p:extLst>
              </p:nvPr>
            </p:nvGraphicFramePr>
            <p:xfrm>
              <a:off x="755651" y="1498601"/>
              <a:ext cx="10680699" cy="46863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9710">
                      <a:extLst>
                        <a:ext uri="{9D8B030D-6E8A-4147-A177-3AD203B41FA5}">
                          <a16:colId xmlns:a16="http://schemas.microsoft.com/office/drawing/2014/main" val="1423100580"/>
                        </a:ext>
                      </a:extLst>
                    </a:gridCol>
                    <a:gridCol w="3700639">
                      <a:extLst>
                        <a:ext uri="{9D8B030D-6E8A-4147-A177-3AD203B41FA5}">
                          <a16:colId xmlns:a16="http://schemas.microsoft.com/office/drawing/2014/main" val="1077286092"/>
                        </a:ext>
                      </a:extLst>
                    </a:gridCol>
                    <a:gridCol w="1784548">
                      <a:extLst>
                        <a:ext uri="{9D8B030D-6E8A-4147-A177-3AD203B41FA5}">
                          <a16:colId xmlns:a16="http://schemas.microsoft.com/office/drawing/2014/main" val="3306247402"/>
                        </a:ext>
                      </a:extLst>
                    </a:gridCol>
                    <a:gridCol w="3555802">
                      <a:extLst>
                        <a:ext uri="{9D8B030D-6E8A-4147-A177-3AD203B41FA5}">
                          <a16:colId xmlns:a16="http://schemas.microsoft.com/office/drawing/2014/main" val="2734476256"/>
                        </a:ext>
                      </a:extLst>
                    </a:gridCol>
                  </a:tblGrid>
                  <a:tr h="5456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20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257352871"/>
                      </a:ext>
                    </a:extLst>
                  </a:tr>
                  <a:tr h="8641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276017783"/>
                      </a:ext>
                    </a:extLst>
                  </a:tr>
                  <a:tr h="7348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699251868"/>
                      </a:ext>
                    </a:extLst>
                  </a:tr>
                  <a:tr h="9820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743394958"/>
                      </a:ext>
                    </a:extLst>
                  </a:tr>
                  <a:tr h="7348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6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3004986001"/>
                      </a:ext>
                    </a:extLst>
                  </a:tr>
                  <a:tr h="8247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6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5"/>
                          <a:stretch>
                            <a:fillRect l="-44408" t="-466912" r="-144901" b="-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6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16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6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560434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D7BE7279-34B7-4E22-B2B2-6D0002FB0837}"/>
              </a:ext>
            </a:extLst>
          </p:cNvPr>
          <p:cNvSpPr txBox="1"/>
          <p:nvPr/>
        </p:nvSpPr>
        <p:spPr>
          <a:xfrm>
            <a:off x="1401966" y="469982"/>
            <a:ext cx="1006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回顾解一元一次方程的步骤及注意事项</a:t>
            </a:r>
          </a:p>
        </p:txBody>
      </p:sp>
    </p:spTree>
    <p:extLst>
      <p:ext uri="{BB962C8B-B14F-4D97-AF65-F5344CB8AC3E}">
        <p14:creationId xmlns:p14="http://schemas.microsoft.com/office/powerpoint/2010/main" val="36965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-矩形 5">
            <a:extLst>
              <a:ext uri="{FF2B5EF4-FFF2-40B4-BE49-F238E27FC236}">
                <a16:creationId xmlns:a16="http://schemas.microsoft.com/office/drawing/2014/main" id="{BE139A42-1BFB-497A-B4D6-6E58D43BD32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932029" y="1562509"/>
            <a:ext cx="11259971" cy="4418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审：理解并找出实际问题中的等量关系</a:t>
            </a:r>
            <a:r>
              <a:rPr lang="en-US" altLang="zh-CN" sz="2400" b="1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设：用代数式表示实际问题中的基础数据</a:t>
            </a:r>
            <a:r>
              <a:rPr lang="en-US" altLang="zh-CN" sz="2400" b="1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列：找到所列代数式中的等量关系，以此为依据列出方程</a:t>
            </a:r>
            <a:r>
              <a:rPr lang="en-US" altLang="zh-CN" sz="2400" b="1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解：求解</a:t>
            </a:r>
            <a:r>
              <a:rPr lang="en-US" altLang="zh-CN" sz="2400" b="1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验：考虑求出的解是否具有实际意义</a:t>
            </a:r>
            <a:r>
              <a:rPr lang="en-US" altLang="zh-CN" sz="2400" b="1" dirty="0">
                <a:cs typeface="+mn-ea"/>
                <a:sym typeface="+mn-lt"/>
              </a:rPr>
              <a:t>;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答：实际问题的答案</a:t>
            </a:r>
            <a:r>
              <a:rPr lang="en-US" altLang="zh-CN" sz="24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9E72CBC-3E2B-4AD2-9D3A-5754834D2AAC}"/>
              </a:ext>
            </a:extLst>
          </p:cNvPr>
          <p:cNvSpPr txBox="1"/>
          <p:nvPr/>
        </p:nvSpPr>
        <p:spPr>
          <a:xfrm>
            <a:off x="1401966" y="469982"/>
            <a:ext cx="614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用方程解决实际问题的步骤</a:t>
            </a:r>
          </a:p>
        </p:txBody>
      </p:sp>
    </p:spTree>
    <p:extLst>
      <p:ext uri="{BB962C8B-B14F-4D97-AF65-F5344CB8AC3E}">
        <p14:creationId xmlns:p14="http://schemas.microsoft.com/office/powerpoint/2010/main" val="295091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-矩形 4">
            <a:extLst>
              <a:ext uri="{FF2B5EF4-FFF2-40B4-BE49-F238E27FC236}">
                <a16:creationId xmlns:a16="http://schemas.microsoft.com/office/drawing/2014/main" id="{2459D11B-D33B-4A03-B94E-A956859BA64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909086" y="2106975"/>
            <a:ext cx="4836837" cy="3081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</a:t>
            </a:r>
            <a:r>
              <a:rPr lang="zh-CN" altLang="zh-CN" sz="2000" b="1" dirty="0">
                <a:cs typeface="+mn-ea"/>
                <a:sym typeface="+mn-lt"/>
              </a:rPr>
              <a:t>喜欢体育的同学经常观看各种不同类别的球赛，但是你们</a:t>
            </a:r>
            <a:r>
              <a:rPr lang="zh-CN" altLang="en-US" sz="2000" b="1" dirty="0">
                <a:cs typeface="+mn-ea"/>
                <a:sym typeface="+mn-lt"/>
              </a:rPr>
              <a:t>知道</a:t>
            </a:r>
            <a:r>
              <a:rPr lang="zh-CN" altLang="zh-CN" sz="2000" b="1" dirty="0">
                <a:cs typeface="+mn-ea"/>
                <a:sym typeface="+mn-lt"/>
              </a:rPr>
              <a:t>它们的计分规则</a:t>
            </a:r>
            <a:r>
              <a:rPr lang="zh-CN" altLang="en-US" sz="2000" b="1" dirty="0">
                <a:cs typeface="+mn-ea"/>
                <a:sym typeface="+mn-lt"/>
              </a:rPr>
              <a:t>吗？以及比赛是</a:t>
            </a:r>
            <a:r>
              <a:rPr lang="zh-CN" altLang="zh-CN" sz="2000" b="1" dirty="0">
                <a:cs typeface="+mn-ea"/>
                <a:sym typeface="+mn-lt"/>
              </a:rPr>
              <a:t>如何计算积分吗？这节课我们将学习如何用方程解决球赛积分问题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DC9FE5F-2129-44B6-86DF-D52E66E803F2}"/>
              </a:ext>
            </a:extLst>
          </p:cNvPr>
          <p:cNvSpPr txBox="1"/>
          <p:nvPr/>
        </p:nvSpPr>
        <p:spPr>
          <a:xfrm>
            <a:off x="1401966" y="469982"/>
            <a:ext cx="3004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课前思考</a:t>
            </a:r>
          </a:p>
        </p:txBody>
      </p:sp>
      <p:pic>
        <p:nvPicPr>
          <p:cNvPr id="8" name="PA-图片 7">
            <a:extLst>
              <a:ext uri="{FF2B5EF4-FFF2-40B4-BE49-F238E27FC236}">
                <a16:creationId xmlns:a16="http://schemas.microsoft.com/office/drawing/2014/main" id="{3322CD30-F063-4DCA-804F-E36F5FE4E92A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079" y="2025453"/>
            <a:ext cx="4542790" cy="3244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1404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>
            <a:extLst>
              <a:ext uri="{FF2B5EF4-FFF2-40B4-BE49-F238E27FC236}">
                <a16:creationId xmlns:a16="http://schemas.microsoft.com/office/drawing/2014/main" id="{140CDB88-FF72-4AF7-A07F-48B652DCA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5" y="1755631"/>
            <a:ext cx="4439655" cy="373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7716DD1-17CC-464A-870E-78E59422F6F2}"/>
              </a:ext>
            </a:extLst>
          </p:cNvPr>
          <p:cNvSpPr txBox="1"/>
          <p:nvPr/>
        </p:nvSpPr>
        <p:spPr>
          <a:xfrm>
            <a:off x="5659305" y="1643015"/>
            <a:ext cx="7053395" cy="1358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【</a:t>
            </a:r>
            <a:r>
              <a:rPr lang="zh-CN" altLang="en-US" sz="2400" dirty="0">
                <a:cs typeface="+mn-ea"/>
                <a:sym typeface="+mn-lt"/>
              </a:rPr>
              <a:t>问题一</a:t>
            </a:r>
            <a:r>
              <a:rPr lang="en-US" altLang="zh-CN" sz="2400" dirty="0">
                <a:cs typeface="+mn-ea"/>
                <a:sym typeface="+mn-lt"/>
              </a:rPr>
              <a:t>】</a:t>
            </a:r>
            <a:endParaRPr lang="en-US" altLang="zh-CN" sz="3200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 思考比赛场次、胜场、负场三者之间的关系？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6E0E249C-C556-4228-AE05-084C15D220A5}"/>
              </a:ext>
            </a:extLst>
          </p:cNvPr>
          <p:cNvSpPr/>
          <p:nvPr/>
        </p:nvSpPr>
        <p:spPr>
          <a:xfrm>
            <a:off x="1608667" y="2237561"/>
            <a:ext cx="2523067" cy="32504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F01EC58-E12A-41D4-92F8-F189C3F7815D}"/>
              </a:ext>
            </a:extLst>
          </p:cNvPr>
          <p:cNvSpPr/>
          <p:nvPr/>
        </p:nvSpPr>
        <p:spPr>
          <a:xfrm>
            <a:off x="5768495" y="3621835"/>
            <a:ext cx="5078634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比赛场次</a:t>
            </a:r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胜场 </a:t>
            </a:r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+ </a:t>
            </a: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负场</a:t>
            </a:r>
            <a:endParaRPr lang="zh-CN" altLang="en-US" sz="37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6230E2B-9424-41E9-A0B3-F5A272E51D13}"/>
              </a:ext>
            </a:extLst>
          </p:cNvPr>
          <p:cNvSpPr txBox="1"/>
          <p:nvPr/>
        </p:nvSpPr>
        <p:spPr>
          <a:xfrm>
            <a:off x="1401966" y="469982"/>
            <a:ext cx="705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  <p:extLst>
      <p:ext uri="{BB962C8B-B14F-4D97-AF65-F5344CB8AC3E}">
        <p14:creationId xmlns:p14="http://schemas.microsoft.com/office/powerpoint/2010/main" val="346552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>
            <a:extLst>
              <a:ext uri="{FF2B5EF4-FFF2-40B4-BE49-F238E27FC236}">
                <a16:creationId xmlns:a16="http://schemas.microsoft.com/office/drawing/2014/main" id="{140CDB88-FF72-4AF7-A07F-48B652DCA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5" y="1755631"/>
            <a:ext cx="4439655" cy="373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7716DD1-17CC-464A-870E-78E59422F6F2}"/>
              </a:ext>
            </a:extLst>
          </p:cNvPr>
          <p:cNvSpPr txBox="1"/>
          <p:nvPr/>
        </p:nvSpPr>
        <p:spPr>
          <a:xfrm>
            <a:off x="5316405" y="1388020"/>
            <a:ext cx="7053395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【</a:t>
            </a:r>
            <a:r>
              <a:rPr lang="zh-CN" altLang="en-US" sz="2400" dirty="0">
                <a:cs typeface="+mn-ea"/>
                <a:sym typeface="+mn-lt"/>
              </a:rPr>
              <a:t>问题二</a:t>
            </a:r>
            <a:r>
              <a:rPr lang="en-US" altLang="zh-CN" sz="2400" dirty="0">
                <a:cs typeface="+mn-ea"/>
                <a:sym typeface="+mn-lt"/>
              </a:rPr>
              <a:t>】</a:t>
            </a:r>
            <a:endParaRPr lang="en-US" altLang="zh-CN" sz="32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思考比赛积分、胜场积分、负场积分三者之间的关系？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F01EC58-E12A-41D4-92F8-F189C3F7815D}"/>
              </a:ext>
            </a:extLst>
          </p:cNvPr>
          <p:cNvSpPr/>
          <p:nvPr/>
        </p:nvSpPr>
        <p:spPr>
          <a:xfrm>
            <a:off x="5507899" y="2731373"/>
            <a:ext cx="5327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比赛积分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胜场积分 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+ 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负场积分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045B89F-5583-4D5D-8D8E-103CA95CA033}"/>
              </a:ext>
            </a:extLst>
          </p:cNvPr>
          <p:cNvSpPr txBox="1"/>
          <p:nvPr/>
        </p:nvSpPr>
        <p:spPr>
          <a:xfrm>
            <a:off x="5457099" y="3587855"/>
            <a:ext cx="7053395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【</a:t>
            </a:r>
            <a:r>
              <a:rPr lang="zh-CN" altLang="en-US" sz="2400" dirty="0">
                <a:cs typeface="+mn-ea"/>
                <a:sym typeface="+mn-lt"/>
              </a:rPr>
              <a:t>问题三</a:t>
            </a:r>
            <a:r>
              <a:rPr lang="en-US" altLang="zh-CN" sz="2400" dirty="0">
                <a:cs typeface="+mn-ea"/>
                <a:sym typeface="+mn-lt"/>
              </a:rPr>
              <a:t>】</a:t>
            </a:r>
            <a:endParaRPr lang="en-US" altLang="zh-CN" sz="32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观察钢铁队的比赛积分，你发现了什么？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6647B8F-7362-4135-9AB6-11DFA5E6B1E6}"/>
              </a:ext>
            </a:extLst>
          </p:cNvPr>
          <p:cNvSpPr txBox="1"/>
          <p:nvPr/>
        </p:nvSpPr>
        <p:spPr>
          <a:xfrm>
            <a:off x="5507899" y="4772631"/>
            <a:ext cx="5547189" cy="1140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钢铁队胜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场，</a:t>
            </a:r>
            <a:endParaRPr lang="en-US" altLang="zh-CN" sz="24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负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场，积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分，说明负一场积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分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A9EF8FA-6807-46C1-9169-54AEF33B6AF0}"/>
              </a:ext>
            </a:extLst>
          </p:cNvPr>
          <p:cNvSpPr txBox="1"/>
          <p:nvPr/>
        </p:nvSpPr>
        <p:spPr>
          <a:xfrm>
            <a:off x="1401966" y="469982"/>
            <a:ext cx="705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  <p:extLst>
      <p:ext uri="{BB962C8B-B14F-4D97-AF65-F5344CB8AC3E}">
        <p14:creationId xmlns:p14="http://schemas.microsoft.com/office/powerpoint/2010/main" val="265464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>
            <a:extLst>
              <a:ext uri="{FF2B5EF4-FFF2-40B4-BE49-F238E27FC236}">
                <a16:creationId xmlns:a16="http://schemas.microsoft.com/office/drawing/2014/main" id="{140CDB88-FF72-4AF7-A07F-48B652DCA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5" y="1755631"/>
            <a:ext cx="4439655" cy="373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7716DD1-17CC-464A-870E-78E59422F6F2}"/>
              </a:ext>
            </a:extLst>
          </p:cNvPr>
          <p:cNvSpPr txBox="1"/>
          <p:nvPr/>
        </p:nvSpPr>
        <p:spPr>
          <a:xfrm>
            <a:off x="5379905" y="1546598"/>
            <a:ext cx="7053395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【</a:t>
            </a:r>
            <a:r>
              <a:rPr lang="zh-CN" altLang="en-US" sz="2400" dirty="0">
                <a:cs typeface="+mn-ea"/>
                <a:sym typeface="+mn-lt"/>
              </a:rPr>
              <a:t>问题四</a:t>
            </a:r>
            <a:r>
              <a:rPr lang="en-US" altLang="zh-CN" sz="2400" dirty="0">
                <a:cs typeface="+mn-ea"/>
                <a:sym typeface="+mn-lt"/>
              </a:rPr>
              <a:t>】</a:t>
            </a:r>
            <a:endParaRPr lang="en-US" altLang="zh-CN" sz="32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问题三中我们发现负一场积一分，那么赢一  场积多少分？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6647B8F-7362-4135-9AB6-11DFA5E6B1E6}"/>
              </a:ext>
            </a:extLst>
          </p:cNvPr>
          <p:cNvSpPr txBox="1"/>
          <p:nvPr/>
        </p:nvSpPr>
        <p:spPr>
          <a:xfrm>
            <a:off x="4852247" y="2878664"/>
            <a:ext cx="7206225" cy="281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以雄鹰队为例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</a:p>
          <a:p>
            <a:pPr algn="ctr" defTabSz="914377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已知雄鹰队胜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场，负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场，积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21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分。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设赢一场积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分，则赢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场积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7x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7x+7×1=21</a:t>
            </a:r>
          </a:p>
          <a:p>
            <a:pPr algn="ctr" defTabSz="914377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解得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x=2</a:t>
            </a:r>
          </a:p>
          <a:p>
            <a:pPr algn="ctr" defTabSz="914377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则赢一场积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410B3B3B-FD86-4D3A-92BB-458D73262AFA}"/>
              </a:ext>
            </a:extLst>
          </p:cNvPr>
          <p:cNvSpPr/>
          <p:nvPr/>
        </p:nvSpPr>
        <p:spPr>
          <a:xfrm>
            <a:off x="462215" y="3996268"/>
            <a:ext cx="4439655" cy="3725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99D7001-09D7-4F15-9FE3-AA1DEEB181D9}"/>
              </a:ext>
            </a:extLst>
          </p:cNvPr>
          <p:cNvSpPr txBox="1"/>
          <p:nvPr/>
        </p:nvSpPr>
        <p:spPr>
          <a:xfrm>
            <a:off x="1401966" y="469982"/>
            <a:ext cx="705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  <p:extLst>
      <p:ext uri="{BB962C8B-B14F-4D97-AF65-F5344CB8AC3E}">
        <p14:creationId xmlns:p14="http://schemas.microsoft.com/office/powerpoint/2010/main" val="408414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>
            <a:extLst>
              <a:ext uri="{FF2B5EF4-FFF2-40B4-BE49-F238E27FC236}">
                <a16:creationId xmlns:a16="http://schemas.microsoft.com/office/drawing/2014/main" id="{140CDB88-FF72-4AF7-A07F-48B652DCA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29" y="2710847"/>
            <a:ext cx="4058908" cy="3412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7716DD1-17CC-464A-870E-78E59422F6F2}"/>
              </a:ext>
            </a:extLst>
          </p:cNvPr>
          <p:cNvSpPr txBox="1"/>
          <p:nvPr/>
        </p:nvSpPr>
        <p:spPr>
          <a:xfrm>
            <a:off x="412806" y="1253037"/>
            <a:ext cx="7732971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【</a:t>
            </a:r>
            <a:r>
              <a:rPr lang="zh-CN" altLang="en-US" sz="2400" dirty="0">
                <a:cs typeface="+mn-ea"/>
                <a:sym typeface="+mn-lt"/>
              </a:rPr>
              <a:t>问题五</a:t>
            </a:r>
            <a:r>
              <a:rPr lang="en-US" altLang="zh-CN" sz="2400" dirty="0">
                <a:cs typeface="+mn-ea"/>
                <a:sym typeface="+mn-lt"/>
              </a:rPr>
              <a:t>】</a:t>
            </a:r>
            <a:endParaRPr lang="en-US" altLang="zh-CN" sz="32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用式子表示总积分与胜负场积分之间的数量关系？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714B510-688C-47B4-9610-F5C1F9806E92}"/>
              </a:ext>
            </a:extLst>
          </p:cNvPr>
          <p:cNvSpPr/>
          <p:nvPr/>
        </p:nvSpPr>
        <p:spPr>
          <a:xfrm>
            <a:off x="5260417" y="2311212"/>
            <a:ext cx="8045691" cy="404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000" b="1" dirty="0">
                <a:cs typeface="+mn-ea"/>
                <a:sym typeface="+mn-lt"/>
              </a:rPr>
              <a:t>分析：</a:t>
            </a:r>
            <a:endParaRPr lang="en-US" altLang="zh-CN" sz="2000" b="1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）如果某队胜</a:t>
            </a:r>
            <a:r>
              <a:rPr lang="en-US" altLang="zh-CN" sz="2000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场，总场次为</a:t>
            </a:r>
            <a:r>
              <a:rPr lang="zh-CN" altLang="en-US" sz="2000" u="sng" dirty="0">
                <a:cs typeface="+mn-ea"/>
                <a:sym typeface="+mn-lt"/>
              </a:rPr>
              <a:t>             </a:t>
            </a:r>
            <a:r>
              <a:rPr lang="zh-CN" altLang="en-US" sz="2000" dirty="0">
                <a:cs typeface="+mn-ea"/>
                <a:sym typeface="+mn-lt"/>
              </a:rPr>
              <a:t>场</a:t>
            </a:r>
            <a:endParaRPr lang="en-US" altLang="zh-CN" sz="200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000" dirty="0">
                <a:cs typeface="+mn-ea"/>
                <a:sym typeface="+mn-lt"/>
              </a:rPr>
              <a:t>则负</a:t>
            </a:r>
            <a:r>
              <a:rPr lang="zh-CN" altLang="en-US" sz="2000" u="sng" dirty="0">
                <a:cs typeface="+mn-ea"/>
                <a:sym typeface="+mn-lt"/>
              </a:rPr>
              <a:t>                 </a:t>
            </a:r>
            <a:r>
              <a:rPr lang="zh-CN" altLang="en-US" sz="2000" dirty="0">
                <a:cs typeface="+mn-ea"/>
                <a:sym typeface="+mn-lt"/>
              </a:rPr>
              <a:t>场； </a:t>
            </a:r>
            <a:endParaRPr lang="en-US" altLang="zh-CN" sz="200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）胜一场积</a:t>
            </a:r>
            <a:r>
              <a:rPr lang="zh-CN" altLang="en-US" sz="2000" u="sng" dirty="0">
                <a:cs typeface="+mn-ea"/>
                <a:sym typeface="+mn-lt"/>
              </a:rPr>
              <a:t>         </a:t>
            </a:r>
            <a:r>
              <a:rPr lang="zh-CN" altLang="en-US" sz="2000" dirty="0">
                <a:cs typeface="+mn-ea"/>
                <a:sym typeface="+mn-lt"/>
              </a:rPr>
              <a:t>分，则负一场积</a:t>
            </a:r>
            <a:r>
              <a:rPr lang="zh-CN" altLang="en-US" sz="2000" u="sng" dirty="0">
                <a:cs typeface="+mn-ea"/>
                <a:sym typeface="+mn-lt"/>
              </a:rPr>
              <a:t>      </a:t>
            </a:r>
            <a:r>
              <a:rPr lang="zh-CN" altLang="en-US" sz="2000" dirty="0">
                <a:cs typeface="+mn-ea"/>
                <a:sym typeface="+mn-lt"/>
              </a:rPr>
              <a:t>分；</a:t>
            </a:r>
            <a:endParaRPr lang="en-US" altLang="zh-CN" sz="200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）胜场积分为</a:t>
            </a:r>
            <a:r>
              <a:rPr lang="zh-CN" altLang="en-US" sz="2000" u="sng" dirty="0">
                <a:cs typeface="+mn-ea"/>
                <a:sym typeface="+mn-lt"/>
              </a:rPr>
              <a:t>           </a:t>
            </a:r>
            <a:r>
              <a:rPr lang="zh-CN" altLang="en-US" sz="2000" dirty="0">
                <a:cs typeface="+mn-ea"/>
                <a:sym typeface="+mn-lt"/>
              </a:rPr>
              <a:t>分，负场积分为</a:t>
            </a:r>
            <a:r>
              <a:rPr lang="zh-CN" altLang="en-US" sz="2000" u="sng" dirty="0">
                <a:cs typeface="+mn-ea"/>
                <a:sym typeface="+mn-lt"/>
              </a:rPr>
              <a:t>                  </a:t>
            </a:r>
            <a:r>
              <a:rPr lang="zh-CN" altLang="en-US" sz="2000" dirty="0">
                <a:cs typeface="+mn-ea"/>
                <a:sym typeface="+mn-lt"/>
              </a:rPr>
              <a:t>分；</a:t>
            </a:r>
            <a:endParaRPr lang="en-US" altLang="zh-CN" sz="200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000" dirty="0">
                <a:cs typeface="+mn-ea"/>
                <a:sym typeface="+mn-lt"/>
              </a:rPr>
              <a:t>4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zh-CN" altLang="en-US" sz="2000" b="1" dirty="0">
                <a:cs typeface="+mn-ea"/>
                <a:sym typeface="+mn-lt"/>
              </a:rPr>
              <a:t>总积分与胜负场积分之间的数量关</a:t>
            </a:r>
            <a:r>
              <a:rPr lang="zh-CN" altLang="en-US" sz="2000" dirty="0">
                <a:cs typeface="+mn-ea"/>
                <a:sym typeface="+mn-lt"/>
              </a:rPr>
              <a:t>系</a:t>
            </a:r>
            <a:r>
              <a:rPr lang="zh-CN" altLang="en-US" sz="2000" u="sng" dirty="0">
                <a:cs typeface="+mn-ea"/>
                <a:sym typeface="+mn-lt"/>
              </a:rPr>
              <a:t>                                                       </a:t>
            </a:r>
            <a:r>
              <a:rPr lang="zh-CN" altLang="en-US" sz="2000" dirty="0">
                <a:cs typeface="+mn-ea"/>
                <a:sym typeface="+mn-lt"/>
              </a:rPr>
              <a:t>；</a:t>
            </a:r>
            <a:r>
              <a:rPr lang="zh-CN" altLang="en-US" sz="2000" u="sng" dirty="0">
                <a:cs typeface="+mn-ea"/>
                <a:sym typeface="+mn-lt"/>
              </a:rPr>
              <a:t> 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5F8143F-F0F2-43E1-9FB8-B69468E92BF5}"/>
              </a:ext>
            </a:extLst>
          </p:cNvPr>
          <p:cNvSpPr txBox="1"/>
          <p:nvPr/>
        </p:nvSpPr>
        <p:spPr>
          <a:xfrm>
            <a:off x="8652611" y="2945825"/>
            <a:ext cx="95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34E86F1-BB70-46F2-93E0-449B0DA994C8}"/>
              </a:ext>
            </a:extLst>
          </p:cNvPr>
          <p:cNvSpPr txBox="1"/>
          <p:nvPr/>
        </p:nvSpPr>
        <p:spPr>
          <a:xfrm>
            <a:off x="5746471" y="3516912"/>
            <a:ext cx="1316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14-m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AF7D56F-B451-425D-A91A-F7165616722C}"/>
              </a:ext>
            </a:extLst>
          </p:cNvPr>
          <p:cNvSpPr txBox="1"/>
          <p:nvPr/>
        </p:nvSpPr>
        <p:spPr>
          <a:xfrm>
            <a:off x="9532437" y="4779530"/>
            <a:ext cx="1316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(14-m)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C98EAEC-78AF-4FF8-845F-8FCA97041414}"/>
              </a:ext>
            </a:extLst>
          </p:cNvPr>
          <p:cNvSpPr txBox="1"/>
          <p:nvPr/>
        </p:nvSpPr>
        <p:spPr>
          <a:xfrm>
            <a:off x="6748105" y="4830036"/>
            <a:ext cx="1316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2m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63E95D8-2CE8-4AF3-A48D-F38BA4A4CBD9}"/>
              </a:ext>
            </a:extLst>
          </p:cNvPr>
          <p:cNvSpPr/>
          <p:nvPr/>
        </p:nvSpPr>
        <p:spPr>
          <a:xfrm>
            <a:off x="5746471" y="5829599"/>
            <a:ext cx="390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总积分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= 2m+(14-m)=m+14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55FD055-4F5E-4075-ACEF-BB9F20CC50A3}"/>
              </a:ext>
            </a:extLst>
          </p:cNvPr>
          <p:cNvSpPr txBox="1"/>
          <p:nvPr/>
        </p:nvSpPr>
        <p:spPr>
          <a:xfrm>
            <a:off x="6574862" y="4092056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6B6E43B-753E-46DF-9815-F2D8D74694BA}"/>
              </a:ext>
            </a:extLst>
          </p:cNvPr>
          <p:cNvSpPr txBox="1"/>
          <p:nvPr/>
        </p:nvSpPr>
        <p:spPr>
          <a:xfrm>
            <a:off x="8883032" y="4099216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BAD282F-3B61-4E33-BEB7-D6F0DCE65E7C}"/>
              </a:ext>
            </a:extLst>
          </p:cNvPr>
          <p:cNvSpPr txBox="1"/>
          <p:nvPr/>
        </p:nvSpPr>
        <p:spPr>
          <a:xfrm>
            <a:off x="1401966" y="469982"/>
            <a:ext cx="705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  <p:extLst>
      <p:ext uri="{BB962C8B-B14F-4D97-AF65-F5344CB8AC3E}">
        <p14:creationId xmlns:p14="http://schemas.microsoft.com/office/powerpoint/2010/main" val="251621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办公资源网：www.bangongziyuan.com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amq4jaln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1783</Words>
  <Application>Microsoft Office PowerPoint</Application>
  <PresentationFormat>宽屏</PresentationFormat>
  <Paragraphs>202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等线</vt:lpstr>
      <vt:lpstr>思源黑体 CN Light</vt:lpstr>
      <vt:lpstr>Arial</vt:lpstr>
      <vt:lpstr>Cambria Math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dcterms:created xsi:type="dcterms:W3CDTF">2020-04-04T15:33:52Z</dcterms:created>
  <dcterms:modified xsi:type="dcterms:W3CDTF">2021-01-09T09:43:45Z</dcterms:modified>
</cp:coreProperties>
</file>