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9" r:id="rId3"/>
    <p:sldId id="430" r:id="rId4"/>
    <p:sldId id="431" r:id="rId5"/>
    <p:sldId id="432" r:id="rId6"/>
    <p:sldId id="435" r:id="rId7"/>
    <p:sldId id="433" r:id="rId8"/>
    <p:sldId id="434" r:id="rId9"/>
    <p:sldId id="436" r:id="rId10"/>
    <p:sldId id="437" r:id="rId11"/>
    <p:sldId id="438" r:id="rId12"/>
    <p:sldId id="439" r:id="rId13"/>
    <p:sldId id="444" r:id="rId14"/>
    <p:sldId id="445" r:id="rId15"/>
    <p:sldId id="287" r:id="rId16"/>
    <p:sldId id="446" r:id="rId17"/>
    <p:sldId id="25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84652DE-EFB3-42CA-B234-354402E9C9B9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A649337-216D-4FB8-846B-06EE7F9B2E4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847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46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911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02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674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23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935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502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65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2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534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713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566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255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848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981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05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62CB02E-BCF3-42A1-8CD3-D3470CFD7A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90121" y="1496487"/>
            <a:ext cx="3864050" cy="3864052"/>
          </a:xfrm>
          <a:custGeom>
            <a:avLst/>
            <a:gdLst>
              <a:gd name="connsiteX0" fmla="*/ 1932035 w 3864050"/>
              <a:gd name="connsiteY0" fmla="*/ 0 h 3864052"/>
              <a:gd name="connsiteX1" fmla="*/ 3864050 w 3864050"/>
              <a:gd name="connsiteY1" fmla="*/ 1932034 h 3864052"/>
              <a:gd name="connsiteX2" fmla="*/ 1932035 w 3864050"/>
              <a:gd name="connsiteY2" fmla="*/ 3864052 h 3864052"/>
              <a:gd name="connsiteX3" fmla="*/ 0 w 3864050"/>
              <a:gd name="connsiteY3" fmla="*/ 1932034 h 3864052"/>
              <a:gd name="connsiteX4" fmla="*/ 1932035 w 3864050"/>
              <a:gd name="connsiteY4" fmla="*/ 0 h 38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4050" h="3864052">
                <a:moveTo>
                  <a:pt x="1932035" y="0"/>
                </a:moveTo>
                <a:cubicBezTo>
                  <a:pt x="3000095" y="0"/>
                  <a:pt x="3864050" y="866324"/>
                  <a:pt x="3864050" y="1932034"/>
                </a:cubicBezTo>
                <a:cubicBezTo>
                  <a:pt x="3864050" y="3000093"/>
                  <a:pt x="3000095" y="3864052"/>
                  <a:pt x="1932035" y="3864052"/>
                </a:cubicBezTo>
                <a:cubicBezTo>
                  <a:pt x="863943" y="3864052"/>
                  <a:pt x="0" y="2997727"/>
                  <a:pt x="0" y="1932034"/>
                </a:cubicBezTo>
                <a:cubicBezTo>
                  <a:pt x="0" y="863942"/>
                  <a:pt x="866325" y="0"/>
                  <a:pt x="1932035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114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31">
            <a:extLst>
              <a:ext uri="{FF2B5EF4-FFF2-40B4-BE49-F238E27FC236}">
                <a16:creationId xmlns:a16="http://schemas.microsoft.com/office/drawing/2014/main" id="{1EE18DDD-467E-4534-8887-45FD7317F936}"/>
              </a:ext>
            </a:extLst>
          </p:cNvPr>
          <p:cNvSpPr/>
          <p:nvPr userDrawn="1"/>
        </p:nvSpPr>
        <p:spPr>
          <a:xfrm>
            <a:off x="338138" y="278575"/>
            <a:ext cx="533360" cy="648525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13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89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2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9BD3686-3841-42C6-A86A-484AE1A8B30A}"/>
              </a:ext>
            </a:extLst>
          </p:cNvPr>
          <p:cNvSpPr/>
          <p:nvPr/>
        </p:nvSpPr>
        <p:spPr>
          <a:xfrm>
            <a:off x="-145144" y="1283525"/>
            <a:ext cx="12482288" cy="4290951"/>
          </a:xfrm>
          <a:custGeom>
            <a:avLst/>
            <a:gdLst>
              <a:gd name="connsiteX0" fmla="*/ 0 w 12192001"/>
              <a:gd name="connsiteY0" fmla="*/ 0 h 4290951"/>
              <a:gd name="connsiteX1" fmla="*/ 3314701 w 12192001"/>
              <a:gd name="connsiteY1" fmla="*/ 0 h 4290951"/>
              <a:gd name="connsiteX2" fmla="*/ 3322158 w 12192001"/>
              <a:gd name="connsiteY2" fmla="*/ 0 h 4290951"/>
              <a:gd name="connsiteX3" fmla="*/ 7082971 w 12192001"/>
              <a:gd name="connsiteY3" fmla="*/ 0 h 4290951"/>
              <a:gd name="connsiteX4" fmla="*/ 12192001 w 12192001"/>
              <a:gd name="connsiteY4" fmla="*/ 0 h 4290951"/>
              <a:gd name="connsiteX5" fmla="*/ 12192001 w 12192001"/>
              <a:gd name="connsiteY5" fmla="*/ 4290951 h 4290951"/>
              <a:gd name="connsiteX6" fmla="*/ 7082971 w 12192001"/>
              <a:gd name="connsiteY6" fmla="*/ 4290951 h 4290951"/>
              <a:gd name="connsiteX7" fmla="*/ 3322158 w 12192001"/>
              <a:gd name="connsiteY7" fmla="*/ 4290951 h 4290951"/>
              <a:gd name="connsiteX8" fmla="*/ 3314701 w 12192001"/>
              <a:gd name="connsiteY8" fmla="*/ 4290951 h 4290951"/>
              <a:gd name="connsiteX9" fmla="*/ 0 w 12192001"/>
              <a:gd name="connsiteY9" fmla="*/ 4290951 h 429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4290951">
                <a:moveTo>
                  <a:pt x="0" y="0"/>
                </a:moveTo>
                <a:lnTo>
                  <a:pt x="3314701" y="0"/>
                </a:lnTo>
                <a:lnTo>
                  <a:pt x="3322158" y="0"/>
                </a:lnTo>
                <a:lnTo>
                  <a:pt x="7082971" y="0"/>
                </a:lnTo>
                <a:lnTo>
                  <a:pt x="12192001" y="0"/>
                </a:lnTo>
                <a:lnTo>
                  <a:pt x="12192001" y="4290951"/>
                </a:lnTo>
                <a:lnTo>
                  <a:pt x="7082971" y="4290951"/>
                </a:lnTo>
                <a:lnTo>
                  <a:pt x="3322158" y="4290951"/>
                </a:lnTo>
                <a:lnTo>
                  <a:pt x="3314701" y="4290951"/>
                </a:lnTo>
                <a:lnTo>
                  <a:pt x="0" y="4290951"/>
                </a:lnTo>
                <a:close/>
              </a:path>
            </a:pathLst>
          </a:custGeom>
          <a:solidFill>
            <a:schemeClr val="bg1"/>
          </a:solidFill>
          <a:ln w="1363" cap="flat">
            <a:noFill/>
            <a:prstDash val="solid"/>
            <a:miter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ECCFF5E-BE1B-4F7C-B071-E4D1EDEF51D6}"/>
              </a:ext>
            </a:extLst>
          </p:cNvPr>
          <p:cNvSpPr/>
          <p:nvPr/>
        </p:nvSpPr>
        <p:spPr>
          <a:xfrm>
            <a:off x="515938" y="621475"/>
            <a:ext cx="4617936" cy="5615053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20E1669-DAE2-4FBF-94B1-9D1AFABFB3E9}"/>
              </a:ext>
            </a:extLst>
          </p:cNvPr>
          <p:cNvSpPr>
            <a:spLocks/>
          </p:cNvSpPr>
          <p:nvPr/>
        </p:nvSpPr>
        <p:spPr bwMode="auto">
          <a:xfrm rot="16200000">
            <a:off x="6781756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5216AA5-6C4C-479F-B087-2C7BF91BBB50}"/>
              </a:ext>
            </a:extLst>
          </p:cNvPr>
          <p:cNvSpPr>
            <a:spLocks/>
          </p:cNvSpPr>
          <p:nvPr/>
        </p:nvSpPr>
        <p:spPr bwMode="auto">
          <a:xfrm rot="16200000">
            <a:off x="8129514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F24A6447-4307-4EE8-A92E-E62FA7EC5CE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r="25704"/>
          <a:stretch/>
        </p:blipFill>
        <p:spPr>
          <a:xfrm>
            <a:off x="1390121" y="1496487"/>
            <a:ext cx="3864050" cy="3864052"/>
          </a:xfr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CA2EED6A-FB26-4922-91A9-935B976D830E}"/>
              </a:ext>
            </a:extLst>
          </p:cNvPr>
          <p:cNvGrpSpPr/>
          <p:nvPr/>
        </p:nvGrpSpPr>
        <p:grpSpPr>
          <a:xfrm>
            <a:off x="6241258" y="2573850"/>
            <a:ext cx="5950742" cy="1425543"/>
            <a:chOff x="1571361" y="2735515"/>
            <a:chExt cx="5950742" cy="1425543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8C068FA-F1FA-4CF3-95FA-BDFAD2A100F5}"/>
                </a:ext>
              </a:extLst>
            </p:cNvPr>
            <p:cNvSpPr/>
            <p:nvPr/>
          </p:nvSpPr>
          <p:spPr bwMode="auto">
            <a:xfrm>
              <a:off x="1602935" y="2735515"/>
              <a:ext cx="59191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3.2.2 </a:t>
              </a:r>
              <a:r>
                <a:rPr lang="zh-CN" altLang="en-US" sz="4000" b="1" kern="100" dirty="0">
                  <a:cs typeface="+mn-ea"/>
                  <a:sym typeface="+mn-lt"/>
                </a:rPr>
                <a:t>解一元一次方程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23C53C2-D81B-4F5A-BD61-1A29B2C4514F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0DD42553-1183-4D92-84EE-AF6C3705322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1936D242-D1DC-4E97-B890-830C68BE8E21}"/>
              </a:ext>
            </a:extLst>
          </p:cNvPr>
          <p:cNvSpPr/>
          <p:nvPr/>
        </p:nvSpPr>
        <p:spPr bwMode="auto">
          <a:xfrm>
            <a:off x="6241258" y="1857386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81B24C4-BADA-4834-9C3D-FFBB50C845ED}"/>
              </a:ext>
            </a:extLst>
          </p:cNvPr>
          <p:cNvSpPr txBox="1"/>
          <p:nvPr/>
        </p:nvSpPr>
        <p:spPr>
          <a:xfrm>
            <a:off x="6241258" y="3936377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78D8D6A-C6E2-4CAF-B96D-F47B62A4E73B}"/>
              </a:ext>
            </a:extLst>
          </p:cNvPr>
          <p:cNvSpPr/>
          <p:nvPr/>
        </p:nvSpPr>
        <p:spPr>
          <a:xfrm>
            <a:off x="6241258" y="3505304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（移项）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0BAA174-4564-48A0-9EAE-13EB1B31CA3D}"/>
              </a:ext>
            </a:extLst>
          </p:cNvPr>
          <p:cNvSpPr txBox="1"/>
          <p:nvPr/>
        </p:nvSpPr>
        <p:spPr>
          <a:xfrm>
            <a:off x="6356400" y="4635324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39E103C5-CAF4-4D0F-BE36-28F1FA70B51B}"/>
              </a:ext>
            </a:extLst>
          </p:cNvPr>
          <p:cNvSpPr txBox="1"/>
          <p:nvPr/>
        </p:nvSpPr>
        <p:spPr>
          <a:xfrm>
            <a:off x="7704158" y="4635324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862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17" grpId="0"/>
      <p:bldP spid="18" grpId="0"/>
      <p:bldP spid="3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587A2E5-FF03-4716-9D5A-F0EC51EDA262}"/>
              </a:ext>
            </a:extLst>
          </p:cNvPr>
          <p:cNvSpPr txBox="1"/>
          <p:nvPr/>
        </p:nvSpPr>
        <p:spPr>
          <a:xfrm>
            <a:off x="1025285" y="1183351"/>
            <a:ext cx="7112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）当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取何值时，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2x+3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-5x+6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相等？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342B5E5-342A-4789-8090-AF7EA4558369}"/>
                  </a:ext>
                </a:extLst>
              </p:cNvPr>
              <p:cNvSpPr txBox="1"/>
              <p:nvPr/>
            </p:nvSpPr>
            <p:spPr>
              <a:xfrm>
                <a:off x="2377440" y="1823842"/>
                <a:ext cx="7112000" cy="1732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       2x+3=-5x+6</a:t>
                </a:r>
              </a:p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移项得，  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2x+5x= 6-3</a:t>
                </a:r>
              </a:p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合并同类项得，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7x=3</a:t>
                </a:r>
              </a:p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得，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342B5E5-342A-4789-8090-AF7EA4558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1823842"/>
                <a:ext cx="7112000" cy="1732847"/>
              </a:xfrm>
              <a:prstGeom prst="rect">
                <a:avLst/>
              </a:prstGeom>
              <a:blipFill>
                <a:blip r:embed="rId3"/>
                <a:stretch>
                  <a:fillRect l="-1285" t="-2465" b="-28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8FAB8486-FDD2-4863-B611-E1A7EB3C442D}"/>
              </a:ext>
            </a:extLst>
          </p:cNvPr>
          <p:cNvSpPr/>
          <p:nvPr/>
        </p:nvSpPr>
        <p:spPr>
          <a:xfrm>
            <a:off x="1025285" y="3901392"/>
            <a:ext cx="675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）当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取何值时，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2x+3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-5x+6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互为相反数？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F869AEA-A951-46CF-83B5-54447F3D3CB1}"/>
                  </a:ext>
                </a:extLst>
              </p:cNvPr>
              <p:cNvSpPr txBox="1"/>
              <p:nvPr/>
            </p:nvSpPr>
            <p:spPr>
              <a:xfrm>
                <a:off x="2467429" y="4394602"/>
                <a:ext cx="711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  2x+3=-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-5x+6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移项得，  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2x-5x=-6-3</a:t>
                </a:r>
              </a:p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合并同类项得，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-3x=-9</a:t>
                </a:r>
              </a:p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得，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F869AEA-A951-46CF-83B5-54447F3D3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429" y="4394602"/>
                <a:ext cx="7112000" cy="1569660"/>
              </a:xfrm>
              <a:prstGeom prst="rect">
                <a:avLst/>
              </a:prstGeom>
              <a:blipFill>
                <a:blip r:embed="rId4"/>
                <a:stretch>
                  <a:fillRect l="-1372" t="-3502" b="-81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2DAB20FD-62E1-430B-BC29-0CE992E9DD92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99461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DB57835-3A5E-4280-9191-637E3DE6A36B}"/>
              </a:ext>
            </a:extLst>
          </p:cNvPr>
          <p:cNvSpPr/>
          <p:nvPr/>
        </p:nvSpPr>
        <p:spPr>
          <a:xfrm>
            <a:off x="836693" y="1430007"/>
            <a:ext cx="7967246" cy="50276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914377"/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）当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取何值时，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2x+3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的值比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-5x+6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的值小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？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6E512AC-20F2-42EB-87D5-83F1DD12421C}"/>
                  </a:ext>
                </a:extLst>
              </p:cNvPr>
              <p:cNvSpPr txBox="1"/>
              <p:nvPr/>
            </p:nvSpPr>
            <p:spPr>
              <a:xfrm>
                <a:off x="2333897" y="1998014"/>
                <a:ext cx="7112000" cy="3415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         2x+3+10=-5x+6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移项得，     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2x+5x= 6-13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合并同类项得，  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7x=-7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得，   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6E512AC-20F2-42EB-87D5-83F1DD124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897" y="1998014"/>
                <a:ext cx="7112000" cy="3415807"/>
              </a:xfrm>
              <a:prstGeom prst="rect">
                <a:avLst/>
              </a:prstGeom>
              <a:blipFill>
                <a:blip r:embed="rId3"/>
                <a:stretch>
                  <a:fillRect l="-1799" b="-42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7E7BDD13-905B-49BE-B595-8AD7EB736ACE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05156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207F219-F48C-485C-92AC-AD0C8381D3CC}"/>
              </a:ext>
            </a:extLst>
          </p:cNvPr>
          <p:cNvSpPr/>
          <p:nvPr/>
        </p:nvSpPr>
        <p:spPr>
          <a:xfrm>
            <a:off x="705729" y="1123406"/>
            <a:ext cx="11076632" cy="1315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3．若                 与                     是同类项，则m，n的值分别为（    ）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A．2，-1	B．-2，1	C．-1，2	D．-2，-1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A8E526C-48D7-4835-AA18-8E2776F0A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46" y="923350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7" name="对象 6" descr="eqIddd6067d4a0374370ac17424c8e0d33d3">
            <a:extLst>
              <a:ext uri="{FF2B5EF4-FFF2-40B4-BE49-F238E27FC236}">
                <a16:creationId xmlns:a16="http://schemas.microsoft.com/office/drawing/2014/main" id="{62C86735-D49F-42B8-9FB9-2E522EA013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059280"/>
              </p:ext>
            </p:extLst>
          </p:nvPr>
        </p:nvGraphicFramePr>
        <p:xfrm>
          <a:off x="1688861" y="1218852"/>
          <a:ext cx="1596523" cy="57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35000" imgH="228600" progId="Equation.DSMT4">
                  <p:embed/>
                </p:oleObj>
              </mc:Choice>
              <mc:Fallback>
                <p:oleObj r:id="rId3" imgW="635000" imgH="228600" progId="Equation.DSMT4">
                  <p:embed/>
                  <p:pic>
                    <p:nvPicPr>
                      <p:cNvPr id="7" name="对象 6" descr="eqIddd6067d4a0374370ac17424c8e0d33d3">
                        <a:extLst>
                          <a:ext uri="{FF2B5EF4-FFF2-40B4-BE49-F238E27FC236}">
                            <a16:creationId xmlns:a16="http://schemas.microsoft.com/office/drawing/2014/main" id="{62C86735-D49F-42B8-9FB9-2E522EA01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861" y="1218852"/>
                        <a:ext cx="1596523" cy="571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55D4F4E2-AC54-4C81-B297-9BD58E46B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745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对象 8" descr="eqIdebd9093bf7104f20bf8dad5b82c2b562">
            <a:extLst>
              <a:ext uri="{FF2B5EF4-FFF2-40B4-BE49-F238E27FC236}">
                <a16:creationId xmlns:a16="http://schemas.microsoft.com/office/drawing/2014/main" id="{8BBD0928-5994-4B5A-B645-30AF252B1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622683"/>
              </p:ext>
            </p:extLst>
          </p:nvPr>
        </p:nvGraphicFramePr>
        <p:xfrm>
          <a:off x="4029053" y="1123802"/>
          <a:ext cx="1516916" cy="776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774364" imgH="393529" progId="Equation.DSMT4">
                  <p:embed/>
                </p:oleObj>
              </mc:Choice>
              <mc:Fallback>
                <p:oleObj r:id="rId5" imgW="774364" imgH="393529" progId="Equation.DSMT4">
                  <p:embed/>
                  <p:pic>
                    <p:nvPicPr>
                      <p:cNvPr id="9" name="对象 8" descr="eqIdebd9093bf7104f20bf8dad5b82c2b562">
                        <a:extLst>
                          <a:ext uri="{FF2B5EF4-FFF2-40B4-BE49-F238E27FC236}">
                            <a16:creationId xmlns:a16="http://schemas.microsoft.com/office/drawing/2014/main" id="{8BBD0928-5994-4B5A-B645-30AF252B13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53" y="1123802"/>
                        <a:ext cx="1516916" cy="7769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>
            <a:extLst>
              <a:ext uri="{FF2B5EF4-FFF2-40B4-BE49-F238E27FC236}">
                <a16:creationId xmlns:a16="http://schemas.microsoft.com/office/drawing/2014/main" id="{B56A2F27-3BB3-4872-AC72-8CA10E830064}"/>
              </a:ext>
            </a:extLst>
          </p:cNvPr>
          <p:cNvSpPr/>
          <p:nvPr/>
        </p:nvSpPr>
        <p:spPr>
          <a:xfrm>
            <a:off x="705729" y="3210829"/>
            <a:ext cx="10537036" cy="150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分析：因为                             与                       是同类项，所以可得方程                      和                                   .解 可得m=2；解 可得n=-1.故答案为A.</a:t>
            </a:r>
          </a:p>
        </p:txBody>
      </p:sp>
      <p:graphicFrame>
        <p:nvGraphicFramePr>
          <p:cNvPr id="24" name="对象 23" descr="eqIddd6067d4a0374370ac17424c8e0d33d3">
            <a:extLst>
              <a:ext uri="{FF2B5EF4-FFF2-40B4-BE49-F238E27FC236}">
                <a16:creationId xmlns:a16="http://schemas.microsoft.com/office/drawing/2014/main" id="{86905407-DE97-4F6D-88BF-B996D04E95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710272"/>
              </p:ext>
            </p:extLst>
          </p:nvPr>
        </p:nvGraphicFramePr>
        <p:xfrm>
          <a:off x="2197591" y="3414310"/>
          <a:ext cx="1596523" cy="57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635000" imgH="228600" progId="Equation.DSMT4">
                  <p:embed/>
                </p:oleObj>
              </mc:Choice>
              <mc:Fallback>
                <p:oleObj r:id="rId7" imgW="635000" imgH="228600" progId="Equation.DSMT4">
                  <p:embed/>
                  <p:pic>
                    <p:nvPicPr>
                      <p:cNvPr id="24" name="对象 23" descr="eqIddd6067d4a0374370ac17424c8e0d33d3">
                        <a:extLst>
                          <a:ext uri="{FF2B5EF4-FFF2-40B4-BE49-F238E27FC236}">
                            <a16:creationId xmlns:a16="http://schemas.microsoft.com/office/drawing/2014/main" id="{86905407-DE97-4F6D-88BF-B996D04E95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591" y="3414310"/>
                        <a:ext cx="1596523" cy="571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 descr="eqIdebd9093bf7104f20bf8dad5b82c2b562">
            <a:extLst>
              <a:ext uri="{FF2B5EF4-FFF2-40B4-BE49-F238E27FC236}">
                <a16:creationId xmlns:a16="http://schemas.microsoft.com/office/drawing/2014/main" id="{13A1BD29-B685-4462-AE2F-6B68B062A1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150852"/>
              </p:ext>
            </p:extLst>
          </p:nvPr>
        </p:nvGraphicFramePr>
        <p:xfrm>
          <a:off x="4430372" y="3415119"/>
          <a:ext cx="1516916" cy="776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774364" imgH="393529" progId="Equation.DSMT4">
                  <p:embed/>
                </p:oleObj>
              </mc:Choice>
              <mc:Fallback>
                <p:oleObj r:id="rId8" imgW="774364" imgH="393529" progId="Equation.DSMT4">
                  <p:embed/>
                  <p:pic>
                    <p:nvPicPr>
                      <p:cNvPr id="25" name="对象 24" descr="eqIdebd9093bf7104f20bf8dad5b82c2b562">
                        <a:extLst>
                          <a:ext uri="{FF2B5EF4-FFF2-40B4-BE49-F238E27FC236}">
                            <a16:creationId xmlns:a16="http://schemas.microsoft.com/office/drawing/2014/main" id="{13A1BD29-B685-4462-AE2F-6B68B062A1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372" y="3415119"/>
                        <a:ext cx="1516916" cy="7769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1">
            <a:extLst>
              <a:ext uri="{FF2B5EF4-FFF2-40B4-BE49-F238E27FC236}">
                <a16:creationId xmlns:a16="http://schemas.microsoft.com/office/drawing/2014/main" id="{6CC8F310-8367-49CE-962A-6C924A6F3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200056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27" name="对象 26" descr="eqId73d7f1822aaf42299917029835a8d305">
            <a:extLst>
              <a:ext uri="{FF2B5EF4-FFF2-40B4-BE49-F238E27FC236}">
                <a16:creationId xmlns:a16="http://schemas.microsoft.com/office/drawing/2014/main" id="{091378D9-5470-4A58-951F-D8EC10CAF9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118898"/>
              </p:ext>
            </p:extLst>
          </p:nvPr>
        </p:nvGraphicFramePr>
        <p:xfrm>
          <a:off x="8904852" y="3429000"/>
          <a:ext cx="2179113" cy="400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939392" imgH="177723" progId="Equation.DSMT4">
                  <p:embed/>
                </p:oleObj>
              </mc:Choice>
              <mc:Fallback>
                <p:oleObj r:id="rId9" imgW="939392" imgH="177723" progId="Equation.DSMT4">
                  <p:embed/>
                  <p:pic>
                    <p:nvPicPr>
                      <p:cNvPr id="27" name="对象 26" descr="eqId73d7f1822aaf42299917029835a8d305">
                        <a:extLst>
                          <a:ext uri="{FF2B5EF4-FFF2-40B4-BE49-F238E27FC236}">
                            <a16:creationId xmlns:a16="http://schemas.microsoft.com/office/drawing/2014/main" id="{091378D9-5470-4A58-951F-D8EC10CAF9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4852" y="3429000"/>
                        <a:ext cx="2179113" cy="400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3">
            <a:extLst>
              <a:ext uri="{FF2B5EF4-FFF2-40B4-BE49-F238E27FC236}">
                <a16:creationId xmlns:a16="http://schemas.microsoft.com/office/drawing/2014/main" id="{EDC73399-83D0-4306-8F17-A5909A73F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200056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29" name="对象 28" descr="eqId73d7f1822aaf42299917029835a8d305">
            <a:extLst>
              <a:ext uri="{FF2B5EF4-FFF2-40B4-BE49-F238E27FC236}">
                <a16:creationId xmlns:a16="http://schemas.microsoft.com/office/drawing/2014/main" id="{430C306F-52F9-496A-B34F-589D19245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473517"/>
              </p:ext>
            </p:extLst>
          </p:nvPr>
        </p:nvGraphicFramePr>
        <p:xfrm>
          <a:off x="1185037" y="4226940"/>
          <a:ext cx="2025108" cy="37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939392" imgH="177723" progId="Equation.DSMT4">
                  <p:embed/>
                </p:oleObj>
              </mc:Choice>
              <mc:Fallback>
                <p:oleObj r:id="rId11" imgW="939392" imgH="177723" progId="Equation.DSMT4">
                  <p:embed/>
                  <p:pic>
                    <p:nvPicPr>
                      <p:cNvPr id="29" name="对象 28" descr="eqId73d7f1822aaf42299917029835a8d305">
                        <a:extLst>
                          <a:ext uri="{FF2B5EF4-FFF2-40B4-BE49-F238E27FC236}">
                            <a16:creationId xmlns:a16="http://schemas.microsoft.com/office/drawing/2014/main" id="{430C306F-52F9-496A-B34F-589D192455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037" y="4226940"/>
                        <a:ext cx="2025108" cy="371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笑脸 16">
            <a:extLst>
              <a:ext uri="{FF2B5EF4-FFF2-40B4-BE49-F238E27FC236}">
                <a16:creationId xmlns:a16="http://schemas.microsoft.com/office/drawing/2014/main" id="{C0D05CEB-1620-4156-96C9-3269544FAC64}"/>
              </a:ext>
            </a:extLst>
          </p:cNvPr>
          <p:cNvSpPr/>
          <p:nvPr/>
        </p:nvSpPr>
        <p:spPr>
          <a:xfrm>
            <a:off x="705729" y="1976973"/>
            <a:ext cx="446885" cy="461665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C47B0C2-2C4B-4EA9-BFD8-094082E0F7C3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65454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405C98E0-54FD-42AE-8E87-775EFCB17808}"/>
                  </a:ext>
                </a:extLst>
              </p:cNvPr>
              <p:cNvSpPr/>
              <p:nvPr/>
            </p:nvSpPr>
            <p:spPr>
              <a:xfrm>
                <a:off x="1053821" y="1234007"/>
                <a:ext cx="6096000" cy="44296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．解下列方程：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(1)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16x-40=9x-16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(2)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14:m>
                  <m:oMath xmlns:m="http://schemas.openxmlformats.org/officeDocument/2006/math">
                    <m:r>
                      <a:rPr lang="en-US" altLang="zh-CN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+2=</m:t>
                    </m:r>
                    <m:f>
                      <m:fPr>
                        <m:ctrlPr>
                          <a:rPr lang="en-US" altLang="zh-CN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x-3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(3)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3x+1=0.9x+7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(4)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3y+9-2y+2=10-4y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405C98E0-54FD-42AE-8E87-775EFCB178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821" y="1234007"/>
                <a:ext cx="6096000" cy="4429674"/>
              </a:xfrm>
              <a:prstGeom prst="rect">
                <a:avLst/>
              </a:prstGeom>
              <a:blipFill>
                <a:blip r:embed="rId3"/>
                <a:stretch>
                  <a:fillRect l="-1900" b="-27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5AB42C3A-20D2-4A81-9AF3-5654A3B52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377" y="104745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3A71D2B-2B5C-45CF-96AF-20CDEDB7D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7" y="654259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2762A802-B847-42A2-857A-65828C742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133" y="4200819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2F7EEDAA-CA7C-48D5-BCAD-C28534AD71CB}"/>
                  </a:ext>
                </a:extLst>
              </p:cNvPr>
              <p:cNvSpPr/>
              <p:nvPr/>
            </p:nvSpPr>
            <p:spPr>
              <a:xfrm>
                <a:off x="5905779" y="1373707"/>
                <a:ext cx="6096000" cy="45490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(1)      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16x-40=9x-16</a:t>
                </a:r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解：移项：16x-9x=-16+40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合并同类项：  7x=24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系数化为1 ：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24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(2)       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+2=</m:t>
                    </m:r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x-3</a:t>
                </a:r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解：移项：x-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x=-3-2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合并同类项：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x=-5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系数化为1 ：x=-10.</a:t>
                </a:r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2F7EEDAA-CA7C-48D5-BCAD-C28534AD71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779" y="1373707"/>
                <a:ext cx="6096000" cy="4549066"/>
              </a:xfrm>
              <a:prstGeom prst="rect">
                <a:avLst/>
              </a:prstGeom>
              <a:blipFill>
                <a:blip r:embed="rId4"/>
                <a:stretch>
                  <a:fillRect l="-1100" b="-13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309840AC-5DA9-4F78-AA04-29C15DAB3571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5708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  <p:bldP spid="2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B538D361-2508-4A5C-BC55-8E8145E53FDE}"/>
                  </a:ext>
                </a:extLst>
              </p:cNvPr>
              <p:cNvSpPr/>
              <p:nvPr/>
            </p:nvSpPr>
            <p:spPr>
              <a:xfrm>
                <a:off x="6433093" y="1275382"/>
                <a:ext cx="6096000" cy="49487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(3)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3x+1=0.9x+7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解：移项：3x-0.9x=7-1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合并同类项：2.1x=6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系数化为1 ：x=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sz="2400" i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(4)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3y+9-2y+2=10-4y</a:t>
                </a:r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解：移项：3y-2y+4y=10-9-2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合并同类项：5y=-1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系数化为1 ：y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=-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B538D361-2508-4A5C-BC55-8E8145E53F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093" y="1275382"/>
                <a:ext cx="6096000" cy="4948791"/>
              </a:xfrm>
              <a:prstGeom prst="rect">
                <a:avLst/>
              </a:prstGeom>
              <a:blipFill>
                <a:blip r:embed="rId3"/>
                <a:stretch>
                  <a:fillRect l="-1500" b="-3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612C862C-9491-48F6-9D8A-390B429E2FF3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A409D7B7-8289-4F0E-B0D4-19C09F53CB15}"/>
                  </a:ext>
                </a:extLst>
              </p:cNvPr>
              <p:cNvSpPr/>
              <p:nvPr/>
            </p:nvSpPr>
            <p:spPr>
              <a:xfrm>
                <a:off x="1053821" y="1234007"/>
                <a:ext cx="6096000" cy="44296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．解下列方程：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(1)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16x-40=9x-16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(2)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14:m>
                  <m:oMath xmlns:m="http://schemas.openxmlformats.org/officeDocument/2006/math">
                    <m:r>
                      <a:rPr lang="en-US" altLang="zh-CN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+2=</m:t>
                    </m:r>
                    <m:f>
                      <m:fPr>
                        <m:ctrlPr>
                          <a:rPr lang="en-US" altLang="zh-CN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x-3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(3)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3x+1=0.9x+7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(4)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3y+9-2y+2=10-4y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A409D7B7-8289-4F0E-B0D4-19C09F53C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821" y="1234007"/>
                <a:ext cx="6096000" cy="4429674"/>
              </a:xfrm>
              <a:prstGeom prst="rect">
                <a:avLst/>
              </a:prstGeom>
              <a:blipFill>
                <a:blip r:embed="rId4"/>
                <a:stretch>
                  <a:fillRect l="-1900" b="-27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83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2097182-7858-44BB-A7B9-0E61CAF16ADC}"/>
              </a:ext>
            </a:extLst>
          </p:cNvPr>
          <p:cNvSpPr/>
          <p:nvPr/>
        </p:nvSpPr>
        <p:spPr>
          <a:xfrm>
            <a:off x="914400" y="1467878"/>
            <a:ext cx="7675499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914377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5.(1)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x=2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是关于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的方程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a(x+1)=0.5a+x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的解，则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的值为多少？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E8CE7F6-94A3-498F-A8D7-97AA627E39E8}"/>
              </a:ext>
            </a:extLst>
          </p:cNvPr>
          <p:cNvSpPr/>
          <p:nvPr/>
        </p:nvSpPr>
        <p:spPr>
          <a:xfrm>
            <a:off x="1219201" y="1991516"/>
            <a:ext cx="7768473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914377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x=2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时，式子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a(x+1)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与式子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0.5a+x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的值相同，则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的值为多少？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CFF3013-CE79-446C-8D96-9E0BD4C5F71C}"/>
              </a:ext>
            </a:extLst>
          </p:cNvPr>
          <p:cNvSpPr/>
          <p:nvPr/>
        </p:nvSpPr>
        <p:spPr>
          <a:xfrm>
            <a:off x="1199456" y="2515155"/>
            <a:ext cx="10363200" cy="40011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914377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已知关于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的方程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a(x+1)=0.5a+x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的解与方程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4x+2=12-x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的解相同，则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的值为多少？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85831FF-AA68-40AF-B2FC-953C959B03E3}"/>
              </a:ext>
            </a:extLst>
          </p:cNvPr>
          <p:cNvSpPr txBox="1"/>
          <p:nvPr/>
        </p:nvSpPr>
        <p:spPr>
          <a:xfrm>
            <a:off x="1253196" y="3330893"/>
            <a:ext cx="8534400" cy="246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提示：</a:t>
            </a:r>
            <a:endParaRPr lang="en-US" altLang="zh-CN" sz="20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）将</a:t>
            </a:r>
            <a:r>
              <a:rPr lang="en-US" altLang="zh-CN" sz="2000" dirty="0">
                <a:cs typeface="+mn-ea"/>
                <a:sym typeface="+mn-lt"/>
              </a:rPr>
              <a:t>x=2</a:t>
            </a:r>
            <a:r>
              <a:rPr lang="zh-CN" altLang="en-US" sz="2000" dirty="0">
                <a:cs typeface="+mn-ea"/>
                <a:sym typeface="+mn-lt"/>
              </a:rPr>
              <a:t>带入到方程中求出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值</a:t>
            </a:r>
            <a:endParaRPr lang="en-US" altLang="zh-CN" sz="20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）将</a:t>
            </a:r>
            <a:r>
              <a:rPr lang="en-US" altLang="zh-CN" sz="2000" dirty="0">
                <a:cs typeface="+mn-ea"/>
                <a:sym typeface="+mn-lt"/>
              </a:rPr>
              <a:t>x=2</a:t>
            </a:r>
            <a:r>
              <a:rPr lang="zh-CN" altLang="en-US" sz="2000" dirty="0">
                <a:cs typeface="+mn-ea"/>
                <a:sym typeface="+mn-lt"/>
              </a:rPr>
              <a:t>带入到方程中求出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值</a:t>
            </a:r>
            <a:endParaRPr lang="en-US" altLang="zh-CN" sz="20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）先求后一个方程的解，再将所求的解带入到第一个方程中求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值。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E005B65-107C-4252-9E1F-5A495D3081CC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13343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9BD3686-3841-42C6-A86A-484AE1A8B30A}"/>
              </a:ext>
            </a:extLst>
          </p:cNvPr>
          <p:cNvSpPr/>
          <p:nvPr/>
        </p:nvSpPr>
        <p:spPr>
          <a:xfrm>
            <a:off x="-145144" y="1283525"/>
            <a:ext cx="12482288" cy="4290951"/>
          </a:xfrm>
          <a:custGeom>
            <a:avLst/>
            <a:gdLst>
              <a:gd name="connsiteX0" fmla="*/ 0 w 12192001"/>
              <a:gd name="connsiteY0" fmla="*/ 0 h 4290951"/>
              <a:gd name="connsiteX1" fmla="*/ 3314701 w 12192001"/>
              <a:gd name="connsiteY1" fmla="*/ 0 h 4290951"/>
              <a:gd name="connsiteX2" fmla="*/ 3322158 w 12192001"/>
              <a:gd name="connsiteY2" fmla="*/ 0 h 4290951"/>
              <a:gd name="connsiteX3" fmla="*/ 7082971 w 12192001"/>
              <a:gd name="connsiteY3" fmla="*/ 0 h 4290951"/>
              <a:gd name="connsiteX4" fmla="*/ 12192001 w 12192001"/>
              <a:gd name="connsiteY4" fmla="*/ 0 h 4290951"/>
              <a:gd name="connsiteX5" fmla="*/ 12192001 w 12192001"/>
              <a:gd name="connsiteY5" fmla="*/ 4290951 h 4290951"/>
              <a:gd name="connsiteX6" fmla="*/ 7082971 w 12192001"/>
              <a:gd name="connsiteY6" fmla="*/ 4290951 h 4290951"/>
              <a:gd name="connsiteX7" fmla="*/ 3322158 w 12192001"/>
              <a:gd name="connsiteY7" fmla="*/ 4290951 h 4290951"/>
              <a:gd name="connsiteX8" fmla="*/ 3314701 w 12192001"/>
              <a:gd name="connsiteY8" fmla="*/ 4290951 h 4290951"/>
              <a:gd name="connsiteX9" fmla="*/ 0 w 12192001"/>
              <a:gd name="connsiteY9" fmla="*/ 4290951 h 429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4290951">
                <a:moveTo>
                  <a:pt x="0" y="0"/>
                </a:moveTo>
                <a:lnTo>
                  <a:pt x="3314701" y="0"/>
                </a:lnTo>
                <a:lnTo>
                  <a:pt x="3322158" y="0"/>
                </a:lnTo>
                <a:lnTo>
                  <a:pt x="7082971" y="0"/>
                </a:lnTo>
                <a:lnTo>
                  <a:pt x="12192001" y="0"/>
                </a:lnTo>
                <a:lnTo>
                  <a:pt x="12192001" y="4290951"/>
                </a:lnTo>
                <a:lnTo>
                  <a:pt x="7082971" y="4290951"/>
                </a:lnTo>
                <a:lnTo>
                  <a:pt x="3322158" y="4290951"/>
                </a:lnTo>
                <a:lnTo>
                  <a:pt x="3314701" y="4290951"/>
                </a:lnTo>
                <a:lnTo>
                  <a:pt x="0" y="4290951"/>
                </a:lnTo>
                <a:close/>
              </a:path>
            </a:pathLst>
          </a:custGeom>
          <a:solidFill>
            <a:schemeClr val="bg1"/>
          </a:solidFill>
          <a:ln w="1363" cap="flat">
            <a:noFill/>
            <a:prstDash val="solid"/>
            <a:miter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ECCFF5E-BE1B-4F7C-B071-E4D1EDEF51D6}"/>
              </a:ext>
            </a:extLst>
          </p:cNvPr>
          <p:cNvSpPr/>
          <p:nvPr/>
        </p:nvSpPr>
        <p:spPr>
          <a:xfrm>
            <a:off x="515938" y="621475"/>
            <a:ext cx="4617936" cy="5615053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20E1669-DAE2-4FBF-94B1-9D1AFABFB3E9}"/>
              </a:ext>
            </a:extLst>
          </p:cNvPr>
          <p:cNvSpPr>
            <a:spLocks/>
          </p:cNvSpPr>
          <p:nvPr/>
        </p:nvSpPr>
        <p:spPr bwMode="auto">
          <a:xfrm rot="16200000">
            <a:off x="6781756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5216AA5-6C4C-479F-B087-2C7BF91BBB50}"/>
              </a:ext>
            </a:extLst>
          </p:cNvPr>
          <p:cNvSpPr>
            <a:spLocks/>
          </p:cNvSpPr>
          <p:nvPr/>
        </p:nvSpPr>
        <p:spPr bwMode="auto">
          <a:xfrm rot="16200000">
            <a:off x="8129514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F24A6447-4307-4EE8-A92E-E62FA7EC5CE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r="25704"/>
          <a:stretch/>
        </p:blipFill>
        <p:spPr>
          <a:xfrm>
            <a:off x="1390121" y="1496487"/>
            <a:ext cx="3864050" cy="3864052"/>
          </a:xfr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CA2EED6A-FB26-4922-91A9-935B976D830E}"/>
              </a:ext>
            </a:extLst>
          </p:cNvPr>
          <p:cNvGrpSpPr/>
          <p:nvPr/>
        </p:nvGrpSpPr>
        <p:grpSpPr>
          <a:xfrm>
            <a:off x="6241258" y="2573850"/>
            <a:ext cx="5130323" cy="1425543"/>
            <a:chOff x="1571361" y="2735515"/>
            <a:chExt cx="5130323" cy="1425543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8C068FA-F1FA-4CF3-95FA-BDFAD2A100F5}"/>
                </a:ext>
              </a:extLst>
            </p:cNvPr>
            <p:cNvSpPr/>
            <p:nvPr/>
          </p:nvSpPr>
          <p:spPr bwMode="auto">
            <a:xfrm>
              <a:off x="1602934" y="2735515"/>
              <a:ext cx="509874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  <a:endParaRPr lang="en-US" altLang="zh-CN" sz="4000" b="1" kern="100" dirty="0"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23C53C2-D81B-4F5A-BD61-1A29B2C4514F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0DD42553-1183-4D92-84EE-AF6C3705322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1936D242-D1DC-4E97-B890-830C68BE8E21}"/>
              </a:ext>
            </a:extLst>
          </p:cNvPr>
          <p:cNvSpPr/>
          <p:nvPr/>
        </p:nvSpPr>
        <p:spPr bwMode="auto">
          <a:xfrm>
            <a:off x="6241258" y="1857386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81B24C4-BADA-4834-9C3D-FFBB50C845ED}"/>
              </a:ext>
            </a:extLst>
          </p:cNvPr>
          <p:cNvSpPr txBox="1"/>
          <p:nvPr/>
        </p:nvSpPr>
        <p:spPr>
          <a:xfrm>
            <a:off x="6241258" y="3936377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78D8D6A-C6E2-4CAF-B96D-F47B62A4E73B}"/>
              </a:ext>
            </a:extLst>
          </p:cNvPr>
          <p:cNvSpPr/>
          <p:nvPr/>
        </p:nvSpPr>
        <p:spPr>
          <a:xfrm>
            <a:off x="6241258" y="3505304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（移项）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0BAA174-4564-48A0-9EAE-13EB1B31CA3D}"/>
              </a:ext>
            </a:extLst>
          </p:cNvPr>
          <p:cNvSpPr txBox="1"/>
          <p:nvPr/>
        </p:nvSpPr>
        <p:spPr>
          <a:xfrm>
            <a:off x="6356400" y="4635324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39E103C5-CAF4-4D0F-BE36-28F1FA70B51B}"/>
              </a:ext>
            </a:extLst>
          </p:cNvPr>
          <p:cNvSpPr txBox="1"/>
          <p:nvPr/>
        </p:nvSpPr>
        <p:spPr>
          <a:xfrm>
            <a:off x="7704158" y="4635324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737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F0EEE280-ECB5-46B4-8FA1-D94046208B76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39F437D-0EC7-4227-B012-72E55AE89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79086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D84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C4F954A-62EC-41D5-8362-7B90A48F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625576"/>
            <a:ext cx="10348517" cy="10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进一步熟悉利用等式的性质解一元一次方程的基本技能。 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 </a:t>
            </a:r>
            <a:r>
              <a:rPr lang="zh-CN" altLang="en-US" dirty="0">
                <a:cs typeface="+mn-ea"/>
                <a:sym typeface="+mn-lt"/>
              </a:rPr>
              <a:t>在解方程的过程中分析、归纳出移项法则，并能运用这一法则解方程。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5A7E2AA-307F-4BC5-825F-BC1424B4B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00299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D84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3A8790AC-7EF7-408C-B8C4-E2B84F349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37703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掌握用合并同类项、移项解一元一次方程。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灵活用合并同类项、移项解一元一次方程。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378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>
            <a:extLst>
              <a:ext uri="{FF2B5EF4-FFF2-40B4-BE49-F238E27FC236}">
                <a16:creationId xmlns:a16="http://schemas.microsoft.com/office/drawing/2014/main" id="{B0616ED4-E26C-4A8C-AAF5-2B17C7442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746" y="998163"/>
            <a:ext cx="10945284" cy="96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b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把一些图书分给七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班学生阅读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如果每人分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则剩余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;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如果每人分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则还缺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25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这个班有多少学生？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B2CB79-4DB3-4125-AC78-5983B5A051F4}"/>
              </a:ext>
            </a:extLst>
          </p:cNvPr>
          <p:cNvSpPr/>
          <p:nvPr/>
        </p:nvSpPr>
        <p:spPr>
          <a:xfrm>
            <a:off x="623357" y="2078268"/>
            <a:ext cx="12108575" cy="2802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4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设这个班有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名学生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每人分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本，还剩余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本，则这批书共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本；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每人分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本，还缺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本，则这批书共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   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本；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7CA6AB2-D991-4D84-9C23-6027F487030D}"/>
              </a:ext>
            </a:extLst>
          </p:cNvPr>
          <p:cNvSpPr txBox="1"/>
          <p:nvPr/>
        </p:nvSpPr>
        <p:spPr>
          <a:xfrm>
            <a:off x="5930652" y="3676550"/>
            <a:ext cx="39370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0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srgbClr val="0033CC"/>
                </a:solidFill>
                <a:cs typeface="+mn-ea"/>
                <a:sym typeface="+mn-lt"/>
              </a:rPr>
              <a:t>3x</a:t>
            </a:r>
            <a:r>
              <a:rPr lang="zh-CN" altLang="en-US" sz="2000" dirty="0">
                <a:solidFill>
                  <a:srgbClr val="0033CC"/>
                </a:solidFill>
                <a:cs typeface="+mn-ea"/>
                <a:sym typeface="+mn-lt"/>
              </a:rPr>
              <a:t>＋</a:t>
            </a:r>
            <a:r>
              <a:rPr lang="en-US" altLang="zh-CN" sz="2000" dirty="0">
                <a:solidFill>
                  <a:srgbClr val="0033CC"/>
                </a:solidFill>
                <a:cs typeface="+mn-ea"/>
                <a:sym typeface="+mn-lt"/>
              </a:rPr>
              <a:t>20</a:t>
            </a:r>
            <a:r>
              <a:rPr lang="zh-CN" altLang="en-US" sz="20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C4943846-CA33-4E48-AC29-F12C93EA618F}"/>
              </a:ext>
            </a:extLst>
          </p:cNvPr>
          <p:cNvSpPr txBox="1"/>
          <p:nvPr/>
        </p:nvSpPr>
        <p:spPr>
          <a:xfrm>
            <a:off x="5600213" y="4366670"/>
            <a:ext cx="286486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srgbClr val="0033CC"/>
                </a:solidFill>
                <a:cs typeface="+mn-ea"/>
                <a:sym typeface="+mn-lt"/>
              </a:rPr>
              <a:t>4x</a:t>
            </a:r>
            <a:r>
              <a:rPr lang="zh-CN" altLang="en-US" sz="2000" dirty="0">
                <a:solidFill>
                  <a:srgbClr val="0033CC"/>
                </a:solidFill>
                <a:cs typeface="+mn-ea"/>
                <a:sym typeface="+mn-lt"/>
              </a:rPr>
              <a:t>－</a:t>
            </a:r>
            <a:r>
              <a:rPr lang="en-US" altLang="zh-CN" sz="2000" dirty="0">
                <a:solidFill>
                  <a:srgbClr val="0033CC"/>
                </a:solidFill>
                <a:cs typeface="+mn-ea"/>
                <a:sym typeface="+mn-lt"/>
              </a:rPr>
              <a:t>25</a:t>
            </a: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CE8B4B71-1856-458D-BAAB-AB8C0A115F58}"/>
              </a:ext>
            </a:extLst>
          </p:cNvPr>
          <p:cNvSpPr txBox="1"/>
          <p:nvPr/>
        </p:nvSpPr>
        <p:spPr>
          <a:xfrm>
            <a:off x="4475443" y="4983587"/>
            <a:ext cx="412961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3x</a:t>
            </a: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＋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20=4x</a:t>
            </a: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－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25</a:t>
            </a:r>
            <a:endParaRPr lang="zh-CN" altLang="en-US" sz="24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35C7658-7CB6-4069-91E8-EB332EF7E76A}"/>
              </a:ext>
            </a:extLst>
          </p:cNvPr>
          <p:cNvSpPr/>
          <p:nvPr/>
        </p:nvSpPr>
        <p:spPr>
          <a:xfrm>
            <a:off x="606833" y="5052100"/>
            <a:ext cx="7532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>
            <a:extLst>
              <a:ext uri="{FF2B5EF4-FFF2-40B4-BE49-F238E27FC236}">
                <a16:creationId xmlns:a16="http://schemas.microsoft.com/office/drawing/2014/main" id="{682DB60F-2B9B-4824-AFCF-2CD1CA86F4B6}"/>
              </a:ext>
            </a:extLst>
          </p:cNvPr>
          <p:cNvSpPr/>
          <p:nvPr/>
        </p:nvSpPr>
        <p:spPr>
          <a:xfrm>
            <a:off x="5234461" y="1709391"/>
            <a:ext cx="6191793" cy="1301632"/>
          </a:xfrm>
          <a:prstGeom prst="horizontalScroll">
            <a:avLst/>
          </a:prstGeom>
          <a:solidFill>
            <a:srgbClr val="AD84C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因为这批书的总数是一个定值，</a:t>
            </a:r>
            <a:endParaRPr lang="en-US" altLang="zh-CN" sz="2400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表示它的两个式子应相等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BCFEA60E-5C02-4C02-B98D-6D8573074D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039" y="4800420"/>
            <a:ext cx="1992974" cy="1992974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AA84D69A-F50A-43E5-81CB-91927211B6F6}"/>
              </a:ext>
            </a:extLst>
          </p:cNvPr>
          <p:cNvSpPr txBox="1"/>
          <p:nvPr/>
        </p:nvSpPr>
        <p:spPr>
          <a:xfrm>
            <a:off x="8443261" y="3707091"/>
            <a:ext cx="3267769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等式左右两边都有未知数，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如何求得方程的解呢？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056684A-7EAA-4985-B38A-FDA6716347F7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 考</a:t>
            </a:r>
          </a:p>
        </p:txBody>
      </p:sp>
    </p:spTree>
    <p:extLst>
      <p:ext uri="{BB962C8B-B14F-4D97-AF65-F5344CB8AC3E}">
        <p14:creationId xmlns:p14="http://schemas.microsoft.com/office/powerpoint/2010/main" val="121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C9F9BB1-C43F-4838-B73B-53AB1C13796F}"/>
              </a:ext>
            </a:extLst>
          </p:cNvPr>
          <p:cNvSpPr txBox="1"/>
          <p:nvPr/>
        </p:nvSpPr>
        <p:spPr>
          <a:xfrm>
            <a:off x="960003" y="1251788"/>
            <a:ext cx="8157633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667" b="1" dirty="0">
                <a:cs typeface="+mn-ea"/>
                <a:sym typeface="+mn-lt"/>
              </a:rPr>
              <a:t>如何求方程</a:t>
            </a:r>
            <a:r>
              <a:rPr lang="en-US" altLang="zh-CN" sz="2667" b="1" dirty="0">
                <a:cs typeface="+mn-ea"/>
                <a:sym typeface="+mn-lt"/>
              </a:rPr>
              <a:t>3x+20=4x-25</a:t>
            </a:r>
            <a:r>
              <a:rPr lang="zh-CN" altLang="en-US" sz="2667" b="1" dirty="0">
                <a:cs typeface="+mn-ea"/>
                <a:sym typeface="+mn-lt"/>
              </a:rPr>
              <a:t>的解？</a:t>
            </a:r>
          </a:p>
        </p:txBody>
      </p:sp>
      <p:sp>
        <p:nvSpPr>
          <p:cNvPr id="6" name="双波形 5">
            <a:extLst>
              <a:ext uri="{FF2B5EF4-FFF2-40B4-BE49-F238E27FC236}">
                <a16:creationId xmlns:a16="http://schemas.microsoft.com/office/drawing/2014/main" id="{2F03AE83-3D26-45A1-8753-C2FC9F130FD7}"/>
              </a:ext>
            </a:extLst>
          </p:cNvPr>
          <p:cNvSpPr/>
          <p:nvPr/>
        </p:nvSpPr>
        <p:spPr>
          <a:xfrm>
            <a:off x="6729666" y="1119993"/>
            <a:ext cx="4502331" cy="766355"/>
          </a:xfrm>
          <a:prstGeom prst="doubleWave">
            <a:avLst/>
          </a:prstGeom>
          <a:solidFill>
            <a:srgbClr val="AD84C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把它变成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x=a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（常数）的形式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B7F1628-48A0-40C6-8326-1F9A0E0F5B15}"/>
              </a:ext>
            </a:extLst>
          </p:cNvPr>
          <p:cNvSpPr/>
          <p:nvPr/>
        </p:nvSpPr>
        <p:spPr>
          <a:xfrm>
            <a:off x="966652" y="1934083"/>
            <a:ext cx="49162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3x+20 = 4x-25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42F96F1-109E-4FD7-98D5-CCD2E364B563}"/>
              </a:ext>
            </a:extLst>
          </p:cNvPr>
          <p:cNvSpPr txBox="1"/>
          <p:nvPr/>
        </p:nvSpPr>
        <p:spPr>
          <a:xfrm>
            <a:off x="6164637" y="2505552"/>
            <a:ext cx="5632388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等式两边都含有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的项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不含字母的常数项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3EAAC0D-D2F6-46C6-824D-CD996D405D14}"/>
              </a:ext>
            </a:extLst>
          </p:cNvPr>
          <p:cNvSpPr txBox="1"/>
          <p:nvPr/>
        </p:nvSpPr>
        <p:spPr>
          <a:xfrm>
            <a:off x="6096000" y="4138816"/>
            <a:ext cx="5632388" cy="1257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利用等式性质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，将等式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变为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x=a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（常数）的形式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1268EC9-35F0-4ADA-B1BD-46FBECAE15DC}"/>
              </a:ext>
            </a:extLst>
          </p:cNvPr>
          <p:cNvSpPr/>
          <p:nvPr/>
        </p:nvSpPr>
        <p:spPr>
          <a:xfrm>
            <a:off x="-69852" y="3090979"/>
            <a:ext cx="7883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3x+20-4x-20=4x-25-4x-20</a:t>
            </a:r>
            <a:endParaRPr lang="zh-CN" altLang="en-US" sz="3200" dirty="0">
              <a:cs typeface="+mn-ea"/>
              <a:sym typeface="+mn-lt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77F5606-E3C9-4E39-BB3E-67FF78FB6692}"/>
              </a:ext>
            </a:extLst>
          </p:cNvPr>
          <p:cNvCxnSpPr/>
          <p:nvPr/>
        </p:nvCxnSpPr>
        <p:spPr>
          <a:xfrm>
            <a:off x="3424781" y="2634185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CBB3829A-35AA-43E2-A7AF-EC262FD8B6F2}"/>
              </a:ext>
            </a:extLst>
          </p:cNvPr>
          <p:cNvCxnSpPr/>
          <p:nvPr/>
        </p:nvCxnSpPr>
        <p:spPr>
          <a:xfrm>
            <a:off x="3424781" y="3663527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C5B47949-C976-4CA4-8417-73E40215FDF7}"/>
              </a:ext>
            </a:extLst>
          </p:cNvPr>
          <p:cNvSpPr/>
          <p:nvPr/>
        </p:nvSpPr>
        <p:spPr>
          <a:xfrm>
            <a:off x="-529561" y="4290461"/>
            <a:ext cx="7883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3x-4x=-25-20</a:t>
            </a:r>
            <a:endParaRPr lang="zh-CN" altLang="en-US" sz="3200" dirty="0">
              <a:cs typeface="+mn-ea"/>
              <a:sym typeface="+mn-lt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B60752B6-2F4D-430F-A02A-EE68E8460CFB}"/>
              </a:ext>
            </a:extLst>
          </p:cNvPr>
          <p:cNvCxnSpPr/>
          <p:nvPr/>
        </p:nvCxnSpPr>
        <p:spPr>
          <a:xfrm>
            <a:off x="3424781" y="5164461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AABB6258-4904-4776-9C92-90322F8F7D78}"/>
              </a:ext>
            </a:extLst>
          </p:cNvPr>
          <p:cNvSpPr/>
          <p:nvPr/>
        </p:nvSpPr>
        <p:spPr>
          <a:xfrm>
            <a:off x="-295995" y="5634399"/>
            <a:ext cx="7883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-x=-45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8382E96-5269-4961-82A6-F65C90BC50B0}"/>
              </a:ext>
            </a:extLst>
          </p:cNvPr>
          <p:cNvSpPr txBox="1"/>
          <p:nvPr/>
        </p:nvSpPr>
        <p:spPr>
          <a:xfrm>
            <a:off x="3412081" y="5194061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3CA2FA-45D5-4E90-BB31-2BC287836687}"/>
              </a:ext>
            </a:extLst>
          </p:cNvPr>
          <p:cNvCxnSpPr>
            <a:cxnSpLocks/>
          </p:cNvCxnSpPr>
          <p:nvPr/>
        </p:nvCxnSpPr>
        <p:spPr>
          <a:xfrm>
            <a:off x="4584474" y="5926786"/>
            <a:ext cx="6258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9D14253B-21DA-473A-861E-1C7D80BD946C}"/>
              </a:ext>
            </a:extLst>
          </p:cNvPr>
          <p:cNvSpPr/>
          <p:nvPr/>
        </p:nvSpPr>
        <p:spPr>
          <a:xfrm>
            <a:off x="5210343" y="5626661"/>
            <a:ext cx="2032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3200" b="1" dirty="0">
                <a:cs typeface="+mn-ea"/>
                <a:sym typeface="+mn-lt"/>
              </a:rPr>
              <a:t>x=45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5013E5C-4992-4FF1-914A-959C3FCDBD88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 考</a:t>
            </a:r>
          </a:p>
        </p:txBody>
      </p:sp>
    </p:spTree>
    <p:extLst>
      <p:ext uri="{BB962C8B-B14F-4D97-AF65-F5344CB8AC3E}">
        <p14:creationId xmlns:p14="http://schemas.microsoft.com/office/powerpoint/2010/main" val="25445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9ADC4E2-9304-49F7-A2E8-4D01E150900C}"/>
              </a:ext>
            </a:extLst>
          </p:cNvPr>
          <p:cNvSpPr/>
          <p:nvPr/>
        </p:nvSpPr>
        <p:spPr>
          <a:xfrm>
            <a:off x="2805941" y="2253963"/>
            <a:ext cx="4916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4800" b="1" dirty="0">
                <a:cs typeface="+mn-ea"/>
                <a:sym typeface="+mn-lt"/>
              </a:rPr>
              <a:t>3x+20 = 4x-25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D099DA5-04B7-467B-B54A-5D768A39F35F}"/>
              </a:ext>
            </a:extLst>
          </p:cNvPr>
          <p:cNvSpPr/>
          <p:nvPr/>
        </p:nvSpPr>
        <p:spPr>
          <a:xfrm>
            <a:off x="1473717" y="3495995"/>
            <a:ext cx="7883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4800" b="1" dirty="0">
                <a:cs typeface="+mn-ea"/>
                <a:sym typeface="+mn-lt"/>
              </a:rPr>
              <a:t>3x-4x = -25-20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6EE2AA6-8019-43C2-97C1-B8C87BF07153}"/>
              </a:ext>
            </a:extLst>
          </p:cNvPr>
          <p:cNvSpPr txBox="1"/>
          <p:nvPr/>
        </p:nvSpPr>
        <p:spPr>
          <a:xfrm>
            <a:off x="784474" y="1218513"/>
            <a:ext cx="11725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下面方程的变形，把某项从等式的一边移动到另一边时有什么变化？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6EEAC13-7085-4E1B-9B63-DEB3D33704BC}"/>
              </a:ext>
            </a:extLst>
          </p:cNvPr>
          <p:cNvGrpSpPr/>
          <p:nvPr/>
        </p:nvGrpSpPr>
        <p:grpSpPr>
          <a:xfrm>
            <a:off x="3886122" y="2174624"/>
            <a:ext cx="3836079" cy="2222815"/>
            <a:chOff x="3731019" y="1448356"/>
            <a:chExt cx="2877059" cy="1667111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2963937C-866B-467B-B657-94B2FB35A503}"/>
                </a:ext>
              </a:extLst>
            </p:cNvPr>
            <p:cNvSpPr/>
            <p:nvPr/>
          </p:nvSpPr>
          <p:spPr>
            <a:xfrm>
              <a:off x="3731019" y="1448356"/>
              <a:ext cx="787585" cy="7058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77E65FA-9EB4-4584-94E9-C06E8D21AC93}"/>
                </a:ext>
              </a:extLst>
            </p:cNvPr>
            <p:cNvSpPr/>
            <p:nvPr/>
          </p:nvSpPr>
          <p:spPr>
            <a:xfrm>
              <a:off x="5820493" y="2409631"/>
              <a:ext cx="787585" cy="7058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1" name="连接符: 肘形 10">
              <a:extLst>
                <a:ext uri="{FF2B5EF4-FFF2-40B4-BE49-F238E27FC236}">
                  <a16:creationId xmlns:a16="http://schemas.microsoft.com/office/drawing/2014/main" id="{A766114E-2512-423D-96B2-1B31D9656A7D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 rot="16200000" flipH="1">
              <a:off x="5041830" y="1237174"/>
              <a:ext cx="255439" cy="2089474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230BD590-D2CB-4C8D-B5B2-566F8AABA60C}"/>
              </a:ext>
            </a:extLst>
          </p:cNvPr>
          <p:cNvGrpSpPr/>
          <p:nvPr/>
        </p:nvGrpSpPr>
        <p:grpSpPr>
          <a:xfrm>
            <a:off x="3886122" y="2214294"/>
            <a:ext cx="2486263" cy="2183145"/>
            <a:chOff x="3731019" y="1478108"/>
            <a:chExt cx="1864697" cy="1637359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1B920CA5-2092-495C-B2FF-30EA454606A6}"/>
                </a:ext>
              </a:extLst>
            </p:cNvPr>
            <p:cNvSpPr/>
            <p:nvPr/>
          </p:nvSpPr>
          <p:spPr>
            <a:xfrm>
              <a:off x="4928271" y="1478108"/>
              <a:ext cx="667445" cy="70583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B1775AF6-3BA7-479D-9660-8D4FC19189E0}"/>
                </a:ext>
              </a:extLst>
            </p:cNvPr>
            <p:cNvSpPr/>
            <p:nvPr/>
          </p:nvSpPr>
          <p:spPr>
            <a:xfrm>
              <a:off x="3731019" y="2409631"/>
              <a:ext cx="787585" cy="70583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5" name="连接符: 肘形 14">
              <a:extLst>
                <a:ext uri="{FF2B5EF4-FFF2-40B4-BE49-F238E27FC236}">
                  <a16:creationId xmlns:a16="http://schemas.microsoft.com/office/drawing/2014/main" id="{98485B6A-372E-40FF-B254-B161610A691D}"/>
                </a:ext>
              </a:extLst>
            </p:cNvPr>
            <p:cNvCxnSpPr>
              <a:stCxn id="12" idx="4"/>
            </p:cNvCxnSpPr>
            <p:nvPr/>
          </p:nvCxnSpPr>
          <p:spPr>
            <a:xfrm rot="5400000">
              <a:off x="4696396" y="2006152"/>
              <a:ext cx="387806" cy="743390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7F2BF471-B041-47F6-B0AD-C82B0A4D337C}"/>
              </a:ext>
            </a:extLst>
          </p:cNvPr>
          <p:cNvSpPr/>
          <p:nvPr/>
        </p:nvSpPr>
        <p:spPr>
          <a:xfrm>
            <a:off x="1026420" y="4708082"/>
            <a:ext cx="11089217" cy="586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  <a:buClr>
                <a:srgbClr val="FFFF00"/>
              </a:buClr>
            </a:pPr>
            <a:r>
              <a:rPr lang="zh-CN" altLang="en-US" sz="2400" dirty="0">
                <a:cs typeface="+mn-ea"/>
                <a:sym typeface="+mn-lt"/>
              </a:rPr>
              <a:t>把等式一边的某项变号后移到另一边，叫做移项</a:t>
            </a:r>
            <a:r>
              <a:rPr lang="zh-CN" altLang="en-US" sz="2400" i="1" dirty="0">
                <a:cs typeface="+mn-ea"/>
                <a:sym typeface="+mn-lt"/>
              </a:rPr>
              <a:t>．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93F74A1-AE9A-4E81-9ACB-1E669C55651B}"/>
              </a:ext>
            </a:extLst>
          </p:cNvPr>
          <p:cNvSpPr txBox="1"/>
          <p:nvPr/>
        </p:nvSpPr>
        <p:spPr>
          <a:xfrm>
            <a:off x="8268422" y="2720675"/>
            <a:ext cx="2785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符号发生变化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9D66B32D-E9F2-42AC-BB85-BC35947A1A0C}"/>
              </a:ext>
            </a:extLst>
          </p:cNvPr>
          <p:cNvSpPr txBox="1"/>
          <p:nvPr/>
        </p:nvSpPr>
        <p:spPr>
          <a:xfrm>
            <a:off x="1063924" y="5515527"/>
            <a:ext cx="288078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移项的依据：</a:t>
            </a:r>
          </a:p>
        </p:txBody>
      </p:sp>
      <p:sp>
        <p:nvSpPr>
          <p:cNvPr id="19" name="TextBox 32">
            <a:extLst>
              <a:ext uri="{FF2B5EF4-FFF2-40B4-BE49-F238E27FC236}">
                <a16:creationId xmlns:a16="http://schemas.microsoft.com/office/drawing/2014/main" id="{BCADA344-88BD-4FE9-A872-72C5E415A2C2}"/>
              </a:ext>
            </a:extLst>
          </p:cNvPr>
          <p:cNvSpPr txBox="1"/>
          <p:nvPr/>
        </p:nvSpPr>
        <p:spPr>
          <a:xfrm>
            <a:off x="2993492" y="5515527"/>
            <a:ext cx="3359149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等式的性质</a:t>
            </a:r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E4F418D-3AB5-447F-8867-CD894B3EA61F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观察</a:t>
            </a:r>
          </a:p>
        </p:txBody>
      </p:sp>
    </p:spTree>
    <p:extLst>
      <p:ext uri="{BB962C8B-B14F-4D97-AF65-F5344CB8AC3E}">
        <p14:creationId xmlns:p14="http://schemas.microsoft.com/office/powerpoint/2010/main" val="3696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9">
            <a:extLst>
              <a:ext uri="{FF2B5EF4-FFF2-40B4-BE49-F238E27FC236}">
                <a16:creationId xmlns:a16="http://schemas.microsoft.com/office/drawing/2014/main" id="{F1153667-88F2-41F2-A100-E4AE74F587CD}"/>
              </a:ext>
            </a:extLst>
          </p:cNvPr>
          <p:cNvSpPr txBox="1"/>
          <p:nvPr/>
        </p:nvSpPr>
        <p:spPr>
          <a:xfrm>
            <a:off x="966654" y="1194373"/>
            <a:ext cx="5505451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 eaLnBrk="0" hangingPunct="0"/>
            <a:r>
              <a:rPr lang="zh-CN" altLang="en-US" sz="2667" dirty="0">
                <a:solidFill>
                  <a:srgbClr val="000000"/>
                </a:solidFill>
                <a:cs typeface="+mn-ea"/>
                <a:sym typeface="+mn-lt"/>
              </a:rPr>
              <a:t>判断下面的移项是否正确？</a:t>
            </a:r>
            <a:endParaRPr lang="en-US" altLang="zh-CN" sz="2667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TextBox 38">
            <a:extLst>
              <a:ext uri="{FF2B5EF4-FFF2-40B4-BE49-F238E27FC236}">
                <a16:creationId xmlns:a16="http://schemas.microsoft.com/office/drawing/2014/main" id="{F09A59C4-2DF3-4A80-A5D3-296ED56CDE1F}"/>
              </a:ext>
            </a:extLst>
          </p:cNvPr>
          <p:cNvSpPr txBox="1"/>
          <p:nvPr/>
        </p:nvSpPr>
        <p:spPr>
          <a:xfrm>
            <a:off x="966654" y="1936744"/>
            <a:ext cx="11781493" cy="369440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3200" dirty="0">
                <a:cs typeface="+mn-ea"/>
                <a:sym typeface="+mn-lt"/>
              </a:rPr>
              <a:t>(1) 10+x=10    </a:t>
            </a:r>
            <a:r>
              <a:rPr lang="zh-CN" altLang="en-US" sz="2000" dirty="0">
                <a:cs typeface="+mn-ea"/>
                <a:sym typeface="+mn-lt"/>
              </a:rPr>
              <a:t>移项，得</a:t>
            </a:r>
            <a:r>
              <a:rPr lang="en-US" altLang="zh-CN" sz="3200" dirty="0">
                <a:cs typeface="+mn-ea"/>
                <a:sym typeface="+mn-lt"/>
              </a:rPr>
              <a:t> x=10+10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3200" dirty="0">
                <a:cs typeface="+mn-ea"/>
                <a:sym typeface="+mn-lt"/>
              </a:rPr>
              <a:t>(2) 3x=x-5     </a:t>
            </a:r>
            <a:r>
              <a:rPr lang="zh-CN" altLang="en-US" sz="2000" dirty="0">
                <a:cs typeface="+mn-ea"/>
                <a:sym typeface="+mn-lt"/>
              </a:rPr>
              <a:t>移项，得</a:t>
            </a:r>
            <a:r>
              <a:rPr lang="en-US" altLang="zh-CN" sz="3200" dirty="0">
                <a:cs typeface="+mn-ea"/>
                <a:sym typeface="+mn-lt"/>
              </a:rPr>
              <a:t> 3x+x=-5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3200" dirty="0">
                <a:cs typeface="+mn-ea"/>
                <a:sym typeface="+mn-lt"/>
              </a:rPr>
              <a:t>(3) 3x=6-2x    </a:t>
            </a:r>
            <a:r>
              <a:rPr lang="zh-CN" altLang="en-US" sz="2000" dirty="0">
                <a:cs typeface="+mn-ea"/>
                <a:sym typeface="+mn-lt"/>
              </a:rPr>
              <a:t>移项，得</a:t>
            </a:r>
            <a:r>
              <a:rPr lang="en-US" altLang="zh-CN" sz="3200" dirty="0">
                <a:cs typeface="+mn-ea"/>
                <a:sym typeface="+mn-lt"/>
              </a:rPr>
              <a:t> 3x+2x=-6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3200" dirty="0">
                <a:cs typeface="+mn-ea"/>
                <a:sym typeface="+mn-lt"/>
              </a:rPr>
              <a:t>(4) 1-2x=-3x   </a:t>
            </a:r>
            <a:r>
              <a:rPr lang="zh-CN" altLang="en-US" sz="2000" dirty="0">
                <a:cs typeface="+mn-ea"/>
                <a:sym typeface="+mn-lt"/>
              </a:rPr>
              <a:t>移项，得</a:t>
            </a:r>
            <a:r>
              <a:rPr lang="en-US" altLang="zh-CN" sz="3200" dirty="0">
                <a:cs typeface="+mn-ea"/>
                <a:sym typeface="+mn-lt"/>
              </a:rPr>
              <a:t> 3x-2x=-1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3200" dirty="0">
                <a:cs typeface="+mn-ea"/>
                <a:sym typeface="+mn-lt"/>
              </a:rPr>
              <a:t>(5) 2x+8=12-6x </a:t>
            </a:r>
            <a:r>
              <a:rPr lang="zh-CN" altLang="en-US" sz="2000" dirty="0">
                <a:cs typeface="+mn-ea"/>
                <a:sym typeface="+mn-lt"/>
              </a:rPr>
              <a:t>移项，得</a:t>
            </a:r>
            <a:r>
              <a:rPr lang="en-US" altLang="zh-CN" sz="3200" dirty="0">
                <a:cs typeface="+mn-ea"/>
                <a:sym typeface="+mn-lt"/>
              </a:rPr>
              <a:t> 2x+6x=12-8</a:t>
            </a: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76662999-C54F-479E-A63F-2CFF8901FF9F}"/>
              </a:ext>
            </a:extLst>
          </p:cNvPr>
          <p:cNvSpPr/>
          <p:nvPr/>
        </p:nvSpPr>
        <p:spPr>
          <a:xfrm>
            <a:off x="6844700" y="2141849"/>
            <a:ext cx="373029" cy="384806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笑脸 7">
            <a:extLst>
              <a:ext uri="{FF2B5EF4-FFF2-40B4-BE49-F238E27FC236}">
                <a16:creationId xmlns:a16="http://schemas.microsoft.com/office/drawing/2014/main" id="{95C91564-EF2E-4BA3-89D8-9239F8CEF08A}"/>
              </a:ext>
            </a:extLst>
          </p:cNvPr>
          <p:cNvSpPr/>
          <p:nvPr/>
        </p:nvSpPr>
        <p:spPr>
          <a:xfrm>
            <a:off x="6687293" y="2921616"/>
            <a:ext cx="373029" cy="384806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CF09D27C-F0FF-4FB3-BDEA-4A0DE1BFF4CF}"/>
              </a:ext>
            </a:extLst>
          </p:cNvPr>
          <p:cNvSpPr/>
          <p:nvPr/>
        </p:nvSpPr>
        <p:spPr>
          <a:xfrm>
            <a:off x="7217729" y="3591545"/>
            <a:ext cx="373029" cy="384806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笑脸 9">
            <a:extLst>
              <a:ext uri="{FF2B5EF4-FFF2-40B4-BE49-F238E27FC236}">
                <a16:creationId xmlns:a16="http://schemas.microsoft.com/office/drawing/2014/main" id="{705EBB83-AF1C-44C7-97F7-DD0F0F98DBEB}"/>
              </a:ext>
            </a:extLst>
          </p:cNvPr>
          <p:cNvSpPr/>
          <p:nvPr/>
        </p:nvSpPr>
        <p:spPr>
          <a:xfrm>
            <a:off x="7332028" y="4418946"/>
            <a:ext cx="373029" cy="384806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笑脸 10">
            <a:extLst>
              <a:ext uri="{FF2B5EF4-FFF2-40B4-BE49-F238E27FC236}">
                <a16:creationId xmlns:a16="http://schemas.microsoft.com/office/drawing/2014/main" id="{9BA00FFD-E97D-4A50-A0B4-D08C2C84F7A1}"/>
              </a:ext>
            </a:extLst>
          </p:cNvPr>
          <p:cNvSpPr/>
          <p:nvPr/>
        </p:nvSpPr>
        <p:spPr>
          <a:xfrm>
            <a:off x="8237571" y="5123332"/>
            <a:ext cx="373029" cy="384806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89F7E22-317E-4FF1-84A0-FA19A056FA22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知识巩固</a:t>
            </a:r>
          </a:p>
        </p:txBody>
      </p:sp>
    </p:spTree>
    <p:extLst>
      <p:ext uri="{BB962C8B-B14F-4D97-AF65-F5344CB8AC3E}">
        <p14:creationId xmlns:p14="http://schemas.microsoft.com/office/powerpoint/2010/main" val="20828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E7DDE38-3553-42B1-A131-A3D1C9015769}"/>
              </a:ext>
            </a:extLst>
          </p:cNvPr>
          <p:cNvSpPr txBox="1"/>
          <p:nvPr/>
        </p:nvSpPr>
        <p:spPr>
          <a:xfrm>
            <a:off x="765936" y="1635292"/>
            <a:ext cx="117258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上述解方程中“  移项”起了什么作用？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ABA15F2-DD07-49A8-B607-15F2505E9172}"/>
              </a:ext>
            </a:extLst>
          </p:cNvPr>
          <p:cNvSpPr txBox="1"/>
          <p:nvPr/>
        </p:nvSpPr>
        <p:spPr>
          <a:xfrm>
            <a:off x="765936" y="2691921"/>
            <a:ext cx="117258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解方程时经常要“  合并同类项”和“移项”，已达到</a:t>
            </a: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化简的目的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345CF7A-47C6-4F4F-9D27-E6FB25582579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 考</a:t>
            </a:r>
          </a:p>
        </p:txBody>
      </p:sp>
    </p:spTree>
    <p:extLst>
      <p:ext uri="{BB962C8B-B14F-4D97-AF65-F5344CB8AC3E}">
        <p14:creationId xmlns:p14="http://schemas.microsoft.com/office/powerpoint/2010/main" val="23965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>
            <a:extLst>
              <a:ext uri="{FF2B5EF4-FFF2-40B4-BE49-F238E27FC236}">
                <a16:creationId xmlns:a16="http://schemas.microsoft.com/office/drawing/2014/main" id="{3954D07B-0DD0-4748-B72E-B693F32A8453}"/>
              </a:ext>
            </a:extLst>
          </p:cNvPr>
          <p:cNvSpPr/>
          <p:nvPr/>
        </p:nvSpPr>
        <p:spPr>
          <a:xfrm>
            <a:off x="1006016" y="901121"/>
            <a:ext cx="5582119" cy="1089036"/>
          </a:xfrm>
          <a:prstGeom prst="roundRect">
            <a:avLst>
              <a:gd name="adj" fmla="val 16667"/>
            </a:avLst>
          </a:prstGeom>
          <a:noFill/>
          <a:ln w="28575">
            <a:noFill/>
          </a:ln>
        </p:spPr>
        <p:txBody>
          <a:bodyPr wrap="none" anchor="ctr"/>
          <a:lstStyle/>
          <a:p>
            <a:pPr defTabSz="914377"/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1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dirty="0">
                <a:cs typeface="+mn-ea"/>
                <a:sym typeface="+mn-lt"/>
              </a:rPr>
              <a:t>3x+7=32-2x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FD8C40-69B7-46FA-9415-5B29B210FB2C}"/>
              </a:ext>
            </a:extLst>
          </p:cNvPr>
          <p:cNvSpPr/>
          <p:nvPr/>
        </p:nvSpPr>
        <p:spPr>
          <a:xfrm>
            <a:off x="558716" y="1821661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A681072-48DD-488A-A146-0626D8A995B9}"/>
              </a:ext>
            </a:extLst>
          </p:cNvPr>
          <p:cNvSpPr/>
          <p:nvPr/>
        </p:nvSpPr>
        <p:spPr>
          <a:xfrm>
            <a:off x="1338775" y="1824666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移项得：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6B3B2D3-705C-41A2-BF01-369BE8225BF6}"/>
              </a:ext>
            </a:extLst>
          </p:cNvPr>
          <p:cNvSpPr/>
          <p:nvPr/>
        </p:nvSpPr>
        <p:spPr>
          <a:xfrm>
            <a:off x="2577158" y="1832680"/>
            <a:ext cx="1846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3x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2x=32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7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654E9D9-EF01-41E2-9EBA-80996B53A73C}"/>
              </a:ext>
            </a:extLst>
          </p:cNvPr>
          <p:cNvSpPr/>
          <p:nvPr/>
        </p:nvSpPr>
        <p:spPr>
          <a:xfrm>
            <a:off x="1299980" y="2373151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合并同类项，得：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8E046B0-729B-447A-A8E0-607D5D1973DA}"/>
              </a:ext>
            </a:extLst>
          </p:cNvPr>
          <p:cNvSpPr/>
          <p:nvPr/>
        </p:nvSpPr>
        <p:spPr>
          <a:xfrm>
            <a:off x="3139526" y="2903807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5x=25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BB5D654-2931-487C-938C-65D7ABA10DAA}"/>
              </a:ext>
            </a:extLst>
          </p:cNvPr>
          <p:cNvSpPr/>
          <p:nvPr/>
        </p:nvSpPr>
        <p:spPr>
          <a:xfrm>
            <a:off x="1338774" y="3481819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系数化为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，得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0118EC5-8413-4B68-B889-A1A0A79D9691}"/>
              </a:ext>
            </a:extLst>
          </p:cNvPr>
          <p:cNvSpPr/>
          <p:nvPr/>
        </p:nvSpPr>
        <p:spPr>
          <a:xfrm>
            <a:off x="3286888" y="3918010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x=5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对象 17">
                <a:extLst>
                  <a:ext uri="{FF2B5EF4-FFF2-40B4-BE49-F238E27FC236}">
                    <a16:creationId xmlns:a16="http://schemas.microsoft.com/office/drawing/2014/main" id="{FE3819F1-D35B-4821-B2EF-E93ACF3CA4F0}"/>
                  </a:ext>
                </a:extLst>
              </p:cNvPr>
              <p:cNvSpPr txBox="1"/>
              <p:nvPr/>
            </p:nvSpPr>
            <p:spPr>
              <a:xfrm>
                <a:off x="6482534" y="901121"/>
                <a:ext cx="5164284" cy="1089036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200" b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zh-CN" altLang="en-US" sz="3200" b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3200" b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  <m:r>
                        <m:rPr>
                          <m:sty m:val="p"/>
                        </m:rPr>
                        <a:rPr lang="zh-CN" alt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zh-CN" altLang="en-US" sz="3200" b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−3=</m:t>
                      </m:r>
                      <m:f>
                        <m:f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3200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3200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zh-CN" altLang="en-US" sz="32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zh-CN" altLang="en-US" sz="3200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</m:t>
                      </m:r>
                    </m:oMath>
                  </m:oMathPara>
                </a14:m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对象 17">
                <a:extLst>
                  <a:ext uri="{FF2B5EF4-FFF2-40B4-BE49-F238E27FC236}">
                    <a16:creationId xmlns:a16="http://schemas.microsoft.com/office/drawing/2014/main" id="{FE3819F1-D35B-4821-B2EF-E93ACF3CA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534" y="901121"/>
                <a:ext cx="5164284" cy="1089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>
            <a:extLst>
              <a:ext uri="{FF2B5EF4-FFF2-40B4-BE49-F238E27FC236}">
                <a16:creationId xmlns:a16="http://schemas.microsoft.com/office/drawing/2014/main" id="{41EE40AF-1886-4C58-B4F3-0F353D3BB896}"/>
              </a:ext>
            </a:extLst>
          </p:cNvPr>
          <p:cNvSpPr/>
          <p:nvPr/>
        </p:nvSpPr>
        <p:spPr>
          <a:xfrm>
            <a:off x="6427159" y="1803674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62CA7EC-17E4-48F9-A211-BA45666433AB}"/>
              </a:ext>
            </a:extLst>
          </p:cNvPr>
          <p:cNvSpPr/>
          <p:nvPr/>
        </p:nvSpPr>
        <p:spPr>
          <a:xfrm>
            <a:off x="7109131" y="1803673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移项，得：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5569B73-00CD-46E3-A394-7BF29DD5F50F}"/>
              </a:ext>
            </a:extLst>
          </p:cNvPr>
          <p:cNvSpPr/>
          <p:nvPr/>
        </p:nvSpPr>
        <p:spPr>
          <a:xfrm>
            <a:off x="6353677" y="3110613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合并同类项，得：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813DA436-6F75-40EE-9CE4-C6C19AB189ED}"/>
                  </a:ext>
                </a:extLst>
              </p:cNvPr>
              <p:cNvSpPr/>
              <p:nvPr/>
            </p:nvSpPr>
            <p:spPr>
              <a:xfrm>
                <a:off x="6428332" y="2149221"/>
                <a:ext cx="6096000" cy="7838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num>
                        <m:den>
                          <m: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𝟏</m:t>
                      </m:r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</m:oMath>
                  </m:oMathPara>
                </a14:m>
                <a:br>
                  <a:rPr lang="zh-CN" altLang="en-US" sz="24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endParaRPr lang="zh-CN" altLang="en-US" sz="24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813DA436-6F75-40EE-9CE4-C6C19AB189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32" y="2149221"/>
                <a:ext cx="60960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FFB6E84D-A22D-464F-B0D9-CD369DC346F8}"/>
                  </a:ext>
                </a:extLst>
              </p:cNvPr>
              <p:cNvSpPr/>
              <p:nvPr/>
            </p:nvSpPr>
            <p:spPr>
              <a:xfrm>
                <a:off x="6428332" y="3450162"/>
                <a:ext cx="6096000" cy="7838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𝟒</m:t>
                      </m:r>
                    </m:oMath>
                  </m:oMathPara>
                </a14:m>
                <a:br>
                  <a:rPr lang="zh-CN" altLang="en-US" sz="14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endParaRPr lang="zh-CN" altLang="en-US" sz="14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FFB6E84D-A22D-464F-B0D9-CD369DC346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32" y="3450162"/>
                <a:ext cx="6096000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>
            <a:extLst>
              <a:ext uri="{FF2B5EF4-FFF2-40B4-BE49-F238E27FC236}">
                <a16:creationId xmlns:a16="http://schemas.microsoft.com/office/drawing/2014/main" id="{0942ECAE-3B3F-4200-8F30-2A7CC2B2B59E}"/>
              </a:ext>
            </a:extLst>
          </p:cNvPr>
          <p:cNvSpPr/>
          <p:nvPr/>
        </p:nvSpPr>
        <p:spPr>
          <a:xfrm>
            <a:off x="6621818" y="4462826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系数化为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，得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558E550-0A03-4B0B-A45B-B901C24CDBCA}"/>
              </a:ext>
            </a:extLst>
          </p:cNvPr>
          <p:cNvSpPr/>
          <p:nvPr/>
        </p:nvSpPr>
        <p:spPr>
          <a:xfrm>
            <a:off x="9378967" y="4950470"/>
            <a:ext cx="809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x=-8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流程图: 预定义过程 30">
            <a:extLst>
              <a:ext uri="{FF2B5EF4-FFF2-40B4-BE49-F238E27FC236}">
                <a16:creationId xmlns:a16="http://schemas.microsoft.com/office/drawing/2014/main" id="{20C110C2-7C93-4F9E-A05D-12B9779E48F4}"/>
              </a:ext>
            </a:extLst>
          </p:cNvPr>
          <p:cNvSpPr/>
          <p:nvPr/>
        </p:nvSpPr>
        <p:spPr>
          <a:xfrm>
            <a:off x="1211398" y="5119737"/>
            <a:ext cx="5171353" cy="903287"/>
          </a:xfrm>
          <a:prstGeom prst="flowChartPredefinedProcess">
            <a:avLst/>
          </a:prstGeom>
          <a:solidFill>
            <a:srgbClr val="AD84C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sz="2667" dirty="0">
                <a:solidFill>
                  <a:schemeClr val="bg1"/>
                </a:solidFill>
                <a:cs typeface="+mn-ea"/>
                <a:sym typeface="+mn-lt"/>
              </a:rPr>
              <a:t>解方程时注意移项后</a:t>
            </a:r>
            <a:endParaRPr lang="en-US" altLang="zh-CN" sz="2667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667" dirty="0">
                <a:solidFill>
                  <a:schemeClr val="bg1"/>
                </a:solidFill>
                <a:cs typeface="+mn-ea"/>
                <a:sym typeface="+mn-lt"/>
              </a:rPr>
              <a:t>符号发生变化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AF5DE64-EB08-4147-9C90-B9EF8FB02B08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解方程</a:t>
            </a:r>
          </a:p>
        </p:txBody>
      </p:sp>
    </p:spTree>
    <p:extLst>
      <p:ext uri="{BB962C8B-B14F-4D97-AF65-F5344CB8AC3E}">
        <p14:creationId xmlns:p14="http://schemas.microsoft.com/office/powerpoint/2010/main" val="293875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1" grpId="0"/>
      <p:bldP spid="23" grpId="0"/>
      <p:bldP spid="24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5809B65F-E2D6-4E5E-83EA-EFA95737FB00}"/>
              </a:ext>
            </a:extLst>
          </p:cNvPr>
          <p:cNvSpPr/>
          <p:nvPr/>
        </p:nvSpPr>
        <p:spPr>
          <a:xfrm>
            <a:off x="853441" y="1222700"/>
            <a:ext cx="11225347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小亮在计算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41-N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时，误将“  -”看成“  +”，结果得13，则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41-N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的值应为（    ）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A．-28 	   B．54	      C．69	     D．-54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0AB7474-FB92-42A1-ADF0-1E27378AE08D}"/>
              </a:ext>
            </a:extLst>
          </p:cNvPr>
          <p:cNvSpPr/>
          <p:nvPr/>
        </p:nvSpPr>
        <p:spPr>
          <a:xfrm>
            <a:off x="853441" y="2686370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200" kern="100" dirty="0">
                <a:cs typeface="+mn-ea"/>
                <a:sym typeface="+mn-lt"/>
              </a:rPr>
              <a:t>【</a:t>
            </a:r>
            <a:r>
              <a:rPr lang="zh-CN" altLang="en-US" sz="2200" kern="100" dirty="0">
                <a:cs typeface="+mn-ea"/>
                <a:sym typeface="+mn-lt"/>
              </a:rPr>
              <a:t>分析</a:t>
            </a:r>
            <a:r>
              <a:rPr lang="zh-CN" altLang="zh-CN" sz="2200" kern="100" dirty="0">
                <a:cs typeface="+mn-ea"/>
                <a:sym typeface="+mn-lt"/>
              </a:rPr>
              <a:t>】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200" kern="100" dirty="0">
                <a:cs typeface="+mn-ea"/>
                <a:sym typeface="+mn-lt"/>
              </a:rPr>
              <a:t>根据题意，</a:t>
            </a:r>
            <a:r>
              <a:rPr lang="en-US" altLang="zh-CN" sz="2200" kern="100" dirty="0">
                <a:cs typeface="+mn-ea"/>
                <a:sym typeface="+mn-lt"/>
              </a:rPr>
              <a:t>41+N=13</a:t>
            </a:r>
            <a:r>
              <a:rPr lang="zh-CN" altLang="zh-CN" sz="22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en-US" sz="2200" kern="100" dirty="0">
                <a:cs typeface="+mn-ea"/>
                <a:sym typeface="+mn-lt"/>
              </a:rPr>
              <a:t>移项后</a:t>
            </a:r>
            <a:r>
              <a:rPr lang="zh-CN" altLang="zh-CN" sz="2200" kern="100" dirty="0">
                <a:cs typeface="+mn-ea"/>
                <a:sym typeface="+mn-lt"/>
              </a:rPr>
              <a:t>解得</a:t>
            </a:r>
            <a:r>
              <a:rPr lang="en-US" altLang="zh-CN" sz="2200" kern="100" dirty="0">
                <a:cs typeface="+mn-ea"/>
                <a:sym typeface="+mn-lt"/>
              </a:rPr>
              <a:t>N=-28</a:t>
            </a:r>
            <a:r>
              <a:rPr lang="zh-CN" altLang="zh-CN" sz="22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200000"/>
              </a:lnSpc>
            </a:pPr>
            <a:r>
              <a:rPr lang="en-US" altLang="zh-CN" sz="2200" kern="100" dirty="0">
                <a:cs typeface="+mn-ea"/>
                <a:sym typeface="+mn-lt"/>
              </a:rPr>
              <a:t>∴41-N=41-</a:t>
            </a:r>
            <a:r>
              <a:rPr lang="zh-CN" altLang="zh-CN" sz="2200" kern="100" dirty="0">
                <a:cs typeface="+mn-ea"/>
                <a:sym typeface="+mn-lt"/>
              </a:rPr>
              <a:t>（</a:t>
            </a:r>
            <a:r>
              <a:rPr lang="en-US" altLang="zh-CN" sz="2200" kern="100" dirty="0">
                <a:cs typeface="+mn-ea"/>
                <a:sym typeface="+mn-lt"/>
              </a:rPr>
              <a:t>-28</a:t>
            </a:r>
            <a:r>
              <a:rPr lang="zh-CN" altLang="zh-CN" sz="2200" kern="100" dirty="0">
                <a:cs typeface="+mn-ea"/>
                <a:sym typeface="+mn-lt"/>
              </a:rPr>
              <a:t>）</a:t>
            </a:r>
            <a:r>
              <a:rPr lang="en-US" altLang="zh-CN" sz="2200" kern="100" dirty="0">
                <a:cs typeface="+mn-ea"/>
                <a:sym typeface="+mn-lt"/>
              </a:rPr>
              <a:t>=69</a:t>
            </a:r>
            <a:r>
              <a:rPr lang="zh-CN" altLang="zh-CN" sz="2200" kern="100" dirty="0">
                <a:cs typeface="+mn-ea"/>
                <a:sym typeface="+mn-lt"/>
              </a:rPr>
              <a:t>．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200" kern="100" dirty="0">
                <a:cs typeface="+mn-ea"/>
                <a:sym typeface="+mn-lt"/>
              </a:rPr>
              <a:t>故选</a:t>
            </a:r>
            <a:r>
              <a:rPr lang="en-US" altLang="zh-CN" sz="2200" kern="100" dirty="0">
                <a:cs typeface="+mn-ea"/>
                <a:sym typeface="+mn-lt"/>
              </a:rPr>
              <a:t>C</a:t>
            </a:r>
            <a:r>
              <a:rPr lang="zh-CN" altLang="zh-CN" sz="22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6" name="笑脸 15">
            <a:extLst>
              <a:ext uri="{FF2B5EF4-FFF2-40B4-BE49-F238E27FC236}">
                <a16:creationId xmlns:a16="http://schemas.microsoft.com/office/drawing/2014/main" id="{BAB33E7C-5FE4-4079-941A-CD4A41FEA300}"/>
              </a:ext>
            </a:extLst>
          </p:cNvPr>
          <p:cNvSpPr/>
          <p:nvPr/>
        </p:nvSpPr>
        <p:spPr>
          <a:xfrm>
            <a:off x="5043144" y="2261044"/>
            <a:ext cx="373406" cy="36990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A5B56C1-4153-45E7-A383-4E4BB7FE028C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58984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yxq354c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1517</Words>
  <Application>Microsoft Office PowerPoint</Application>
  <PresentationFormat>宽屏</PresentationFormat>
  <Paragraphs>170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阿里巴巴普惠体 R</vt:lpstr>
      <vt:lpstr>思源黑体 CN Light</vt:lpstr>
      <vt:lpstr>Arial</vt:lpstr>
      <vt:lpstr>Arial Black</vt:lpstr>
      <vt:lpstr>Cambria Math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2020-04-04T15:10:21Z</dcterms:created>
  <dcterms:modified xsi:type="dcterms:W3CDTF">2021-01-09T09:43:55Z</dcterms:modified>
</cp:coreProperties>
</file>