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464" r:id="rId2"/>
    <p:sldId id="466" r:id="rId3"/>
    <p:sldId id="301" r:id="rId4"/>
    <p:sldId id="346" r:id="rId5"/>
    <p:sldId id="347" r:id="rId6"/>
    <p:sldId id="348" r:id="rId7"/>
    <p:sldId id="349" r:id="rId8"/>
    <p:sldId id="362" r:id="rId9"/>
    <p:sldId id="317" r:id="rId10"/>
    <p:sldId id="327" r:id="rId11"/>
    <p:sldId id="352" r:id="rId12"/>
    <p:sldId id="353" r:id="rId13"/>
    <p:sldId id="354" r:id="rId14"/>
    <p:sldId id="355" r:id="rId15"/>
    <p:sldId id="351" r:id="rId16"/>
    <p:sldId id="361" r:id="rId17"/>
    <p:sldId id="357" r:id="rId18"/>
    <p:sldId id="358" r:id="rId19"/>
    <p:sldId id="359" r:id="rId20"/>
    <p:sldId id="465" r:id="rId21"/>
    <p:sldId id="28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30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5B3A5-9CDA-4832-AF95-96DC2CC6F1FA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47955-3B79-4784-BC42-80083667D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04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603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070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90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1FBF143-4CFF-4F82-BF24-F5C270FF5E65}"/>
              </a:ext>
            </a:extLst>
          </p:cNvPr>
          <p:cNvSpPr/>
          <p:nvPr userDrawn="1"/>
        </p:nvSpPr>
        <p:spPr>
          <a:xfrm>
            <a:off x="261257" y="232230"/>
            <a:ext cx="595086" cy="595086"/>
          </a:xfrm>
          <a:prstGeom prst="rect">
            <a:avLst/>
          </a:prstGeom>
          <a:solidFill>
            <a:srgbClr val="F6B1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7415DEB-4343-4045-A05A-C775F0D5F6FB}"/>
              </a:ext>
            </a:extLst>
          </p:cNvPr>
          <p:cNvSpPr/>
          <p:nvPr userDrawn="1"/>
        </p:nvSpPr>
        <p:spPr>
          <a:xfrm>
            <a:off x="558800" y="529773"/>
            <a:ext cx="406400" cy="406400"/>
          </a:xfrm>
          <a:prstGeom prst="rect">
            <a:avLst/>
          </a:prstGeom>
          <a:solidFill>
            <a:srgbClr val="F6B1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4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52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09600" y="91282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F5E6E5E-4421-4658-B330-57F7E3369A7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sz="600">
                <a:ea typeface="宋体" panose="02010600030101010101" pitchFamily="2" charset="-122"/>
              </a:defRPr>
            </a:lvl1pPr>
          </a:lstStyle>
          <a:p>
            <a:pPr defTabSz="1218407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pPr defTabSz="1218407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4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7" r:id="rId2"/>
  </p:sldLayoutIdLst>
  <p:txStyles>
    <p:titleStyle>
      <a:lvl1pPr algn="ctr" defTabSz="1219200" rtl="0" eaLnBrk="0" fontAlgn="base" hangingPunct="0">
        <a:spcBef>
          <a:spcPct val="0"/>
        </a:spcBef>
        <a:spcAft>
          <a:spcPct val="0"/>
        </a:spcAft>
        <a:defRPr sz="5850" kern="1200">
          <a:solidFill>
            <a:srgbClr val="27282D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2pPr>
      <a:lvl3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3pPr>
      <a:lvl4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4pPr>
      <a:lvl5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5pPr>
      <a:lvl6pPr marL="2286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6pPr>
      <a:lvl7pPr marL="4572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7pPr>
      <a:lvl8pPr marL="6858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8pPr>
      <a:lvl9pPr marL="9144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9pPr>
    </p:titleStyle>
    <p:bodyStyle>
      <a:lvl1pPr marL="457200" indent="-457200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1046957" indent="-4373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624013" indent="-404813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2316957" indent="-4881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926557" indent="-4881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>
            <a:extLst>
              <a:ext uri="{FF2B5EF4-FFF2-40B4-BE49-F238E27FC236}">
                <a16:creationId xmlns:a16="http://schemas.microsoft.com/office/drawing/2014/main" id="{EFF93EA7-9A13-4218-8190-A0F5C4D8C628}"/>
              </a:ext>
            </a:extLst>
          </p:cNvPr>
          <p:cNvSpPr/>
          <p:nvPr/>
        </p:nvSpPr>
        <p:spPr>
          <a:xfrm>
            <a:off x="5639853" y="1437881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2"/>
            </p:custDataLst>
          </p:nvPr>
        </p:nvSpPr>
        <p:spPr bwMode="auto">
          <a:xfrm>
            <a:off x="-10975" y="1598"/>
            <a:ext cx="6875071" cy="68564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5"/>
            <a:srcRect/>
            <a:stretch>
              <a:fillRect l="-37774" r="-32760"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2436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27282D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2410956" y="3429000"/>
            <a:ext cx="2495794" cy="3423130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11CA7245-F958-494F-A89C-9F988A8AEE73}"/>
              </a:ext>
            </a:extLst>
          </p:cNvPr>
          <p:cNvSpPr/>
          <p:nvPr/>
        </p:nvSpPr>
        <p:spPr>
          <a:xfrm>
            <a:off x="7653614" y="3429000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>
            <a:extLst>
              <a:ext uri="{FF2B5EF4-FFF2-40B4-BE49-F238E27FC236}">
                <a16:creationId xmlns:a16="http://schemas.microsoft.com/office/drawing/2014/main" id="{EAB1CDBE-69C2-4D48-97A9-23AED65E4483}"/>
              </a:ext>
            </a:extLst>
          </p:cNvPr>
          <p:cNvSpPr/>
          <p:nvPr/>
        </p:nvSpPr>
        <p:spPr>
          <a:xfrm>
            <a:off x="8338977" y="1605935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id="{A28C7B98-8BD6-4B7E-A3FA-4F780BA71397}"/>
              </a:ext>
            </a:extLst>
          </p:cNvPr>
          <p:cNvSpPr/>
          <p:nvPr/>
        </p:nvSpPr>
        <p:spPr>
          <a:xfrm>
            <a:off x="9116321" y="4393272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A67991D-E9CC-4342-9581-D65E75238A2F}"/>
              </a:ext>
            </a:extLst>
          </p:cNvPr>
          <p:cNvSpPr/>
          <p:nvPr/>
        </p:nvSpPr>
        <p:spPr>
          <a:xfrm>
            <a:off x="6087828" y="5276041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6B104"/>
          </a:solidFill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877257F4-343D-4012-9788-BC5F6797AA5E}"/>
              </a:ext>
            </a:extLst>
          </p:cNvPr>
          <p:cNvSpPr/>
          <p:nvPr/>
        </p:nvSpPr>
        <p:spPr>
          <a:xfrm>
            <a:off x="7929357" y="5280784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3D31F30-3A32-4225-BDC6-0DFE62CA787C}"/>
              </a:ext>
            </a:extLst>
          </p:cNvPr>
          <p:cNvGrpSpPr/>
          <p:nvPr/>
        </p:nvGrpSpPr>
        <p:grpSpPr>
          <a:xfrm>
            <a:off x="6041558" y="2509894"/>
            <a:ext cx="7187315" cy="1515466"/>
            <a:chOff x="1525091" y="2645592"/>
            <a:chExt cx="7187315" cy="151546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6115BA9-EBA0-4CB1-A146-2847155527D3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1.3 </a:t>
              </a:r>
              <a:r>
                <a:rPr lang="zh-CN" altLang="en-US" sz="5000" b="1" kern="100" dirty="0">
                  <a:cs typeface="+mn-ea"/>
                  <a:sym typeface="+mn-lt"/>
                </a:rPr>
                <a:t>有理数的加减法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159FDE5-4085-4BB8-B690-5BFBE175AE0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1.3.1 </a:t>
              </a:r>
              <a:r>
                <a:rPr lang="zh-CN" altLang="en-US" sz="2800" dirty="0">
                  <a:cs typeface="+mn-ea"/>
                  <a:sym typeface="+mn-lt"/>
                </a:rPr>
                <a:t>有理数加法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0601871-E80B-457A-9C66-5179D901B51D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4843821-E424-444C-9C5C-50F90989708A}"/>
              </a:ext>
            </a:extLst>
          </p:cNvPr>
          <p:cNvSpPr/>
          <p:nvPr/>
        </p:nvSpPr>
        <p:spPr bwMode="auto">
          <a:xfrm>
            <a:off x="6049729" y="188335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0806EAC-9C8E-4B17-A049-A209A6BFE1F8}"/>
              </a:ext>
            </a:extLst>
          </p:cNvPr>
          <p:cNvSpPr txBox="1"/>
          <p:nvPr/>
        </p:nvSpPr>
        <p:spPr>
          <a:xfrm>
            <a:off x="6096000" y="4048644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AE9E12-D9BB-472B-A959-FA40487B9EA9}"/>
              </a:ext>
            </a:extLst>
          </p:cNvPr>
          <p:cNvSpPr/>
          <p:nvPr/>
        </p:nvSpPr>
        <p:spPr>
          <a:xfrm>
            <a:off x="9364007" y="132023"/>
            <a:ext cx="2635267" cy="261610"/>
          </a:xfrm>
          <a:prstGeom prst="rect">
            <a:avLst/>
          </a:prstGeom>
          <a:solidFill>
            <a:srgbClr val="F6B104"/>
          </a:solidFill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293834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415231" y="5813781"/>
            <a:ext cx="6831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a&gt;0,b&lt;0, |a|=|b|,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165392" y="1380331"/>
            <a:ext cx="1568181" cy="107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同号两数相加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683" y="4131681"/>
            <a:ext cx="1709600" cy="107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>
                <a:solidFill>
                  <a:prstClr val="black"/>
                </a:solidFill>
                <a:cs typeface="+mn-ea"/>
                <a:sym typeface="+mn-lt"/>
              </a:rPr>
              <a:t>异号两数相加</a:t>
            </a:r>
          </a:p>
        </p:txBody>
      </p:sp>
      <p:sp>
        <p:nvSpPr>
          <p:cNvPr id="21" name="AutoShape 6"/>
          <p:cNvSpPr/>
          <p:nvPr/>
        </p:nvSpPr>
        <p:spPr bwMode="auto">
          <a:xfrm>
            <a:off x="2519874" y="3567101"/>
            <a:ext cx="427400" cy="1763725"/>
          </a:xfrm>
          <a:prstGeom prst="leftBrace">
            <a:avLst>
              <a:gd name="adj1" fmla="val 3474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/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2" name="AutoShape 7"/>
          <p:cNvSpPr/>
          <p:nvPr/>
        </p:nvSpPr>
        <p:spPr bwMode="auto">
          <a:xfrm>
            <a:off x="2592154" y="1451875"/>
            <a:ext cx="285981" cy="1269136"/>
          </a:xfrm>
          <a:prstGeom prst="leftBrace">
            <a:avLst>
              <a:gd name="adj1" fmla="val 3736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/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299546" y="1168808"/>
            <a:ext cx="1534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32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299546" y="2297965"/>
            <a:ext cx="17588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3200" dirty="0" err="1">
                <a:solidFill>
                  <a:srgbClr val="C00000"/>
                </a:solidFill>
                <a:cs typeface="+mn-ea"/>
                <a:sym typeface="+mn-lt"/>
              </a:rPr>
              <a:t>a</a:t>
            </a:r>
            <a:r>
              <a:rPr lang="en-US" altLang="zh-CN" sz="3200" err="1">
                <a:solidFill>
                  <a:srgbClr val="C00000"/>
                </a:solidFill>
                <a:cs typeface="+mn-ea"/>
                <a:sym typeface="+mn-lt"/>
              </a:rPr>
              <a:t>+</a:t>
            </a:r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b=  </a:t>
            </a:r>
            <a:endParaRPr lang="en-US" altLang="zh-CN" sz="32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556505" y="3461340"/>
            <a:ext cx="1534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zh-CN" sz="3200" dirty="0">
                <a:solidFill>
                  <a:srgbClr val="C00000"/>
                </a:solidFill>
                <a:cs typeface="+mn-ea"/>
                <a:sym typeface="+mn-lt"/>
              </a:rPr>
              <a:t>则a+b=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663807" y="4752429"/>
            <a:ext cx="1534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32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876564" y="3427124"/>
            <a:ext cx="2236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015135" y="3427124"/>
            <a:ext cx="14526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|a|&gt;|b|,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947274" y="4767804"/>
            <a:ext cx="2236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085846" y="4767804"/>
            <a:ext cx="14526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|a|&lt;|b|,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947274" y="1168808"/>
            <a:ext cx="2236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a&gt;0,b&gt;0,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019554" y="2297965"/>
            <a:ext cx="2236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a&lt;0,b&lt;0,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724735" y="1168808"/>
            <a:ext cx="425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7009146" y="1168808"/>
            <a:ext cx="17315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724735" y="2297965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 -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7081427" y="2226421"/>
            <a:ext cx="17315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7856678" y="3441907"/>
            <a:ext cx="425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32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8160827" y="3461340"/>
            <a:ext cx="16466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(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|a|-|b|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)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7865517" y="4766249"/>
            <a:ext cx="3273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-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8008507" y="4766249"/>
            <a:ext cx="1737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200">
                <a:solidFill>
                  <a:srgbClr val="C00000"/>
                </a:solidFill>
                <a:cs typeface="+mn-ea"/>
                <a:sym typeface="+mn-lt"/>
              </a:rPr>
              <a:t>(|b| -|a|);</a:t>
            </a:r>
            <a:endParaRPr lang="zh-CN" altLang="en-US" sz="32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6765433" y="5793956"/>
            <a:ext cx="487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0.</a:t>
            </a:r>
            <a:endParaRPr lang="zh-CN" altLang="en-US" sz="32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390486" y="5793955"/>
            <a:ext cx="15343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32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DBAA41C7-BD35-49D0-9B44-275DE743E6A8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98984" y="1260589"/>
            <a:ext cx="2148345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19939" y="1780855"/>
            <a:ext cx="7393517" cy="3827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）；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125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）；   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）；  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）＋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13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；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23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+0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；                                                     </a:t>
            </a:r>
          </a:p>
          <a:p>
            <a:pPr defTabSz="914377">
              <a:lnSpc>
                <a:spcPct val="145000"/>
              </a:lnSpc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(-45)+15.</a:t>
            </a:r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850707" y="3720451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32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850707" y="1859659"/>
            <a:ext cx="1631949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11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850707" y="3239968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850707" y="2808168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850708" y="2356763"/>
            <a:ext cx="211243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＋ 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110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50707" y="4196579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+8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850707" y="4599949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23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850706" y="5051355"/>
            <a:ext cx="1631951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30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2BBE32-A262-488B-B5CE-D86E55B64549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02784" y="1693334"/>
            <a:ext cx="7298267" cy="3535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lnSpc>
                <a:spcPct val="180000"/>
              </a:lnSpc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  (-11) + (-9);     </a:t>
            </a:r>
          </a:p>
          <a:p>
            <a:pPr marL="457189" indent="-457189" defTabSz="914377">
              <a:lnSpc>
                <a:spcPct val="180000"/>
              </a:lnSpc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  (-3.5) + (+7);</a:t>
            </a:r>
          </a:p>
          <a:p>
            <a:pPr marL="457189" indent="-457189" defTabSz="914377">
              <a:lnSpc>
                <a:spcPct val="180000"/>
              </a:lnSpc>
              <a:buFontTx/>
              <a:buAutoNum type="arabicParenBoth" startAt="3"/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 +9) + (-10.2);</a:t>
            </a:r>
          </a:p>
          <a:p>
            <a:pPr marL="457189" indent="-457189" defTabSz="914377">
              <a:lnSpc>
                <a:spcPct val="180000"/>
              </a:lnSpc>
              <a:buFontTx/>
              <a:buAutoNum type="arabicParenBoth" startAt="4"/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(+2.7 ) + (+3.5); </a:t>
            </a:r>
          </a:p>
          <a:p>
            <a:pPr marL="457189" indent="-457189" defTabSz="914377">
              <a:lnSpc>
                <a:spcPct val="180000"/>
              </a:lnSpc>
              <a:buFontTx/>
              <a:buAutoNum type="arabicParenBoth" startAt="4"/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(-1.08) + 0;                                 </a:t>
            </a:r>
          </a:p>
          <a:p>
            <a:pPr marL="457189" indent="-457189" defTabSz="914377">
              <a:lnSpc>
                <a:spcPct val="180000"/>
              </a:lnSpc>
              <a:buFontTx/>
              <a:buAutoNum type="arabicParenBoth" startAt="4"/>
            </a:pPr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(+3.2) + (-3.2)．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68801" y="2405696"/>
            <a:ext cx="211243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3.5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368801" y="3611471"/>
            <a:ext cx="2400300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6.2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401639" y="4775239"/>
            <a:ext cx="1631949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75030" y="1839421"/>
            <a:ext cx="1631949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20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68801" y="3019588"/>
            <a:ext cx="2400300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1.2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367742" y="4183356"/>
            <a:ext cx="297603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2133" b="1" dirty="0">
                <a:solidFill>
                  <a:srgbClr val="C00000"/>
                </a:solidFill>
                <a:cs typeface="+mn-ea"/>
                <a:sym typeface="+mn-lt"/>
              </a:rPr>
              <a:t>1.08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98984" y="1241928"/>
            <a:ext cx="2148345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3D154DE-E56B-4DAB-B602-D17C1F4761D3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4837" y="1723612"/>
            <a:ext cx="11760200" cy="91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|a|=3|b|=2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异号，则</a:t>
            </a:r>
            <a:r>
              <a:rPr lang="en-US" altLang="zh-CN" sz="2133" b="1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（         ）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5    B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    C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-1    D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 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-5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64837" y="4128033"/>
            <a:ext cx="10657417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|a|+|</a:t>
            </a:r>
            <a:r>
              <a:rPr lang="en-US" altLang="zh-CN" sz="2133" b="1">
                <a:solidFill>
                  <a:prstClr val="black"/>
                </a:solidFill>
                <a:cs typeface="+mn-ea"/>
                <a:sym typeface="+mn-lt"/>
              </a:rPr>
              <a:t>b|=0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133" b="1">
                <a:solidFill>
                  <a:prstClr val="black"/>
                </a:solidFill>
                <a:cs typeface="+mn-ea"/>
                <a:sym typeface="+mn-lt"/>
              </a:rPr>
              <a:t>则</a:t>
            </a:r>
            <a:r>
              <a:rPr lang="en-US" altLang="zh-CN" sz="2133" b="1">
                <a:solidFill>
                  <a:prstClr val="black"/>
                </a:solidFill>
                <a:cs typeface="+mn-ea"/>
                <a:sym typeface="+mn-lt"/>
              </a:rPr>
              <a:t>a=</a:t>
            </a:r>
            <a:r>
              <a:rPr lang="zh-CN" altLang="en-US" sz="2133" b="1">
                <a:solidFill>
                  <a:prstClr val="black"/>
                </a:solidFill>
                <a:cs typeface="+mn-ea"/>
                <a:sym typeface="+mn-lt"/>
              </a:rPr>
              <a:t>（       ），</a:t>
            </a:r>
            <a:r>
              <a:rPr lang="en-US" altLang="zh-CN" sz="2133" b="1">
                <a:solidFill>
                  <a:prstClr val="black"/>
                </a:solidFill>
                <a:cs typeface="+mn-ea"/>
                <a:sym typeface="+mn-lt"/>
              </a:rPr>
              <a:t>b=</a:t>
            </a:r>
            <a:r>
              <a:rPr lang="zh-CN" altLang="en-US" sz="2133" b="1">
                <a:solidFill>
                  <a:prstClr val="black"/>
                </a:solidFill>
                <a:cs typeface="+mn-ea"/>
                <a:sym typeface="+mn-lt"/>
              </a:rPr>
              <a:t>（         </a:t>
            </a:r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64836" y="3007896"/>
            <a:ext cx="1022386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|a|=3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|b|=2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，而且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异  号，因此当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b-2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，当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a=-3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，则</a:t>
            </a:r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=1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64837" y="4919940"/>
            <a:ext cx="813313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|a|+|</a:t>
            </a:r>
            <a:r>
              <a:rPr lang="en-US" altLang="zh-CN" sz="2133" b="1">
                <a:solidFill>
                  <a:srgbClr val="FF0000"/>
                </a:solidFill>
                <a:cs typeface="+mn-ea"/>
                <a:sym typeface="+mn-lt"/>
              </a:rPr>
              <a:t>b|=0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r>
              <a:rPr lang="en-US" altLang="zh-CN" sz="2133" b="1">
                <a:solidFill>
                  <a:srgbClr val="FF0000"/>
                </a:solidFill>
                <a:cs typeface="+mn-ea"/>
                <a:sym typeface="+mn-lt"/>
              </a:rPr>
              <a:t>a|=|b|=0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133" b="1">
                <a:solidFill>
                  <a:srgbClr val="FF0000"/>
                </a:solidFill>
                <a:cs typeface="+mn-ea"/>
                <a:sym typeface="+mn-lt"/>
              </a:rPr>
              <a:t>所以</a:t>
            </a:r>
            <a:r>
              <a:rPr lang="en-US" altLang="zh-CN" sz="2133" b="1">
                <a:solidFill>
                  <a:srgbClr val="FF0000"/>
                </a:solidFill>
                <a:cs typeface="+mn-ea"/>
                <a:sym typeface="+mn-lt"/>
              </a:rPr>
              <a:t>a=b=0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66B4EB3-886B-48BC-9F36-674F923FD8E3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51467" y="1437581"/>
            <a:ext cx="988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a&gt;0,b&lt;0, |a|&lt;|b|,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           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151467" y="3908141"/>
            <a:ext cx="6016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|a-2|+|b+</a:t>
            </a: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3|=0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则 </a:t>
            </a: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a=(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b=(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51466" y="2408079"/>
            <a:ext cx="10088033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分析：由题目内容可知，有理数异号相加，结果的符号与绝对值较大的符号相同，所以</a:t>
            </a:r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&lt;0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51467" y="4999855"/>
            <a:ext cx="813313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分析：与问题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类似。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BCE240D-1519-4620-AE16-41039B2E20CF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196" y="1416850"/>
            <a:ext cx="9686259" cy="125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）、（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+30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3737224" y="2661866"/>
            <a:ext cx="252665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=10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66238" y="3177617"/>
            <a:ext cx="262123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7">
                <a:solidFill>
                  <a:prstClr val="black"/>
                </a:solidFill>
                <a:cs typeface="+mn-ea"/>
                <a:sym typeface="+mn-lt"/>
              </a:rPr>
              <a:t>30 =10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9636" y="4213634"/>
            <a:ext cx="79335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结论：有理数相加，交换加数的位置，和不变。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32113" y="5189767"/>
            <a:ext cx="79335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667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667" dirty="0" err="1">
                <a:solidFill>
                  <a:prstClr val="black"/>
                </a:solidFill>
                <a:cs typeface="+mn-ea"/>
                <a:sym typeface="+mn-lt"/>
              </a:rPr>
              <a:t>b+a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30FCA6-AA24-437B-905C-6291BC93FB67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196" y="1035573"/>
            <a:ext cx="9686259" cy="725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[8+(-5)]+(-4)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8+[(-5)+(-4)]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3614056" y="2370376"/>
            <a:ext cx="263405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[8+(-5)]+(-4</a:t>
            </a:r>
            <a:r>
              <a:rPr lang="en-US" altLang="zh-CN" sz="2667">
                <a:solidFill>
                  <a:prstClr val="black"/>
                </a:solidFill>
                <a:cs typeface="+mn-ea"/>
                <a:sym typeface="+mn-lt"/>
              </a:rPr>
              <a:t>) =-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14056" y="2886127"/>
            <a:ext cx="263405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8+[(-5)+(-4</a:t>
            </a:r>
            <a:r>
              <a:rPr lang="en-US" altLang="zh-CN" sz="2667">
                <a:solidFill>
                  <a:prstClr val="black"/>
                </a:solidFill>
                <a:cs typeface="+mn-ea"/>
                <a:sym typeface="+mn-lt"/>
              </a:rPr>
              <a:t>)] =-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2196" y="3728661"/>
            <a:ext cx="10003304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结论：三个有理数相加，先把前两个数相加，或者先把后两个数相加，和不变。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97565" y="5157096"/>
            <a:ext cx="79335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+c=a+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 err="1">
                <a:solidFill>
                  <a:prstClr val="black"/>
                </a:solidFill>
                <a:cs typeface="+mn-ea"/>
                <a:sym typeface="+mn-lt"/>
              </a:rPr>
              <a:t>b+c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D487BA8-A8BD-4A54-8C18-64094874AFF3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9457" y="1262985"/>
            <a:ext cx="757645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例：计算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85037" y="1843255"/>
            <a:ext cx="7576457" cy="4049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=27+24+12+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=[27+24+12]+[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]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=63+(-21)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=42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92948" y="3022442"/>
            <a:ext cx="160237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58148" y="3835558"/>
            <a:ext cx="160237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9ECE3A0-4E8A-4AE1-BBDB-E6B974A59692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657795" y="1275245"/>
            <a:ext cx="11258268" cy="3529573"/>
            <a:chOff x="493346" y="956434"/>
            <a:chExt cx="8443701" cy="2647180"/>
          </a:xfrm>
        </p:grpSpPr>
        <p:sp>
          <p:nvSpPr>
            <p:cNvPr id="2" name="文本框 1"/>
            <p:cNvSpPr txBox="1"/>
            <p:nvPr/>
          </p:nvSpPr>
          <p:spPr>
            <a:xfrm>
              <a:off x="692639" y="956434"/>
              <a:ext cx="8244408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1:5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箱苹果称后重量如下图，问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箱苹果一共多少千克？</a:t>
              </a: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888777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604952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83719" y="3326615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16502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732724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893825" y="5097165"/>
            <a:ext cx="10485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箱苹果的重量</a:t>
            </a:r>
            <a:r>
              <a:rPr lang="zh-CN" altLang="en-US" sz="320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3200">
                <a:solidFill>
                  <a:prstClr val="black"/>
                </a:solidFill>
                <a:cs typeface="+mn-ea"/>
                <a:sym typeface="+mn-lt"/>
              </a:rPr>
              <a:t>4.95+5.02+5.08+4.89+4.90=24.84kg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74C9011-4A63-43E9-9902-35698D803746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57795" y="1275245"/>
            <a:ext cx="11258268" cy="3529573"/>
            <a:chOff x="493346" y="956434"/>
            <a:chExt cx="8443701" cy="2647180"/>
          </a:xfrm>
        </p:grpSpPr>
        <p:sp>
          <p:nvSpPr>
            <p:cNvPr id="9" name="文本框 8"/>
            <p:cNvSpPr txBox="1"/>
            <p:nvPr/>
          </p:nvSpPr>
          <p:spPr>
            <a:xfrm>
              <a:off x="692639" y="956434"/>
              <a:ext cx="8244408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2:5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箱苹果以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5kg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为标准，问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箱苹果总计超过或不足多少千克？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888777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604952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383719" y="3326615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16502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732724" y="3299856"/>
              <a:ext cx="862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00100" y="4924773"/>
            <a:ext cx="106598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解：每箱苹果超过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的部分为正数，不足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的部分为负数，则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箱苹果对应的数分别为：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0.02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0.08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</a:p>
          <a:p>
            <a:pPr marL="380990" indent="-380990" defTabSz="914377">
              <a:buFont typeface="Wingdings" panose="05000000000000000000" pitchFamily="2" charset="2"/>
              <a:buChar char="u"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+ 0.02 + 0.08 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 -0.16 kg</a:t>
            </a:r>
          </a:p>
          <a:p>
            <a:pPr marL="380990" indent="-380990" defTabSz="914377">
              <a:buFont typeface="Wingdings" panose="05000000000000000000" pitchFamily="2" charset="2"/>
              <a:buChar char="u"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5×5+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-0.16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=24.86kg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8938F03-D869-4EC6-BF7D-41F85D374E9A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C5DB1AED-65E0-48B8-8F50-709F8AF340CC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前 言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BDCAEDA-428A-4186-A9D3-CB322C9C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7462F76-F7DF-4CA6-967E-7740EC5D8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291106"/>
            <a:ext cx="10348517" cy="171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经历探索有理数加法法则的过程，理解有理数的加法法则；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能熟练进行整数加法运算；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培养学生的数学交流和归纳猜想的能力；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渗透分类、探索、归纳等思想方法，使学生了解研究数学的一些基本方法。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658CCC6-D319-4A37-B831-D117B921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370157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5580E91F-CB34-461E-AD51-7C2BE921B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0190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重点：了解有理数加法的意义，会根据有理数加法法则进行有理数加法运算。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难点：有理数加法中的两个异号的有理数如何进行加法运算。</a:t>
            </a:r>
          </a:p>
        </p:txBody>
      </p:sp>
    </p:spTree>
    <p:extLst>
      <p:ext uri="{BB962C8B-B14F-4D97-AF65-F5344CB8AC3E}">
        <p14:creationId xmlns:p14="http://schemas.microsoft.com/office/powerpoint/2010/main" val="20949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>
            <a:extLst>
              <a:ext uri="{FF2B5EF4-FFF2-40B4-BE49-F238E27FC236}">
                <a16:creationId xmlns:a16="http://schemas.microsoft.com/office/drawing/2014/main" id="{EFF93EA7-9A13-4218-8190-A0F5C4D8C628}"/>
              </a:ext>
            </a:extLst>
          </p:cNvPr>
          <p:cNvSpPr/>
          <p:nvPr/>
        </p:nvSpPr>
        <p:spPr>
          <a:xfrm>
            <a:off x="5639853" y="1437881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-10975" y="1598"/>
            <a:ext cx="6875071" cy="68564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/>
            <a:srcRect/>
            <a:stretch>
              <a:fillRect l="-37774" r="-32760"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2436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27282D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2410956" y="3429000"/>
            <a:ext cx="2495794" cy="3423130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11CA7245-F958-494F-A89C-9F988A8AEE73}"/>
              </a:ext>
            </a:extLst>
          </p:cNvPr>
          <p:cNvSpPr/>
          <p:nvPr/>
        </p:nvSpPr>
        <p:spPr>
          <a:xfrm>
            <a:off x="7653614" y="3429000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>
            <a:extLst>
              <a:ext uri="{FF2B5EF4-FFF2-40B4-BE49-F238E27FC236}">
                <a16:creationId xmlns:a16="http://schemas.microsoft.com/office/drawing/2014/main" id="{EAB1CDBE-69C2-4D48-97A9-23AED65E4483}"/>
              </a:ext>
            </a:extLst>
          </p:cNvPr>
          <p:cNvSpPr/>
          <p:nvPr/>
        </p:nvSpPr>
        <p:spPr>
          <a:xfrm>
            <a:off x="8338977" y="1605935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id="{A28C7B98-8BD6-4B7E-A3FA-4F780BA71397}"/>
              </a:ext>
            </a:extLst>
          </p:cNvPr>
          <p:cNvSpPr/>
          <p:nvPr/>
        </p:nvSpPr>
        <p:spPr>
          <a:xfrm>
            <a:off x="9116321" y="4393272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A67991D-E9CC-4342-9581-D65E75238A2F}"/>
              </a:ext>
            </a:extLst>
          </p:cNvPr>
          <p:cNvSpPr/>
          <p:nvPr/>
        </p:nvSpPr>
        <p:spPr>
          <a:xfrm>
            <a:off x="6087828" y="5276041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6B104"/>
          </a:solidFill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877257F4-343D-4012-9788-BC5F6797AA5E}"/>
              </a:ext>
            </a:extLst>
          </p:cNvPr>
          <p:cNvSpPr/>
          <p:nvPr/>
        </p:nvSpPr>
        <p:spPr>
          <a:xfrm>
            <a:off x="7929357" y="5280784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3D31F30-3A32-4225-BDC6-0DFE62CA787C}"/>
              </a:ext>
            </a:extLst>
          </p:cNvPr>
          <p:cNvGrpSpPr/>
          <p:nvPr/>
        </p:nvGrpSpPr>
        <p:grpSpPr>
          <a:xfrm>
            <a:off x="6041558" y="2509894"/>
            <a:ext cx="7187315" cy="1515466"/>
            <a:chOff x="1525091" y="2645592"/>
            <a:chExt cx="7187315" cy="151546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6115BA9-EBA0-4CB1-A146-2847155527D3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zh-CN" altLang="en-US" sz="4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159FDE5-4085-4BB8-B690-5BFBE175AE0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1.3.1 </a:t>
              </a:r>
              <a:r>
                <a:rPr lang="zh-CN" altLang="en-US" sz="2800" dirty="0">
                  <a:cs typeface="+mn-ea"/>
                  <a:sym typeface="+mn-lt"/>
                </a:rPr>
                <a:t>有理数加法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0601871-E80B-457A-9C66-5179D901B51D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4843821-E424-444C-9C5C-50F90989708A}"/>
              </a:ext>
            </a:extLst>
          </p:cNvPr>
          <p:cNvSpPr/>
          <p:nvPr/>
        </p:nvSpPr>
        <p:spPr bwMode="auto">
          <a:xfrm>
            <a:off x="6049729" y="188335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0806EAC-9C8E-4B17-A049-A209A6BFE1F8}"/>
              </a:ext>
            </a:extLst>
          </p:cNvPr>
          <p:cNvSpPr txBox="1"/>
          <p:nvPr/>
        </p:nvSpPr>
        <p:spPr>
          <a:xfrm>
            <a:off x="6096000" y="4048644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AE9E12-D9BB-472B-A959-FA40487B9EA9}"/>
              </a:ext>
            </a:extLst>
          </p:cNvPr>
          <p:cNvSpPr/>
          <p:nvPr/>
        </p:nvSpPr>
        <p:spPr>
          <a:xfrm>
            <a:off x="9364007" y="132023"/>
            <a:ext cx="2635267" cy="261610"/>
          </a:xfrm>
          <a:prstGeom prst="rect">
            <a:avLst/>
          </a:prstGeom>
          <a:solidFill>
            <a:srgbClr val="F6B104"/>
          </a:solidFill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1840794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0330" y="1428470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480143" y="4106092"/>
            <a:ext cx="1460348" cy="562108"/>
            <a:chOff x="3877781" y="3636518"/>
            <a:chExt cx="2164528" cy="421581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09" y="3781100"/>
              <a:ext cx="662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72712" y="3163316"/>
            <a:ext cx="7696500" cy="1147033"/>
            <a:chOff x="1722319" y="2360873"/>
            <a:chExt cx="5772375" cy="860275"/>
          </a:xfrm>
        </p:grpSpPr>
        <p:grpSp>
          <p:nvGrpSpPr>
            <p:cNvPr id="3" name="组合 2"/>
            <p:cNvGrpSpPr/>
            <p:nvPr/>
          </p:nvGrpSpPr>
          <p:grpSpPr>
            <a:xfrm>
              <a:off x="1722319" y="2360873"/>
              <a:ext cx="5772375" cy="860275"/>
              <a:chOff x="976929" y="2799099"/>
              <a:chExt cx="5772375" cy="860275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3" y="2796979"/>
                  <a:ext cx="33617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832126" y="3382375"/>
                <a:ext cx="6624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448858" y="3373880"/>
                <a:ext cx="8095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6" name="直接连接符 115"/>
            <p:cNvCxnSpPr/>
            <p:nvPr/>
          </p:nvCxnSpPr>
          <p:spPr>
            <a:xfrm>
              <a:off x="5673153" y="2821510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6308056" y="2803191"/>
              <a:ext cx="0" cy="947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/>
          <p:cNvGrpSpPr/>
          <p:nvPr/>
        </p:nvGrpSpPr>
        <p:grpSpPr>
          <a:xfrm>
            <a:off x="7939017" y="4106095"/>
            <a:ext cx="850133" cy="839107"/>
            <a:chOff x="3877781" y="3636518"/>
            <a:chExt cx="2164528" cy="629330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485797" y="4665571"/>
            <a:ext cx="2302780" cy="658977"/>
            <a:chOff x="3877781" y="3636518"/>
            <a:chExt cx="2164528" cy="494233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903074" y="3853752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40330" y="3609921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840330" y="5632598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5+3=8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5998815" y="3527356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>
            <a:extLst>
              <a:ext uri="{FF2B5EF4-FFF2-40B4-BE49-F238E27FC236}">
                <a16:creationId xmlns:a16="http://schemas.microsoft.com/office/drawing/2014/main" id="{9A80AC30-491D-47AA-BFFA-92BBD65DEB0E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12222 0.00093 " pathEditMode="fixed" rAng="0" ptsTypes="AA">
                                      <p:cBhvr>
                                        <p:cTn id="24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22 0.00092 L 0.20087 0.00092 " pathEditMode="relative" rAng="0" ptsTypes="AA">
                                      <p:cBhvr>
                                        <p:cTn id="31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034" y="1231661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5295500" y="3595043"/>
            <a:ext cx="1460348" cy="562108"/>
            <a:chOff x="3877781" y="3636518"/>
            <a:chExt cx="2164528" cy="421581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299628" y="3781100"/>
              <a:ext cx="978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818772" y="2664460"/>
            <a:ext cx="7696500" cy="1153398"/>
            <a:chOff x="1720357" y="2370018"/>
            <a:chExt cx="5772375" cy="865049"/>
          </a:xfrm>
        </p:grpSpPr>
        <p:grpSp>
          <p:nvGrpSpPr>
            <p:cNvPr id="3" name="组合 2"/>
            <p:cNvGrpSpPr/>
            <p:nvPr/>
          </p:nvGrpSpPr>
          <p:grpSpPr>
            <a:xfrm flipH="1">
              <a:off x="1720357" y="2370018"/>
              <a:ext cx="5772375" cy="865049"/>
              <a:chOff x="976929" y="2799099"/>
              <a:chExt cx="5772375" cy="865049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2" y="2796979"/>
                  <a:ext cx="33617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662766" y="3387149"/>
                <a:ext cx="6624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044331" y="3365957"/>
                <a:ext cx="8095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941409" y="2820205"/>
              <a:ext cx="635385" cy="101694"/>
              <a:chOff x="2941409" y="2820205"/>
              <a:chExt cx="635385" cy="101694"/>
            </a:xfrm>
          </p:grpSpPr>
          <p:cxnSp>
            <p:nvCxnSpPr>
              <p:cNvPr id="116" name="直接连接符 115"/>
              <p:cNvCxnSpPr/>
              <p:nvPr/>
            </p:nvCxnSpPr>
            <p:spPr>
              <a:xfrm flipH="1">
                <a:off x="3576794" y="2820205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2941409" y="2821510"/>
                <a:ext cx="0" cy="1003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组合 121"/>
          <p:cNvGrpSpPr/>
          <p:nvPr/>
        </p:nvGrpSpPr>
        <p:grpSpPr>
          <a:xfrm flipH="1">
            <a:off x="4446840" y="3595046"/>
            <a:ext cx="850133" cy="839107"/>
            <a:chOff x="3877781" y="3636518"/>
            <a:chExt cx="2164528" cy="629330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3885297" y="3781100"/>
              <a:ext cx="139312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 flipH="1">
            <a:off x="4447413" y="4154522"/>
            <a:ext cx="2302780" cy="656985"/>
            <a:chOff x="3877781" y="3636518"/>
            <a:chExt cx="2164528" cy="492739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8341" y="3852258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89006" y="3098872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989006" y="5063621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=-8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1079337" y="5685193"/>
            <a:ext cx="1032526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小结：从问题</a:t>
            </a:r>
            <a:r>
              <a:rPr lang="en-US" altLang="zh-CN" sz="2400" b="1" dirty="0">
                <a:solidFill>
                  <a:srgbClr val="F6B104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F6B104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的答案中可知，符号相同的两个数相加，结果符号不变，绝对值相加。</a:t>
            </a: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195233" y="3016407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3" name="文本框 122">
            <a:extLst>
              <a:ext uri="{FF2B5EF4-FFF2-40B4-BE49-F238E27FC236}">
                <a16:creationId xmlns:a16="http://schemas.microsoft.com/office/drawing/2014/main" id="{44AD972B-427A-4F8C-BDB4-08C116BC4EA2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0955 0.0003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0031 L -0.18333 0.001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6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463" y="1231661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757214" y="4050846"/>
            <a:ext cx="1460348" cy="562108"/>
            <a:chOff x="3877781" y="3636518"/>
            <a:chExt cx="2164528" cy="421581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09" y="3781100"/>
              <a:ext cx="662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793149" y="2843510"/>
            <a:ext cx="7696500" cy="1147033"/>
            <a:chOff x="976929" y="2799099"/>
            <a:chExt cx="5772375" cy="860275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5755591" y="3595601"/>
            <a:ext cx="850133" cy="839107"/>
            <a:chOff x="3877781" y="3636518"/>
            <a:chExt cx="2164528" cy="629330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4" y="3781100"/>
              <a:ext cx="13076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605153" y="4487415"/>
            <a:ext cx="609805" cy="589509"/>
            <a:chOff x="3877781" y="3636518"/>
            <a:chExt cx="2164528" cy="442132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3986" y="3801651"/>
              <a:ext cx="662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82463" y="3268234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1132113" y="5447260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+5=2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9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155998" y="3145994"/>
            <a:ext cx="900632" cy="357749"/>
            <a:chOff x="2247900" y="1898650"/>
            <a:chExt cx="7653338" cy="3040063"/>
          </a:xfrm>
        </p:grpSpPr>
        <p:sp>
          <p:nvSpPr>
            <p:cNvPr id="120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3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7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8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9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0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1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2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3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4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5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6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7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8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9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0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1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2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5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4" name="文本框 73">
            <a:extLst>
              <a:ext uri="{FF2B5EF4-FFF2-40B4-BE49-F238E27FC236}">
                <a16:creationId xmlns:a16="http://schemas.microsoft.com/office/drawing/2014/main" id="{926CD1D8-F9BC-4A5A-B57F-972546D647A9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185 L -0.07379 0.0009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0092 L 0.05 0.0021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5417" y="1231661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932014" y="3749521"/>
            <a:ext cx="1460348" cy="562108"/>
            <a:chOff x="3877781" y="3636518"/>
            <a:chExt cx="2164528" cy="421581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458147" y="3781100"/>
              <a:ext cx="820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695774" y="2459848"/>
            <a:ext cx="7696500" cy="1147033"/>
            <a:chOff x="976929" y="2799099"/>
            <a:chExt cx="5772375" cy="860275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6096705" y="2767260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6527554" y="3202729"/>
            <a:ext cx="850133" cy="839107"/>
            <a:chOff x="3877781" y="3636518"/>
            <a:chExt cx="2164528" cy="629330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5927357" y="4211592"/>
            <a:ext cx="618508" cy="615200"/>
            <a:chOff x="3877781" y="3636518"/>
            <a:chExt cx="2164528" cy="461400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085629" y="3820919"/>
              <a:ext cx="19135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45417" y="2800875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845417" y="4797066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+3= -2 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878249" y="5541153"/>
            <a:ext cx="10488252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的答案中可知，符号不相同的两个数相加，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结果的符号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绝对值较大的加数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的符号相同，并用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较大的绝对值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减去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较小的绝对值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0F3FC231-B8FD-4439-A102-D681CB220C49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08642E-6 L 0.06944 0.0015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6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0.00155 L -0.05278 -0.0018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18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463" y="1231661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515101" y="3915850"/>
            <a:ext cx="1460348" cy="547338"/>
            <a:chOff x="3877781" y="3636518"/>
            <a:chExt cx="2164528" cy="410504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749601" y="3770023"/>
              <a:ext cx="820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687834" y="2808516"/>
            <a:ext cx="7696500" cy="1147033"/>
            <a:chOff x="976929" y="2799099"/>
            <a:chExt cx="5772375" cy="860275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6080381" y="3092546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37477" y="3149543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982463" y="4634809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+5= 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1025201" y="5718287"/>
            <a:ext cx="102016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的答案中可知，互为相反数的两个数相加，结果为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6514118" y="3524088"/>
            <a:ext cx="1460348" cy="541405"/>
            <a:chOff x="3877781" y="3636518"/>
            <a:chExt cx="2164528" cy="406054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3" y="3765573"/>
              <a:ext cx="820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7524977" y="3098991"/>
            <a:ext cx="900632" cy="357749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>
            <a:extLst>
              <a:ext uri="{FF2B5EF4-FFF2-40B4-BE49-F238E27FC236}">
                <a16:creationId xmlns:a16="http://schemas.microsoft.com/office/drawing/2014/main" id="{BC62F076-0709-47F0-95F6-55B0DFA35941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11858 -0.00092 " pathEditMode="relative" rAng="0" ptsTypes="AA">
                                      <p:cBhvr>
                                        <p:cTn id="36" dur="6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46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6171" y="1231661"/>
            <a:ext cx="9975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6: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如果汽车第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向右（或向左）运动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，第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2s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原地不动，那么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后物体从起点向右（或左）运动了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756528" y="2808516"/>
            <a:ext cx="7696500" cy="1147033"/>
            <a:chOff x="976929" y="2799099"/>
            <a:chExt cx="5772375" cy="860275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6149075" y="3092546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06171" y="3149543"/>
            <a:ext cx="185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906171" y="4456414"/>
            <a:ext cx="778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5+0 = 5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1022157" y="5718288"/>
            <a:ext cx="1023004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的答案中可知，任何数与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相加都得它本身。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6582812" y="3524088"/>
            <a:ext cx="1460348" cy="541405"/>
            <a:chOff x="3877781" y="3636518"/>
            <a:chExt cx="2164528" cy="406054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3" y="3765573"/>
              <a:ext cx="820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7593671" y="3098991"/>
            <a:ext cx="900632" cy="357749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>
            <a:extLst>
              <a:ext uri="{FF2B5EF4-FFF2-40B4-BE49-F238E27FC236}">
                <a16:creationId xmlns:a16="http://schemas.microsoft.com/office/drawing/2014/main" id="{CD928EBF-5679-470E-A9B5-4BE4B4E5A593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85260" y="1485899"/>
            <a:ext cx="10303296" cy="443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、同号两数相加，取相同的符号，并把绝对值相加。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、绝对值不相等的异号两个数相加，取绝对值较大的加数的符号，并用较大的绝对值减去较小的绝对值。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、互为相反数的两个数相加和为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、一个数同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相加，仍得这个数。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B54F7B4-7BBB-4C6E-B55E-3FC018FD43F4}"/>
              </a:ext>
            </a:extLst>
          </p:cNvPr>
          <p:cNvSpPr txBox="1"/>
          <p:nvPr/>
        </p:nvSpPr>
        <p:spPr>
          <a:xfrm>
            <a:off x="1132113" y="327017"/>
            <a:ext cx="496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heme/theme1.xml><?xml version="1.0" encoding="utf-8"?>
<a:theme xmlns:a="http://schemas.openxmlformats.org/drawingml/2006/main" name="办公资源网：www.bangongziyuan.com">
  <a:themeElements>
    <a:clrScheme name="灰度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F6B104"/>
      </a:accent1>
      <a:accent2>
        <a:srgbClr val="FFC80C"/>
      </a:accent2>
      <a:accent3>
        <a:srgbClr val="FDD033"/>
      </a:accent3>
      <a:accent4>
        <a:srgbClr val="FFD65D"/>
      </a:accent4>
      <a:accent5>
        <a:srgbClr val="F9BC4C"/>
      </a:accent5>
      <a:accent6>
        <a:srgbClr val="FDB31D"/>
      </a:accent6>
      <a:hlink>
        <a:srgbClr val="F6B104"/>
      </a:hlink>
      <a:folHlink>
        <a:srgbClr val="BFBFBF"/>
      </a:folHlink>
    </a:clrScheme>
    <a:fontScheme name="thpfkke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bg1">
              <a:alpha val="46000"/>
            </a:schemeClr>
          </a:solidFill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5BE9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43681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4800" b="0" i="0" u="none" strike="noStrike" cap="none" normalizeH="0" baseline="0" smtClean="0">
            <a:ln>
              <a:noFill/>
            </a:ln>
            <a:solidFill>
              <a:srgbClr val="27282D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灰度">
    <a:dk1>
      <a:srgbClr val="000000"/>
    </a:dk1>
    <a:lt1>
      <a:srgbClr val="FFFFFF"/>
    </a:lt1>
    <a:dk2>
      <a:srgbClr val="768395"/>
    </a:dk2>
    <a:lt2>
      <a:srgbClr val="F0F0F0"/>
    </a:lt2>
    <a:accent1>
      <a:srgbClr val="F6B104"/>
    </a:accent1>
    <a:accent2>
      <a:srgbClr val="FFC80C"/>
    </a:accent2>
    <a:accent3>
      <a:srgbClr val="FDD033"/>
    </a:accent3>
    <a:accent4>
      <a:srgbClr val="FFD65D"/>
    </a:accent4>
    <a:accent5>
      <a:srgbClr val="F9BC4C"/>
    </a:accent5>
    <a:accent6>
      <a:srgbClr val="FDB31D"/>
    </a:accent6>
    <a:hlink>
      <a:srgbClr val="F6B10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2024</Words>
  <Application>Microsoft Office PowerPoint</Application>
  <PresentationFormat>宽屏</PresentationFormat>
  <Paragraphs>227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等线</vt:lpstr>
      <vt:lpstr>思源黑体 CN Light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2020-04-04T06:49:24Z</dcterms:created>
  <dcterms:modified xsi:type="dcterms:W3CDTF">2021-01-09T09:44:20Z</dcterms:modified>
</cp:coreProperties>
</file>