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5" r:id="rId2"/>
    <p:sldId id="277" r:id="rId3"/>
    <p:sldId id="432" r:id="rId4"/>
    <p:sldId id="430" r:id="rId5"/>
    <p:sldId id="431" r:id="rId6"/>
    <p:sldId id="458" r:id="rId7"/>
    <p:sldId id="459" r:id="rId8"/>
    <p:sldId id="454" r:id="rId9"/>
    <p:sldId id="457" r:id="rId10"/>
    <p:sldId id="463" r:id="rId11"/>
    <p:sldId id="461" r:id="rId12"/>
    <p:sldId id="462" r:id="rId13"/>
    <p:sldId id="456" r:id="rId14"/>
    <p:sldId id="460" r:id="rId15"/>
    <p:sldId id="276" r:id="rId16"/>
    <p:sldId id="28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30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B11F0-1DE3-45AE-BC2C-7D4A79086B8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74E39-C65D-4BFE-9027-03CC95785A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5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49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90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218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200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386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855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143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124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04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9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65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831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763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00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4E39-C65D-4BFE-9027-03CC95785AA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82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DD00D2-FEBD-4DC9-9B70-2DC2CADD6E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3774" y="130628"/>
            <a:ext cx="3844414" cy="3844414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72E4A4-ABC8-4BF1-918F-2DDA3B302D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62901" y="2895601"/>
            <a:ext cx="6089840" cy="608984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47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6565A2D-9F5D-449F-B7BD-98A75825330A}"/>
              </a:ext>
            </a:extLst>
          </p:cNvPr>
          <p:cNvSpPr/>
          <p:nvPr userDrawn="1"/>
        </p:nvSpPr>
        <p:spPr>
          <a:xfrm>
            <a:off x="449943" y="583066"/>
            <a:ext cx="464457" cy="464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6A049A4-493C-4AAC-9BE1-42EE28F9F562}"/>
              </a:ext>
            </a:extLst>
          </p:cNvPr>
          <p:cNvSpPr/>
          <p:nvPr userDrawn="1"/>
        </p:nvSpPr>
        <p:spPr>
          <a:xfrm>
            <a:off x="682171" y="436675"/>
            <a:ext cx="464458" cy="464458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6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5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4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7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5F4BE59-CC9F-416A-AC2F-6976D5D1E08B}"/>
              </a:ext>
            </a:extLst>
          </p:cNvPr>
          <p:cNvSpPr/>
          <p:nvPr/>
        </p:nvSpPr>
        <p:spPr>
          <a:xfrm>
            <a:off x="9568187" y="-3011778"/>
            <a:ext cx="5655698" cy="5655698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7" name="图片占位符 36">
            <a:extLst>
              <a:ext uri="{FF2B5EF4-FFF2-40B4-BE49-F238E27FC236}">
                <a16:creationId xmlns:a16="http://schemas.microsoft.com/office/drawing/2014/main" id="{00053C3A-6B87-484F-ACDC-6AD516D379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280150" y="406400"/>
            <a:ext cx="3133725" cy="3133725"/>
          </a:xfrm>
        </p:spPr>
      </p:pic>
      <p:sp>
        <p:nvSpPr>
          <p:cNvPr id="22" name="Rectangle: Rounded Corners 40">
            <a:extLst>
              <a:ext uri="{FF2B5EF4-FFF2-40B4-BE49-F238E27FC236}">
                <a16:creationId xmlns:a16="http://schemas.microsoft.com/office/drawing/2014/main" id="{1B8F7B99-35CA-45EC-849E-BED379ABEC0D}"/>
              </a:ext>
            </a:extLst>
          </p:cNvPr>
          <p:cNvSpPr>
            <a:spLocks/>
          </p:cNvSpPr>
          <p:nvPr/>
        </p:nvSpPr>
        <p:spPr bwMode="auto">
          <a:xfrm rot="16200000">
            <a:off x="1306192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3">
            <a:extLst>
              <a:ext uri="{FF2B5EF4-FFF2-40B4-BE49-F238E27FC236}">
                <a16:creationId xmlns:a16="http://schemas.microsoft.com/office/drawing/2014/main" id="{A98759A8-2026-408D-A545-91969A75F59F}"/>
              </a:ext>
            </a:extLst>
          </p:cNvPr>
          <p:cNvSpPr>
            <a:spLocks/>
          </p:cNvSpPr>
          <p:nvPr/>
        </p:nvSpPr>
        <p:spPr bwMode="auto">
          <a:xfrm rot="16200000">
            <a:off x="2653950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20F9280E-114F-40CB-99F1-D34F13F8FC9A}"/>
              </a:ext>
            </a:extLst>
          </p:cNvPr>
          <p:cNvGrpSpPr/>
          <p:nvPr/>
        </p:nvGrpSpPr>
        <p:grpSpPr>
          <a:xfrm>
            <a:off x="765694" y="3515094"/>
            <a:ext cx="6397326" cy="1270833"/>
            <a:chOff x="1571361" y="2890225"/>
            <a:chExt cx="6397326" cy="1270833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A34B22A-097F-4D8A-BD7A-5D65E6D9E187}"/>
                </a:ext>
              </a:extLst>
            </p:cNvPr>
            <p:cNvSpPr/>
            <p:nvPr/>
          </p:nvSpPr>
          <p:spPr bwMode="auto">
            <a:xfrm>
              <a:off x="1602934" y="2890225"/>
              <a:ext cx="63657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3.4.1 </a:t>
              </a:r>
              <a:r>
                <a:rPr lang="zh-CN" altLang="en-US" sz="32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A8F8C3F-47A3-494D-9C30-0D229E9630D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D43DD7E1-F92D-4815-BC9E-89B3CCBE3DC3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B81710E8-336A-4E47-AF30-7AAABB82769C}"/>
              </a:ext>
            </a:extLst>
          </p:cNvPr>
          <p:cNvSpPr/>
          <p:nvPr/>
        </p:nvSpPr>
        <p:spPr bwMode="auto">
          <a:xfrm>
            <a:off x="765694" y="2735819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BFF12A2-C9BE-4991-A1CC-18DD8A6222F0}"/>
              </a:ext>
            </a:extLst>
          </p:cNvPr>
          <p:cNvSpPr txBox="1"/>
          <p:nvPr/>
        </p:nvSpPr>
        <p:spPr>
          <a:xfrm>
            <a:off x="765694" y="472291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B00CEAA-CB3E-429B-99CB-A4FA6529481B}"/>
              </a:ext>
            </a:extLst>
          </p:cNvPr>
          <p:cNvSpPr/>
          <p:nvPr/>
        </p:nvSpPr>
        <p:spPr>
          <a:xfrm>
            <a:off x="765694" y="429183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（配套问题与工程问题 ）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1CB56AC-2655-4CA3-83D6-33F9BB432B06}"/>
              </a:ext>
            </a:extLst>
          </p:cNvPr>
          <p:cNvSpPr txBox="1"/>
          <p:nvPr/>
        </p:nvSpPr>
        <p:spPr>
          <a:xfrm>
            <a:off x="880836" y="542185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E8D8A7F-83F9-42ED-9FA3-F20E74ECCCCE}"/>
              </a:ext>
            </a:extLst>
          </p:cNvPr>
          <p:cNvSpPr txBox="1"/>
          <p:nvPr/>
        </p:nvSpPr>
        <p:spPr>
          <a:xfrm>
            <a:off x="2228594" y="5421858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AFB557-5506-4870-B301-CF33FD9416D7}"/>
              </a:ext>
            </a:extLst>
          </p:cNvPr>
          <p:cNvSpPr/>
          <p:nvPr/>
        </p:nvSpPr>
        <p:spPr>
          <a:xfrm>
            <a:off x="765694" y="232229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7F8B8F1C-20E9-4698-A3FA-BA11C14D146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696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1" grpId="0"/>
      <p:bldP spid="32" grpId="0"/>
      <p:bldP spid="33" grpId="0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CB4E511-FF16-4CC7-88F7-5D13B005CEC2}"/>
              </a:ext>
            </a:extLst>
          </p:cNvPr>
          <p:cNvSpPr/>
          <p:nvPr/>
        </p:nvSpPr>
        <p:spPr>
          <a:xfrm>
            <a:off x="950961" y="1124744"/>
            <a:ext cx="103716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．某车间有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36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名工人，生产餐桌桌面和桌腿，每张餐桌由一张桌面和四条腿组成．每人每天平均生产桌面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张或桌腿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根．要使每天生产的桌面和桌腿正好配套，则应安排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名工人生产桌面；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名工人生产桌腿．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4E4D246-31BF-4219-8DB0-B90F1B3594F2}"/>
              </a:ext>
            </a:extLst>
          </p:cNvPr>
          <p:cNvSpPr/>
          <p:nvPr/>
        </p:nvSpPr>
        <p:spPr>
          <a:xfrm>
            <a:off x="950961" y="3278577"/>
            <a:ext cx="6096000" cy="310944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  <a:endParaRPr lang="zh-CN" altLang="zh-CN" sz="1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解：设</a:t>
            </a:r>
            <a:r>
              <a:rPr lang="en-US" altLang="zh-CN" kern="100" dirty="0">
                <a:cs typeface="+mn-ea"/>
                <a:sym typeface="+mn-lt"/>
              </a:rPr>
              <a:t>x</a:t>
            </a:r>
            <a:r>
              <a:rPr lang="zh-CN" altLang="zh-CN" kern="100" dirty="0">
                <a:cs typeface="+mn-ea"/>
                <a:sym typeface="+mn-lt"/>
              </a:rPr>
              <a:t>人生产桌面，则生产桌腿的人是（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）人，</a:t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由题意得：</a:t>
            </a:r>
            <a:r>
              <a:rPr lang="en-US" altLang="zh-CN" kern="100" dirty="0">
                <a:cs typeface="+mn-ea"/>
                <a:sym typeface="+mn-lt"/>
              </a:rPr>
              <a:t>60</a:t>
            </a:r>
            <a:r>
              <a:rPr lang="zh-CN" altLang="zh-CN" kern="100" dirty="0">
                <a:cs typeface="+mn-ea"/>
                <a:sym typeface="+mn-lt"/>
              </a:rPr>
              <a:t>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）＝</a:t>
            </a:r>
            <a:r>
              <a:rPr lang="en-US" altLang="zh-CN" kern="100" dirty="0">
                <a:cs typeface="+mn-ea"/>
                <a:sym typeface="+mn-lt"/>
              </a:rPr>
              <a:t>4×12x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解得：</a:t>
            </a:r>
            <a:r>
              <a:rPr lang="en-US" altLang="zh-CN" kern="100" dirty="0">
                <a:cs typeface="+mn-ea"/>
                <a:sym typeface="+mn-lt"/>
              </a:rPr>
              <a:t>x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20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  <a:r>
              <a:rPr lang="zh-CN" altLang="en-US" kern="100" dirty="0">
                <a:cs typeface="+mn-ea"/>
                <a:sym typeface="+mn-lt"/>
              </a:rPr>
              <a:t>（解方程过程略）</a:t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即应安排</a:t>
            </a:r>
            <a:r>
              <a:rPr lang="en-US" altLang="zh-CN" kern="100" dirty="0">
                <a:cs typeface="+mn-ea"/>
                <a:sym typeface="+mn-lt"/>
              </a:rPr>
              <a:t>20</a:t>
            </a:r>
            <a:r>
              <a:rPr lang="zh-CN" altLang="zh-CN" kern="100" dirty="0">
                <a:cs typeface="+mn-ea"/>
                <a:sym typeface="+mn-lt"/>
              </a:rPr>
              <a:t>名工人生产桌面；</a:t>
            </a:r>
            <a:endParaRPr lang="zh-CN" altLang="zh-CN" sz="1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则生产桌腿的人是（</a:t>
            </a:r>
            <a:r>
              <a:rPr lang="en-US" altLang="zh-CN" kern="100" dirty="0">
                <a:cs typeface="+mn-ea"/>
                <a:sym typeface="+mn-lt"/>
              </a:rPr>
              <a:t>36−x</a:t>
            </a:r>
            <a:r>
              <a:rPr lang="zh-CN" altLang="zh-CN" kern="100" dirty="0">
                <a:cs typeface="+mn-ea"/>
                <a:sym typeface="+mn-lt"/>
              </a:rPr>
              <a:t>）</a:t>
            </a:r>
            <a:r>
              <a:rPr lang="en-US" altLang="zh-CN" kern="100" dirty="0">
                <a:cs typeface="+mn-ea"/>
                <a:sym typeface="+mn-lt"/>
              </a:rPr>
              <a:t>=36-20=16.</a:t>
            </a:r>
            <a:endParaRPr lang="zh-CN" altLang="zh-CN" sz="1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故答案为：</a:t>
            </a:r>
            <a:r>
              <a:rPr lang="en-US" altLang="zh-CN" kern="100" dirty="0">
                <a:cs typeface="+mn-ea"/>
                <a:sym typeface="+mn-lt"/>
              </a:rPr>
              <a:t> ①20    .② 16.</a:t>
            </a:r>
            <a:endParaRPr lang="zh-CN" altLang="zh-CN" sz="1400" kern="1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753EC6F-77B4-4203-B6A6-4ACF1DA21A80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32592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F5771F7-5E59-4194-9607-6B37B9B597B0}"/>
              </a:ext>
            </a:extLst>
          </p:cNvPr>
          <p:cNvSpPr/>
          <p:nvPr/>
        </p:nvSpPr>
        <p:spPr>
          <a:xfrm>
            <a:off x="956733" y="1324766"/>
            <a:ext cx="102785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哈尔滨市第十七中学初一月考）某车间有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名工人，生产一种螺栓和螺帽，平均每人每小时生产螺栓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个或螺帽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个，应分配多少人生产螺栓和螺帽，才能刚好配套？（每个螺栓配两个螺帽）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E6B83FD-6D5D-41AC-B46B-B6AF0A6CDD54}"/>
              </a:ext>
            </a:extLst>
          </p:cNvPr>
          <p:cNvSpPr/>
          <p:nvPr/>
        </p:nvSpPr>
        <p:spPr>
          <a:xfrm>
            <a:off x="938743" y="3010548"/>
            <a:ext cx="7227357" cy="3046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【解析】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等量关系：生产的螺栓数</a:t>
            </a:r>
            <a:r>
              <a:rPr lang="en-US" altLang="zh-CN" sz="2133" kern="100" dirty="0">
                <a:cs typeface="+mn-ea"/>
                <a:sym typeface="+mn-lt"/>
              </a:rPr>
              <a:t>×2=</a:t>
            </a:r>
            <a:r>
              <a:rPr lang="zh-CN" altLang="zh-CN" sz="2133" kern="100" dirty="0">
                <a:cs typeface="+mn-ea"/>
                <a:sym typeface="+mn-lt"/>
              </a:rPr>
              <a:t>生产的螺母数，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设</a:t>
            </a:r>
            <a:r>
              <a:rPr lang="en-US" altLang="zh-CN" sz="2133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人生产螺栓，（</a:t>
            </a:r>
            <a:r>
              <a:rPr lang="en-US" altLang="zh-CN" sz="2133" kern="100" dirty="0">
                <a:cs typeface="+mn-ea"/>
                <a:sym typeface="+mn-lt"/>
              </a:rPr>
              <a:t>60-x</a:t>
            </a:r>
            <a:r>
              <a:rPr lang="zh-CN" altLang="zh-CN" sz="2133" kern="100" dirty="0">
                <a:cs typeface="+mn-ea"/>
                <a:sym typeface="+mn-lt"/>
              </a:rPr>
              <a:t>）人生产螺母，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cs typeface="+mn-ea"/>
                <a:sym typeface="+mn-lt"/>
              </a:rPr>
              <a:t>15x×2=</a:t>
            </a:r>
            <a:r>
              <a:rPr lang="zh-CN" altLang="zh-CN" sz="2133" kern="100" dirty="0">
                <a:cs typeface="+mn-ea"/>
                <a:sym typeface="+mn-lt"/>
              </a:rPr>
              <a:t>（</a:t>
            </a:r>
            <a:r>
              <a:rPr lang="en-US" altLang="zh-CN" sz="2133" kern="100" dirty="0">
                <a:cs typeface="+mn-ea"/>
                <a:sym typeface="+mn-lt"/>
              </a:rPr>
              <a:t>60-x</a:t>
            </a:r>
            <a:r>
              <a:rPr lang="zh-CN" altLang="zh-CN" sz="2133" kern="100" dirty="0">
                <a:cs typeface="+mn-ea"/>
                <a:sym typeface="+mn-lt"/>
              </a:rPr>
              <a:t>）</a:t>
            </a:r>
            <a:r>
              <a:rPr lang="en-US" altLang="zh-CN" sz="2133" kern="100" dirty="0">
                <a:cs typeface="+mn-ea"/>
                <a:sym typeface="+mn-lt"/>
              </a:rPr>
              <a:t>×10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解得</a:t>
            </a:r>
            <a:r>
              <a:rPr lang="en-US" altLang="zh-CN" sz="2133" kern="100" dirty="0">
                <a:cs typeface="+mn-ea"/>
                <a:sym typeface="+mn-lt"/>
              </a:rPr>
              <a:t>x=15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  <a:endParaRPr lang="en-US" altLang="zh-CN" sz="2133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答：</a:t>
            </a:r>
            <a:r>
              <a:rPr lang="en-US" altLang="zh-CN" sz="2133" kern="100" dirty="0">
                <a:cs typeface="+mn-ea"/>
                <a:sym typeface="+mn-lt"/>
              </a:rPr>
              <a:t>15</a:t>
            </a:r>
            <a:r>
              <a:rPr lang="zh-CN" altLang="zh-CN" sz="2133" kern="100" dirty="0">
                <a:cs typeface="+mn-ea"/>
                <a:sym typeface="+mn-lt"/>
              </a:rPr>
              <a:t>人生产螺栓，</a:t>
            </a:r>
            <a:r>
              <a:rPr lang="en-US" altLang="zh-CN" sz="2133" kern="100" dirty="0">
                <a:cs typeface="+mn-ea"/>
                <a:sym typeface="+mn-lt"/>
              </a:rPr>
              <a:t>45</a:t>
            </a:r>
            <a:r>
              <a:rPr lang="zh-CN" altLang="zh-CN" sz="2133" kern="100" dirty="0">
                <a:cs typeface="+mn-ea"/>
                <a:sym typeface="+mn-lt"/>
              </a:rPr>
              <a:t>人生产螺帽。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40DE309-507A-4E23-A68F-BEB05A0158D9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27660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E0E42DF-BD4E-4576-9F26-4E370CFC6F2A}"/>
              </a:ext>
            </a:extLst>
          </p:cNvPr>
          <p:cNvSpPr/>
          <p:nvPr/>
        </p:nvSpPr>
        <p:spPr>
          <a:xfrm>
            <a:off x="1096135" y="1487056"/>
            <a:ext cx="10304231" cy="107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．向阳文化用品商店出售不同规格的甲、乙两种钢笔，甲种比乙种贵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元，小明用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86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元钱买了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支甲种钢笔和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支乙种钢笔，则乙种钢笔每支多少元？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6C56CBF9-DBD8-4DA6-947D-138327FF73DF}"/>
                  </a:ext>
                </a:extLst>
              </p:cNvPr>
              <p:cNvSpPr/>
              <p:nvPr/>
            </p:nvSpPr>
            <p:spPr>
              <a:xfrm>
                <a:off x="1185035" y="2934890"/>
                <a:ext cx="6096000" cy="30466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解：设乙种钢笔每支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</a:t>
                </a:r>
                <a:endParaRPr lang="en-US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d>
                      <m:d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e>
                    </m:d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+4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=86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+5+4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=86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答：乙种钢笔每支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元．</a:t>
                </a: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6C56CBF9-DBD8-4DA6-947D-138327FF73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5" y="2934890"/>
                <a:ext cx="6096000" cy="3046603"/>
              </a:xfrm>
              <a:prstGeom prst="rect">
                <a:avLst/>
              </a:prstGeom>
              <a:blipFill>
                <a:blip r:embed="rId3"/>
                <a:stretch>
                  <a:fillRect l="-1200" b="-28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4A14CAD1-E9C7-46E0-86B8-F86D2F79C5E0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5319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54F3398-1816-4B31-AC73-4A92C96AFD22}"/>
              </a:ext>
            </a:extLst>
          </p:cNvPr>
          <p:cNvSpPr/>
          <p:nvPr/>
        </p:nvSpPr>
        <p:spPr>
          <a:xfrm>
            <a:off x="1103446" y="1107968"/>
            <a:ext cx="10515897" cy="15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哈尔滨市第十七中学初一月考）整理一批图书，如果由一个人单独做要用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30</a:t>
            </a:r>
            <a:r>
              <a:rPr lang="en-US" altLang="zh-CN" sz="2133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，现在先安排一部分人用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133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整理，随后又增加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人和他们一起又做了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133" i="1" kern="100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，恰好完成整理工作．假设每个人的工作效率相同，那么先安排整理的人员有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人．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692B1E0E-6C8E-4D28-AF93-A594579BBF5A}"/>
                  </a:ext>
                </a:extLst>
              </p:cNvPr>
              <p:cNvSpPr/>
              <p:nvPr/>
            </p:nvSpPr>
            <p:spPr>
              <a:xfrm>
                <a:off x="1103446" y="3038450"/>
                <a:ext cx="6815667" cy="3094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解：设首先安排整理的人员有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人，由题意得：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 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+6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×2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:r>
                  <a:rPr lang="en-US" altLang="zh-CN" sz="24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  <a:r>
                  <a:rPr lang="zh-CN" altLang="en-US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（解方程过程略）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答：先安排整理的人员有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人．</a:t>
                </a: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692B1E0E-6C8E-4D28-AF93-A594579BB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3038450"/>
                <a:ext cx="6815667" cy="3094117"/>
              </a:xfrm>
              <a:prstGeom prst="rect">
                <a:avLst/>
              </a:prstGeom>
              <a:blipFill>
                <a:blip r:embed="rId3"/>
                <a:stretch>
                  <a:fillRect l="-1342" b="-39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DA580F70-CFB8-4F9F-9F5A-123BB722EA0A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18969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70AFB0-21B4-40FE-B54E-0DFBF6394B10}"/>
              </a:ext>
            </a:extLst>
          </p:cNvPr>
          <p:cNvSpPr/>
          <p:nvPr/>
        </p:nvSpPr>
        <p:spPr>
          <a:xfrm>
            <a:off x="1185035" y="1168809"/>
            <a:ext cx="10151831" cy="107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哈尔滨市第十七中学初一月考）做一批零件，如果每天做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个，将比每天做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个提前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天完成．这批零件共有</a:t>
            </a:r>
            <a:r>
              <a:rPr lang="en-US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zh-CN" sz="2133" kern="100" dirty="0">
                <a:solidFill>
                  <a:prstClr val="black"/>
                </a:solidFill>
                <a:cs typeface="+mn-ea"/>
                <a:sym typeface="+mn-lt"/>
              </a:rPr>
              <a:t>个．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0607762F-6026-430D-A3E9-6DCFC55FB067}"/>
                  </a:ext>
                </a:extLst>
              </p:cNvPr>
              <p:cNvSpPr/>
              <p:nvPr/>
            </p:nvSpPr>
            <p:spPr>
              <a:xfrm>
                <a:off x="1185035" y="2753099"/>
                <a:ext cx="6862281" cy="3718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解：设这批零件共有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个，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根据题意得：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2667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</m:t>
                        </m:r>
                      </m:den>
                    </m:f>
                    <m:r>
                      <a:rPr lang="en-US" altLang="zh-CN" sz="2667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</m:t>
                    </m:r>
                    <m:f>
                      <m:fPr>
                        <m:ctrlPr>
                          <a:rPr lang="en-US" altLang="zh-CN" sz="2667" i="1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2667" kern="1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6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去分母得：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3x+24=4x</a:t>
                </a:r>
                <a:r>
                  <a:rPr lang="zh-CN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x=24</a:t>
                </a:r>
                <a:r>
                  <a:rPr lang="zh-CN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，则这批零件共有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24</a:t>
                </a:r>
                <a:r>
                  <a:rPr lang="zh-CN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个．</a:t>
                </a:r>
              </a:p>
              <a:p>
                <a:pPr defTabSz="914377" fontAlgn="ctr">
                  <a:lnSpc>
                    <a:spcPct val="150000"/>
                  </a:lnSpc>
                </a:pPr>
                <a:endParaRPr lang="zh-CN" altLang="zh-CN" sz="1467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0607762F-6026-430D-A3E9-6DCFC55FB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5" y="2753099"/>
                <a:ext cx="6862281" cy="3718006"/>
              </a:xfrm>
              <a:prstGeom prst="rect">
                <a:avLst/>
              </a:prstGeom>
              <a:blipFill>
                <a:blip r:embed="rId3"/>
                <a:stretch>
                  <a:fillRect l="-16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8">
            <a:extLst>
              <a:ext uri="{FF2B5EF4-FFF2-40B4-BE49-F238E27FC236}">
                <a16:creationId xmlns:a16="http://schemas.microsoft.com/office/drawing/2014/main" id="{9EE9508C-56AF-4939-80AC-F43B284AB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35" y="2381549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AE2A0FC-D7AA-4376-A9B7-32C6D5DE076D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课堂测试（配套问题）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360584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5F4BE59-CC9F-416A-AC2F-6976D5D1E08B}"/>
              </a:ext>
            </a:extLst>
          </p:cNvPr>
          <p:cNvSpPr/>
          <p:nvPr/>
        </p:nvSpPr>
        <p:spPr>
          <a:xfrm>
            <a:off x="9568187" y="-3011778"/>
            <a:ext cx="5655698" cy="5655698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450AB231-E429-4D4A-989F-753046F871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280150" y="406400"/>
            <a:ext cx="3133725" cy="3133725"/>
          </a:xfrm>
        </p:spPr>
      </p:pic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96F47CE4-D0CA-44FC-8CEB-BE9B540EBA9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22" name="Rectangle: Rounded Corners 40">
            <a:extLst>
              <a:ext uri="{FF2B5EF4-FFF2-40B4-BE49-F238E27FC236}">
                <a16:creationId xmlns:a16="http://schemas.microsoft.com/office/drawing/2014/main" id="{1B8F7B99-35CA-45EC-849E-BED379ABEC0D}"/>
              </a:ext>
            </a:extLst>
          </p:cNvPr>
          <p:cNvSpPr>
            <a:spLocks/>
          </p:cNvSpPr>
          <p:nvPr/>
        </p:nvSpPr>
        <p:spPr bwMode="auto">
          <a:xfrm rot="16200000">
            <a:off x="1306192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3">
            <a:extLst>
              <a:ext uri="{FF2B5EF4-FFF2-40B4-BE49-F238E27FC236}">
                <a16:creationId xmlns:a16="http://schemas.microsoft.com/office/drawing/2014/main" id="{A98759A8-2026-408D-A545-91969A75F59F}"/>
              </a:ext>
            </a:extLst>
          </p:cNvPr>
          <p:cNvSpPr>
            <a:spLocks/>
          </p:cNvSpPr>
          <p:nvPr/>
        </p:nvSpPr>
        <p:spPr bwMode="auto">
          <a:xfrm rot="16200000">
            <a:off x="2653950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20F9280E-114F-40CB-99F1-D34F13F8FC9A}"/>
              </a:ext>
            </a:extLst>
          </p:cNvPr>
          <p:cNvGrpSpPr/>
          <p:nvPr/>
        </p:nvGrpSpPr>
        <p:grpSpPr>
          <a:xfrm>
            <a:off x="765694" y="3378151"/>
            <a:ext cx="5146432" cy="1407776"/>
            <a:chOff x="1571361" y="2753282"/>
            <a:chExt cx="5146432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A34B22A-097F-4D8A-BD7A-5D65E6D9E187}"/>
                </a:ext>
              </a:extLst>
            </p:cNvPr>
            <p:cNvSpPr/>
            <p:nvPr/>
          </p:nvSpPr>
          <p:spPr bwMode="auto">
            <a:xfrm>
              <a:off x="1602934" y="2753282"/>
              <a:ext cx="51148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A8F8C3F-47A3-494D-9C30-0D229E9630D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D43DD7E1-F92D-4815-BC9E-89B3CCBE3DC3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B81710E8-336A-4E47-AF30-7AAABB82769C}"/>
              </a:ext>
            </a:extLst>
          </p:cNvPr>
          <p:cNvSpPr/>
          <p:nvPr/>
        </p:nvSpPr>
        <p:spPr bwMode="auto">
          <a:xfrm>
            <a:off x="765694" y="2735819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BFF12A2-C9BE-4991-A1CC-18DD8A6222F0}"/>
              </a:ext>
            </a:extLst>
          </p:cNvPr>
          <p:cNvSpPr txBox="1"/>
          <p:nvPr/>
        </p:nvSpPr>
        <p:spPr>
          <a:xfrm>
            <a:off x="765694" y="472291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B00CEAA-CB3E-429B-99CB-A4FA6529481B}"/>
              </a:ext>
            </a:extLst>
          </p:cNvPr>
          <p:cNvSpPr/>
          <p:nvPr/>
        </p:nvSpPr>
        <p:spPr>
          <a:xfrm>
            <a:off x="765694" y="429183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（配套问题与工程问题 ）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1CB56AC-2655-4CA3-83D6-33F9BB432B06}"/>
              </a:ext>
            </a:extLst>
          </p:cNvPr>
          <p:cNvSpPr txBox="1"/>
          <p:nvPr/>
        </p:nvSpPr>
        <p:spPr>
          <a:xfrm>
            <a:off x="880836" y="542185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E8D8A7F-83F9-42ED-9FA3-F20E74ECCCCE}"/>
              </a:ext>
            </a:extLst>
          </p:cNvPr>
          <p:cNvSpPr txBox="1"/>
          <p:nvPr/>
        </p:nvSpPr>
        <p:spPr>
          <a:xfrm>
            <a:off x="2228594" y="5421858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FF9BE82-6160-432B-BF96-7413853D95CC}"/>
              </a:ext>
            </a:extLst>
          </p:cNvPr>
          <p:cNvSpPr/>
          <p:nvPr/>
        </p:nvSpPr>
        <p:spPr>
          <a:xfrm>
            <a:off x="765694" y="232229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0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43AB588-D6C7-42B4-8545-8392B3F8B261}"/>
              </a:ext>
            </a:extLst>
          </p:cNvPr>
          <p:cNvSpPr txBox="1"/>
          <p:nvPr/>
        </p:nvSpPr>
        <p:spPr>
          <a:xfrm>
            <a:off x="1401966" y="46998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18BD383-3571-4B15-BCFD-A3307E84B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7908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EA973B1-BF83-4F19-A5F1-80F8E79E0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526193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．会通过列方程解决“配套问题”和“工程问题”；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．通过列方程解决实际问题的过程，体会建模思想．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F6CC636B-6C2C-416B-B7BB-67301D376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35373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54BE19F-0350-4AB8-B991-CEA9E1A4F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50890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建立模型解决实际问题的一般方法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列方程解决“配套问题”和“工程问题”</a:t>
            </a:r>
          </a:p>
        </p:txBody>
      </p:sp>
    </p:spTree>
    <p:extLst>
      <p:ext uri="{BB962C8B-B14F-4D97-AF65-F5344CB8AC3E}">
        <p14:creationId xmlns:p14="http://schemas.microsoft.com/office/powerpoint/2010/main" val="2025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31D0DA24-062C-48AC-B32E-8521EEFFEE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7055453"/>
                  </p:ext>
                </p:extLst>
              </p:nvPr>
            </p:nvGraphicFramePr>
            <p:xfrm>
              <a:off x="827314" y="1538514"/>
              <a:ext cx="10682515" cy="46881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639989">
                      <a:extLst>
                        <a:ext uri="{9D8B030D-6E8A-4147-A177-3AD203B41FA5}">
                          <a16:colId xmlns:a16="http://schemas.microsoft.com/office/drawing/2014/main" val="1423100580"/>
                        </a:ext>
                      </a:extLst>
                    </a:gridCol>
                    <a:gridCol w="3701269">
                      <a:extLst>
                        <a:ext uri="{9D8B030D-6E8A-4147-A177-3AD203B41FA5}">
                          <a16:colId xmlns:a16="http://schemas.microsoft.com/office/drawing/2014/main" val="1077286092"/>
                        </a:ext>
                      </a:extLst>
                    </a:gridCol>
                    <a:gridCol w="1784849">
                      <a:extLst>
                        <a:ext uri="{9D8B030D-6E8A-4147-A177-3AD203B41FA5}">
                          <a16:colId xmlns:a16="http://schemas.microsoft.com/office/drawing/2014/main" val="3306247402"/>
                        </a:ext>
                      </a:extLst>
                    </a:gridCol>
                    <a:gridCol w="3556408">
                      <a:extLst>
                        <a:ext uri="{9D8B030D-6E8A-4147-A177-3AD203B41FA5}">
                          <a16:colId xmlns:a16="http://schemas.microsoft.com/office/drawing/2014/main" val="2734476256"/>
                        </a:ext>
                      </a:extLst>
                    </a:gridCol>
                  </a:tblGrid>
                  <a:tr h="545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20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57352871"/>
                      </a:ext>
                    </a:extLst>
                  </a:tr>
                  <a:tr h="864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76017783"/>
                      </a:ext>
                    </a:extLst>
                  </a:tr>
                  <a:tr h="7351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699251868"/>
                      </a:ext>
                    </a:extLst>
                  </a:tr>
                  <a:tr h="982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3394958"/>
                      </a:ext>
                    </a:extLst>
                  </a:tr>
                  <a:tr h="7351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004986001"/>
                      </a:ext>
                    </a:extLst>
                  </a:tr>
                  <a:tr h="8250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6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6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6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6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560434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31D0DA24-062C-48AC-B32E-8521EEFFEE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7055453"/>
                  </p:ext>
                </p:extLst>
              </p:nvPr>
            </p:nvGraphicFramePr>
            <p:xfrm>
              <a:off x="827314" y="1538514"/>
              <a:ext cx="10682515" cy="46881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639989">
                      <a:extLst>
                        <a:ext uri="{9D8B030D-6E8A-4147-A177-3AD203B41FA5}">
                          <a16:colId xmlns:a16="http://schemas.microsoft.com/office/drawing/2014/main" val="1423100580"/>
                        </a:ext>
                      </a:extLst>
                    </a:gridCol>
                    <a:gridCol w="3701269">
                      <a:extLst>
                        <a:ext uri="{9D8B030D-6E8A-4147-A177-3AD203B41FA5}">
                          <a16:colId xmlns:a16="http://schemas.microsoft.com/office/drawing/2014/main" val="1077286092"/>
                        </a:ext>
                      </a:extLst>
                    </a:gridCol>
                    <a:gridCol w="1784849">
                      <a:extLst>
                        <a:ext uri="{9D8B030D-6E8A-4147-A177-3AD203B41FA5}">
                          <a16:colId xmlns:a16="http://schemas.microsoft.com/office/drawing/2014/main" val="3306247402"/>
                        </a:ext>
                      </a:extLst>
                    </a:gridCol>
                    <a:gridCol w="3556408">
                      <a:extLst>
                        <a:ext uri="{9D8B030D-6E8A-4147-A177-3AD203B41FA5}">
                          <a16:colId xmlns:a16="http://schemas.microsoft.com/office/drawing/2014/main" val="2734476256"/>
                        </a:ext>
                      </a:extLst>
                    </a:gridCol>
                  </a:tblGrid>
                  <a:tr h="545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20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57352871"/>
                      </a:ext>
                    </a:extLst>
                  </a:tr>
                  <a:tr h="864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76017783"/>
                      </a:ext>
                    </a:extLst>
                  </a:tr>
                  <a:tr h="7351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699251868"/>
                      </a:ext>
                    </a:extLst>
                  </a:tr>
                  <a:tr h="9824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3394958"/>
                      </a:ext>
                    </a:extLst>
                  </a:tr>
                  <a:tr h="7351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004986001"/>
                      </a:ext>
                    </a:extLst>
                  </a:tr>
                  <a:tr h="8250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  <a:stretch>
                            <a:fillRect l="-44408" t="-466912" r="-144901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560434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2C19E9F4-B349-4A57-924E-399A830C0293}"/>
              </a:ext>
            </a:extLst>
          </p:cNvPr>
          <p:cNvSpPr txBox="1"/>
          <p:nvPr/>
        </p:nvSpPr>
        <p:spPr>
          <a:xfrm>
            <a:off x="1401966" y="469982"/>
            <a:ext cx="988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  <p:extLst>
      <p:ext uri="{BB962C8B-B14F-4D97-AF65-F5344CB8AC3E}">
        <p14:creationId xmlns:p14="http://schemas.microsoft.com/office/powerpoint/2010/main" val="369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>
            <a:extLst>
              <a:ext uri="{FF2B5EF4-FFF2-40B4-BE49-F238E27FC236}">
                <a16:creationId xmlns:a16="http://schemas.microsoft.com/office/drawing/2014/main" id="{B0616ED4-E26C-4A8C-AAF5-2B17C744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46" y="1116313"/>
            <a:ext cx="10788440" cy="9246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某车间有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22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名工人，每人每天可以生产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1200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个螺钉或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个螺母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1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个螺钉需要配 </a:t>
            </a:r>
            <a:r>
              <a:rPr lang="en-US" altLang="zh-CN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个螺母，为使每天生产的螺钉和螺母刚好配套，应安排生产螺钉和螺母的工人各多少名？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B2CB79-4DB3-4125-AC78-5983B5A051F4}"/>
              </a:ext>
            </a:extLst>
          </p:cNvPr>
          <p:cNvSpPr/>
          <p:nvPr/>
        </p:nvSpPr>
        <p:spPr>
          <a:xfrm>
            <a:off x="677846" y="2471398"/>
            <a:ext cx="10992909" cy="3232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单日每人生产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个螺钉，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个螺母；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设每日生产螺钉人数为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，则每日生产螺母人数为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人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每日生产螺钉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个，生产螺母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螺钉和螺母之间的关系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根据螺钉和螺母之间的关系可列方程为</a:t>
            </a:r>
            <a:r>
              <a:rPr lang="zh-CN" altLang="en-US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BCFEA60E-5C02-4C02-B98D-6D8573074D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93" y="4766889"/>
            <a:ext cx="1798916" cy="1798916"/>
          </a:xfrm>
          <a:prstGeom prst="rect">
            <a:avLst/>
          </a:prstGeom>
        </p:spPr>
      </p:pic>
      <p:sp>
        <p:nvSpPr>
          <p:cNvPr id="9" name="波形 8">
            <a:extLst>
              <a:ext uri="{FF2B5EF4-FFF2-40B4-BE49-F238E27FC236}">
                <a16:creationId xmlns:a16="http://schemas.microsoft.com/office/drawing/2014/main" id="{EDFCDA81-9B8F-4399-8EEF-A1E48D7A233F}"/>
              </a:ext>
            </a:extLst>
          </p:cNvPr>
          <p:cNvSpPr/>
          <p:nvPr/>
        </p:nvSpPr>
        <p:spPr>
          <a:xfrm>
            <a:off x="5859424" y="2112609"/>
            <a:ext cx="5987522" cy="736600"/>
          </a:xfrm>
          <a:prstGeom prst="wave">
            <a:avLst>
              <a:gd name="adj1" fmla="val 12500"/>
              <a:gd name="adj2" fmla="val 203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设每日生产螺母人数为</a:t>
            </a:r>
            <a:r>
              <a:rPr lang="en-US" altLang="zh-CN" sz="1600" dirty="0">
                <a:solidFill>
                  <a:prstClr val="white"/>
                </a:solidFill>
                <a:cs typeface="+mn-ea"/>
                <a:sym typeface="+mn-lt"/>
              </a:rPr>
              <a:t>x</a:t>
            </a:r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人，你能通过等量关系列出方程吗？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09266C9-AA49-4628-A3C1-C25B7EC07517}"/>
              </a:ext>
            </a:extLst>
          </p:cNvPr>
          <p:cNvSpPr txBox="1"/>
          <p:nvPr/>
        </p:nvSpPr>
        <p:spPr>
          <a:xfrm>
            <a:off x="4536389" y="5185563"/>
            <a:ext cx="475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=2×1200x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13F0C52-97E0-4F82-B43F-CAB5E9F493D7}"/>
              </a:ext>
            </a:extLst>
          </p:cNvPr>
          <p:cNvSpPr txBox="1"/>
          <p:nvPr/>
        </p:nvSpPr>
        <p:spPr>
          <a:xfrm>
            <a:off x="2375637" y="3005138"/>
            <a:ext cx="87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1200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2FB0C69-37A9-41B5-BE62-96C686A36B62}"/>
              </a:ext>
            </a:extLst>
          </p:cNvPr>
          <p:cNvSpPr txBox="1"/>
          <p:nvPr/>
        </p:nvSpPr>
        <p:spPr>
          <a:xfrm>
            <a:off x="4197146" y="3005137"/>
            <a:ext cx="87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BFBCE7-3B31-4FA5-BF12-6754257BC3FB}"/>
              </a:ext>
            </a:extLst>
          </p:cNvPr>
          <p:cNvSpPr txBox="1"/>
          <p:nvPr/>
        </p:nvSpPr>
        <p:spPr>
          <a:xfrm>
            <a:off x="5859424" y="3510872"/>
            <a:ext cx="1165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67DA0E4-EBAE-4763-BE5C-36C9B4F1EE82}"/>
              </a:ext>
            </a:extLst>
          </p:cNvPr>
          <p:cNvSpPr txBox="1"/>
          <p:nvPr/>
        </p:nvSpPr>
        <p:spPr>
          <a:xfrm>
            <a:off x="2553530" y="4098503"/>
            <a:ext cx="114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1200x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ABFF94D-95F4-4EF9-892F-F64F77B5E955}"/>
              </a:ext>
            </a:extLst>
          </p:cNvPr>
          <p:cNvSpPr txBox="1"/>
          <p:nvPr/>
        </p:nvSpPr>
        <p:spPr>
          <a:xfrm>
            <a:off x="5024943" y="4066326"/>
            <a:ext cx="234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2000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B366498-0B07-426F-BD63-CE629D494007}"/>
              </a:ext>
            </a:extLst>
          </p:cNvPr>
          <p:cNvSpPr txBox="1"/>
          <p:nvPr/>
        </p:nvSpPr>
        <p:spPr>
          <a:xfrm>
            <a:off x="3336749" y="4611115"/>
            <a:ext cx="473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每日生产螺母数量是螺钉的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倍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E293CB8-BF28-474B-B5A2-07C495772E68}"/>
              </a:ext>
            </a:extLst>
          </p:cNvPr>
          <p:cNvSpPr txBox="1"/>
          <p:nvPr/>
        </p:nvSpPr>
        <p:spPr>
          <a:xfrm>
            <a:off x="7255340" y="2878219"/>
            <a:ext cx="359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2000x=2×1200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22-x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6FC3C44-03C7-47B6-8FCB-7120667AF18F}"/>
              </a:ext>
            </a:extLst>
          </p:cNvPr>
          <p:cNvSpPr/>
          <p:nvPr/>
        </p:nvSpPr>
        <p:spPr>
          <a:xfrm>
            <a:off x="1150332" y="5842065"/>
            <a:ext cx="9133861" cy="37965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377">
              <a:defRPr/>
            </a:pPr>
            <a:r>
              <a:rPr lang="en-US" altLang="zh-CN" sz="1867" b="1" dirty="0">
                <a:solidFill>
                  <a:schemeClr val="tx1"/>
                </a:solidFill>
                <a:cs typeface="+mn-ea"/>
                <a:sym typeface="+mn-lt"/>
              </a:rPr>
              <a:t>【</a:t>
            </a:r>
            <a:r>
              <a:rPr lang="zh-CN" altLang="en-US" sz="1867" b="1" dirty="0">
                <a:solidFill>
                  <a:schemeClr val="tx1"/>
                </a:solidFill>
                <a:cs typeface="+mn-ea"/>
                <a:sym typeface="+mn-lt"/>
              </a:rPr>
              <a:t>解题关键</a:t>
            </a:r>
            <a:r>
              <a:rPr lang="en-US" altLang="zh-CN" sz="1867" b="1" dirty="0">
                <a:solidFill>
                  <a:schemeClr val="tx1"/>
                </a:solidFill>
                <a:cs typeface="+mn-ea"/>
                <a:sym typeface="+mn-lt"/>
              </a:rPr>
              <a:t>】</a:t>
            </a:r>
            <a:r>
              <a:rPr lang="zh-CN" altLang="en-US" sz="1867" b="1" dirty="0">
                <a:solidFill>
                  <a:schemeClr val="tx1"/>
                </a:solidFill>
                <a:cs typeface="+mn-ea"/>
                <a:sym typeface="+mn-lt"/>
              </a:rPr>
              <a:t>配套问题的物品之间具有一定的数量关系，依次作为列方程的依据</a:t>
            </a:r>
            <a:r>
              <a:rPr lang="en-US" altLang="zh-CN" sz="1867" b="1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  <a:endParaRPr lang="zh-CN" altLang="en-US" sz="1867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68A20E2-2905-4F0D-9FCE-A3D3BC42E9E1}"/>
              </a:ext>
            </a:extLst>
          </p:cNvPr>
          <p:cNvSpPr txBox="1"/>
          <p:nvPr/>
        </p:nvSpPr>
        <p:spPr>
          <a:xfrm>
            <a:off x="1401966" y="469982"/>
            <a:ext cx="988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情景思考（配套问题）</a:t>
            </a:r>
          </a:p>
        </p:txBody>
      </p:sp>
    </p:spTree>
    <p:extLst>
      <p:ext uri="{BB962C8B-B14F-4D97-AF65-F5344CB8AC3E}">
        <p14:creationId xmlns:p14="http://schemas.microsoft.com/office/powerpoint/2010/main" val="121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7" grpId="0"/>
      <p:bldP spid="10" grpId="0"/>
      <p:bldP spid="11" grpId="0"/>
      <p:bldP spid="12" grpId="0"/>
      <p:bldP spid="15" grpId="0"/>
      <p:bldP spid="16" grpId="0"/>
      <p:bldP spid="1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C9F9BB1-C43F-4838-B73B-53AB1C13796F}"/>
              </a:ext>
            </a:extLst>
          </p:cNvPr>
          <p:cNvSpPr txBox="1"/>
          <p:nvPr/>
        </p:nvSpPr>
        <p:spPr>
          <a:xfrm>
            <a:off x="730160" y="1409382"/>
            <a:ext cx="1085408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如何求方程</a:t>
            </a:r>
            <a:r>
              <a:rPr lang="en-US" altLang="zh-CN" sz="2400" b="1" dirty="0">
                <a:cs typeface="+mn-ea"/>
                <a:sym typeface="+mn-lt"/>
              </a:rPr>
              <a:t>2000</a:t>
            </a: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22-x</a:t>
            </a:r>
            <a:r>
              <a:rPr lang="zh-CN" altLang="en-US" sz="2400" b="1" dirty="0">
                <a:cs typeface="+mn-ea"/>
                <a:sym typeface="+mn-lt"/>
              </a:rPr>
              <a:t>）</a:t>
            </a:r>
            <a:r>
              <a:rPr lang="en-US" altLang="zh-CN" sz="2400" b="1" dirty="0">
                <a:cs typeface="+mn-ea"/>
                <a:sym typeface="+mn-lt"/>
              </a:rPr>
              <a:t>=2×1200x</a:t>
            </a:r>
            <a:r>
              <a:rPr lang="zh-CN" altLang="en-US" sz="2400" b="1" dirty="0">
                <a:cs typeface="+mn-ea"/>
                <a:sym typeface="+mn-lt"/>
              </a:rPr>
              <a:t>的解？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77F5606-E3C9-4E39-BB3E-67FF78FB6692}"/>
              </a:ext>
            </a:extLst>
          </p:cNvPr>
          <p:cNvCxnSpPr/>
          <p:nvPr/>
        </p:nvCxnSpPr>
        <p:spPr>
          <a:xfrm>
            <a:off x="3424781" y="251312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BB3829A-35AA-43E2-A7AF-EC262FD8B6F2}"/>
              </a:ext>
            </a:extLst>
          </p:cNvPr>
          <p:cNvCxnSpPr/>
          <p:nvPr/>
        </p:nvCxnSpPr>
        <p:spPr>
          <a:xfrm>
            <a:off x="3428020" y="3723115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60752B6-2F4D-430F-A02A-EE68E8460CFB}"/>
              </a:ext>
            </a:extLst>
          </p:cNvPr>
          <p:cNvCxnSpPr/>
          <p:nvPr/>
        </p:nvCxnSpPr>
        <p:spPr>
          <a:xfrm>
            <a:off x="3412081" y="492411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E8382E96-5269-4961-82A6-F65C90BC50B0}"/>
              </a:ext>
            </a:extLst>
          </p:cNvPr>
          <p:cNvSpPr txBox="1"/>
          <p:nvPr/>
        </p:nvSpPr>
        <p:spPr>
          <a:xfrm>
            <a:off x="3412081" y="496959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3CA2FA-45D5-4E90-BB31-2BC287836687}"/>
              </a:ext>
            </a:extLst>
          </p:cNvPr>
          <p:cNvCxnSpPr>
            <a:cxnSpLocks/>
          </p:cNvCxnSpPr>
          <p:nvPr/>
        </p:nvCxnSpPr>
        <p:spPr>
          <a:xfrm>
            <a:off x="4375040" y="5725194"/>
            <a:ext cx="6258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FB7B54FF-6B92-439B-B737-740DBA01FF90}"/>
              </a:ext>
            </a:extLst>
          </p:cNvPr>
          <p:cNvSpPr txBox="1"/>
          <p:nvPr/>
        </p:nvSpPr>
        <p:spPr>
          <a:xfrm>
            <a:off x="3219491" y="3725815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移项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5096E68-E745-44D3-B50D-FD189E137726}"/>
              </a:ext>
            </a:extLst>
          </p:cNvPr>
          <p:cNvSpPr/>
          <p:nvPr/>
        </p:nvSpPr>
        <p:spPr>
          <a:xfrm>
            <a:off x="2679918" y="5540528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cs typeface="+mn-ea"/>
                <a:sym typeface="+mn-lt"/>
              </a:rPr>
              <a:t>4400x=44000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1F6E070-0B33-4A74-A219-336792417480}"/>
              </a:ext>
            </a:extLst>
          </p:cNvPr>
          <p:cNvSpPr txBox="1"/>
          <p:nvPr/>
        </p:nvSpPr>
        <p:spPr>
          <a:xfrm>
            <a:off x="3494196" y="611146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CC21357-DC1E-4CA6-A0E8-27825BE55994}"/>
                  </a:ext>
                </a:extLst>
              </p:cNvPr>
              <p:cNvSpPr/>
              <p:nvPr/>
            </p:nvSpPr>
            <p:spPr>
              <a:xfrm>
                <a:off x="5187158" y="5502571"/>
                <a:ext cx="9428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CC21357-DC1E-4CA6-A0E8-27825BE55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158" y="5502571"/>
                <a:ext cx="942887" cy="461665"/>
              </a:xfrm>
              <a:prstGeom prst="rect">
                <a:avLst/>
              </a:prstGeom>
              <a:blipFill>
                <a:blip r:embed="rId3"/>
                <a:stretch>
                  <a:fillRect l="-10323" t="-9333" r="-645" b="-32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>
            <a:extLst>
              <a:ext uri="{FF2B5EF4-FFF2-40B4-BE49-F238E27FC236}">
                <a16:creationId xmlns:a16="http://schemas.microsoft.com/office/drawing/2014/main" id="{A9D6B744-255E-4F88-BA8B-AE6069275DC3}"/>
              </a:ext>
            </a:extLst>
          </p:cNvPr>
          <p:cNvSpPr/>
          <p:nvPr/>
        </p:nvSpPr>
        <p:spPr>
          <a:xfrm>
            <a:off x="2147721" y="3156983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cs typeface="+mn-ea"/>
                <a:sym typeface="+mn-lt"/>
              </a:rPr>
              <a:t>2000×22-2000x=2400x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1C9EA236-0BC7-45BC-8D63-54C5882ACE5A}"/>
                  </a:ext>
                </a:extLst>
              </p:cNvPr>
              <p:cNvSpPr/>
              <p:nvPr/>
            </p:nvSpPr>
            <p:spPr>
              <a:xfrm>
                <a:off x="2212867" y="4320256"/>
                <a:ext cx="25229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2400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+2000</m:t>
                    </m:r>
                    <m:r>
                      <a:rPr lang="en-US" altLang="zh-C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=44000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1C9EA236-0BC7-45BC-8D63-54C5882AC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867" y="4320256"/>
                <a:ext cx="2522998" cy="369332"/>
              </a:xfrm>
              <a:prstGeom prst="rect">
                <a:avLst/>
              </a:prstGeom>
              <a:blipFill>
                <a:blip r:embed="rId4"/>
                <a:stretch>
                  <a:fillRect t="-10000" r="-1449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432472B6-9B5C-4138-AA2B-8E4B4F16563B}"/>
              </a:ext>
            </a:extLst>
          </p:cNvPr>
          <p:cNvSpPr/>
          <p:nvPr/>
        </p:nvSpPr>
        <p:spPr>
          <a:xfrm>
            <a:off x="2086807" y="2007816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cs typeface="+mn-ea"/>
                <a:sym typeface="+mn-lt"/>
              </a:rPr>
              <a:t>2000</a:t>
            </a:r>
            <a:r>
              <a:rPr lang="zh-CN" altLang="en-US" b="1" dirty="0">
                <a:cs typeface="+mn-ea"/>
                <a:sym typeface="+mn-lt"/>
              </a:rPr>
              <a:t>（</a:t>
            </a:r>
            <a:r>
              <a:rPr lang="en-US" altLang="zh-CN" b="1" dirty="0">
                <a:cs typeface="+mn-ea"/>
                <a:sym typeface="+mn-lt"/>
              </a:rPr>
              <a:t>22-x</a:t>
            </a:r>
            <a:r>
              <a:rPr lang="zh-CN" altLang="en-US" b="1" dirty="0">
                <a:cs typeface="+mn-ea"/>
                <a:sym typeface="+mn-lt"/>
              </a:rPr>
              <a:t>）</a:t>
            </a:r>
            <a:r>
              <a:rPr lang="en-US" altLang="zh-CN" b="1" dirty="0">
                <a:cs typeface="+mn-ea"/>
                <a:sym typeface="+mn-lt"/>
              </a:rPr>
              <a:t>=2×1200x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CA33601-596B-4CF8-9E13-D7EC7C8B27F5}"/>
              </a:ext>
            </a:extLst>
          </p:cNvPr>
          <p:cNvSpPr txBox="1"/>
          <p:nvPr/>
        </p:nvSpPr>
        <p:spPr>
          <a:xfrm>
            <a:off x="3239221" y="274419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6AD040-371E-44F3-B488-ADC65F1A1F13}"/>
              </a:ext>
            </a:extLst>
          </p:cNvPr>
          <p:cNvSpPr txBox="1"/>
          <p:nvPr/>
        </p:nvSpPr>
        <p:spPr>
          <a:xfrm>
            <a:off x="5828018" y="2981143"/>
            <a:ext cx="5903803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733" dirty="0">
                <a:cs typeface="+mn-ea"/>
                <a:sym typeface="+mn-lt"/>
              </a:rPr>
              <a:t>22-x=12</a:t>
            </a:r>
          </a:p>
          <a:p>
            <a:pPr defTabSz="914377"/>
            <a:r>
              <a:rPr lang="zh-CN" altLang="en-US" sz="2400" dirty="0">
                <a:cs typeface="+mn-ea"/>
                <a:sym typeface="+mn-lt"/>
              </a:rPr>
              <a:t>答：应安排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人生产螺钉，</a:t>
            </a:r>
            <a:r>
              <a:rPr lang="en-US" altLang="zh-CN" sz="2400" dirty="0">
                <a:cs typeface="+mn-ea"/>
                <a:sym typeface="+mn-lt"/>
              </a:rPr>
              <a:t>12</a:t>
            </a:r>
            <a:r>
              <a:rPr lang="zh-CN" altLang="en-US" sz="2400" dirty="0">
                <a:cs typeface="+mn-ea"/>
                <a:sym typeface="+mn-lt"/>
              </a:rPr>
              <a:t>人生产螺母。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1D03D91-F7FB-4196-B120-B95EB7216FC0}"/>
              </a:ext>
            </a:extLst>
          </p:cNvPr>
          <p:cNvSpPr txBox="1"/>
          <p:nvPr/>
        </p:nvSpPr>
        <p:spPr>
          <a:xfrm>
            <a:off x="6668123" y="4255897"/>
            <a:ext cx="5063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尝试求方程</a:t>
            </a:r>
            <a:r>
              <a:rPr lang="en-US" altLang="zh-CN" sz="2400" b="1" dirty="0">
                <a:cs typeface="+mn-ea"/>
                <a:sym typeface="+mn-lt"/>
              </a:rPr>
              <a:t>2000x=2×1200</a:t>
            </a: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>
                <a:cs typeface="+mn-ea"/>
                <a:sym typeface="+mn-lt"/>
              </a:rPr>
              <a:t>22-x</a:t>
            </a:r>
            <a:r>
              <a:rPr lang="zh-CN" altLang="en-US" sz="2400" b="1" dirty="0">
                <a:cs typeface="+mn-ea"/>
                <a:sym typeface="+mn-lt"/>
              </a:rPr>
              <a:t>）的解？你发现了什么？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3E2F509-5BC1-4348-869C-BB603D6CE1D1}"/>
              </a:ext>
            </a:extLst>
          </p:cNvPr>
          <p:cNvSpPr txBox="1"/>
          <p:nvPr/>
        </p:nvSpPr>
        <p:spPr>
          <a:xfrm>
            <a:off x="1401966" y="469982"/>
            <a:ext cx="988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5445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  <p:bldP spid="28" grpId="0"/>
      <p:bldP spid="32" grpId="0"/>
      <p:bldP spid="23" grpId="0"/>
      <p:bldP spid="24" grpId="0"/>
      <p:bldP spid="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>
            <a:extLst>
              <a:ext uri="{FF2B5EF4-FFF2-40B4-BE49-F238E27FC236}">
                <a16:creationId xmlns:a16="http://schemas.microsoft.com/office/drawing/2014/main" id="{B0616ED4-E26C-4A8C-AAF5-2B17C744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67" y="1224910"/>
            <a:ext cx="10505805" cy="8784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整理一批图书，由一个人做要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40h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完成．现在计划由一部分人先做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，再增加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人和他们一起做</a:t>
            </a:r>
            <a:r>
              <a:rPr lang="en-US" altLang="zh-CN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8h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，完成这项工作．假设这些人的工作效率相同，具体应安排多少人工作？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B2CB79-4DB3-4125-AC78-5983B5A051F4}"/>
              </a:ext>
            </a:extLst>
          </p:cNvPr>
          <p:cNvSpPr/>
          <p:nvPr/>
        </p:nvSpPr>
        <p:spPr>
          <a:xfrm>
            <a:off x="783167" y="2198471"/>
            <a:ext cx="11616267" cy="419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把总工作量设为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人均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每小时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工作效率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设前四小时工作人数为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人，则后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小时工作人数为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工作量、工作效率、时间和人数之间的关系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前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小时工作量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个，后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小时工作量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等量关系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                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根据等量关系可列方程为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09266C9-AA49-4628-A3C1-C25B7EC07517}"/>
              </a:ext>
            </a:extLst>
          </p:cNvPr>
          <p:cNvSpPr txBox="1"/>
          <p:nvPr/>
        </p:nvSpPr>
        <p:spPr>
          <a:xfrm>
            <a:off x="2320431" y="5336493"/>
            <a:ext cx="477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前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小时工作量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后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小时工作量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总工作量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B366498-0B07-426F-BD63-CE629D494007}"/>
              </a:ext>
            </a:extLst>
          </p:cNvPr>
          <p:cNvSpPr txBox="1"/>
          <p:nvPr/>
        </p:nvSpPr>
        <p:spPr>
          <a:xfrm>
            <a:off x="6124969" y="4089577"/>
            <a:ext cx="477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工作量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人均效率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人数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时间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6FC3C44-03C7-47B6-8FCB-7120667AF18F}"/>
              </a:ext>
            </a:extLst>
          </p:cNvPr>
          <p:cNvSpPr/>
          <p:nvPr/>
        </p:nvSpPr>
        <p:spPr>
          <a:xfrm>
            <a:off x="1401966" y="2324018"/>
            <a:ext cx="1013035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解题关键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常把总工作量看做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，并利用“工作量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人均效率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×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人数</a:t>
            </a:r>
            <a:r>
              <a:rPr lang="en-US" altLang="zh-CN" b="1" dirty="0">
                <a:solidFill>
                  <a:schemeClr val="tx1"/>
                </a:solidFill>
                <a:cs typeface="+mn-ea"/>
                <a:sym typeface="+mn-lt"/>
              </a:rPr>
              <a:t>×</a:t>
            </a: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时间”的关系考虑问题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F75F8C2-1303-45C8-A706-95AA5866DC74}"/>
                  </a:ext>
                </a:extLst>
              </p:cNvPr>
              <p:cNvSpPr/>
              <p:nvPr/>
            </p:nvSpPr>
            <p:spPr>
              <a:xfrm>
                <a:off x="5987624" y="2621198"/>
                <a:ext cx="519204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F75F8C2-1303-45C8-A706-95AA5866DC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624" y="2621198"/>
                <a:ext cx="519204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59CC45E2-7F91-43D8-A25B-3801F6CFE6FA}"/>
                  </a:ext>
                </a:extLst>
              </p:cNvPr>
              <p:cNvSpPr/>
              <p:nvPr/>
            </p:nvSpPr>
            <p:spPr>
              <a:xfrm>
                <a:off x="3058582" y="2827793"/>
                <a:ext cx="5192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59CC45E2-7F91-43D8-A25B-3801F6CFE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82" y="2827793"/>
                <a:ext cx="51920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D1BE55F9-DD77-4F97-B36E-459479FF1903}"/>
                  </a:ext>
                </a:extLst>
              </p:cNvPr>
              <p:cNvSpPr/>
              <p:nvPr/>
            </p:nvSpPr>
            <p:spPr>
              <a:xfrm>
                <a:off x="6591300" y="3326125"/>
                <a:ext cx="1818719" cy="469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x</m:t>
                      </m:r>
                      <m:r>
                        <a:rPr lang="en-US" altLang="zh-CN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zh-CN" alt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D1BE55F9-DD77-4F97-B36E-459479FF19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300" y="3326125"/>
                <a:ext cx="1818719" cy="469231"/>
              </a:xfrm>
              <a:prstGeom prst="rect">
                <a:avLst/>
              </a:prstGeom>
              <a:blipFill>
                <a:blip r:embed="rId5"/>
                <a:stretch>
                  <a:fillRect b="-129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5D75CC11-AE9A-47EE-9554-37B62AFEE2ED}"/>
                  </a:ext>
                </a:extLst>
              </p:cNvPr>
              <p:cNvSpPr/>
              <p:nvPr/>
            </p:nvSpPr>
            <p:spPr>
              <a:xfrm>
                <a:off x="2824380" y="4383564"/>
                <a:ext cx="432268" cy="708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133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2133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zh-CN" altLang="en-US" sz="2133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sz="21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5D75CC11-AE9A-47EE-9554-37B62AFEE2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380" y="4383564"/>
                <a:ext cx="432268" cy="7081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6189A9A1-13E5-4622-87C5-897464D1F423}"/>
                  </a:ext>
                </a:extLst>
              </p:cNvPr>
              <p:cNvSpPr/>
              <p:nvPr/>
            </p:nvSpPr>
            <p:spPr>
              <a:xfrm>
                <a:off x="5600061" y="4447064"/>
                <a:ext cx="1493599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8(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+2)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6189A9A1-13E5-4622-87C5-897464D1F4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061" y="4447064"/>
                <a:ext cx="1493599" cy="6199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68CCC5C4-0FA8-4F06-BEF0-12B169936D80}"/>
                  </a:ext>
                </a:extLst>
              </p:cNvPr>
              <p:cNvSpPr/>
              <p:nvPr/>
            </p:nvSpPr>
            <p:spPr>
              <a:xfrm>
                <a:off x="3532720" y="5701296"/>
                <a:ext cx="2896325" cy="573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133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2133" dirty="0">
                    <a:solidFill>
                      <a:srgbClr val="FF0000"/>
                    </a:solidFill>
                    <a:cs typeface="+mn-ea"/>
                    <a:sym typeface="+mn-lt"/>
                  </a:rPr>
                  <a:t> +</a:t>
                </a:r>
                <a:r>
                  <a:rPr lang="zh-CN" altLang="en-US" sz="2133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133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2133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2133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133" dirty="0">
                    <a:solidFill>
                      <a:srgbClr val="FF0000"/>
                    </a:solidFill>
                    <a:cs typeface="+mn-ea"/>
                    <a:sym typeface="+mn-lt"/>
                  </a:rPr>
                  <a:t>=1</a:t>
                </a:r>
                <a:endParaRPr lang="zh-CN" altLang="en-US" sz="21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68CCC5C4-0FA8-4F06-BEF0-12B169936D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720" y="5701296"/>
                <a:ext cx="2896325" cy="573490"/>
              </a:xfrm>
              <a:prstGeom prst="rect">
                <a:avLst/>
              </a:prstGeom>
              <a:blipFill>
                <a:blip r:embed="rId8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8BDCB4EF-9677-41C5-8236-C318506D6A02}"/>
              </a:ext>
            </a:extLst>
          </p:cNvPr>
          <p:cNvSpPr txBox="1"/>
          <p:nvPr/>
        </p:nvSpPr>
        <p:spPr>
          <a:xfrm>
            <a:off x="1401966" y="469982"/>
            <a:ext cx="988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情景思考（工程问题）</a:t>
            </a:r>
          </a:p>
        </p:txBody>
      </p:sp>
    </p:spTree>
    <p:extLst>
      <p:ext uri="{BB962C8B-B14F-4D97-AF65-F5344CB8AC3E}">
        <p14:creationId xmlns:p14="http://schemas.microsoft.com/office/powerpoint/2010/main" val="2737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8" grpId="0"/>
      <p:bldP spid="18" grpId="0"/>
      <p:bldP spid="19" grpId="0"/>
      <p:bldP spid="20" grpId="0"/>
      <p:bldP spid="22" grpId="0"/>
      <p:bldP spid="2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C9F9BB1-C43F-4838-B73B-53AB1C13796F}"/>
                  </a:ext>
                </a:extLst>
              </p:cNvPr>
              <p:cNvSpPr txBox="1"/>
              <p:nvPr/>
            </p:nvSpPr>
            <p:spPr>
              <a:xfrm>
                <a:off x="1011181" y="1244985"/>
                <a:ext cx="10854084" cy="5427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如何求方程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+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=1</a:t>
                </a: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C9F9BB1-C43F-4838-B73B-53AB1C137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81" y="1244985"/>
                <a:ext cx="10854084" cy="542777"/>
              </a:xfrm>
              <a:prstGeom prst="rect">
                <a:avLst/>
              </a:prstGeom>
              <a:blipFill>
                <a:blip r:embed="rId3"/>
                <a:stretch>
                  <a:fillRect l="-618" b="-7865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77F5606-E3C9-4E39-BB3E-67FF78FB6692}"/>
              </a:ext>
            </a:extLst>
          </p:cNvPr>
          <p:cNvCxnSpPr/>
          <p:nvPr/>
        </p:nvCxnSpPr>
        <p:spPr>
          <a:xfrm>
            <a:off x="3424781" y="251312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BB3829A-35AA-43E2-A7AF-EC262FD8B6F2}"/>
              </a:ext>
            </a:extLst>
          </p:cNvPr>
          <p:cNvCxnSpPr/>
          <p:nvPr/>
        </p:nvCxnSpPr>
        <p:spPr>
          <a:xfrm>
            <a:off x="3428020" y="3723115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60752B6-2F4D-430F-A02A-EE68E8460CFB}"/>
              </a:ext>
            </a:extLst>
          </p:cNvPr>
          <p:cNvCxnSpPr/>
          <p:nvPr/>
        </p:nvCxnSpPr>
        <p:spPr>
          <a:xfrm>
            <a:off x="3412081" y="492411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E8382E96-5269-4961-82A6-F65C90BC50B0}"/>
              </a:ext>
            </a:extLst>
          </p:cNvPr>
          <p:cNvSpPr txBox="1"/>
          <p:nvPr/>
        </p:nvSpPr>
        <p:spPr>
          <a:xfrm>
            <a:off x="3412082" y="4960410"/>
            <a:ext cx="2563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合并同类项、移项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3CA2FA-45D5-4E90-BB31-2BC287836687}"/>
              </a:ext>
            </a:extLst>
          </p:cNvPr>
          <p:cNvCxnSpPr>
            <a:cxnSpLocks/>
          </p:cNvCxnSpPr>
          <p:nvPr/>
        </p:nvCxnSpPr>
        <p:spPr>
          <a:xfrm>
            <a:off x="4793288" y="5785292"/>
            <a:ext cx="6258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FB7B54FF-6B92-439B-B737-740DBA01FF90}"/>
              </a:ext>
            </a:extLst>
          </p:cNvPr>
          <p:cNvSpPr txBox="1"/>
          <p:nvPr/>
        </p:nvSpPr>
        <p:spPr>
          <a:xfrm>
            <a:off x="3219491" y="3725815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5096E68-E745-44D3-B50D-FD189E137726}"/>
              </a:ext>
            </a:extLst>
          </p:cNvPr>
          <p:cNvSpPr/>
          <p:nvPr/>
        </p:nvSpPr>
        <p:spPr>
          <a:xfrm>
            <a:off x="2703799" y="5538862"/>
            <a:ext cx="139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800" dirty="0">
                <a:cs typeface="+mn-ea"/>
                <a:sym typeface="+mn-lt"/>
              </a:rPr>
              <a:t>12x=24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1F6E070-0B33-4A74-A219-336792417480}"/>
              </a:ext>
            </a:extLst>
          </p:cNvPr>
          <p:cNvSpPr txBox="1"/>
          <p:nvPr/>
        </p:nvSpPr>
        <p:spPr>
          <a:xfrm>
            <a:off x="4147636" y="6203797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CC21357-DC1E-4CA6-A0E8-27825BE55994}"/>
                  </a:ext>
                </a:extLst>
              </p:cNvPr>
              <p:cNvSpPr/>
              <p:nvPr/>
            </p:nvSpPr>
            <p:spPr>
              <a:xfrm>
                <a:off x="5579642" y="5369716"/>
                <a:ext cx="872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r>
                      <a:rPr lang="en-US" altLang="zh-C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CC21357-DC1E-4CA6-A0E8-27825BE55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642" y="5369716"/>
                <a:ext cx="872355" cy="523220"/>
              </a:xfrm>
              <a:prstGeom prst="rect">
                <a:avLst/>
              </a:prstGeom>
              <a:blipFill>
                <a:blip r:embed="rId4"/>
                <a:stretch>
                  <a:fillRect l="-13986" t="-12791" b="-31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>
            <a:extLst>
              <a:ext uri="{FF2B5EF4-FFF2-40B4-BE49-F238E27FC236}">
                <a16:creationId xmlns:a16="http://schemas.microsoft.com/office/drawing/2014/main" id="{A9D6B744-255E-4F88-BA8B-AE6069275DC3}"/>
              </a:ext>
            </a:extLst>
          </p:cNvPr>
          <p:cNvSpPr/>
          <p:nvPr/>
        </p:nvSpPr>
        <p:spPr>
          <a:xfrm>
            <a:off x="2205922" y="3144917"/>
            <a:ext cx="2457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800" dirty="0">
                <a:cs typeface="+mn-ea"/>
                <a:sym typeface="+mn-lt"/>
              </a:rPr>
              <a:t>4x+8(x+2)=40</a:t>
            </a:r>
            <a:endParaRPr lang="zh-CN" altLang="en-US" sz="28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1C9EA236-0BC7-45BC-8D63-54C5882ACE5A}"/>
                  </a:ext>
                </a:extLst>
              </p:cNvPr>
              <p:cNvSpPr/>
              <p:nvPr/>
            </p:nvSpPr>
            <p:spPr>
              <a:xfrm>
                <a:off x="1973454" y="4286123"/>
                <a:ext cx="29226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+8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+16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=40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1C9EA236-0BC7-45BC-8D63-54C5882AC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454" y="4286123"/>
                <a:ext cx="2922660" cy="523220"/>
              </a:xfrm>
              <a:prstGeom prst="rect">
                <a:avLst/>
              </a:prstGeom>
              <a:blipFill>
                <a:blip r:embed="rId5"/>
                <a:stretch>
                  <a:fillRect t="-11628" r="-626" b="-31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432472B6-9B5C-4138-AA2B-8E4B4F16563B}"/>
                  </a:ext>
                </a:extLst>
              </p:cNvPr>
              <p:cNvSpPr/>
              <p:nvPr/>
            </p:nvSpPr>
            <p:spPr>
              <a:xfrm>
                <a:off x="2632014" y="1857616"/>
                <a:ext cx="1672253" cy="542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+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8(</m:t>
                        </m:r>
                        <m:r>
                          <a:rPr lang="en-US" altLang="zh-CN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num>
                      <m:den>
                        <m:r>
                          <a:rPr lang="zh-CN" alt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</m:t>
                        </m:r>
                      </m:den>
                    </m:f>
                    <m:r>
                      <a:rPr lang="zh-CN" alt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=1</a:t>
                </a:r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432472B6-9B5C-4138-AA2B-8E4B4F1656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014" y="1857616"/>
                <a:ext cx="1672253" cy="542777"/>
              </a:xfrm>
              <a:prstGeom prst="rect">
                <a:avLst/>
              </a:prstGeom>
              <a:blipFill>
                <a:blip r:embed="rId6"/>
                <a:stretch>
                  <a:fillRect r="-1095" b="-67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F36AD040-371E-44F3-B488-ADC65F1A1F13}"/>
              </a:ext>
            </a:extLst>
          </p:cNvPr>
          <p:cNvSpPr txBox="1"/>
          <p:nvPr/>
        </p:nvSpPr>
        <p:spPr>
          <a:xfrm>
            <a:off x="6096001" y="3258824"/>
            <a:ext cx="5587996" cy="1448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x+2=4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答：前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小时安排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人，后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8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小时安排</a:t>
            </a:r>
            <a:r>
              <a:rPr lang="en-US" altLang="zh-CN" sz="2400" dirty="0">
                <a:solidFill>
                  <a:srgbClr val="0033CC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srgbClr val="0033CC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AFC3FBB-D1D6-49EF-BD13-CC374A48B015}"/>
              </a:ext>
            </a:extLst>
          </p:cNvPr>
          <p:cNvSpPr txBox="1"/>
          <p:nvPr/>
        </p:nvSpPr>
        <p:spPr>
          <a:xfrm>
            <a:off x="3036021" y="254099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去分母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65F1BDA-5B6F-40F0-A1DA-C06E3D63CD5B}"/>
              </a:ext>
            </a:extLst>
          </p:cNvPr>
          <p:cNvSpPr txBox="1"/>
          <p:nvPr/>
        </p:nvSpPr>
        <p:spPr>
          <a:xfrm>
            <a:off x="4003790" y="2527925"/>
            <a:ext cx="708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cs typeface="+mn-ea"/>
                <a:sym typeface="+mn-lt"/>
              </a:rPr>
              <a:t>40</a:t>
            </a:r>
            <a:r>
              <a:rPr lang="zh-CN" altLang="en-US" b="1" dirty="0"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cs typeface="+mn-ea"/>
                <a:sym typeface="+mn-lt"/>
              </a:rPr>
              <a:t>40</a:t>
            </a:r>
            <a:r>
              <a:rPr lang="zh-CN" altLang="en-US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3292411-3116-4676-A953-BF9395D9BB71}"/>
              </a:ext>
            </a:extLst>
          </p:cNvPr>
          <p:cNvSpPr txBox="1"/>
          <p:nvPr/>
        </p:nvSpPr>
        <p:spPr>
          <a:xfrm>
            <a:off x="1401966" y="469982"/>
            <a:ext cx="163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80081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  <p:bldP spid="28" grpId="0"/>
      <p:bldP spid="32" grpId="0"/>
      <p:bldP spid="23" grpId="0"/>
      <p:bldP spid="8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C9F9BB1-C43F-4838-B73B-53AB1C13796F}"/>
              </a:ext>
            </a:extLst>
          </p:cNvPr>
          <p:cNvSpPr txBox="1"/>
          <p:nvPr/>
        </p:nvSpPr>
        <p:spPr>
          <a:xfrm>
            <a:off x="865574" y="1333292"/>
            <a:ext cx="10854084" cy="27101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250000"/>
              </a:lnSpc>
            </a:pPr>
            <a:r>
              <a:rPr lang="zh-CN" altLang="en-US" sz="2400" b="1" dirty="0">
                <a:cs typeface="+mn-ea"/>
                <a:sym typeface="+mn-lt"/>
              </a:rPr>
              <a:t>某件工作，甲单独做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小时完成，乙单独做</a:t>
            </a:r>
            <a:r>
              <a:rPr lang="en-US" altLang="zh-CN" sz="2400" b="1" dirty="0">
                <a:cs typeface="+mn-ea"/>
                <a:sym typeface="+mn-lt"/>
              </a:rPr>
              <a:t>y</a:t>
            </a:r>
            <a:r>
              <a:rPr lang="zh-CN" altLang="en-US" sz="2400" b="1" dirty="0">
                <a:cs typeface="+mn-ea"/>
                <a:sym typeface="+mn-lt"/>
              </a:rPr>
              <a:t>小时完成，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250000"/>
              </a:lnSpc>
            </a:pP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）甲、乙的工作效率分别为</a:t>
            </a:r>
            <a:r>
              <a:rPr lang="zh-CN" altLang="en-US" sz="2400" b="1" u="sng" dirty="0">
                <a:cs typeface="+mn-ea"/>
                <a:sym typeface="+mn-lt"/>
              </a:rPr>
              <a:t>         </a:t>
            </a:r>
            <a:r>
              <a:rPr lang="zh-CN" altLang="en-US" sz="2400" b="1" dirty="0">
                <a:cs typeface="+mn-ea"/>
                <a:sym typeface="+mn-lt"/>
              </a:rPr>
              <a:t> 、</a:t>
            </a:r>
            <a:r>
              <a:rPr lang="zh-CN" altLang="en-US" sz="2400" b="1" u="sng" dirty="0">
                <a:cs typeface="+mn-ea"/>
                <a:sym typeface="+mn-lt"/>
              </a:rPr>
              <a:t>         </a:t>
            </a:r>
            <a:r>
              <a:rPr lang="zh-CN" altLang="en-US" sz="2400" b="1" dirty="0">
                <a:cs typeface="+mn-ea"/>
                <a:sym typeface="+mn-lt"/>
              </a:rPr>
              <a:t> ；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250000"/>
              </a:lnSpc>
            </a:pPr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）甲、乙合作</a:t>
            </a:r>
            <a:r>
              <a:rPr lang="en-US" altLang="zh-CN" sz="2400" b="1" dirty="0">
                <a:cs typeface="+mn-ea"/>
                <a:sym typeface="+mn-lt"/>
              </a:rPr>
              <a:t>m</a:t>
            </a:r>
            <a:r>
              <a:rPr lang="zh-CN" altLang="en-US" sz="2400" b="1" dirty="0">
                <a:cs typeface="+mn-ea"/>
                <a:sym typeface="+mn-lt"/>
              </a:rPr>
              <a:t>天可以完成的工作量为</a:t>
            </a:r>
            <a:r>
              <a:rPr lang="zh-CN" altLang="en-US" sz="2400" b="1" u="sng" dirty="0">
                <a:cs typeface="+mn-ea"/>
                <a:sym typeface="+mn-lt"/>
              </a:rPr>
              <a:t>                  </a:t>
            </a:r>
            <a:r>
              <a:rPr lang="zh-CN" altLang="en-US" sz="2400" b="1" dirty="0">
                <a:cs typeface="+mn-ea"/>
                <a:sym typeface="+mn-lt"/>
              </a:rPr>
              <a:t> 或</a:t>
            </a:r>
            <a:r>
              <a:rPr lang="zh-CN" altLang="en-US" sz="2400" b="1" u="sng" dirty="0">
                <a:cs typeface="+mn-ea"/>
                <a:sym typeface="+mn-lt"/>
              </a:rPr>
              <a:t>                       </a:t>
            </a:r>
            <a:r>
              <a:rPr lang="zh-CN" altLang="en-US" sz="2400" b="1" dirty="0">
                <a:cs typeface="+mn-ea"/>
                <a:sym typeface="+mn-lt"/>
              </a:rPr>
              <a:t> 。</a:t>
            </a:r>
          </a:p>
        </p:txBody>
      </p:sp>
      <p:graphicFrame>
        <p:nvGraphicFramePr>
          <p:cNvPr id="23" name="Object 11">
            <a:extLst>
              <a:ext uri="{FF2B5EF4-FFF2-40B4-BE49-F238E27FC236}">
                <a16:creationId xmlns:a16="http://schemas.microsoft.com/office/drawing/2014/main" id="{BFEA97E2-D659-465C-9485-36A502F97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822463"/>
              </p:ext>
            </p:extLst>
          </p:nvPr>
        </p:nvGraphicFramePr>
        <p:xfrm>
          <a:off x="5061866" y="2263899"/>
          <a:ext cx="39323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152334" imgH="393529" progId="Equation.3">
                  <p:embed/>
                </p:oleObj>
              </mc:Choice>
              <mc:Fallback>
                <p:oleObj name="公式" r:id="rId3" imgW="152334" imgH="393529" progId="Equation.3">
                  <p:embed/>
                  <p:pic>
                    <p:nvPicPr>
                      <p:cNvPr id="23" name="Object 11">
                        <a:extLst>
                          <a:ext uri="{FF2B5EF4-FFF2-40B4-BE49-F238E27FC236}">
                            <a16:creationId xmlns:a16="http://schemas.microsoft.com/office/drawing/2014/main" id="{BFEA97E2-D659-465C-9485-36A502F97E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866" y="2263899"/>
                        <a:ext cx="393231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13">
            <a:extLst>
              <a:ext uri="{FF2B5EF4-FFF2-40B4-BE49-F238E27FC236}">
                <a16:creationId xmlns:a16="http://schemas.microsoft.com/office/drawing/2014/main" id="{D8C547E5-57D1-4120-8995-99F19694F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16" y="2314699"/>
            <a:ext cx="359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4">
            <a:extLst>
              <a:ext uri="{FF2B5EF4-FFF2-40B4-BE49-F238E27FC236}">
                <a16:creationId xmlns:a16="http://schemas.microsoft.com/office/drawing/2014/main" id="{809504E3-00E8-434A-B67B-4E47C3821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695" y="3162657"/>
            <a:ext cx="1117600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5">
            <a:extLst>
              <a:ext uri="{FF2B5EF4-FFF2-40B4-BE49-F238E27FC236}">
                <a16:creationId xmlns:a16="http://schemas.microsoft.com/office/drawing/2014/main" id="{35D501FE-AD87-4B0E-9C3B-B0CAFBEDE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128" y="3137257"/>
            <a:ext cx="1478929" cy="7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E7AFDCB-1404-48AB-8BA5-B2C8642ED292}"/>
              </a:ext>
            </a:extLst>
          </p:cNvPr>
          <p:cNvSpPr txBox="1"/>
          <p:nvPr/>
        </p:nvSpPr>
        <p:spPr>
          <a:xfrm>
            <a:off x="1401966" y="469982"/>
            <a:ext cx="163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扩展</a:t>
            </a:r>
          </a:p>
        </p:txBody>
      </p:sp>
    </p:spTree>
    <p:extLst>
      <p:ext uri="{BB962C8B-B14F-4D97-AF65-F5344CB8AC3E}">
        <p14:creationId xmlns:p14="http://schemas.microsoft.com/office/powerpoint/2010/main" val="47369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BE139A42-1BFB-497A-B4D6-6E58D43BD321}"/>
              </a:ext>
            </a:extLst>
          </p:cNvPr>
          <p:cNvSpPr/>
          <p:nvPr/>
        </p:nvSpPr>
        <p:spPr>
          <a:xfrm>
            <a:off x="932029" y="1283109"/>
            <a:ext cx="11259971" cy="458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2000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2000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2000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解：求解</a:t>
            </a:r>
            <a:r>
              <a:rPr lang="en-US" altLang="zh-CN" sz="2000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2000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cs typeface="+mn-ea"/>
                <a:sym typeface="+mn-lt"/>
              </a:rPr>
              <a:t>答：实际问题的答案</a:t>
            </a:r>
            <a:r>
              <a:rPr lang="en-US" altLang="zh-CN" sz="2000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EE52A37-4896-46B6-9295-1BFDDB0A097E}"/>
              </a:ext>
            </a:extLst>
          </p:cNvPr>
          <p:cNvSpPr txBox="1"/>
          <p:nvPr/>
        </p:nvSpPr>
        <p:spPr>
          <a:xfrm>
            <a:off x="1401966" y="469982"/>
            <a:ext cx="916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  <p:extLst>
      <p:ext uri="{BB962C8B-B14F-4D97-AF65-F5344CB8AC3E}">
        <p14:creationId xmlns:p14="http://schemas.microsoft.com/office/powerpoint/2010/main" val="2950919164"/>
      </p:ext>
    </p:extLst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ynfv5gf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1742</Words>
  <Application>Microsoft Office PowerPoint</Application>
  <PresentationFormat>宽屏</PresentationFormat>
  <Paragraphs>184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思源黑体 CN Light</vt:lpstr>
      <vt:lpstr>Arial</vt:lpstr>
      <vt:lpstr>Cambria Math</vt:lpstr>
      <vt:lpstr>办公资源网：www.bangongziyuan.com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2020-04-04T15:33:52Z</dcterms:created>
  <dcterms:modified xsi:type="dcterms:W3CDTF">2021-01-09T09:44:26Z</dcterms:modified>
</cp:coreProperties>
</file>