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8" r:id="rId2"/>
    <p:sldId id="260" r:id="rId3"/>
    <p:sldId id="485" r:id="rId4"/>
    <p:sldId id="492" r:id="rId5"/>
    <p:sldId id="436" r:id="rId6"/>
    <p:sldId id="486" r:id="rId7"/>
    <p:sldId id="488" r:id="rId8"/>
    <p:sldId id="489" r:id="rId9"/>
    <p:sldId id="490" r:id="rId10"/>
    <p:sldId id="491" r:id="rId11"/>
    <p:sldId id="484" r:id="rId12"/>
    <p:sldId id="497" r:id="rId13"/>
    <p:sldId id="261" r:id="rId14"/>
    <p:sldId id="287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66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浅色样式 2 - 强调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82D0D-A54E-44C1-BC38-A68FFDB5B38A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C5FE4-77AE-4307-9FB9-4C6982E22C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3777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C5FE4-77AE-4307-9FB9-4C6982E22CB7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81019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C5FE4-77AE-4307-9FB9-4C6982E22CB7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99633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C5FE4-77AE-4307-9FB9-4C6982E22CB7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3750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C5FE4-77AE-4307-9FB9-4C6982E22CB7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3092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C5FE4-77AE-4307-9FB9-4C6982E22CB7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00842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C5FE4-77AE-4307-9FB9-4C6982E22CB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4837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C5FE4-77AE-4307-9FB9-4C6982E22CB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4209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C5FE4-77AE-4307-9FB9-4C6982E22CB7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0703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C5FE4-77AE-4307-9FB9-4C6982E22CB7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64831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C5FE4-77AE-4307-9FB9-4C6982E22CB7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7129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C5FE4-77AE-4307-9FB9-4C6982E22CB7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8197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C5FE4-77AE-4307-9FB9-4C6982E22CB7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0765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C5FE4-77AE-4307-9FB9-4C6982E22CB7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9502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646DD6FE-2FCC-426C-A6D9-D54954344C4A}"/>
              </a:ext>
            </a:extLst>
          </p:cNvPr>
          <p:cNvCxnSpPr/>
          <p:nvPr userDrawn="1"/>
        </p:nvCxnSpPr>
        <p:spPr>
          <a:xfrm>
            <a:off x="471714" y="798286"/>
            <a:ext cx="1124857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>
            <a:extLst>
              <a:ext uri="{FF2B5EF4-FFF2-40B4-BE49-F238E27FC236}">
                <a16:creationId xmlns:a16="http://schemas.microsoft.com/office/drawing/2014/main" id="{CC8901EE-063F-453E-86B8-F4DE8F9CEED9}"/>
              </a:ext>
            </a:extLst>
          </p:cNvPr>
          <p:cNvSpPr/>
          <p:nvPr userDrawn="1"/>
        </p:nvSpPr>
        <p:spPr>
          <a:xfrm>
            <a:off x="471714" y="345848"/>
            <a:ext cx="1524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151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1708079-4F2C-43F7-A997-03E39C1A3BA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322763" y="476250"/>
            <a:ext cx="10769600" cy="10769600"/>
          </a:xfrm>
          <a:custGeom>
            <a:avLst/>
            <a:gdLst>
              <a:gd name="connsiteX0" fmla="*/ 5384800 w 10769600"/>
              <a:gd name="connsiteY0" fmla="*/ 2308327 h 10769600"/>
              <a:gd name="connsiteX1" fmla="*/ 8461273 w 10769600"/>
              <a:gd name="connsiteY1" fmla="*/ 5384800 h 10769600"/>
              <a:gd name="connsiteX2" fmla="*/ 5384800 w 10769600"/>
              <a:gd name="connsiteY2" fmla="*/ 8461273 h 10769600"/>
              <a:gd name="connsiteX3" fmla="*/ 2308327 w 10769600"/>
              <a:gd name="connsiteY3" fmla="*/ 5384800 h 10769600"/>
              <a:gd name="connsiteX4" fmla="*/ 5384800 w 10769600"/>
              <a:gd name="connsiteY4" fmla="*/ 2308327 h 10769600"/>
              <a:gd name="connsiteX5" fmla="*/ 5384800 w 10769600"/>
              <a:gd name="connsiteY5" fmla="*/ 1541884 h 10769600"/>
              <a:gd name="connsiteX6" fmla="*/ 1541884 w 10769600"/>
              <a:gd name="connsiteY6" fmla="*/ 5384800 h 10769600"/>
              <a:gd name="connsiteX7" fmla="*/ 5384800 w 10769600"/>
              <a:gd name="connsiteY7" fmla="*/ 9227716 h 10769600"/>
              <a:gd name="connsiteX8" fmla="*/ 9227716 w 10769600"/>
              <a:gd name="connsiteY8" fmla="*/ 5384800 h 10769600"/>
              <a:gd name="connsiteX9" fmla="*/ 5384800 w 10769600"/>
              <a:gd name="connsiteY9" fmla="*/ 1541884 h 10769600"/>
              <a:gd name="connsiteX10" fmla="*/ 5384800 w 10769600"/>
              <a:gd name="connsiteY10" fmla="*/ 0 h 10769600"/>
              <a:gd name="connsiteX11" fmla="*/ 10769600 w 10769600"/>
              <a:gd name="connsiteY11" fmla="*/ 5384800 h 10769600"/>
              <a:gd name="connsiteX12" fmla="*/ 5384800 w 10769600"/>
              <a:gd name="connsiteY12" fmla="*/ 10769600 h 10769600"/>
              <a:gd name="connsiteX13" fmla="*/ 0 w 10769600"/>
              <a:gd name="connsiteY13" fmla="*/ 5384800 h 10769600"/>
              <a:gd name="connsiteX14" fmla="*/ 5384800 w 10769600"/>
              <a:gd name="connsiteY14" fmla="*/ 0 h 1076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769600" h="10769600">
                <a:moveTo>
                  <a:pt x="5384800" y="2308327"/>
                </a:moveTo>
                <a:cubicBezTo>
                  <a:pt x="7083889" y="2308327"/>
                  <a:pt x="8461273" y="3685711"/>
                  <a:pt x="8461273" y="5384800"/>
                </a:cubicBezTo>
                <a:cubicBezTo>
                  <a:pt x="8461273" y="7083889"/>
                  <a:pt x="7083889" y="8461273"/>
                  <a:pt x="5384800" y="8461273"/>
                </a:cubicBezTo>
                <a:cubicBezTo>
                  <a:pt x="3685711" y="8461273"/>
                  <a:pt x="2308327" y="7083889"/>
                  <a:pt x="2308327" y="5384800"/>
                </a:cubicBezTo>
                <a:cubicBezTo>
                  <a:pt x="2308327" y="3685711"/>
                  <a:pt x="3685711" y="2308327"/>
                  <a:pt x="5384800" y="2308327"/>
                </a:cubicBezTo>
                <a:close/>
                <a:moveTo>
                  <a:pt x="5384800" y="1541884"/>
                </a:moveTo>
                <a:cubicBezTo>
                  <a:pt x="3262416" y="1541884"/>
                  <a:pt x="1541884" y="3262416"/>
                  <a:pt x="1541884" y="5384800"/>
                </a:cubicBezTo>
                <a:cubicBezTo>
                  <a:pt x="1541884" y="7507184"/>
                  <a:pt x="3262416" y="9227716"/>
                  <a:pt x="5384800" y="9227716"/>
                </a:cubicBezTo>
                <a:cubicBezTo>
                  <a:pt x="7507184" y="9227716"/>
                  <a:pt x="9227716" y="7507184"/>
                  <a:pt x="9227716" y="5384800"/>
                </a:cubicBezTo>
                <a:cubicBezTo>
                  <a:pt x="9227716" y="3262416"/>
                  <a:pt x="7507184" y="1541884"/>
                  <a:pt x="5384800" y="1541884"/>
                </a:cubicBezTo>
                <a:close/>
                <a:moveTo>
                  <a:pt x="5384800" y="0"/>
                </a:moveTo>
                <a:cubicBezTo>
                  <a:pt x="8358743" y="0"/>
                  <a:pt x="10769600" y="2410857"/>
                  <a:pt x="10769600" y="5384800"/>
                </a:cubicBezTo>
                <a:cubicBezTo>
                  <a:pt x="10769600" y="8358743"/>
                  <a:pt x="8358743" y="10769600"/>
                  <a:pt x="5384800" y="10769600"/>
                </a:cubicBezTo>
                <a:cubicBezTo>
                  <a:pt x="2410857" y="10769600"/>
                  <a:pt x="0" y="8358743"/>
                  <a:pt x="0" y="5384800"/>
                </a:cubicBezTo>
                <a:cubicBezTo>
                  <a:pt x="0" y="2410857"/>
                  <a:pt x="2410857" y="0"/>
                  <a:pt x="5384800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ID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78070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516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4475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8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占位符 10">
            <a:extLst>
              <a:ext uri="{FF2B5EF4-FFF2-40B4-BE49-F238E27FC236}">
                <a16:creationId xmlns:a16="http://schemas.microsoft.com/office/drawing/2014/main" id="{4E044D5A-3C6D-47B5-A95B-33A52B301B1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2" r="19952"/>
          <a:stretch>
            <a:fillRect/>
          </a:stretch>
        </p:blipFill>
        <p:spPr>
          <a:xfrm>
            <a:off x="6408738" y="476250"/>
            <a:ext cx="9893300" cy="9893300"/>
          </a:xfrm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AD861AEB-57BF-488B-9566-C1B7A53E0718}"/>
              </a:ext>
            </a:extLst>
          </p:cNvPr>
          <p:cNvSpPr/>
          <p:nvPr/>
        </p:nvSpPr>
        <p:spPr>
          <a:xfrm>
            <a:off x="7287737" y="1112706"/>
            <a:ext cx="1439994" cy="1439994"/>
          </a:xfrm>
          <a:prstGeom prst="ellipse">
            <a:avLst/>
          </a:prstGeom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C2A76EF0-620A-4701-AA3F-869DD3F54FAB}"/>
              </a:ext>
            </a:extLst>
          </p:cNvPr>
          <p:cNvSpPr/>
          <p:nvPr/>
        </p:nvSpPr>
        <p:spPr>
          <a:xfrm>
            <a:off x="7722517" y="1500358"/>
            <a:ext cx="527728" cy="616372"/>
          </a:xfrm>
          <a:custGeom>
            <a:avLst/>
            <a:gdLst>
              <a:gd name="connsiteX0" fmla="*/ 180131 w 574471"/>
              <a:gd name="connsiteY0" fmla="*/ 450020 h 670967"/>
              <a:gd name="connsiteX1" fmla="*/ 148509 w 574471"/>
              <a:gd name="connsiteY1" fmla="*/ 541314 h 670967"/>
              <a:gd name="connsiteX2" fmla="*/ 191818 w 574471"/>
              <a:gd name="connsiteY2" fmla="*/ 538015 h 670967"/>
              <a:gd name="connsiteX3" fmla="*/ 287236 w 574471"/>
              <a:gd name="connsiteY3" fmla="*/ 655431 h 670967"/>
              <a:gd name="connsiteX4" fmla="*/ 382654 w 574471"/>
              <a:gd name="connsiteY4" fmla="*/ 538015 h 670967"/>
              <a:gd name="connsiteX5" fmla="*/ 425964 w 574471"/>
              <a:gd name="connsiteY5" fmla="*/ 541314 h 670967"/>
              <a:gd name="connsiteX6" fmla="*/ 395028 w 574471"/>
              <a:gd name="connsiteY6" fmla="*/ 450020 h 670967"/>
              <a:gd name="connsiteX7" fmla="*/ 411665 w 574471"/>
              <a:gd name="connsiteY7" fmla="*/ 458957 h 670967"/>
              <a:gd name="connsiteX8" fmla="*/ 509832 w 574471"/>
              <a:gd name="connsiteY8" fmla="*/ 507353 h 670967"/>
              <a:gd name="connsiteX9" fmla="*/ 558641 w 574471"/>
              <a:gd name="connsiteY9" fmla="*/ 572112 h 670967"/>
              <a:gd name="connsiteX10" fmla="*/ 574315 w 574471"/>
              <a:gd name="connsiteY10" fmla="*/ 658731 h 670967"/>
              <a:gd name="connsiteX11" fmla="*/ 563866 w 574471"/>
              <a:gd name="connsiteY11" fmla="*/ 670967 h 670967"/>
              <a:gd name="connsiteX12" fmla="*/ 290673 w 574471"/>
              <a:gd name="connsiteY12" fmla="*/ 670967 h 670967"/>
              <a:gd name="connsiteX13" fmla="*/ 283524 w 574471"/>
              <a:gd name="connsiteY13" fmla="*/ 670967 h 670967"/>
              <a:gd name="connsiteX14" fmla="*/ 10331 w 574471"/>
              <a:gd name="connsiteY14" fmla="*/ 670967 h 670967"/>
              <a:gd name="connsiteX15" fmla="*/ 157 w 574471"/>
              <a:gd name="connsiteY15" fmla="*/ 658731 h 670967"/>
              <a:gd name="connsiteX16" fmla="*/ 15831 w 574471"/>
              <a:gd name="connsiteY16" fmla="*/ 572112 h 670967"/>
              <a:gd name="connsiteX17" fmla="*/ 64640 w 574471"/>
              <a:gd name="connsiteY17" fmla="*/ 507353 h 670967"/>
              <a:gd name="connsiteX18" fmla="*/ 160470 w 574471"/>
              <a:gd name="connsiteY18" fmla="*/ 460057 h 670967"/>
              <a:gd name="connsiteX19" fmla="*/ 276609 w 574471"/>
              <a:gd name="connsiteY19" fmla="*/ 14 h 670967"/>
              <a:gd name="connsiteX20" fmla="*/ 342095 w 574471"/>
              <a:gd name="connsiteY20" fmla="*/ 27101 h 670967"/>
              <a:gd name="connsiteX21" fmla="*/ 445625 w 574471"/>
              <a:gd name="connsiteY21" fmla="*/ 228524 h 670967"/>
              <a:gd name="connsiteX22" fmla="*/ 495946 w 574471"/>
              <a:gd name="connsiteY22" fmla="*/ 357627 h 670967"/>
              <a:gd name="connsiteX23" fmla="*/ 364918 w 574471"/>
              <a:gd name="connsiteY23" fmla="*/ 397912 h 670967"/>
              <a:gd name="connsiteX24" fmla="*/ 364918 w 574471"/>
              <a:gd name="connsiteY24" fmla="*/ 426097 h 670967"/>
              <a:gd name="connsiteX25" fmla="*/ 365055 w 574471"/>
              <a:gd name="connsiteY25" fmla="*/ 428160 h 670967"/>
              <a:gd name="connsiteX26" fmla="*/ 287236 w 574471"/>
              <a:gd name="connsiteY26" fmla="*/ 655431 h 670967"/>
              <a:gd name="connsiteX27" fmla="*/ 209279 w 574471"/>
              <a:gd name="connsiteY27" fmla="*/ 427747 h 670967"/>
              <a:gd name="connsiteX28" fmla="*/ 209279 w 574471"/>
              <a:gd name="connsiteY28" fmla="*/ 398874 h 670967"/>
              <a:gd name="connsiteX29" fmla="*/ 76464 w 574471"/>
              <a:gd name="connsiteY29" fmla="*/ 355840 h 670967"/>
              <a:gd name="connsiteX30" fmla="*/ 131460 w 574471"/>
              <a:gd name="connsiteY30" fmla="*/ 200201 h 670967"/>
              <a:gd name="connsiteX31" fmla="*/ 225778 w 574471"/>
              <a:gd name="connsiteY31" fmla="*/ 9778 h 670967"/>
              <a:gd name="connsiteX32" fmla="*/ 276609 w 574471"/>
              <a:gd name="connsiteY32" fmla="*/ 14 h 670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74471" h="670967">
                <a:moveTo>
                  <a:pt x="180131" y="450020"/>
                </a:moveTo>
                <a:lnTo>
                  <a:pt x="148509" y="541314"/>
                </a:lnTo>
                <a:lnTo>
                  <a:pt x="191818" y="538015"/>
                </a:lnTo>
                <a:lnTo>
                  <a:pt x="287236" y="655431"/>
                </a:lnTo>
                <a:lnTo>
                  <a:pt x="382654" y="538015"/>
                </a:lnTo>
                <a:lnTo>
                  <a:pt x="425964" y="541314"/>
                </a:lnTo>
                <a:lnTo>
                  <a:pt x="395028" y="450020"/>
                </a:lnTo>
                <a:cubicBezTo>
                  <a:pt x="400528" y="453045"/>
                  <a:pt x="406027" y="456207"/>
                  <a:pt x="411665" y="458957"/>
                </a:cubicBezTo>
                <a:lnTo>
                  <a:pt x="509832" y="507353"/>
                </a:lnTo>
                <a:cubicBezTo>
                  <a:pt x="535406" y="520002"/>
                  <a:pt x="553554" y="544064"/>
                  <a:pt x="558641" y="572112"/>
                </a:cubicBezTo>
                <a:lnTo>
                  <a:pt x="574315" y="658731"/>
                </a:lnTo>
                <a:cubicBezTo>
                  <a:pt x="575415" y="665055"/>
                  <a:pt x="570603" y="670967"/>
                  <a:pt x="563866" y="670967"/>
                </a:cubicBezTo>
                <a:lnTo>
                  <a:pt x="290673" y="670967"/>
                </a:lnTo>
                <a:lnTo>
                  <a:pt x="283524" y="670967"/>
                </a:lnTo>
                <a:lnTo>
                  <a:pt x="10331" y="670967"/>
                </a:lnTo>
                <a:cubicBezTo>
                  <a:pt x="3869" y="670967"/>
                  <a:pt x="-943" y="665055"/>
                  <a:pt x="157" y="658731"/>
                </a:cubicBezTo>
                <a:lnTo>
                  <a:pt x="15831" y="572112"/>
                </a:lnTo>
                <a:cubicBezTo>
                  <a:pt x="20918" y="544064"/>
                  <a:pt x="39067" y="520002"/>
                  <a:pt x="64640" y="507353"/>
                </a:cubicBezTo>
                <a:lnTo>
                  <a:pt x="160470" y="460057"/>
                </a:lnTo>
                <a:close/>
                <a:moveTo>
                  <a:pt x="276609" y="14"/>
                </a:moveTo>
                <a:cubicBezTo>
                  <a:pt x="320208" y="729"/>
                  <a:pt x="342095" y="27101"/>
                  <a:pt x="342095" y="27101"/>
                </a:cubicBezTo>
                <a:cubicBezTo>
                  <a:pt x="431876" y="18852"/>
                  <a:pt x="456624" y="116882"/>
                  <a:pt x="445625" y="228524"/>
                </a:cubicBezTo>
                <a:cubicBezTo>
                  <a:pt x="434625" y="340304"/>
                  <a:pt x="495946" y="357627"/>
                  <a:pt x="495946" y="357627"/>
                </a:cubicBezTo>
                <a:cubicBezTo>
                  <a:pt x="453736" y="400662"/>
                  <a:pt x="364918" y="397912"/>
                  <a:pt x="364918" y="397912"/>
                </a:cubicBezTo>
                <a:lnTo>
                  <a:pt x="364918" y="426097"/>
                </a:lnTo>
                <a:lnTo>
                  <a:pt x="365055" y="428160"/>
                </a:lnTo>
                <a:lnTo>
                  <a:pt x="287236" y="655431"/>
                </a:lnTo>
                <a:lnTo>
                  <a:pt x="209279" y="427747"/>
                </a:lnTo>
                <a:lnTo>
                  <a:pt x="209279" y="398874"/>
                </a:lnTo>
                <a:cubicBezTo>
                  <a:pt x="106712" y="399837"/>
                  <a:pt x="76464" y="355840"/>
                  <a:pt x="76464" y="355840"/>
                </a:cubicBezTo>
                <a:cubicBezTo>
                  <a:pt x="76464" y="355840"/>
                  <a:pt x="135035" y="354878"/>
                  <a:pt x="131460" y="200201"/>
                </a:cubicBezTo>
                <a:cubicBezTo>
                  <a:pt x="127885" y="45388"/>
                  <a:pt x="199243" y="19952"/>
                  <a:pt x="225778" y="9778"/>
                </a:cubicBezTo>
                <a:cubicBezTo>
                  <a:pt x="245130" y="2388"/>
                  <a:pt x="262076" y="-225"/>
                  <a:pt x="276609" y="14"/>
                </a:cubicBezTo>
                <a:close/>
              </a:path>
            </a:pathLst>
          </a:custGeom>
          <a:solidFill>
            <a:schemeClr val="bg1"/>
          </a:solidFill>
          <a:ln w="136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3" name="Rectangle: Rounded Corners 40">
            <a:extLst>
              <a:ext uri="{FF2B5EF4-FFF2-40B4-BE49-F238E27FC236}">
                <a16:creationId xmlns:a16="http://schemas.microsoft.com/office/drawing/2014/main" id="{61EEBABF-B078-47F1-9A2D-CD34D21AC424}"/>
              </a:ext>
            </a:extLst>
          </p:cNvPr>
          <p:cNvSpPr>
            <a:spLocks/>
          </p:cNvSpPr>
          <p:nvPr/>
        </p:nvSpPr>
        <p:spPr bwMode="auto">
          <a:xfrm rot="16200000">
            <a:off x="1082219" y="4539882"/>
            <a:ext cx="257285" cy="1134676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4" name="Rectangle: Rounded Corners 43">
            <a:extLst>
              <a:ext uri="{FF2B5EF4-FFF2-40B4-BE49-F238E27FC236}">
                <a16:creationId xmlns:a16="http://schemas.microsoft.com/office/drawing/2014/main" id="{7E84F4DC-DC52-4C24-BB39-7CEB9AFFC465}"/>
              </a:ext>
            </a:extLst>
          </p:cNvPr>
          <p:cNvSpPr>
            <a:spLocks/>
          </p:cNvSpPr>
          <p:nvPr/>
        </p:nvSpPr>
        <p:spPr bwMode="auto">
          <a:xfrm rot="16200000">
            <a:off x="2429977" y="4539882"/>
            <a:ext cx="257285" cy="1134676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9EB8F39B-EE73-4617-81FB-158778B8CADF}"/>
              </a:ext>
            </a:extLst>
          </p:cNvPr>
          <p:cNvGrpSpPr/>
          <p:nvPr/>
        </p:nvGrpSpPr>
        <p:grpSpPr>
          <a:xfrm>
            <a:off x="541721" y="2957236"/>
            <a:ext cx="6120336" cy="1407776"/>
            <a:chOff x="1571361" y="2753282"/>
            <a:chExt cx="6120336" cy="1407776"/>
          </a:xfrm>
        </p:grpSpPr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D0DE57C4-8F6E-4A5A-93A6-A1FF077C92F0}"/>
                </a:ext>
              </a:extLst>
            </p:cNvPr>
            <p:cNvSpPr/>
            <p:nvPr/>
          </p:nvSpPr>
          <p:spPr bwMode="auto">
            <a:xfrm>
              <a:off x="1602935" y="2753282"/>
              <a:ext cx="608876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zh-CN" altLang="en-US" sz="3600" b="1" kern="100" dirty="0">
                  <a:cs typeface="+mn-ea"/>
                  <a:sym typeface="+mn-lt"/>
                </a:rPr>
                <a:t>专题</a:t>
              </a:r>
              <a:r>
                <a:rPr lang="en-US" altLang="zh-CN" sz="3600" b="1" kern="100" dirty="0">
                  <a:cs typeface="+mn-ea"/>
                  <a:sym typeface="+mn-lt"/>
                </a:rPr>
                <a:t>4.2 </a:t>
              </a:r>
              <a:r>
                <a:rPr lang="zh-CN" altLang="en-US" sz="3600" b="1" kern="100" dirty="0">
                  <a:cs typeface="+mn-ea"/>
                  <a:sym typeface="+mn-lt"/>
                </a:rPr>
                <a:t>直线、射线、线段</a:t>
              </a: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3B5F33C2-C30F-4A1B-BD37-0E4368C2D2B9}"/>
                </a:ext>
              </a:extLst>
            </p:cNvPr>
            <p:cNvSpPr/>
            <p:nvPr/>
          </p:nvSpPr>
          <p:spPr>
            <a:xfrm>
              <a:off x="1571361" y="3637838"/>
              <a:ext cx="347271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endParaRPr lang="zh-CN" altLang="en-US" sz="2800" dirty="0">
                <a:cs typeface="+mn-ea"/>
                <a:sym typeface="+mn-lt"/>
              </a:endParaRPr>
            </a:p>
          </p:txBody>
        </p:sp>
        <p:cxnSp>
          <p:nvCxnSpPr>
            <p:cNvPr id="28" name="直接连接符 27">
              <a:extLst>
                <a:ext uri="{FF2B5EF4-FFF2-40B4-BE49-F238E27FC236}">
                  <a16:creationId xmlns:a16="http://schemas.microsoft.com/office/drawing/2014/main" id="{1F7CED96-A437-4563-85AE-AF1616939787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63329"/>
              <a:ext cx="591169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9" name="矩形 28">
            <a:extLst>
              <a:ext uri="{FF2B5EF4-FFF2-40B4-BE49-F238E27FC236}">
                <a16:creationId xmlns:a16="http://schemas.microsoft.com/office/drawing/2014/main" id="{B4E3D553-314F-4B78-BF17-7BDB9EDAB4BE}"/>
              </a:ext>
            </a:extLst>
          </p:cNvPr>
          <p:cNvSpPr/>
          <p:nvPr/>
        </p:nvSpPr>
        <p:spPr bwMode="auto">
          <a:xfrm>
            <a:off x="541721" y="2314904"/>
            <a:ext cx="35798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第四章 几何图形初步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222799BE-28EB-4A8B-8B89-2F7571B48ABB}"/>
              </a:ext>
            </a:extLst>
          </p:cNvPr>
          <p:cNvSpPr txBox="1"/>
          <p:nvPr/>
        </p:nvSpPr>
        <p:spPr>
          <a:xfrm>
            <a:off x="541721" y="4301996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5B024338-3A8A-4C34-A4D9-FF464C819F10}"/>
              </a:ext>
            </a:extLst>
          </p:cNvPr>
          <p:cNvSpPr/>
          <p:nvPr/>
        </p:nvSpPr>
        <p:spPr>
          <a:xfrm>
            <a:off x="541721" y="3870923"/>
            <a:ext cx="41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457200"/>
            <a:r>
              <a:rPr lang="zh-CN" altLang="en-US" dirty="0">
                <a:cs typeface="+mn-ea"/>
                <a:sym typeface="+mn-lt"/>
              </a:rPr>
              <a:t>（直线、射线、线段的表示）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4F35E481-693F-4C67-A46C-A6A04D20BD38}"/>
              </a:ext>
            </a:extLst>
          </p:cNvPr>
          <p:cNvSpPr txBox="1"/>
          <p:nvPr/>
        </p:nvSpPr>
        <p:spPr>
          <a:xfrm>
            <a:off x="656863" y="5000943"/>
            <a:ext cx="8899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0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90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31FF31B2-0A60-441E-AF02-65C8DD9DA813}"/>
              </a:ext>
            </a:extLst>
          </p:cNvPr>
          <p:cNvSpPr txBox="1"/>
          <p:nvPr/>
        </p:nvSpPr>
        <p:spPr>
          <a:xfrm>
            <a:off x="2004621" y="5000943"/>
            <a:ext cx="10731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90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900" dirty="0">
                <a:solidFill>
                  <a:schemeClr val="bg1"/>
                </a:solidFill>
                <a:cs typeface="+mn-ea"/>
                <a:sym typeface="+mn-lt"/>
              </a:rPr>
              <a:t>2020.4.4</a:t>
            </a:r>
            <a:endParaRPr lang="zh-CN" alt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D2F9ACCE-195F-454B-836A-B523178CCB97}"/>
              </a:ext>
            </a:extLst>
          </p:cNvPr>
          <p:cNvSpPr/>
          <p:nvPr/>
        </p:nvSpPr>
        <p:spPr>
          <a:xfrm>
            <a:off x="642881" y="510676"/>
            <a:ext cx="1103086" cy="3693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cs typeface="+mn-ea"/>
                <a:sym typeface="+mn-lt"/>
              </a:rPr>
              <a:t>LOGO</a:t>
            </a:r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9442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9" grpId="0"/>
      <p:bldP spid="30" grpId="0"/>
      <p:bldP spid="32" grpId="0"/>
      <p:bldP spid="3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8AAE2752-B0A1-4A9A-9B80-C362B234FBE8}"/>
              </a:ext>
            </a:extLst>
          </p:cNvPr>
          <p:cNvSpPr/>
          <p:nvPr/>
        </p:nvSpPr>
        <p:spPr>
          <a:xfrm>
            <a:off x="931996" y="1216430"/>
            <a:ext cx="9903519" cy="644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667" b="1" dirty="0">
                <a:cs typeface="+mn-ea"/>
                <a:sym typeface="+mn-lt"/>
              </a:rPr>
              <a:t>射线</a:t>
            </a:r>
            <a:r>
              <a:rPr lang="en-US" altLang="zh-CN" sz="2667" b="1" dirty="0">
                <a:cs typeface="+mn-ea"/>
                <a:sym typeface="+mn-lt"/>
              </a:rPr>
              <a:t>OA</a:t>
            </a:r>
            <a:r>
              <a:rPr lang="zh-CN" altLang="en-US" sz="2667" b="1" dirty="0">
                <a:cs typeface="+mn-ea"/>
                <a:sym typeface="+mn-lt"/>
              </a:rPr>
              <a:t>和射线</a:t>
            </a:r>
            <a:r>
              <a:rPr lang="en-US" altLang="zh-CN" sz="2667" b="1" dirty="0">
                <a:cs typeface="+mn-ea"/>
                <a:sym typeface="+mn-lt"/>
              </a:rPr>
              <a:t>AO</a:t>
            </a:r>
            <a:r>
              <a:rPr lang="zh-CN" altLang="en-US" sz="2667" b="1" dirty="0">
                <a:cs typeface="+mn-ea"/>
                <a:sym typeface="+mn-lt"/>
              </a:rPr>
              <a:t>是同一条射线吗？</a:t>
            </a:r>
            <a:endParaRPr lang="en-US" altLang="zh-CN" sz="2667" b="1" dirty="0">
              <a:cs typeface="+mn-ea"/>
              <a:sym typeface="+mn-lt"/>
            </a:endParaRPr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F2D6FFD0-DAE7-4393-A974-5BB83BA782CC}"/>
              </a:ext>
            </a:extLst>
          </p:cNvPr>
          <p:cNvCxnSpPr>
            <a:cxnSpLocks/>
          </p:cNvCxnSpPr>
          <p:nvPr/>
        </p:nvCxnSpPr>
        <p:spPr>
          <a:xfrm flipH="1">
            <a:off x="1856979" y="2403669"/>
            <a:ext cx="3420533" cy="0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椭圆 6">
            <a:extLst>
              <a:ext uri="{FF2B5EF4-FFF2-40B4-BE49-F238E27FC236}">
                <a16:creationId xmlns:a16="http://schemas.microsoft.com/office/drawing/2014/main" id="{D9FFE608-FD0E-4B7A-8B10-07AE0CB8125A}"/>
              </a:ext>
            </a:extLst>
          </p:cNvPr>
          <p:cNvSpPr/>
          <p:nvPr/>
        </p:nvSpPr>
        <p:spPr>
          <a:xfrm flipV="1">
            <a:off x="2872136" y="2359645"/>
            <a:ext cx="67733" cy="6095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E2C75995-D86A-4860-AB13-2C71CB9A07AC}"/>
              </a:ext>
            </a:extLst>
          </p:cNvPr>
          <p:cNvSpPr/>
          <p:nvPr/>
        </p:nvSpPr>
        <p:spPr>
          <a:xfrm flipV="1">
            <a:off x="1823112" y="2342711"/>
            <a:ext cx="67733" cy="6095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67F60D5-669E-4990-BBFB-E57AA0D7123E}"/>
              </a:ext>
            </a:extLst>
          </p:cNvPr>
          <p:cNvSpPr txBox="1"/>
          <p:nvPr/>
        </p:nvSpPr>
        <p:spPr>
          <a:xfrm>
            <a:off x="2677403" y="2447695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1D63AAC7-EC89-43C0-87D7-0BFA8CC6F865}"/>
              </a:ext>
            </a:extLst>
          </p:cNvPr>
          <p:cNvSpPr txBox="1"/>
          <p:nvPr/>
        </p:nvSpPr>
        <p:spPr>
          <a:xfrm>
            <a:off x="1615019" y="2448098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E0AD5B11-6AF0-4BD7-A7D2-C2F554CEACEC}"/>
              </a:ext>
            </a:extLst>
          </p:cNvPr>
          <p:cNvCxnSpPr>
            <a:cxnSpLocks/>
          </p:cNvCxnSpPr>
          <p:nvPr/>
        </p:nvCxnSpPr>
        <p:spPr>
          <a:xfrm flipH="1">
            <a:off x="1823112" y="3340913"/>
            <a:ext cx="3420533" cy="0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" name="椭圆 11">
            <a:extLst>
              <a:ext uri="{FF2B5EF4-FFF2-40B4-BE49-F238E27FC236}">
                <a16:creationId xmlns:a16="http://schemas.microsoft.com/office/drawing/2014/main" id="{4015B155-6234-49A0-98D3-1848448E33DC}"/>
              </a:ext>
            </a:extLst>
          </p:cNvPr>
          <p:cNvSpPr/>
          <p:nvPr/>
        </p:nvSpPr>
        <p:spPr>
          <a:xfrm flipV="1">
            <a:off x="5217403" y="3324845"/>
            <a:ext cx="67733" cy="6095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9E2565EB-E6DC-4468-B87B-319CA970630F}"/>
              </a:ext>
            </a:extLst>
          </p:cNvPr>
          <p:cNvSpPr/>
          <p:nvPr/>
        </p:nvSpPr>
        <p:spPr>
          <a:xfrm flipV="1">
            <a:off x="4168379" y="3307911"/>
            <a:ext cx="67733" cy="6095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651518C0-24D0-40FB-9257-AFBA16FEC4A2}"/>
              </a:ext>
            </a:extLst>
          </p:cNvPr>
          <p:cNvSpPr txBox="1"/>
          <p:nvPr/>
        </p:nvSpPr>
        <p:spPr>
          <a:xfrm>
            <a:off x="5022669" y="3412895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3922769B-580F-446D-B4B4-5473E05C9798}"/>
              </a:ext>
            </a:extLst>
          </p:cNvPr>
          <p:cNvSpPr txBox="1"/>
          <p:nvPr/>
        </p:nvSpPr>
        <p:spPr>
          <a:xfrm>
            <a:off x="3960285" y="3413298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928B19D-FB05-4A25-8466-A69B3706D20D}"/>
              </a:ext>
            </a:extLst>
          </p:cNvPr>
          <p:cNvSpPr/>
          <p:nvPr/>
        </p:nvSpPr>
        <p:spPr>
          <a:xfrm>
            <a:off x="6885110" y="2251325"/>
            <a:ext cx="26693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2400" b="1" dirty="0">
                <a:cs typeface="+mn-ea"/>
                <a:sym typeface="+mn-lt"/>
              </a:rPr>
              <a:t>射线</a:t>
            </a:r>
            <a:r>
              <a:rPr lang="en-US" altLang="zh-CN" sz="2400" b="1" dirty="0">
                <a:cs typeface="+mn-ea"/>
                <a:sym typeface="+mn-lt"/>
              </a:rPr>
              <a:t>OA(O</a:t>
            </a:r>
            <a:r>
              <a:rPr lang="zh-CN" altLang="en-US" sz="2400" b="1" dirty="0">
                <a:cs typeface="+mn-ea"/>
                <a:sym typeface="+mn-lt"/>
              </a:rPr>
              <a:t>为端点</a:t>
            </a:r>
            <a:r>
              <a:rPr lang="en-US" altLang="zh-CN" sz="2400" b="1" dirty="0">
                <a:cs typeface="+mn-ea"/>
                <a:sym typeface="+mn-lt"/>
              </a:rPr>
              <a:t>)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02F5EDA0-1156-4503-979C-9015583E091C}"/>
              </a:ext>
            </a:extLst>
          </p:cNvPr>
          <p:cNvSpPr/>
          <p:nvPr/>
        </p:nvSpPr>
        <p:spPr>
          <a:xfrm>
            <a:off x="6914490" y="3243617"/>
            <a:ext cx="2492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2400" b="1" dirty="0">
                <a:cs typeface="+mn-ea"/>
                <a:sym typeface="+mn-lt"/>
              </a:rPr>
              <a:t>射线</a:t>
            </a:r>
            <a:r>
              <a:rPr lang="en-US" altLang="zh-CN" sz="2400" b="1" dirty="0">
                <a:cs typeface="+mn-ea"/>
                <a:sym typeface="+mn-lt"/>
              </a:rPr>
              <a:t>AO</a:t>
            </a:r>
            <a:r>
              <a:rPr lang="en-US" altLang="zh-CN" sz="2000" b="1" dirty="0">
                <a:cs typeface="+mn-ea"/>
                <a:sym typeface="+mn-lt"/>
              </a:rPr>
              <a:t> (A</a:t>
            </a:r>
            <a:r>
              <a:rPr lang="zh-CN" altLang="en-US" sz="2000" b="1" dirty="0">
                <a:cs typeface="+mn-ea"/>
                <a:sym typeface="+mn-lt"/>
              </a:rPr>
              <a:t>为端点</a:t>
            </a:r>
            <a:r>
              <a:rPr lang="en-US" altLang="zh-CN" sz="2000" b="1" dirty="0">
                <a:cs typeface="+mn-ea"/>
                <a:sym typeface="+mn-lt"/>
              </a:rPr>
              <a:t>)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18" name="带形: 前凸 17">
            <a:extLst>
              <a:ext uri="{FF2B5EF4-FFF2-40B4-BE49-F238E27FC236}">
                <a16:creationId xmlns:a16="http://schemas.microsoft.com/office/drawing/2014/main" id="{FE6D59D2-153A-472C-AA66-3B35AD30D8C3}"/>
              </a:ext>
            </a:extLst>
          </p:cNvPr>
          <p:cNvSpPr/>
          <p:nvPr/>
        </p:nvSpPr>
        <p:spPr>
          <a:xfrm>
            <a:off x="1890845" y="4832941"/>
            <a:ext cx="7695794" cy="983564"/>
          </a:xfrm>
          <a:prstGeom prst="ribbon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zh-CN" altLang="en-US" sz="2400" b="1" dirty="0">
                <a:solidFill>
                  <a:prstClr val="white"/>
                </a:solidFill>
                <a:cs typeface="+mn-ea"/>
                <a:sym typeface="+mn-lt"/>
              </a:rPr>
              <a:t>不是一条射线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95E51DDA-2715-4FD2-A95C-B20B820A3209}"/>
              </a:ext>
            </a:extLst>
          </p:cNvPr>
          <p:cNvSpPr txBox="1"/>
          <p:nvPr/>
        </p:nvSpPr>
        <p:spPr>
          <a:xfrm>
            <a:off x="760616" y="252184"/>
            <a:ext cx="8002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A66AC"/>
                </a:solidFill>
                <a:cs typeface="+mn-ea"/>
                <a:sym typeface="+mn-lt"/>
              </a:rPr>
              <a:t>思考</a:t>
            </a:r>
          </a:p>
        </p:txBody>
      </p:sp>
    </p:spTree>
    <p:extLst>
      <p:ext uri="{BB962C8B-B14F-4D97-AF65-F5344CB8AC3E}">
        <p14:creationId xmlns:p14="http://schemas.microsoft.com/office/powerpoint/2010/main" val="125594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2" grpId="0" animBg="1"/>
      <p:bldP spid="13" grpId="0" animBg="1"/>
      <p:bldP spid="14" grpId="0"/>
      <p:bldP spid="15" grpId="0"/>
      <p:bldP spid="16" grpId="0"/>
      <p:bldP spid="17" grpId="0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id="{B043BE08-29E8-4436-B7EF-EC5B0B6F7136}"/>
              </a:ext>
            </a:extLst>
          </p:cNvPr>
          <p:cNvSpPr/>
          <p:nvPr/>
        </p:nvSpPr>
        <p:spPr>
          <a:xfrm>
            <a:off x="1103446" y="1082995"/>
            <a:ext cx="9903519" cy="4921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667" b="1" dirty="0">
                <a:cs typeface="+mn-ea"/>
                <a:sym typeface="+mn-lt"/>
              </a:rPr>
              <a:t>按下面的语句画图</a:t>
            </a:r>
            <a:endParaRPr lang="en-US" altLang="zh-CN" sz="2667" b="1" dirty="0"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en-US" altLang="zh-CN" sz="2667" dirty="0">
                <a:cs typeface="+mn-ea"/>
                <a:sym typeface="+mn-lt"/>
              </a:rPr>
              <a:t>1.直线m</a:t>
            </a:r>
            <a:r>
              <a:rPr lang="zh-CN" altLang="en-US" sz="2667" dirty="0">
                <a:cs typeface="+mn-ea"/>
                <a:sym typeface="+mn-lt"/>
              </a:rPr>
              <a:t>经过点O</a:t>
            </a:r>
            <a:endParaRPr lang="en-US" altLang="zh-CN" sz="2667" dirty="0"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endParaRPr lang="en-US" altLang="zh-CN" sz="2667" dirty="0"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en-US" altLang="zh-CN" sz="2667" dirty="0">
                <a:cs typeface="+mn-ea"/>
                <a:sym typeface="+mn-lt"/>
              </a:rPr>
              <a:t>2.点</a:t>
            </a:r>
            <a:r>
              <a:rPr lang="zh-CN" altLang="en-US" sz="2667" dirty="0">
                <a:cs typeface="+mn-ea"/>
                <a:sym typeface="+mn-lt"/>
              </a:rPr>
              <a:t>P在直线</a:t>
            </a:r>
            <a:r>
              <a:rPr lang="en-US" altLang="zh-CN" sz="2667" dirty="0" err="1">
                <a:cs typeface="+mn-ea"/>
                <a:sym typeface="+mn-lt"/>
              </a:rPr>
              <a:t>mn</a:t>
            </a:r>
            <a:r>
              <a:rPr lang="zh-CN" altLang="en-US" sz="2667" dirty="0">
                <a:cs typeface="+mn-ea"/>
                <a:sym typeface="+mn-lt"/>
              </a:rPr>
              <a:t>外</a:t>
            </a:r>
            <a:endParaRPr lang="en-US" altLang="zh-CN" sz="2667" dirty="0"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endParaRPr lang="en-US" altLang="zh-CN" sz="2667" dirty="0"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en-US" altLang="zh-CN" sz="2667" dirty="0">
                <a:cs typeface="+mn-ea"/>
                <a:sym typeface="+mn-lt"/>
              </a:rPr>
              <a:t>3.经过点</a:t>
            </a:r>
            <a:r>
              <a:rPr lang="zh-CN" altLang="en-US" sz="2667" dirty="0">
                <a:cs typeface="+mn-ea"/>
                <a:sym typeface="+mn-lt"/>
              </a:rPr>
              <a:t>A的三条直线</a:t>
            </a:r>
            <a:r>
              <a:rPr lang="zh-CN" altLang="zh-CN" sz="2667" dirty="0">
                <a:cs typeface="+mn-ea"/>
                <a:sym typeface="+mn-lt"/>
              </a:rPr>
              <a:t>a</a:t>
            </a:r>
            <a:r>
              <a:rPr lang="zh-CN" altLang="en-US" sz="2667" dirty="0">
                <a:cs typeface="+mn-ea"/>
                <a:sym typeface="+mn-lt"/>
              </a:rPr>
              <a:t>、</a:t>
            </a:r>
            <a:r>
              <a:rPr lang="zh-CN" altLang="zh-CN" sz="2667" dirty="0">
                <a:cs typeface="+mn-ea"/>
                <a:sym typeface="+mn-lt"/>
              </a:rPr>
              <a:t>b</a:t>
            </a:r>
            <a:r>
              <a:rPr lang="zh-CN" altLang="en-US" sz="2667" dirty="0">
                <a:cs typeface="+mn-ea"/>
                <a:sym typeface="+mn-lt"/>
              </a:rPr>
              <a:t>、</a:t>
            </a:r>
            <a:r>
              <a:rPr lang="zh-CN" altLang="zh-CN" sz="2667" dirty="0">
                <a:cs typeface="+mn-ea"/>
                <a:sym typeface="+mn-lt"/>
              </a:rPr>
              <a:t>c</a:t>
            </a:r>
            <a:endParaRPr lang="en-US" altLang="zh-CN" sz="2667" dirty="0"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endParaRPr lang="en-US" altLang="zh-CN" sz="2667" dirty="0"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en-US" altLang="zh-CN" sz="2667" dirty="0">
                <a:cs typeface="+mn-ea"/>
                <a:sym typeface="+mn-lt"/>
              </a:rPr>
              <a:t>4.线段</a:t>
            </a:r>
            <a:r>
              <a:rPr lang="zh-CN" altLang="en-US" sz="2667" dirty="0">
                <a:cs typeface="+mn-ea"/>
                <a:sym typeface="+mn-lt"/>
              </a:rPr>
              <a:t>AB、CD相交于点C</a:t>
            </a:r>
            <a:endParaRPr lang="en-US" altLang="zh-CN" sz="2667" dirty="0">
              <a:cs typeface="+mn-ea"/>
              <a:sym typeface="+mn-lt"/>
            </a:endParaRPr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C0446553-63D4-4E19-9C0F-C1C0EEDCFD9E}"/>
              </a:ext>
            </a:extLst>
          </p:cNvPr>
          <p:cNvCxnSpPr>
            <a:cxnSpLocks/>
          </p:cNvCxnSpPr>
          <p:nvPr/>
        </p:nvCxnSpPr>
        <p:spPr>
          <a:xfrm flipH="1">
            <a:off x="4981179" y="2073469"/>
            <a:ext cx="3420533" cy="0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椭圆 9">
            <a:extLst>
              <a:ext uri="{FF2B5EF4-FFF2-40B4-BE49-F238E27FC236}">
                <a16:creationId xmlns:a16="http://schemas.microsoft.com/office/drawing/2014/main" id="{0DC39E61-DAC2-473D-BD96-7DF9CE3EE242}"/>
              </a:ext>
            </a:extLst>
          </p:cNvPr>
          <p:cNvSpPr/>
          <p:nvPr/>
        </p:nvSpPr>
        <p:spPr>
          <a:xfrm flipV="1">
            <a:off x="5996336" y="2029445"/>
            <a:ext cx="67733" cy="6095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C08508EA-C714-4EFA-98E3-67F948C290B7}"/>
              </a:ext>
            </a:extLst>
          </p:cNvPr>
          <p:cNvSpPr txBox="1"/>
          <p:nvPr/>
        </p:nvSpPr>
        <p:spPr>
          <a:xfrm>
            <a:off x="8485536" y="1502345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m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12B98789-44DD-4928-BE5F-2AA9EE4C7772}"/>
              </a:ext>
            </a:extLst>
          </p:cNvPr>
          <p:cNvSpPr txBox="1"/>
          <p:nvPr/>
        </p:nvSpPr>
        <p:spPr>
          <a:xfrm>
            <a:off x="5801603" y="2175703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A7498907-EB3A-4943-B1FD-75283085312B}"/>
              </a:ext>
            </a:extLst>
          </p:cNvPr>
          <p:cNvCxnSpPr>
            <a:cxnSpLocks/>
          </p:cNvCxnSpPr>
          <p:nvPr/>
        </p:nvCxnSpPr>
        <p:spPr>
          <a:xfrm flipH="1">
            <a:off x="4981179" y="3382584"/>
            <a:ext cx="3420533" cy="0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" name="椭圆 13">
            <a:extLst>
              <a:ext uri="{FF2B5EF4-FFF2-40B4-BE49-F238E27FC236}">
                <a16:creationId xmlns:a16="http://schemas.microsoft.com/office/drawing/2014/main" id="{DEDDD80D-2DA2-42F4-881D-D8778F587D31}"/>
              </a:ext>
            </a:extLst>
          </p:cNvPr>
          <p:cNvSpPr/>
          <p:nvPr/>
        </p:nvSpPr>
        <p:spPr>
          <a:xfrm flipV="1">
            <a:off x="7020803" y="2780979"/>
            <a:ext cx="67733" cy="6095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97A35B51-1961-44C2-AC1D-25FA4FF2A277}"/>
              </a:ext>
            </a:extLst>
          </p:cNvPr>
          <p:cNvSpPr txBox="1"/>
          <p:nvPr/>
        </p:nvSpPr>
        <p:spPr>
          <a:xfrm>
            <a:off x="5638800" y="3324737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m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DC528A16-CC2E-45B9-830A-26F8ED1AE69D}"/>
              </a:ext>
            </a:extLst>
          </p:cNvPr>
          <p:cNvSpPr txBox="1"/>
          <p:nvPr/>
        </p:nvSpPr>
        <p:spPr>
          <a:xfrm>
            <a:off x="7198603" y="2390467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p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B42C1039-53C9-4CEB-B7DF-28A54E56D2DC}"/>
              </a:ext>
            </a:extLst>
          </p:cNvPr>
          <p:cNvSpPr txBox="1"/>
          <p:nvPr/>
        </p:nvSpPr>
        <p:spPr>
          <a:xfrm>
            <a:off x="7427203" y="3333606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n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id="{BEB3E608-2B08-424E-A342-7348A89B28FF}"/>
              </a:ext>
            </a:extLst>
          </p:cNvPr>
          <p:cNvSpPr/>
          <p:nvPr/>
        </p:nvSpPr>
        <p:spPr>
          <a:xfrm flipV="1">
            <a:off x="7812918" y="4900567"/>
            <a:ext cx="67733" cy="6095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B45BCBA0-D3DB-489D-BF0C-C4F9BD057975}"/>
              </a:ext>
            </a:extLst>
          </p:cNvPr>
          <p:cNvSpPr txBox="1"/>
          <p:nvPr/>
        </p:nvSpPr>
        <p:spPr>
          <a:xfrm>
            <a:off x="7655803" y="4068425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928449C7-0AD0-4258-BBBC-8FBFD67C0710}"/>
              </a:ext>
            </a:extLst>
          </p:cNvPr>
          <p:cNvSpPr/>
          <p:nvPr/>
        </p:nvSpPr>
        <p:spPr>
          <a:xfrm flipV="1">
            <a:off x="5867400" y="3333606"/>
            <a:ext cx="67733" cy="6095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" name="椭圆 21">
            <a:extLst>
              <a:ext uri="{FF2B5EF4-FFF2-40B4-BE49-F238E27FC236}">
                <a16:creationId xmlns:a16="http://schemas.microsoft.com/office/drawing/2014/main" id="{FD91524C-A119-4564-9BD5-7547EB26ABFC}"/>
              </a:ext>
            </a:extLst>
          </p:cNvPr>
          <p:cNvSpPr/>
          <p:nvPr/>
        </p:nvSpPr>
        <p:spPr>
          <a:xfrm flipV="1">
            <a:off x="7566083" y="3333605"/>
            <a:ext cx="67733" cy="6095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23" name="直接连接符 22">
            <a:extLst>
              <a:ext uri="{FF2B5EF4-FFF2-40B4-BE49-F238E27FC236}">
                <a16:creationId xmlns:a16="http://schemas.microsoft.com/office/drawing/2014/main" id="{CA33234C-0EE7-484E-87BE-D45964D632B6}"/>
              </a:ext>
            </a:extLst>
          </p:cNvPr>
          <p:cNvCxnSpPr>
            <a:cxnSpLocks/>
          </p:cNvCxnSpPr>
          <p:nvPr/>
        </p:nvCxnSpPr>
        <p:spPr>
          <a:xfrm flipH="1">
            <a:off x="6170384" y="4931045"/>
            <a:ext cx="3420533" cy="0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6AE6AE85-2D36-4CAE-88A5-379CE88F456A}"/>
              </a:ext>
            </a:extLst>
          </p:cNvPr>
          <p:cNvCxnSpPr>
            <a:cxnSpLocks/>
          </p:cNvCxnSpPr>
          <p:nvPr/>
        </p:nvCxnSpPr>
        <p:spPr>
          <a:xfrm flipH="1" flipV="1">
            <a:off x="6483651" y="4425448"/>
            <a:ext cx="2973616" cy="1114155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id="{2ACA44A6-3668-4B6D-AD75-285B77A40152}"/>
              </a:ext>
            </a:extLst>
          </p:cNvPr>
          <p:cNvCxnSpPr>
            <a:cxnSpLocks/>
          </p:cNvCxnSpPr>
          <p:nvPr/>
        </p:nvCxnSpPr>
        <p:spPr>
          <a:xfrm flipH="1">
            <a:off x="7054670" y="4482639"/>
            <a:ext cx="2631197" cy="653256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8" name="文本框 27">
            <a:extLst>
              <a:ext uri="{FF2B5EF4-FFF2-40B4-BE49-F238E27FC236}">
                <a16:creationId xmlns:a16="http://schemas.microsoft.com/office/drawing/2014/main" id="{F713A1BA-899A-4A34-993B-0875AE4D043B}"/>
              </a:ext>
            </a:extLst>
          </p:cNvPr>
          <p:cNvSpPr txBox="1"/>
          <p:nvPr/>
        </p:nvSpPr>
        <p:spPr>
          <a:xfrm>
            <a:off x="9777611" y="3934473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BE731771-512E-4599-AD0B-0011A03A37BC}"/>
              </a:ext>
            </a:extLst>
          </p:cNvPr>
          <p:cNvSpPr txBox="1"/>
          <p:nvPr/>
        </p:nvSpPr>
        <p:spPr>
          <a:xfrm>
            <a:off x="9749432" y="4558705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4A050489-0F5A-4CA0-A1E7-90551B5F570B}"/>
              </a:ext>
            </a:extLst>
          </p:cNvPr>
          <p:cNvSpPr txBox="1"/>
          <p:nvPr/>
        </p:nvSpPr>
        <p:spPr>
          <a:xfrm>
            <a:off x="9588139" y="5212622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3" name="椭圆 32">
            <a:extLst>
              <a:ext uri="{FF2B5EF4-FFF2-40B4-BE49-F238E27FC236}">
                <a16:creationId xmlns:a16="http://schemas.microsoft.com/office/drawing/2014/main" id="{EF88EB68-00C6-4E63-8242-7DE03B9E6CF2}"/>
              </a:ext>
            </a:extLst>
          </p:cNvPr>
          <p:cNvSpPr/>
          <p:nvPr/>
        </p:nvSpPr>
        <p:spPr>
          <a:xfrm flipV="1">
            <a:off x="6224936" y="5828175"/>
            <a:ext cx="67733" cy="6095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4" name="椭圆 33">
            <a:extLst>
              <a:ext uri="{FF2B5EF4-FFF2-40B4-BE49-F238E27FC236}">
                <a16:creationId xmlns:a16="http://schemas.microsoft.com/office/drawing/2014/main" id="{BC343779-8BF2-4BF6-ADD0-EB4EF1D33069}"/>
              </a:ext>
            </a:extLst>
          </p:cNvPr>
          <p:cNvSpPr/>
          <p:nvPr/>
        </p:nvSpPr>
        <p:spPr>
          <a:xfrm flipV="1">
            <a:off x="8201083" y="5800511"/>
            <a:ext cx="67733" cy="6095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35" name="直接连接符 34">
            <a:extLst>
              <a:ext uri="{FF2B5EF4-FFF2-40B4-BE49-F238E27FC236}">
                <a16:creationId xmlns:a16="http://schemas.microsoft.com/office/drawing/2014/main" id="{6EAA95F1-1727-4DBE-86B6-4ED7B41ACD24}"/>
              </a:ext>
            </a:extLst>
          </p:cNvPr>
          <p:cNvCxnSpPr>
            <a:cxnSpLocks/>
            <a:stCxn id="34" idx="0"/>
          </p:cNvCxnSpPr>
          <p:nvPr/>
        </p:nvCxnSpPr>
        <p:spPr>
          <a:xfrm flipH="1" flipV="1">
            <a:off x="6292669" y="5858653"/>
            <a:ext cx="1942280" cy="2816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7" name="椭圆 36">
            <a:extLst>
              <a:ext uri="{FF2B5EF4-FFF2-40B4-BE49-F238E27FC236}">
                <a16:creationId xmlns:a16="http://schemas.microsoft.com/office/drawing/2014/main" id="{B146C683-33C5-40F9-BB51-4D01AFF0FDC3}"/>
              </a:ext>
            </a:extLst>
          </p:cNvPr>
          <p:cNvSpPr/>
          <p:nvPr/>
        </p:nvSpPr>
        <p:spPr>
          <a:xfrm flipV="1">
            <a:off x="7532216" y="5819325"/>
            <a:ext cx="67733" cy="6095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8" name="椭圆 37">
            <a:extLst>
              <a:ext uri="{FF2B5EF4-FFF2-40B4-BE49-F238E27FC236}">
                <a16:creationId xmlns:a16="http://schemas.microsoft.com/office/drawing/2014/main" id="{9381E55C-B14C-47FA-9813-D7223E1BC746}"/>
              </a:ext>
            </a:extLst>
          </p:cNvPr>
          <p:cNvSpPr/>
          <p:nvPr/>
        </p:nvSpPr>
        <p:spPr>
          <a:xfrm flipV="1">
            <a:off x="8556683" y="6226383"/>
            <a:ext cx="67733" cy="6095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39" name="直接连接符 38">
            <a:extLst>
              <a:ext uri="{FF2B5EF4-FFF2-40B4-BE49-F238E27FC236}">
                <a16:creationId xmlns:a16="http://schemas.microsoft.com/office/drawing/2014/main" id="{4AFA6CB7-B3D2-41A9-B7F8-7C352EACCA8E}"/>
              </a:ext>
            </a:extLst>
          </p:cNvPr>
          <p:cNvCxnSpPr>
            <a:cxnSpLocks/>
            <a:stCxn id="38" idx="3"/>
          </p:cNvCxnSpPr>
          <p:nvPr/>
        </p:nvCxnSpPr>
        <p:spPr>
          <a:xfrm flipH="1" flipV="1">
            <a:off x="7532217" y="5889133"/>
            <a:ext cx="1034384" cy="346176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1" name="文本框 40">
            <a:extLst>
              <a:ext uri="{FF2B5EF4-FFF2-40B4-BE49-F238E27FC236}">
                <a16:creationId xmlns:a16="http://schemas.microsoft.com/office/drawing/2014/main" id="{DEE227AE-D873-443C-9D3A-33CADC329471}"/>
              </a:ext>
            </a:extLst>
          </p:cNvPr>
          <p:cNvSpPr txBox="1"/>
          <p:nvPr/>
        </p:nvSpPr>
        <p:spPr>
          <a:xfrm>
            <a:off x="5647901" y="5539603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4FF94C96-14B3-42C5-BA55-B2A03CC35A59}"/>
              </a:ext>
            </a:extLst>
          </p:cNvPr>
          <p:cNvSpPr txBox="1"/>
          <p:nvPr/>
        </p:nvSpPr>
        <p:spPr>
          <a:xfrm>
            <a:off x="8467419" y="5429062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6D0B39C3-96F7-47B6-A37B-F05387DEE1F9}"/>
              </a:ext>
            </a:extLst>
          </p:cNvPr>
          <p:cNvSpPr txBox="1"/>
          <p:nvPr/>
        </p:nvSpPr>
        <p:spPr>
          <a:xfrm>
            <a:off x="7276283" y="5224869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1967FE76-C53F-4B4F-B7BD-5D351F4A29FC}"/>
              </a:ext>
            </a:extLst>
          </p:cNvPr>
          <p:cNvSpPr txBox="1"/>
          <p:nvPr/>
        </p:nvSpPr>
        <p:spPr>
          <a:xfrm>
            <a:off x="8556683" y="618677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D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9ABA2D64-A025-4D66-A52B-5B94F757C5A4}"/>
              </a:ext>
            </a:extLst>
          </p:cNvPr>
          <p:cNvSpPr txBox="1"/>
          <p:nvPr/>
        </p:nvSpPr>
        <p:spPr>
          <a:xfrm>
            <a:off x="760616" y="252184"/>
            <a:ext cx="8002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A66AC"/>
                </a:solidFill>
                <a:cs typeface="+mn-ea"/>
                <a:sym typeface="+mn-lt"/>
              </a:rPr>
              <a:t>练一练</a:t>
            </a:r>
          </a:p>
        </p:txBody>
      </p:sp>
    </p:spTree>
    <p:extLst>
      <p:ext uri="{BB962C8B-B14F-4D97-AF65-F5344CB8AC3E}">
        <p14:creationId xmlns:p14="http://schemas.microsoft.com/office/powerpoint/2010/main" val="220239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  <p:bldP spid="14" grpId="0" animBg="1"/>
      <p:bldP spid="15" grpId="0"/>
      <p:bldP spid="16" grpId="0"/>
      <p:bldP spid="17" grpId="0"/>
      <p:bldP spid="19" grpId="0" animBg="1"/>
      <p:bldP spid="20" grpId="0"/>
      <p:bldP spid="21" grpId="0" animBg="1"/>
      <p:bldP spid="22" grpId="0" animBg="1"/>
      <p:bldP spid="28" grpId="0"/>
      <p:bldP spid="29" grpId="0"/>
      <p:bldP spid="30" grpId="0"/>
      <p:bldP spid="33" grpId="0" animBg="1"/>
      <p:bldP spid="34" grpId="0" animBg="1"/>
      <p:bldP spid="37" grpId="0" animBg="1"/>
      <p:bldP spid="38" grpId="0" animBg="1"/>
      <p:bldP spid="41" grpId="0"/>
      <p:bldP spid="42" grpId="0"/>
      <p:bldP spid="43" grpId="0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4D0E6318-8400-425D-B32B-9AE6338C8361}"/>
              </a:ext>
            </a:extLst>
          </p:cNvPr>
          <p:cNvSpPr/>
          <p:nvPr/>
        </p:nvSpPr>
        <p:spPr>
          <a:xfrm>
            <a:off x="989145" y="1024466"/>
            <a:ext cx="859935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zh-CN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如图：</a:t>
            </a:r>
            <a:endParaRPr lang="zh-CN" altLang="zh-CN" sz="24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 fontAlgn="ctr">
              <a:lnSpc>
                <a:spcPct val="150000"/>
              </a:lnSpc>
            </a:pPr>
            <a:r>
              <a:rPr lang="zh-CN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）图中共有几条直线？请表示出来．</a:t>
            </a:r>
            <a:endParaRPr lang="zh-CN" altLang="zh-CN" sz="24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 fontAlgn="ctr">
              <a:lnSpc>
                <a:spcPct val="150000"/>
              </a:lnSpc>
            </a:pPr>
            <a:r>
              <a:rPr lang="zh-CN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）图中共有几条线段？写出以点</a:t>
            </a:r>
            <a:r>
              <a:rPr lang="en-US" altLang="zh-CN" sz="2400" b="1" i="1" kern="100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为端点的所有线段．</a:t>
            </a:r>
            <a:endParaRPr lang="zh-CN" altLang="zh-CN" sz="2400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6" name="图片 5" descr="figure">
            <a:extLst>
              <a:ext uri="{FF2B5EF4-FFF2-40B4-BE49-F238E27FC236}">
                <a16:creationId xmlns:a16="http://schemas.microsoft.com/office/drawing/2014/main" id="{C43D7BE4-2364-42DD-924E-B43E86915AF2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24750" y="3027854"/>
            <a:ext cx="4186767" cy="2330451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A1AD5D0E-BBFA-4F97-99A2-66ABA9BEB4FA}"/>
              </a:ext>
            </a:extLst>
          </p:cNvPr>
          <p:cNvSpPr/>
          <p:nvPr/>
        </p:nvSpPr>
        <p:spPr>
          <a:xfrm>
            <a:off x="989145" y="2951598"/>
            <a:ext cx="6535605" cy="3374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200000"/>
              </a:lnSpc>
            </a:pPr>
            <a:r>
              <a:rPr lang="zh-CN" altLang="zh-CN" sz="2133" kern="100" dirty="0">
                <a:cs typeface="+mn-ea"/>
                <a:sym typeface="+mn-lt"/>
              </a:rPr>
              <a:t>解：</a:t>
            </a:r>
            <a:endParaRPr lang="en-US" altLang="zh-CN" sz="2133" kern="100" dirty="0">
              <a:cs typeface="+mn-ea"/>
              <a:sym typeface="+mn-lt"/>
            </a:endParaRPr>
          </a:p>
          <a:p>
            <a:pPr defTabSz="914377" fontAlgn="ctr">
              <a:lnSpc>
                <a:spcPct val="200000"/>
              </a:lnSpc>
            </a:pPr>
            <a:r>
              <a:rPr lang="zh-CN" altLang="zh-CN" sz="2133" kern="100" dirty="0">
                <a:cs typeface="+mn-ea"/>
                <a:sym typeface="+mn-lt"/>
              </a:rPr>
              <a:t>（</a:t>
            </a:r>
            <a:r>
              <a:rPr lang="en-US" altLang="zh-CN" sz="2133" kern="100" dirty="0">
                <a:cs typeface="+mn-ea"/>
                <a:sym typeface="+mn-lt"/>
              </a:rPr>
              <a:t>1</a:t>
            </a:r>
            <a:r>
              <a:rPr lang="zh-CN" altLang="zh-CN" sz="2133" kern="100" dirty="0">
                <a:cs typeface="+mn-ea"/>
                <a:sym typeface="+mn-lt"/>
              </a:rPr>
              <a:t>）图中共有</a:t>
            </a:r>
            <a:r>
              <a:rPr lang="en-US" altLang="zh-CN" sz="2133" kern="100" dirty="0">
                <a:cs typeface="+mn-ea"/>
                <a:sym typeface="+mn-lt"/>
              </a:rPr>
              <a:t>4</a:t>
            </a:r>
            <a:r>
              <a:rPr lang="zh-CN" altLang="zh-CN" sz="2133" kern="100" dirty="0">
                <a:cs typeface="+mn-ea"/>
                <a:sym typeface="+mn-lt"/>
              </a:rPr>
              <a:t>条直线；直线</a:t>
            </a:r>
            <a:r>
              <a:rPr lang="en-US" altLang="zh-CN" sz="2133" i="1" kern="100" dirty="0">
                <a:cs typeface="+mn-ea"/>
                <a:sym typeface="+mn-lt"/>
              </a:rPr>
              <a:t>AB</a:t>
            </a:r>
            <a:r>
              <a:rPr lang="en-US" altLang="zh-CN" sz="2133" kern="100" dirty="0">
                <a:cs typeface="+mn-ea"/>
                <a:sym typeface="+mn-lt"/>
              </a:rPr>
              <a:t>   </a:t>
            </a:r>
            <a:r>
              <a:rPr lang="zh-CN" altLang="zh-CN" sz="2133" kern="100" dirty="0">
                <a:cs typeface="+mn-ea"/>
                <a:sym typeface="+mn-lt"/>
              </a:rPr>
              <a:t>直线 </a:t>
            </a:r>
            <a:r>
              <a:rPr lang="en-US" altLang="zh-CN" sz="2133" i="1" kern="100" dirty="0">
                <a:cs typeface="+mn-ea"/>
                <a:sym typeface="+mn-lt"/>
              </a:rPr>
              <a:t>AC</a:t>
            </a:r>
            <a:r>
              <a:rPr lang="en-US" altLang="zh-CN" sz="2133" kern="100" dirty="0">
                <a:cs typeface="+mn-ea"/>
                <a:sym typeface="+mn-lt"/>
              </a:rPr>
              <a:t>     </a:t>
            </a:r>
            <a:r>
              <a:rPr lang="zh-CN" altLang="zh-CN" sz="2133" kern="100" dirty="0">
                <a:cs typeface="+mn-ea"/>
                <a:sym typeface="+mn-lt"/>
              </a:rPr>
              <a:t>直线 </a:t>
            </a:r>
            <a:r>
              <a:rPr lang="en-US" altLang="zh-CN" sz="2133" i="1" kern="100" dirty="0">
                <a:cs typeface="+mn-ea"/>
                <a:sym typeface="+mn-lt"/>
              </a:rPr>
              <a:t>AD</a:t>
            </a:r>
            <a:r>
              <a:rPr lang="en-US" altLang="zh-CN" sz="2133" kern="100" dirty="0">
                <a:cs typeface="+mn-ea"/>
                <a:sym typeface="+mn-lt"/>
              </a:rPr>
              <a:t>     </a:t>
            </a:r>
            <a:r>
              <a:rPr lang="zh-CN" altLang="zh-CN" sz="2133" kern="100" dirty="0">
                <a:cs typeface="+mn-ea"/>
                <a:sym typeface="+mn-lt"/>
              </a:rPr>
              <a:t>直线 </a:t>
            </a:r>
            <a:r>
              <a:rPr lang="en-US" altLang="zh-CN" sz="2133" i="1" kern="100" dirty="0">
                <a:cs typeface="+mn-ea"/>
                <a:sym typeface="+mn-lt"/>
              </a:rPr>
              <a:t>BF</a:t>
            </a:r>
            <a:r>
              <a:rPr lang="zh-CN" altLang="zh-CN" sz="2133" kern="100" dirty="0">
                <a:cs typeface="+mn-ea"/>
                <a:sym typeface="+mn-lt"/>
              </a:rPr>
              <a:t>；</a:t>
            </a:r>
            <a:endParaRPr lang="en-US" altLang="zh-CN" sz="2133" kern="100" dirty="0">
              <a:cs typeface="+mn-ea"/>
              <a:sym typeface="+mn-lt"/>
            </a:endParaRPr>
          </a:p>
          <a:p>
            <a:pPr defTabSz="914377" fontAlgn="ctr">
              <a:lnSpc>
                <a:spcPct val="200000"/>
              </a:lnSpc>
            </a:pPr>
            <a:r>
              <a:rPr lang="zh-CN" altLang="zh-CN" sz="2133" kern="100" dirty="0">
                <a:cs typeface="+mn-ea"/>
                <a:sym typeface="+mn-lt"/>
              </a:rPr>
              <a:t>（</a:t>
            </a:r>
            <a:r>
              <a:rPr lang="en-US" altLang="zh-CN" sz="2133" kern="100" dirty="0">
                <a:cs typeface="+mn-ea"/>
                <a:sym typeface="+mn-lt"/>
              </a:rPr>
              <a:t>2</a:t>
            </a:r>
            <a:r>
              <a:rPr lang="zh-CN" altLang="zh-CN" sz="2133" kern="100" dirty="0">
                <a:cs typeface="+mn-ea"/>
                <a:sym typeface="+mn-lt"/>
              </a:rPr>
              <a:t>）图中共有</a:t>
            </a:r>
            <a:r>
              <a:rPr lang="en-US" altLang="zh-CN" sz="2133" kern="100" dirty="0">
                <a:cs typeface="+mn-ea"/>
                <a:sym typeface="+mn-lt"/>
              </a:rPr>
              <a:t>13</a:t>
            </a:r>
            <a:r>
              <a:rPr lang="zh-CN" altLang="zh-CN" sz="2133" kern="100" dirty="0">
                <a:cs typeface="+mn-ea"/>
                <a:sym typeface="+mn-lt"/>
              </a:rPr>
              <a:t>条线段；其中以点</a:t>
            </a:r>
            <a:r>
              <a:rPr lang="en-US" altLang="zh-CN" sz="2133" i="1" kern="100" dirty="0">
                <a:cs typeface="+mn-ea"/>
                <a:sym typeface="+mn-lt"/>
              </a:rPr>
              <a:t>B</a:t>
            </a:r>
            <a:r>
              <a:rPr lang="zh-CN" altLang="zh-CN" sz="2133" kern="100" dirty="0">
                <a:cs typeface="+mn-ea"/>
                <a:sym typeface="+mn-lt"/>
              </a:rPr>
              <a:t>为端点的线段有</a:t>
            </a:r>
            <a:r>
              <a:rPr lang="en-US" altLang="zh-CN" sz="2133" i="1" kern="100" dirty="0">
                <a:cs typeface="+mn-ea"/>
                <a:sym typeface="+mn-lt"/>
              </a:rPr>
              <a:t>BA</a:t>
            </a:r>
            <a:r>
              <a:rPr lang="zh-CN" altLang="zh-CN" sz="2133" kern="100" dirty="0">
                <a:cs typeface="+mn-ea"/>
                <a:sym typeface="+mn-lt"/>
              </a:rPr>
              <a:t>、线段</a:t>
            </a:r>
            <a:r>
              <a:rPr lang="en-US" altLang="zh-CN" sz="2133" i="1" kern="100" dirty="0">
                <a:cs typeface="+mn-ea"/>
                <a:sym typeface="+mn-lt"/>
              </a:rPr>
              <a:t>BE</a:t>
            </a:r>
            <a:r>
              <a:rPr lang="zh-CN" altLang="zh-CN" sz="2133" kern="100" dirty="0">
                <a:cs typeface="+mn-ea"/>
                <a:sym typeface="+mn-lt"/>
              </a:rPr>
              <a:t>、线段</a:t>
            </a:r>
            <a:r>
              <a:rPr lang="en-US" altLang="zh-CN" sz="2133" i="1" kern="100" dirty="0">
                <a:cs typeface="+mn-ea"/>
                <a:sym typeface="+mn-lt"/>
              </a:rPr>
              <a:t>BF</a:t>
            </a:r>
            <a:r>
              <a:rPr lang="zh-CN" altLang="zh-CN" sz="2133" kern="100" dirty="0">
                <a:cs typeface="+mn-ea"/>
                <a:sym typeface="+mn-lt"/>
              </a:rPr>
              <a:t>、线段</a:t>
            </a:r>
            <a:r>
              <a:rPr lang="en-US" altLang="zh-CN" sz="2133" i="1" kern="100" dirty="0">
                <a:cs typeface="+mn-ea"/>
                <a:sym typeface="+mn-lt"/>
              </a:rPr>
              <a:t>BC</a:t>
            </a:r>
            <a:r>
              <a:rPr lang="zh-CN" altLang="zh-CN" sz="2133" kern="100" dirty="0">
                <a:cs typeface="+mn-ea"/>
                <a:sym typeface="+mn-lt"/>
              </a:rPr>
              <a:t>、线段</a:t>
            </a:r>
            <a:r>
              <a:rPr lang="en-US" altLang="zh-CN" sz="2133" i="1" kern="100" dirty="0">
                <a:cs typeface="+mn-ea"/>
                <a:sym typeface="+mn-lt"/>
              </a:rPr>
              <a:t>BD</a:t>
            </a:r>
            <a:r>
              <a:rPr lang="zh-CN" altLang="zh-CN" sz="2133" kern="100" dirty="0">
                <a:cs typeface="+mn-ea"/>
                <a:sym typeface="+mn-lt"/>
              </a:rPr>
              <a:t>．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8A4F1A58-936F-4404-B409-BEB159086B8C}"/>
              </a:ext>
            </a:extLst>
          </p:cNvPr>
          <p:cNvSpPr txBox="1"/>
          <p:nvPr/>
        </p:nvSpPr>
        <p:spPr>
          <a:xfrm>
            <a:off x="760616" y="252184"/>
            <a:ext cx="8002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A66AC"/>
                </a:solidFill>
                <a:cs typeface="+mn-ea"/>
                <a:sym typeface="+mn-lt"/>
              </a:rPr>
              <a:t>练一练</a:t>
            </a:r>
          </a:p>
        </p:txBody>
      </p:sp>
    </p:spTree>
    <p:extLst>
      <p:ext uri="{BB962C8B-B14F-4D97-AF65-F5344CB8AC3E}">
        <p14:creationId xmlns:p14="http://schemas.microsoft.com/office/powerpoint/2010/main" val="178662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占位符 10">
            <a:extLst>
              <a:ext uri="{FF2B5EF4-FFF2-40B4-BE49-F238E27FC236}">
                <a16:creationId xmlns:a16="http://schemas.microsoft.com/office/drawing/2014/main" id="{4E044D5A-3C6D-47B5-A95B-33A52B301B1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2" r="19952"/>
          <a:stretch>
            <a:fillRect/>
          </a:stretch>
        </p:blipFill>
        <p:spPr>
          <a:xfrm>
            <a:off x="6408738" y="476250"/>
            <a:ext cx="9893300" cy="9893300"/>
          </a:xfrm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AD861AEB-57BF-488B-9566-C1B7A53E0718}"/>
              </a:ext>
            </a:extLst>
          </p:cNvPr>
          <p:cNvSpPr/>
          <p:nvPr/>
        </p:nvSpPr>
        <p:spPr>
          <a:xfrm>
            <a:off x="7287737" y="1112706"/>
            <a:ext cx="1439994" cy="1439994"/>
          </a:xfrm>
          <a:prstGeom prst="ellipse">
            <a:avLst/>
          </a:prstGeom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C2A76EF0-620A-4701-AA3F-869DD3F54FAB}"/>
              </a:ext>
            </a:extLst>
          </p:cNvPr>
          <p:cNvSpPr/>
          <p:nvPr/>
        </p:nvSpPr>
        <p:spPr>
          <a:xfrm>
            <a:off x="7722517" y="1500358"/>
            <a:ext cx="527728" cy="616372"/>
          </a:xfrm>
          <a:custGeom>
            <a:avLst/>
            <a:gdLst>
              <a:gd name="connsiteX0" fmla="*/ 180131 w 574471"/>
              <a:gd name="connsiteY0" fmla="*/ 450020 h 670967"/>
              <a:gd name="connsiteX1" fmla="*/ 148509 w 574471"/>
              <a:gd name="connsiteY1" fmla="*/ 541314 h 670967"/>
              <a:gd name="connsiteX2" fmla="*/ 191818 w 574471"/>
              <a:gd name="connsiteY2" fmla="*/ 538015 h 670967"/>
              <a:gd name="connsiteX3" fmla="*/ 287236 w 574471"/>
              <a:gd name="connsiteY3" fmla="*/ 655431 h 670967"/>
              <a:gd name="connsiteX4" fmla="*/ 382654 w 574471"/>
              <a:gd name="connsiteY4" fmla="*/ 538015 h 670967"/>
              <a:gd name="connsiteX5" fmla="*/ 425964 w 574471"/>
              <a:gd name="connsiteY5" fmla="*/ 541314 h 670967"/>
              <a:gd name="connsiteX6" fmla="*/ 395028 w 574471"/>
              <a:gd name="connsiteY6" fmla="*/ 450020 h 670967"/>
              <a:gd name="connsiteX7" fmla="*/ 411665 w 574471"/>
              <a:gd name="connsiteY7" fmla="*/ 458957 h 670967"/>
              <a:gd name="connsiteX8" fmla="*/ 509832 w 574471"/>
              <a:gd name="connsiteY8" fmla="*/ 507353 h 670967"/>
              <a:gd name="connsiteX9" fmla="*/ 558641 w 574471"/>
              <a:gd name="connsiteY9" fmla="*/ 572112 h 670967"/>
              <a:gd name="connsiteX10" fmla="*/ 574315 w 574471"/>
              <a:gd name="connsiteY10" fmla="*/ 658731 h 670967"/>
              <a:gd name="connsiteX11" fmla="*/ 563866 w 574471"/>
              <a:gd name="connsiteY11" fmla="*/ 670967 h 670967"/>
              <a:gd name="connsiteX12" fmla="*/ 290673 w 574471"/>
              <a:gd name="connsiteY12" fmla="*/ 670967 h 670967"/>
              <a:gd name="connsiteX13" fmla="*/ 283524 w 574471"/>
              <a:gd name="connsiteY13" fmla="*/ 670967 h 670967"/>
              <a:gd name="connsiteX14" fmla="*/ 10331 w 574471"/>
              <a:gd name="connsiteY14" fmla="*/ 670967 h 670967"/>
              <a:gd name="connsiteX15" fmla="*/ 157 w 574471"/>
              <a:gd name="connsiteY15" fmla="*/ 658731 h 670967"/>
              <a:gd name="connsiteX16" fmla="*/ 15831 w 574471"/>
              <a:gd name="connsiteY16" fmla="*/ 572112 h 670967"/>
              <a:gd name="connsiteX17" fmla="*/ 64640 w 574471"/>
              <a:gd name="connsiteY17" fmla="*/ 507353 h 670967"/>
              <a:gd name="connsiteX18" fmla="*/ 160470 w 574471"/>
              <a:gd name="connsiteY18" fmla="*/ 460057 h 670967"/>
              <a:gd name="connsiteX19" fmla="*/ 276609 w 574471"/>
              <a:gd name="connsiteY19" fmla="*/ 14 h 670967"/>
              <a:gd name="connsiteX20" fmla="*/ 342095 w 574471"/>
              <a:gd name="connsiteY20" fmla="*/ 27101 h 670967"/>
              <a:gd name="connsiteX21" fmla="*/ 445625 w 574471"/>
              <a:gd name="connsiteY21" fmla="*/ 228524 h 670967"/>
              <a:gd name="connsiteX22" fmla="*/ 495946 w 574471"/>
              <a:gd name="connsiteY22" fmla="*/ 357627 h 670967"/>
              <a:gd name="connsiteX23" fmla="*/ 364918 w 574471"/>
              <a:gd name="connsiteY23" fmla="*/ 397912 h 670967"/>
              <a:gd name="connsiteX24" fmla="*/ 364918 w 574471"/>
              <a:gd name="connsiteY24" fmla="*/ 426097 h 670967"/>
              <a:gd name="connsiteX25" fmla="*/ 365055 w 574471"/>
              <a:gd name="connsiteY25" fmla="*/ 428160 h 670967"/>
              <a:gd name="connsiteX26" fmla="*/ 287236 w 574471"/>
              <a:gd name="connsiteY26" fmla="*/ 655431 h 670967"/>
              <a:gd name="connsiteX27" fmla="*/ 209279 w 574471"/>
              <a:gd name="connsiteY27" fmla="*/ 427747 h 670967"/>
              <a:gd name="connsiteX28" fmla="*/ 209279 w 574471"/>
              <a:gd name="connsiteY28" fmla="*/ 398874 h 670967"/>
              <a:gd name="connsiteX29" fmla="*/ 76464 w 574471"/>
              <a:gd name="connsiteY29" fmla="*/ 355840 h 670967"/>
              <a:gd name="connsiteX30" fmla="*/ 131460 w 574471"/>
              <a:gd name="connsiteY30" fmla="*/ 200201 h 670967"/>
              <a:gd name="connsiteX31" fmla="*/ 225778 w 574471"/>
              <a:gd name="connsiteY31" fmla="*/ 9778 h 670967"/>
              <a:gd name="connsiteX32" fmla="*/ 276609 w 574471"/>
              <a:gd name="connsiteY32" fmla="*/ 14 h 670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74471" h="670967">
                <a:moveTo>
                  <a:pt x="180131" y="450020"/>
                </a:moveTo>
                <a:lnTo>
                  <a:pt x="148509" y="541314"/>
                </a:lnTo>
                <a:lnTo>
                  <a:pt x="191818" y="538015"/>
                </a:lnTo>
                <a:lnTo>
                  <a:pt x="287236" y="655431"/>
                </a:lnTo>
                <a:lnTo>
                  <a:pt x="382654" y="538015"/>
                </a:lnTo>
                <a:lnTo>
                  <a:pt x="425964" y="541314"/>
                </a:lnTo>
                <a:lnTo>
                  <a:pt x="395028" y="450020"/>
                </a:lnTo>
                <a:cubicBezTo>
                  <a:pt x="400528" y="453045"/>
                  <a:pt x="406027" y="456207"/>
                  <a:pt x="411665" y="458957"/>
                </a:cubicBezTo>
                <a:lnTo>
                  <a:pt x="509832" y="507353"/>
                </a:lnTo>
                <a:cubicBezTo>
                  <a:pt x="535406" y="520002"/>
                  <a:pt x="553554" y="544064"/>
                  <a:pt x="558641" y="572112"/>
                </a:cubicBezTo>
                <a:lnTo>
                  <a:pt x="574315" y="658731"/>
                </a:lnTo>
                <a:cubicBezTo>
                  <a:pt x="575415" y="665055"/>
                  <a:pt x="570603" y="670967"/>
                  <a:pt x="563866" y="670967"/>
                </a:cubicBezTo>
                <a:lnTo>
                  <a:pt x="290673" y="670967"/>
                </a:lnTo>
                <a:lnTo>
                  <a:pt x="283524" y="670967"/>
                </a:lnTo>
                <a:lnTo>
                  <a:pt x="10331" y="670967"/>
                </a:lnTo>
                <a:cubicBezTo>
                  <a:pt x="3869" y="670967"/>
                  <a:pt x="-943" y="665055"/>
                  <a:pt x="157" y="658731"/>
                </a:cubicBezTo>
                <a:lnTo>
                  <a:pt x="15831" y="572112"/>
                </a:lnTo>
                <a:cubicBezTo>
                  <a:pt x="20918" y="544064"/>
                  <a:pt x="39067" y="520002"/>
                  <a:pt x="64640" y="507353"/>
                </a:cubicBezTo>
                <a:lnTo>
                  <a:pt x="160470" y="460057"/>
                </a:lnTo>
                <a:close/>
                <a:moveTo>
                  <a:pt x="276609" y="14"/>
                </a:moveTo>
                <a:cubicBezTo>
                  <a:pt x="320208" y="729"/>
                  <a:pt x="342095" y="27101"/>
                  <a:pt x="342095" y="27101"/>
                </a:cubicBezTo>
                <a:cubicBezTo>
                  <a:pt x="431876" y="18852"/>
                  <a:pt x="456624" y="116882"/>
                  <a:pt x="445625" y="228524"/>
                </a:cubicBezTo>
                <a:cubicBezTo>
                  <a:pt x="434625" y="340304"/>
                  <a:pt x="495946" y="357627"/>
                  <a:pt x="495946" y="357627"/>
                </a:cubicBezTo>
                <a:cubicBezTo>
                  <a:pt x="453736" y="400662"/>
                  <a:pt x="364918" y="397912"/>
                  <a:pt x="364918" y="397912"/>
                </a:cubicBezTo>
                <a:lnTo>
                  <a:pt x="364918" y="426097"/>
                </a:lnTo>
                <a:lnTo>
                  <a:pt x="365055" y="428160"/>
                </a:lnTo>
                <a:lnTo>
                  <a:pt x="287236" y="655431"/>
                </a:lnTo>
                <a:lnTo>
                  <a:pt x="209279" y="427747"/>
                </a:lnTo>
                <a:lnTo>
                  <a:pt x="209279" y="398874"/>
                </a:lnTo>
                <a:cubicBezTo>
                  <a:pt x="106712" y="399837"/>
                  <a:pt x="76464" y="355840"/>
                  <a:pt x="76464" y="355840"/>
                </a:cubicBezTo>
                <a:cubicBezTo>
                  <a:pt x="76464" y="355840"/>
                  <a:pt x="135035" y="354878"/>
                  <a:pt x="131460" y="200201"/>
                </a:cubicBezTo>
                <a:cubicBezTo>
                  <a:pt x="127885" y="45388"/>
                  <a:pt x="199243" y="19952"/>
                  <a:pt x="225778" y="9778"/>
                </a:cubicBezTo>
                <a:cubicBezTo>
                  <a:pt x="245130" y="2388"/>
                  <a:pt x="262076" y="-225"/>
                  <a:pt x="276609" y="14"/>
                </a:cubicBezTo>
                <a:close/>
              </a:path>
            </a:pathLst>
          </a:custGeom>
          <a:solidFill>
            <a:schemeClr val="bg1"/>
          </a:solidFill>
          <a:ln w="136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3" name="Rectangle: Rounded Corners 40">
            <a:extLst>
              <a:ext uri="{FF2B5EF4-FFF2-40B4-BE49-F238E27FC236}">
                <a16:creationId xmlns:a16="http://schemas.microsoft.com/office/drawing/2014/main" id="{61EEBABF-B078-47F1-9A2D-CD34D21AC424}"/>
              </a:ext>
            </a:extLst>
          </p:cNvPr>
          <p:cNvSpPr>
            <a:spLocks/>
          </p:cNvSpPr>
          <p:nvPr/>
        </p:nvSpPr>
        <p:spPr bwMode="auto">
          <a:xfrm rot="16200000">
            <a:off x="1082219" y="4539882"/>
            <a:ext cx="257285" cy="1134676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4" name="Rectangle: Rounded Corners 43">
            <a:extLst>
              <a:ext uri="{FF2B5EF4-FFF2-40B4-BE49-F238E27FC236}">
                <a16:creationId xmlns:a16="http://schemas.microsoft.com/office/drawing/2014/main" id="{7E84F4DC-DC52-4C24-BB39-7CEB9AFFC465}"/>
              </a:ext>
            </a:extLst>
          </p:cNvPr>
          <p:cNvSpPr>
            <a:spLocks/>
          </p:cNvSpPr>
          <p:nvPr/>
        </p:nvSpPr>
        <p:spPr bwMode="auto">
          <a:xfrm rot="16200000">
            <a:off x="2429977" y="4539882"/>
            <a:ext cx="257285" cy="1134676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9EB8F39B-EE73-4617-81FB-158778B8CADF}"/>
              </a:ext>
            </a:extLst>
          </p:cNvPr>
          <p:cNvGrpSpPr/>
          <p:nvPr/>
        </p:nvGrpSpPr>
        <p:grpSpPr>
          <a:xfrm>
            <a:off x="541721" y="2957236"/>
            <a:ext cx="6120336" cy="1407776"/>
            <a:chOff x="1571361" y="2753282"/>
            <a:chExt cx="6120336" cy="1407776"/>
          </a:xfrm>
        </p:grpSpPr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D0DE57C4-8F6E-4A5A-93A6-A1FF077C92F0}"/>
                </a:ext>
              </a:extLst>
            </p:cNvPr>
            <p:cNvSpPr/>
            <p:nvPr/>
          </p:nvSpPr>
          <p:spPr bwMode="auto">
            <a:xfrm>
              <a:off x="1602935" y="2753282"/>
              <a:ext cx="6088762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zh-CN" altLang="en-US" sz="4000" b="1" kern="100" dirty="0">
                  <a:cs typeface="+mn-ea"/>
                  <a:sym typeface="+mn-lt"/>
                </a:rPr>
                <a:t>感谢您的仔细观看</a:t>
              </a: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3B5F33C2-C30F-4A1B-BD37-0E4368C2D2B9}"/>
                </a:ext>
              </a:extLst>
            </p:cNvPr>
            <p:cNvSpPr/>
            <p:nvPr/>
          </p:nvSpPr>
          <p:spPr>
            <a:xfrm>
              <a:off x="1571361" y="3637838"/>
              <a:ext cx="347271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endParaRPr lang="zh-CN" altLang="en-US" sz="2800" dirty="0">
                <a:cs typeface="+mn-ea"/>
                <a:sym typeface="+mn-lt"/>
              </a:endParaRPr>
            </a:p>
          </p:txBody>
        </p:sp>
        <p:cxnSp>
          <p:nvCxnSpPr>
            <p:cNvPr id="28" name="直接连接符 27">
              <a:extLst>
                <a:ext uri="{FF2B5EF4-FFF2-40B4-BE49-F238E27FC236}">
                  <a16:creationId xmlns:a16="http://schemas.microsoft.com/office/drawing/2014/main" id="{1F7CED96-A437-4563-85AE-AF1616939787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63329"/>
              <a:ext cx="591169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9" name="矩形 28">
            <a:extLst>
              <a:ext uri="{FF2B5EF4-FFF2-40B4-BE49-F238E27FC236}">
                <a16:creationId xmlns:a16="http://schemas.microsoft.com/office/drawing/2014/main" id="{B4E3D553-314F-4B78-BF17-7BDB9EDAB4BE}"/>
              </a:ext>
            </a:extLst>
          </p:cNvPr>
          <p:cNvSpPr/>
          <p:nvPr/>
        </p:nvSpPr>
        <p:spPr bwMode="auto">
          <a:xfrm>
            <a:off x="541721" y="2314904"/>
            <a:ext cx="35798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第四章 几何图形初步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222799BE-28EB-4A8B-8B89-2F7571B48ABB}"/>
              </a:ext>
            </a:extLst>
          </p:cNvPr>
          <p:cNvSpPr txBox="1"/>
          <p:nvPr/>
        </p:nvSpPr>
        <p:spPr>
          <a:xfrm>
            <a:off x="541721" y="4301996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5B024338-3A8A-4C34-A4D9-FF464C819F10}"/>
              </a:ext>
            </a:extLst>
          </p:cNvPr>
          <p:cNvSpPr/>
          <p:nvPr/>
        </p:nvSpPr>
        <p:spPr>
          <a:xfrm>
            <a:off x="541721" y="3870923"/>
            <a:ext cx="41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457200"/>
            <a:r>
              <a:rPr lang="zh-CN" altLang="en-US" dirty="0">
                <a:cs typeface="+mn-ea"/>
                <a:sym typeface="+mn-lt"/>
              </a:rPr>
              <a:t>（直线、射线、线段的表示）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4F35E481-693F-4C67-A46C-A6A04D20BD38}"/>
              </a:ext>
            </a:extLst>
          </p:cNvPr>
          <p:cNvSpPr txBox="1"/>
          <p:nvPr/>
        </p:nvSpPr>
        <p:spPr>
          <a:xfrm>
            <a:off x="656863" y="5000943"/>
            <a:ext cx="8899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0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90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31FF31B2-0A60-441E-AF02-65C8DD9DA813}"/>
              </a:ext>
            </a:extLst>
          </p:cNvPr>
          <p:cNvSpPr txBox="1"/>
          <p:nvPr/>
        </p:nvSpPr>
        <p:spPr>
          <a:xfrm>
            <a:off x="2004621" y="5000943"/>
            <a:ext cx="10731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90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900" dirty="0">
                <a:solidFill>
                  <a:schemeClr val="bg1"/>
                </a:solidFill>
                <a:cs typeface="+mn-ea"/>
                <a:sym typeface="+mn-lt"/>
              </a:rPr>
              <a:t>2020.4.4</a:t>
            </a:r>
            <a:endParaRPr lang="zh-CN" alt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D2F9ACCE-195F-454B-836A-B523178CCB97}"/>
              </a:ext>
            </a:extLst>
          </p:cNvPr>
          <p:cNvSpPr/>
          <p:nvPr/>
        </p:nvSpPr>
        <p:spPr>
          <a:xfrm>
            <a:off x="642881" y="510676"/>
            <a:ext cx="1103086" cy="3693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cs typeface="+mn-ea"/>
                <a:sym typeface="+mn-lt"/>
              </a:rPr>
              <a:t>LOGO</a:t>
            </a:r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633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1AA47B63-C498-4FE6-B18D-502D68D5C4E8}"/>
              </a:ext>
            </a:extLst>
          </p:cNvPr>
          <p:cNvSpPr txBox="1"/>
          <p:nvPr/>
        </p:nvSpPr>
        <p:spPr>
          <a:xfrm>
            <a:off x="760616" y="252184"/>
            <a:ext cx="3468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A66AC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C86EB465-F8DB-4223-B4AC-F1CA14E57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385" y="1383257"/>
            <a:ext cx="46638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4A66AC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F3549C47-5068-460E-B969-9CC8F67DB0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385" y="2227799"/>
            <a:ext cx="10348517" cy="1566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1</a:t>
            </a:r>
            <a:r>
              <a:rPr lang="zh-CN" altLang="en-US" dirty="0">
                <a:cs typeface="+mn-ea"/>
                <a:sym typeface="+mn-lt"/>
              </a:rPr>
              <a:t>、结合日常生活经验，感受两点确定一条直线。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2</a:t>
            </a:r>
            <a:r>
              <a:rPr lang="zh-CN" altLang="en-US" dirty="0">
                <a:cs typeface="+mn-ea"/>
                <a:sym typeface="+mn-lt"/>
              </a:rPr>
              <a:t>、初步了解直线、射线、线段，尝试用符号表示直线、射线、线段。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3</a:t>
            </a:r>
            <a:r>
              <a:rPr lang="zh-CN" altLang="en-US" dirty="0">
                <a:cs typeface="+mn-ea"/>
                <a:sym typeface="+mn-lt"/>
              </a:rPr>
              <a:t>、思考直线、射线、线段三者之间的差异。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DAD96008-918B-43CF-A8D5-16DC80086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385" y="4054020"/>
            <a:ext cx="46638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4A66AC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4CC9DCBB-5F43-49AA-AF51-7D5F0AAFA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385" y="4898562"/>
            <a:ext cx="10045282" cy="960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重点：</a:t>
            </a:r>
            <a:r>
              <a:rPr lang="zh-CN" altLang="en-US" sz="2000" dirty="0">
                <a:cs typeface="+mn-ea"/>
                <a:sym typeface="+mn-lt"/>
              </a:rPr>
              <a:t>直线、射线、线段的表示。</a:t>
            </a:r>
            <a:endParaRPr lang="en-US" altLang="zh-CN" sz="2000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难点：</a:t>
            </a:r>
            <a:r>
              <a:rPr lang="zh-CN" altLang="en-US" sz="2000" dirty="0">
                <a:cs typeface="+mn-ea"/>
                <a:sym typeface="+mn-lt"/>
              </a:rPr>
              <a:t>直线、射线、线段的表示。</a:t>
            </a:r>
            <a:endParaRPr lang="en-US" altLang="zh-CN" sz="20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549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01A09A61-41DA-4D46-B6E9-5D42C1BEBCEB}"/>
              </a:ext>
            </a:extLst>
          </p:cNvPr>
          <p:cNvSpPr/>
          <p:nvPr/>
        </p:nvSpPr>
        <p:spPr>
          <a:xfrm>
            <a:off x="760616" y="1285500"/>
            <a:ext cx="10648376" cy="567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base">
              <a:lnSpc>
                <a:spcPct val="125000"/>
              </a:lnSpc>
            </a:pPr>
            <a:r>
              <a:rPr lang="zh-CN" altLang="en-US" sz="2667" b="1" dirty="0">
                <a:cs typeface="+mn-ea"/>
                <a:sym typeface="+mn-lt"/>
              </a:rPr>
              <a:t>经过一个点能画几条直线</a:t>
            </a:r>
            <a:r>
              <a:rPr lang="en-US" altLang="zh-CN" sz="2667" b="1" dirty="0">
                <a:cs typeface="+mn-ea"/>
                <a:sym typeface="+mn-lt"/>
              </a:rPr>
              <a:t>？</a:t>
            </a:r>
            <a:r>
              <a:rPr lang="zh-CN" altLang="en-US" sz="2667" b="1" dirty="0">
                <a:cs typeface="+mn-ea"/>
                <a:sym typeface="+mn-lt"/>
              </a:rPr>
              <a:t>经过两个点呢？</a:t>
            </a:r>
            <a:endParaRPr lang="en-US" altLang="zh-CN" sz="2667" b="1" dirty="0">
              <a:cs typeface="+mn-ea"/>
              <a:sym typeface="+mn-lt"/>
            </a:endParaRPr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5B33E0A1-B583-41E7-9A75-DBC215A28384}"/>
              </a:ext>
            </a:extLst>
          </p:cNvPr>
          <p:cNvSpPr/>
          <p:nvPr/>
        </p:nvSpPr>
        <p:spPr>
          <a:xfrm flipV="1">
            <a:off x="3697817" y="4023224"/>
            <a:ext cx="67733" cy="6095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59BACF73-040B-4628-A901-1BCBFC76AD81}"/>
              </a:ext>
            </a:extLst>
          </p:cNvPr>
          <p:cNvSpPr/>
          <p:nvPr/>
        </p:nvSpPr>
        <p:spPr>
          <a:xfrm flipV="1">
            <a:off x="6811053" y="3803091"/>
            <a:ext cx="67733" cy="6095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5CC34B79-E908-4610-9855-28BBA0B3B338}"/>
              </a:ext>
            </a:extLst>
          </p:cNvPr>
          <p:cNvSpPr/>
          <p:nvPr/>
        </p:nvSpPr>
        <p:spPr>
          <a:xfrm flipV="1">
            <a:off x="8235950" y="3566024"/>
            <a:ext cx="67733" cy="6095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00B8F9DA-96F5-470A-B8D0-247730DEE6E9}"/>
              </a:ext>
            </a:extLst>
          </p:cNvPr>
          <p:cNvCxnSpPr/>
          <p:nvPr/>
        </p:nvCxnSpPr>
        <p:spPr>
          <a:xfrm>
            <a:off x="3071283" y="3566024"/>
            <a:ext cx="1447800" cy="1066801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2DD36030-EB37-46F9-A49B-6B3006EA07B1}"/>
              </a:ext>
            </a:extLst>
          </p:cNvPr>
          <p:cNvCxnSpPr>
            <a:cxnSpLocks/>
          </p:cNvCxnSpPr>
          <p:nvPr/>
        </p:nvCxnSpPr>
        <p:spPr>
          <a:xfrm flipH="1">
            <a:off x="3553884" y="3362822"/>
            <a:ext cx="321109" cy="1642536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10B05A29-E897-4C32-8024-57F8BCD0241C}"/>
              </a:ext>
            </a:extLst>
          </p:cNvPr>
          <p:cNvCxnSpPr>
            <a:cxnSpLocks/>
          </p:cNvCxnSpPr>
          <p:nvPr/>
        </p:nvCxnSpPr>
        <p:spPr>
          <a:xfrm flipH="1">
            <a:off x="3020484" y="3997824"/>
            <a:ext cx="1490133" cy="118533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E77BAB56-C05D-4FDD-90FA-95CD298DB204}"/>
              </a:ext>
            </a:extLst>
          </p:cNvPr>
          <p:cNvCxnSpPr>
            <a:cxnSpLocks/>
          </p:cNvCxnSpPr>
          <p:nvPr/>
        </p:nvCxnSpPr>
        <p:spPr>
          <a:xfrm flipH="1" flipV="1">
            <a:off x="3486151" y="3362822"/>
            <a:ext cx="562721" cy="1524003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7EE20FB0-E49A-415D-ADED-30B0EA5F2741}"/>
              </a:ext>
            </a:extLst>
          </p:cNvPr>
          <p:cNvCxnSpPr>
            <a:cxnSpLocks/>
          </p:cNvCxnSpPr>
          <p:nvPr/>
        </p:nvCxnSpPr>
        <p:spPr>
          <a:xfrm flipV="1">
            <a:off x="3130238" y="3553323"/>
            <a:ext cx="1168400" cy="1092200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D78CD3DB-CBE8-44B7-9886-C275353080F5}"/>
              </a:ext>
            </a:extLst>
          </p:cNvPr>
          <p:cNvCxnSpPr>
            <a:cxnSpLocks/>
          </p:cNvCxnSpPr>
          <p:nvPr/>
        </p:nvCxnSpPr>
        <p:spPr>
          <a:xfrm flipV="1">
            <a:off x="6584638" y="3553324"/>
            <a:ext cx="2040779" cy="310725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5" name="文本框 24">
            <a:extLst>
              <a:ext uri="{FF2B5EF4-FFF2-40B4-BE49-F238E27FC236}">
                <a16:creationId xmlns:a16="http://schemas.microsoft.com/office/drawing/2014/main" id="{B503ED2F-06D7-4E6D-B09C-B481CAC1DDA6}"/>
              </a:ext>
            </a:extLst>
          </p:cNvPr>
          <p:cNvSpPr txBox="1"/>
          <p:nvPr/>
        </p:nvSpPr>
        <p:spPr>
          <a:xfrm>
            <a:off x="2724150" y="2408259"/>
            <a:ext cx="2015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无数条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1199583A-252E-4781-8383-5DF88F8E43EA}"/>
              </a:ext>
            </a:extLst>
          </p:cNvPr>
          <p:cNvSpPr txBox="1"/>
          <p:nvPr/>
        </p:nvSpPr>
        <p:spPr>
          <a:xfrm>
            <a:off x="760616" y="5634515"/>
            <a:ext cx="11038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400" b="1" dirty="0">
                <a:cs typeface="+mn-ea"/>
                <a:sym typeface="+mn-lt"/>
              </a:rPr>
              <a:t>经过两点有一条直线，并且只有一条直线。即两点确定一条直线。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7858E1C5-0254-4B4F-A8E1-BC682EA49CC7}"/>
              </a:ext>
            </a:extLst>
          </p:cNvPr>
          <p:cNvSpPr txBox="1"/>
          <p:nvPr/>
        </p:nvSpPr>
        <p:spPr>
          <a:xfrm>
            <a:off x="6701945" y="2626994"/>
            <a:ext cx="2015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一条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48A9FAF9-43BF-488F-AF6E-74915C05D7B4}"/>
              </a:ext>
            </a:extLst>
          </p:cNvPr>
          <p:cNvSpPr txBox="1"/>
          <p:nvPr/>
        </p:nvSpPr>
        <p:spPr>
          <a:xfrm>
            <a:off x="760616" y="252184"/>
            <a:ext cx="3468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A66AC"/>
                </a:solidFill>
                <a:cs typeface="+mn-ea"/>
                <a:sym typeface="+mn-lt"/>
              </a:rPr>
              <a:t>思 考</a:t>
            </a:r>
          </a:p>
        </p:txBody>
      </p:sp>
    </p:spTree>
    <p:extLst>
      <p:ext uri="{BB962C8B-B14F-4D97-AF65-F5344CB8AC3E}">
        <p14:creationId xmlns:p14="http://schemas.microsoft.com/office/powerpoint/2010/main" val="101343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01A09A61-41DA-4D46-B6E9-5D42C1BEBCEB}"/>
              </a:ext>
            </a:extLst>
          </p:cNvPr>
          <p:cNvSpPr/>
          <p:nvPr/>
        </p:nvSpPr>
        <p:spPr>
          <a:xfrm>
            <a:off x="898500" y="1433185"/>
            <a:ext cx="10648376" cy="567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base">
              <a:lnSpc>
                <a:spcPct val="125000"/>
              </a:lnSpc>
            </a:pPr>
            <a:r>
              <a:rPr lang="zh-CN" altLang="en-US" sz="2667" b="1" dirty="0">
                <a:cs typeface="+mn-ea"/>
                <a:sym typeface="+mn-lt"/>
              </a:rPr>
              <a:t>经过三个点能画几条直线</a:t>
            </a:r>
            <a:r>
              <a:rPr lang="en-US" altLang="zh-CN" sz="2667" b="1" dirty="0">
                <a:cs typeface="+mn-ea"/>
                <a:sym typeface="+mn-lt"/>
              </a:rPr>
              <a:t>？</a:t>
            </a:r>
            <a:r>
              <a:rPr lang="zh-CN" altLang="en-US" sz="2667" b="1" dirty="0">
                <a:cs typeface="+mn-ea"/>
                <a:sym typeface="+mn-lt"/>
              </a:rPr>
              <a:t>经过四个点呢？</a:t>
            </a:r>
            <a:endParaRPr lang="en-US" altLang="zh-CN" sz="2667" b="1" dirty="0">
              <a:cs typeface="+mn-ea"/>
              <a:sym typeface="+mn-lt"/>
            </a:endParaRPr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5B33E0A1-B583-41E7-9A75-DBC215A28384}"/>
              </a:ext>
            </a:extLst>
          </p:cNvPr>
          <p:cNvSpPr/>
          <p:nvPr/>
        </p:nvSpPr>
        <p:spPr>
          <a:xfrm flipV="1">
            <a:off x="2912534" y="4086091"/>
            <a:ext cx="67733" cy="6095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59BACF73-040B-4628-A901-1BCBFC76AD81}"/>
              </a:ext>
            </a:extLst>
          </p:cNvPr>
          <p:cNvSpPr/>
          <p:nvPr/>
        </p:nvSpPr>
        <p:spPr>
          <a:xfrm flipV="1">
            <a:off x="6449103" y="3750733"/>
            <a:ext cx="67733" cy="6095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5CC34B79-E908-4610-9855-28BBA0B3B338}"/>
              </a:ext>
            </a:extLst>
          </p:cNvPr>
          <p:cNvSpPr/>
          <p:nvPr/>
        </p:nvSpPr>
        <p:spPr>
          <a:xfrm flipV="1">
            <a:off x="7874000" y="3513666"/>
            <a:ext cx="67733" cy="6095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10B05A29-E897-4C32-8024-57F8BCD0241C}"/>
              </a:ext>
            </a:extLst>
          </p:cNvPr>
          <p:cNvCxnSpPr>
            <a:cxnSpLocks/>
          </p:cNvCxnSpPr>
          <p:nvPr/>
        </p:nvCxnSpPr>
        <p:spPr>
          <a:xfrm flipH="1">
            <a:off x="2117363" y="3304070"/>
            <a:ext cx="2073637" cy="1391996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D78CD3DB-CBE8-44B7-9886-C275353080F5}"/>
              </a:ext>
            </a:extLst>
          </p:cNvPr>
          <p:cNvCxnSpPr>
            <a:cxnSpLocks/>
          </p:cNvCxnSpPr>
          <p:nvPr/>
        </p:nvCxnSpPr>
        <p:spPr>
          <a:xfrm flipV="1">
            <a:off x="6222688" y="3500966"/>
            <a:ext cx="2040779" cy="310725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5" name="文本框 24">
            <a:extLst>
              <a:ext uri="{FF2B5EF4-FFF2-40B4-BE49-F238E27FC236}">
                <a16:creationId xmlns:a16="http://schemas.microsoft.com/office/drawing/2014/main" id="{B503ED2F-06D7-4E6D-B09C-B481CAC1DDA6}"/>
              </a:ext>
            </a:extLst>
          </p:cNvPr>
          <p:cNvSpPr txBox="1"/>
          <p:nvPr/>
        </p:nvSpPr>
        <p:spPr>
          <a:xfrm>
            <a:off x="1402549" y="5308066"/>
            <a:ext cx="3503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400" b="1" dirty="0">
                <a:cs typeface="+mn-ea"/>
                <a:sym typeface="+mn-lt"/>
              </a:rPr>
              <a:t>三个点在一条直线上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7858E1C5-0254-4B4F-A8E1-BC682EA49CC7}"/>
              </a:ext>
            </a:extLst>
          </p:cNvPr>
          <p:cNvSpPr txBox="1"/>
          <p:nvPr/>
        </p:nvSpPr>
        <p:spPr>
          <a:xfrm>
            <a:off x="6381369" y="2353512"/>
            <a:ext cx="2015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三条</a:t>
            </a:r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D1208B36-4F5C-4471-AE84-C68B17BD072B}"/>
              </a:ext>
            </a:extLst>
          </p:cNvPr>
          <p:cNvSpPr/>
          <p:nvPr/>
        </p:nvSpPr>
        <p:spPr>
          <a:xfrm flipV="1">
            <a:off x="3405536" y="3781211"/>
            <a:ext cx="67733" cy="6095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id="{7FCF5F05-14ED-486D-B2F4-EBCB1F510904}"/>
              </a:ext>
            </a:extLst>
          </p:cNvPr>
          <p:cNvSpPr/>
          <p:nvPr/>
        </p:nvSpPr>
        <p:spPr>
          <a:xfrm flipV="1">
            <a:off x="3835400" y="3483186"/>
            <a:ext cx="67733" cy="6095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58E663AB-14CD-4F39-B8DC-1E36EEE33C67}"/>
              </a:ext>
            </a:extLst>
          </p:cNvPr>
          <p:cNvSpPr txBox="1"/>
          <p:nvPr/>
        </p:nvSpPr>
        <p:spPr>
          <a:xfrm>
            <a:off x="1972733" y="2353512"/>
            <a:ext cx="2015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一条</a:t>
            </a:r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37B1660B-6FB3-4F01-8F79-B521AD871393}"/>
              </a:ext>
            </a:extLst>
          </p:cNvPr>
          <p:cNvSpPr/>
          <p:nvPr/>
        </p:nvSpPr>
        <p:spPr>
          <a:xfrm flipV="1">
            <a:off x="7408334" y="4380653"/>
            <a:ext cx="67733" cy="6095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28" name="直接连接符 27">
            <a:extLst>
              <a:ext uri="{FF2B5EF4-FFF2-40B4-BE49-F238E27FC236}">
                <a16:creationId xmlns:a16="http://schemas.microsoft.com/office/drawing/2014/main" id="{F3CC06B3-AB2F-46C6-A438-49F8A9E560C3}"/>
              </a:ext>
            </a:extLst>
          </p:cNvPr>
          <p:cNvCxnSpPr>
            <a:cxnSpLocks/>
          </p:cNvCxnSpPr>
          <p:nvPr/>
        </p:nvCxnSpPr>
        <p:spPr>
          <a:xfrm>
            <a:off x="5934822" y="3357035"/>
            <a:ext cx="2201645" cy="1570565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7E1C1689-EDB9-40A7-BC19-36C33FB7BE08}"/>
              </a:ext>
            </a:extLst>
          </p:cNvPr>
          <p:cNvCxnSpPr>
            <a:cxnSpLocks/>
          </p:cNvCxnSpPr>
          <p:nvPr/>
        </p:nvCxnSpPr>
        <p:spPr>
          <a:xfrm flipH="1">
            <a:off x="7306734" y="3141134"/>
            <a:ext cx="829733" cy="1554932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2" name="文本框 31">
            <a:extLst>
              <a:ext uri="{FF2B5EF4-FFF2-40B4-BE49-F238E27FC236}">
                <a16:creationId xmlns:a16="http://schemas.microsoft.com/office/drawing/2014/main" id="{1C89C8C9-A54D-4A83-82B0-57ED3A5D5803}"/>
              </a:ext>
            </a:extLst>
          </p:cNvPr>
          <p:cNvSpPr txBox="1"/>
          <p:nvPr/>
        </p:nvSpPr>
        <p:spPr>
          <a:xfrm>
            <a:off x="5969968" y="5265027"/>
            <a:ext cx="3503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400" b="1" dirty="0">
                <a:cs typeface="+mn-ea"/>
                <a:sym typeface="+mn-lt"/>
              </a:rPr>
              <a:t>三个点不在一条直线上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61776C45-89EA-4633-BD0A-8D9105B796F9}"/>
              </a:ext>
            </a:extLst>
          </p:cNvPr>
          <p:cNvSpPr txBox="1"/>
          <p:nvPr/>
        </p:nvSpPr>
        <p:spPr>
          <a:xfrm>
            <a:off x="760616" y="252184"/>
            <a:ext cx="3468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A66AC"/>
                </a:solidFill>
                <a:cs typeface="+mn-ea"/>
                <a:sym typeface="+mn-lt"/>
              </a:rPr>
              <a:t>提 高</a:t>
            </a:r>
          </a:p>
        </p:txBody>
      </p:sp>
    </p:spTree>
    <p:extLst>
      <p:ext uri="{BB962C8B-B14F-4D97-AF65-F5344CB8AC3E}">
        <p14:creationId xmlns:p14="http://schemas.microsoft.com/office/powerpoint/2010/main" val="142981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25" grpId="0"/>
      <p:bldP spid="27" grpId="0"/>
      <p:bldP spid="18" grpId="0" animBg="1"/>
      <p:bldP spid="19" grpId="0" animBg="1"/>
      <p:bldP spid="23" grpId="0"/>
      <p:bldP spid="24" grpId="0" animBg="1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>
            <a:extLst>
              <a:ext uri="{FF2B5EF4-FFF2-40B4-BE49-F238E27FC236}">
                <a16:creationId xmlns:a16="http://schemas.microsoft.com/office/drawing/2014/main" id="{B5F368D2-C2FF-42D3-84A6-BD7D62A0AC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065" y="2883957"/>
            <a:ext cx="5875867" cy="34245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6CB71210-75FE-4876-9DBD-287B46248922}"/>
              </a:ext>
            </a:extLst>
          </p:cNvPr>
          <p:cNvCxnSpPr/>
          <p:nvPr/>
        </p:nvCxnSpPr>
        <p:spPr>
          <a:xfrm flipH="1">
            <a:off x="6166428" y="3721254"/>
            <a:ext cx="1718733" cy="499533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id="{43E9DC21-5FFB-4197-9B0F-21BFAFFCBF5B}"/>
              </a:ext>
            </a:extLst>
          </p:cNvPr>
          <p:cNvSpPr/>
          <p:nvPr/>
        </p:nvSpPr>
        <p:spPr>
          <a:xfrm>
            <a:off x="760616" y="1324803"/>
            <a:ext cx="10955133" cy="1140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       </a:t>
            </a:r>
            <a:r>
              <a:rPr lang="zh-CN" altLang="en-US" sz="2400" b="1" dirty="0">
                <a:cs typeface="+mn-ea"/>
                <a:sym typeface="+mn-lt"/>
              </a:rPr>
              <a:t> 建筑工人在砌墙时</a:t>
            </a:r>
            <a:r>
              <a:rPr lang="en-US" altLang="zh-CN" sz="2400" b="1" dirty="0">
                <a:cs typeface="+mn-ea"/>
                <a:sym typeface="+mn-lt"/>
              </a:rPr>
              <a:t>,</a:t>
            </a:r>
            <a:r>
              <a:rPr lang="zh-CN" altLang="en-US" sz="2400" b="1" dirty="0">
                <a:cs typeface="+mn-ea"/>
                <a:sym typeface="+mn-lt"/>
              </a:rPr>
              <a:t>为了使每行砖在同一水平线上</a:t>
            </a:r>
            <a:r>
              <a:rPr lang="en-US" altLang="zh-CN" sz="2400" b="1" dirty="0">
                <a:cs typeface="+mn-ea"/>
                <a:sym typeface="+mn-lt"/>
              </a:rPr>
              <a:t>,</a:t>
            </a:r>
            <a:r>
              <a:rPr lang="zh-CN" altLang="en-US" sz="2400" b="1" dirty="0">
                <a:cs typeface="+mn-ea"/>
                <a:sym typeface="+mn-lt"/>
              </a:rPr>
              <a:t>经常在两个墙角分别立一根标志杆</a:t>
            </a:r>
            <a:r>
              <a:rPr lang="en-US" altLang="zh-CN" sz="2400" b="1" dirty="0">
                <a:cs typeface="+mn-ea"/>
                <a:sym typeface="+mn-lt"/>
              </a:rPr>
              <a:t>,</a:t>
            </a:r>
            <a:r>
              <a:rPr lang="zh-CN" altLang="en-US" sz="2400" b="1" dirty="0">
                <a:cs typeface="+mn-ea"/>
                <a:sym typeface="+mn-lt"/>
              </a:rPr>
              <a:t>在两根标志杆的同一高度处拉一根绳，你知道这是为什么吗</a:t>
            </a:r>
            <a:r>
              <a:rPr lang="en-US" altLang="zh-CN" sz="2400" b="1" dirty="0">
                <a:cs typeface="+mn-ea"/>
                <a:sym typeface="+mn-lt"/>
              </a:rPr>
              <a:t>?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EEB2BA51-1576-49F3-B9BC-2E7B95D1EAC6}"/>
              </a:ext>
            </a:extLst>
          </p:cNvPr>
          <p:cNvSpPr txBox="1"/>
          <p:nvPr/>
        </p:nvSpPr>
        <p:spPr>
          <a:xfrm>
            <a:off x="760616" y="252184"/>
            <a:ext cx="3468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A66AC"/>
                </a:solidFill>
                <a:cs typeface="+mn-ea"/>
                <a:sym typeface="+mn-lt"/>
              </a:rPr>
              <a:t>情景引入</a:t>
            </a:r>
          </a:p>
        </p:txBody>
      </p:sp>
    </p:spTree>
    <p:extLst>
      <p:ext uri="{BB962C8B-B14F-4D97-AF65-F5344CB8AC3E}">
        <p14:creationId xmlns:p14="http://schemas.microsoft.com/office/powerpoint/2010/main" val="316178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C6B2DD10-872E-4C38-8835-6235BD7462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029" y="1488610"/>
            <a:ext cx="4968832" cy="2723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2DB36AE2-41FC-4BF1-BC9C-6B011C2BE37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5904" y="1488610"/>
            <a:ext cx="2135961" cy="4459500"/>
          </a:xfrm>
          <a:prstGeom prst="rect">
            <a:avLst/>
          </a:prstGeom>
        </p:spPr>
      </p:pic>
      <p:sp>
        <p:nvSpPr>
          <p:cNvPr id="8" name="Rectangle 45">
            <a:extLst>
              <a:ext uri="{FF2B5EF4-FFF2-40B4-BE49-F238E27FC236}">
                <a16:creationId xmlns:a16="http://schemas.microsoft.com/office/drawing/2014/main" id="{9D6A5323-1249-4B09-BC6E-8A978F04B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61776" y="4784614"/>
            <a:ext cx="785174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defTabSz="914377">
              <a:spcBef>
                <a:spcPct val="50000"/>
              </a:spcBef>
            </a:pPr>
            <a:r>
              <a:rPr kumimoji="1" lang="zh-CN" altLang="en-US" sz="2400" b="1" dirty="0">
                <a:cs typeface="+mn-ea"/>
                <a:sym typeface="+mn-lt"/>
              </a:rPr>
              <a:t>你能说一些生活中常见的</a:t>
            </a:r>
            <a:endParaRPr kumimoji="1" lang="en-US" altLang="zh-CN" sz="2400" b="1" dirty="0">
              <a:cs typeface="+mn-ea"/>
              <a:sym typeface="+mn-lt"/>
            </a:endParaRPr>
          </a:p>
          <a:p>
            <a:pPr algn="ctr" defTabSz="914377">
              <a:spcBef>
                <a:spcPct val="50000"/>
              </a:spcBef>
            </a:pPr>
            <a:r>
              <a:rPr kumimoji="1" lang="zh-CN" altLang="en-US" sz="2400" b="1" dirty="0">
                <a:cs typeface="+mn-ea"/>
                <a:sym typeface="+mn-lt"/>
              </a:rPr>
              <a:t>两点确定一条直线的例子吗？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4BF431D-78D2-4AA5-BB25-E6AF9E8238BF}"/>
              </a:ext>
            </a:extLst>
          </p:cNvPr>
          <p:cNvSpPr txBox="1"/>
          <p:nvPr/>
        </p:nvSpPr>
        <p:spPr>
          <a:xfrm>
            <a:off x="760616" y="252184"/>
            <a:ext cx="8002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A66AC"/>
                </a:solidFill>
                <a:cs typeface="+mn-ea"/>
                <a:sym typeface="+mn-lt"/>
              </a:rPr>
              <a:t>生活中常见的两点确定一条直线的例子</a:t>
            </a:r>
          </a:p>
        </p:txBody>
      </p:sp>
    </p:spTree>
    <p:extLst>
      <p:ext uri="{BB962C8B-B14F-4D97-AF65-F5344CB8AC3E}">
        <p14:creationId xmlns:p14="http://schemas.microsoft.com/office/powerpoint/2010/main" val="1497320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B269059C-A9F6-44AD-B177-AABD62987E1F}"/>
              </a:ext>
            </a:extLst>
          </p:cNvPr>
          <p:cNvCxnSpPr>
            <a:cxnSpLocks/>
          </p:cNvCxnSpPr>
          <p:nvPr/>
        </p:nvCxnSpPr>
        <p:spPr>
          <a:xfrm flipH="1">
            <a:off x="1020694" y="1517866"/>
            <a:ext cx="2912533" cy="654472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椭圆 6">
            <a:extLst>
              <a:ext uri="{FF2B5EF4-FFF2-40B4-BE49-F238E27FC236}">
                <a16:creationId xmlns:a16="http://schemas.microsoft.com/office/drawing/2014/main" id="{697404C5-BC76-42CD-969C-DC413AC1C28F}"/>
              </a:ext>
            </a:extLst>
          </p:cNvPr>
          <p:cNvSpPr/>
          <p:nvPr/>
        </p:nvSpPr>
        <p:spPr>
          <a:xfrm flipV="1">
            <a:off x="2038630" y="1878544"/>
            <a:ext cx="67733" cy="6095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6B4FBC2F-97A2-4474-AB3F-464A9D9C8920}"/>
              </a:ext>
            </a:extLst>
          </p:cNvPr>
          <p:cNvSpPr/>
          <p:nvPr/>
        </p:nvSpPr>
        <p:spPr>
          <a:xfrm flipV="1">
            <a:off x="3018827" y="1675424"/>
            <a:ext cx="67733" cy="6095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5140321-5CDE-492B-BDAA-DF7B97CCB3FE}"/>
              </a:ext>
            </a:extLst>
          </p:cNvPr>
          <p:cNvSpPr txBox="1"/>
          <p:nvPr/>
        </p:nvSpPr>
        <p:spPr>
          <a:xfrm>
            <a:off x="1843896" y="1992403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FB42117-4EF1-4F10-A8FB-F539E70C3321}"/>
              </a:ext>
            </a:extLst>
          </p:cNvPr>
          <p:cNvSpPr txBox="1"/>
          <p:nvPr/>
        </p:nvSpPr>
        <p:spPr>
          <a:xfrm>
            <a:off x="2824094" y="1705903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DD0B90DC-AA46-4FBA-8675-937B62C3DB88}"/>
              </a:ext>
            </a:extLst>
          </p:cNvPr>
          <p:cNvSpPr txBox="1"/>
          <p:nvPr/>
        </p:nvSpPr>
        <p:spPr>
          <a:xfrm>
            <a:off x="3899360" y="1059871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m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FA8913E5-AF6D-454C-85E0-6DAD3EA536C3}"/>
              </a:ext>
            </a:extLst>
          </p:cNvPr>
          <p:cNvSpPr txBox="1"/>
          <p:nvPr/>
        </p:nvSpPr>
        <p:spPr>
          <a:xfrm>
            <a:off x="5960533" y="1383437"/>
            <a:ext cx="5173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b="1" dirty="0">
                <a:cs typeface="+mn-ea"/>
                <a:sym typeface="+mn-lt"/>
              </a:rPr>
              <a:t>直线</a:t>
            </a:r>
            <a:r>
              <a:rPr lang="en-US" altLang="zh-CN" sz="2400" b="1" dirty="0">
                <a:cs typeface="+mn-ea"/>
                <a:sym typeface="+mn-lt"/>
              </a:rPr>
              <a:t>AB </a:t>
            </a:r>
            <a:r>
              <a:rPr lang="zh-CN" altLang="en-US" sz="2400" b="1" dirty="0">
                <a:cs typeface="+mn-ea"/>
                <a:sym typeface="+mn-lt"/>
              </a:rPr>
              <a:t>或 直线</a:t>
            </a:r>
            <a:r>
              <a:rPr lang="en-US" altLang="zh-CN" sz="2400" b="1" dirty="0">
                <a:cs typeface="+mn-ea"/>
                <a:sym typeface="+mn-lt"/>
              </a:rPr>
              <a:t>BA </a:t>
            </a:r>
            <a:r>
              <a:rPr lang="zh-CN" altLang="en-US" sz="2400" b="1" dirty="0">
                <a:cs typeface="+mn-ea"/>
                <a:sym typeface="+mn-lt"/>
              </a:rPr>
              <a:t>或 直线</a:t>
            </a:r>
            <a:r>
              <a:rPr lang="en-US" altLang="zh-CN" sz="2400" b="1" dirty="0">
                <a:cs typeface="+mn-ea"/>
                <a:sym typeface="+mn-lt"/>
              </a:rPr>
              <a:t>m</a:t>
            </a:r>
            <a:endParaRPr lang="zh-CN" altLang="en-US" sz="2400" b="1" dirty="0">
              <a:cs typeface="+mn-ea"/>
              <a:sym typeface="+mn-lt"/>
            </a:endParaRPr>
          </a:p>
        </p:txBody>
      </p: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29698381-2FE9-487C-A561-2DCD1B5C17B0}"/>
              </a:ext>
            </a:extLst>
          </p:cNvPr>
          <p:cNvCxnSpPr>
            <a:cxnSpLocks/>
          </p:cNvCxnSpPr>
          <p:nvPr/>
        </p:nvCxnSpPr>
        <p:spPr>
          <a:xfrm flipH="1">
            <a:off x="1233057" y="3355133"/>
            <a:ext cx="2912533" cy="654472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6" name="椭圆 15">
            <a:extLst>
              <a:ext uri="{FF2B5EF4-FFF2-40B4-BE49-F238E27FC236}">
                <a16:creationId xmlns:a16="http://schemas.microsoft.com/office/drawing/2014/main" id="{AFE2EB38-FFD2-4839-B83A-28C4DA82DE66}"/>
              </a:ext>
            </a:extLst>
          </p:cNvPr>
          <p:cNvSpPr/>
          <p:nvPr/>
        </p:nvSpPr>
        <p:spPr>
          <a:xfrm flipV="1">
            <a:off x="2250993" y="3715811"/>
            <a:ext cx="67733" cy="6095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B163A47F-EC4F-4B5B-9D3E-825F69127525}"/>
              </a:ext>
            </a:extLst>
          </p:cNvPr>
          <p:cNvSpPr/>
          <p:nvPr/>
        </p:nvSpPr>
        <p:spPr>
          <a:xfrm flipV="1">
            <a:off x="2951094" y="2951066"/>
            <a:ext cx="67733" cy="6095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BE203028-8A1A-4F14-AD35-C92AE7D6B124}"/>
              </a:ext>
            </a:extLst>
          </p:cNvPr>
          <p:cNvSpPr txBox="1"/>
          <p:nvPr/>
        </p:nvSpPr>
        <p:spPr>
          <a:xfrm>
            <a:off x="4111723" y="2897138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m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676177D8-CC37-4F01-8026-5A0B5CCD1F27}"/>
              </a:ext>
            </a:extLst>
          </p:cNvPr>
          <p:cNvSpPr txBox="1"/>
          <p:nvPr/>
        </p:nvSpPr>
        <p:spPr>
          <a:xfrm>
            <a:off x="2106363" y="3787402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A’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4522D728-7DB6-4114-9DFD-B9BBA56EB581}"/>
              </a:ext>
            </a:extLst>
          </p:cNvPr>
          <p:cNvSpPr txBox="1"/>
          <p:nvPr/>
        </p:nvSpPr>
        <p:spPr>
          <a:xfrm>
            <a:off x="3055870" y="249721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B’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7DC0864F-7FEA-4288-B0B2-D63F7732FA54}"/>
              </a:ext>
            </a:extLst>
          </p:cNvPr>
          <p:cNvSpPr txBox="1"/>
          <p:nvPr/>
        </p:nvSpPr>
        <p:spPr>
          <a:xfrm>
            <a:off x="5960533" y="3069922"/>
            <a:ext cx="6231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b="1" dirty="0">
                <a:cs typeface="+mn-ea"/>
                <a:sym typeface="+mn-lt"/>
              </a:rPr>
              <a:t>点</a:t>
            </a:r>
            <a:r>
              <a:rPr lang="en-US" altLang="zh-CN" sz="2400" b="1" dirty="0">
                <a:cs typeface="+mn-ea"/>
                <a:sym typeface="+mn-lt"/>
              </a:rPr>
              <a:t>A</a:t>
            </a:r>
            <a:r>
              <a:rPr lang="zh-CN" altLang="en-US" sz="2400" b="1" dirty="0">
                <a:cs typeface="+mn-ea"/>
                <a:sym typeface="+mn-lt"/>
              </a:rPr>
              <a:t>’在直线</a:t>
            </a:r>
            <a:r>
              <a:rPr lang="en-US" altLang="zh-CN" sz="2400" b="1" dirty="0">
                <a:cs typeface="+mn-ea"/>
                <a:sym typeface="+mn-lt"/>
              </a:rPr>
              <a:t>m</a:t>
            </a:r>
            <a:r>
              <a:rPr lang="zh-CN" altLang="en-US" sz="2400" b="1" dirty="0">
                <a:cs typeface="+mn-ea"/>
                <a:sym typeface="+mn-lt"/>
              </a:rPr>
              <a:t>上（直线</a:t>
            </a:r>
            <a:r>
              <a:rPr lang="en-US" altLang="zh-CN" sz="2400" b="1" dirty="0">
                <a:cs typeface="+mn-ea"/>
                <a:sym typeface="+mn-lt"/>
              </a:rPr>
              <a:t>m</a:t>
            </a:r>
            <a:r>
              <a:rPr lang="zh-CN" altLang="en-US" sz="2400" b="1" dirty="0">
                <a:cs typeface="+mn-ea"/>
                <a:sym typeface="+mn-lt"/>
              </a:rPr>
              <a:t>经过点</a:t>
            </a:r>
            <a:r>
              <a:rPr lang="en-US" altLang="zh-CN" sz="2400" b="1" dirty="0">
                <a:cs typeface="+mn-ea"/>
                <a:sym typeface="+mn-lt"/>
              </a:rPr>
              <a:t>A</a:t>
            </a:r>
            <a:r>
              <a:rPr lang="zh-CN" altLang="en-US" sz="2400" b="1" dirty="0">
                <a:cs typeface="+mn-ea"/>
                <a:sym typeface="+mn-lt"/>
              </a:rPr>
              <a:t>’ ）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9580CA6C-BB71-49F1-BA56-3A2A2F8584D7}"/>
              </a:ext>
            </a:extLst>
          </p:cNvPr>
          <p:cNvSpPr txBox="1"/>
          <p:nvPr/>
        </p:nvSpPr>
        <p:spPr>
          <a:xfrm>
            <a:off x="5960533" y="3679804"/>
            <a:ext cx="6231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b="1" dirty="0">
                <a:cs typeface="+mn-ea"/>
                <a:sym typeface="+mn-lt"/>
              </a:rPr>
              <a:t>点</a:t>
            </a:r>
            <a:r>
              <a:rPr lang="en-US" altLang="zh-CN" sz="2400" b="1" dirty="0">
                <a:cs typeface="+mn-ea"/>
                <a:sym typeface="+mn-lt"/>
              </a:rPr>
              <a:t>B</a:t>
            </a:r>
            <a:r>
              <a:rPr lang="zh-CN" altLang="en-US" sz="2400" b="1" dirty="0">
                <a:cs typeface="+mn-ea"/>
                <a:sym typeface="+mn-lt"/>
              </a:rPr>
              <a:t>’在直线</a:t>
            </a:r>
            <a:r>
              <a:rPr lang="en-US" altLang="zh-CN" sz="2400" b="1" dirty="0">
                <a:cs typeface="+mn-ea"/>
                <a:sym typeface="+mn-lt"/>
              </a:rPr>
              <a:t>m</a:t>
            </a:r>
            <a:r>
              <a:rPr lang="zh-CN" altLang="en-US" sz="2400" b="1" dirty="0">
                <a:cs typeface="+mn-ea"/>
                <a:sym typeface="+mn-lt"/>
              </a:rPr>
              <a:t>外（直线</a:t>
            </a:r>
            <a:r>
              <a:rPr lang="en-US" altLang="zh-CN" sz="2400" b="1" dirty="0">
                <a:cs typeface="+mn-ea"/>
                <a:sym typeface="+mn-lt"/>
              </a:rPr>
              <a:t>m</a:t>
            </a:r>
            <a:r>
              <a:rPr lang="zh-CN" altLang="en-US" sz="2400" b="1" dirty="0">
                <a:cs typeface="+mn-ea"/>
                <a:sym typeface="+mn-lt"/>
              </a:rPr>
              <a:t>不经过点</a:t>
            </a:r>
            <a:r>
              <a:rPr lang="en-US" altLang="zh-CN" sz="2400" b="1" dirty="0">
                <a:cs typeface="+mn-ea"/>
                <a:sym typeface="+mn-lt"/>
              </a:rPr>
              <a:t>B</a:t>
            </a:r>
            <a:r>
              <a:rPr lang="zh-CN" altLang="en-US" sz="2400" b="1" dirty="0">
                <a:cs typeface="+mn-ea"/>
                <a:sym typeface="+mn-lt"/>
              </a:rPr>
              <a:t>’ ）</a:t>
            </a:r>
          </a:p>
        </p:txBody>
      </p:sp>
      <p:cxnSp>
        <p:nvCxnSpPr>
          <p:cNvPr id="23" name="直接连接符 22">
            <a:extLst>
              <a:ext uri="{FF2B5EF4-FFF2-40B4-BE49-F238E27FC236}">
                <a16:creationId xmlns:a16="http://schemas.microsoft.com/office/drawing/2014/main" id="{1DB511A9-A2DC-4257-A3E5-ACC86F606413}"/>
              </a:ext>
            </a:extLst>
          </p:cNvPr>
          <p:cNvCxnSpPr>
            <a:cxnSpLocks/>
          </p:cNvCxnSpPr>
          <p:nvPr/>
        </p:nvCxnSpPr>
        <p:spPr>
          <a:xfrm flipH="1">
            <a:off x="1367827" y="4624182"/>
            <a:ext cx="2912533" cy="654472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8FF0839B-A62A-4383-B821-982D1865C22A}"/>
              </a:ext>
            </a:extLst>
          </p:cNvPr>
          <p:cNvCxnSpPr>
            <a:cxnSpLocks/>
          </p:cNvCxnSpPr>
          <p:nvPr/>
        </p:nvCxnSpPr>
        <p:spPr>
          <a:xfrm flipH="1" flipV="1">
            <a:off x="1367827" y="4570897"/>
            <a:ext cx="2777763" cy="707757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7" name="椭圆 26">
            <a:extLst>
              <a:ext uri="{FF2B5EF4-FFF2-40B4-BE49-F238E27FC236}">
                <a16:creationId xmlns:a16="http://schemas.microsoft.com/office/drawing/2014/main" id="{22F1CC21-A7DA-4F29-BAD9-A78EA62B1633}"/>
              </a:ext>
            </a:extLst>
          </p:cNvPr>
          <p:cNvSpPr/>
          <p:nvPr/>
        </p:nvSpPr>
        <p:spPr>
          <a:xfrm flipV="1">
            <a:off x="2790227" y="4920939"/>
            <a:ext cx="67733" cy="6095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B708F0F0-3967-485F-A625-26C6315C5376}"/>
              </a:ext>
            </a:extLst>
          </p:cNvPr>
          <p:cNvSpPr txBox="1"/>
          <p:nvPr/>
        </p:nvSpPr>
        <p:spPr>
          <a:xfrm>
            <a:off x="2629360" y="5024163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696AC294-08AD-48EE-AEE5-DDAF9FD9B699}"/>
              </a:ext>
            </a:extLst>
          </p:cNvPr>
          <p:cNvSpPr txBox="1"/>
          <p:nvPr/>
        </p:nvSpPr>
        <p:spPr>
          <a:xfrm>
            <a:off x="4280360" y="4147366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C251B8DF-EB98-4698-B8A2-ECF87CF31887}"/>
              </a:ext>
            </a:extLst>
          </p:cNvPr>
          <p:cNvSpPr txBox="1"/>
          <p:nvPr/>
        </p:nvSpPr>
        <p:spPr>
          <a:xfrm>
            <a:off x="4305064" y="4933688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633C56C3-B333-48EA-99D3-E70AFC3FC744}"/>
              </a:ext>
            </a:extLst>
          </p:cNvPr>
          <p:cNvSpPr txBox="1"/>
          <p:nvPr/>
        </p:nvSpPr>
        <p:spPr>
          <a:xfrm>
            <a:off x="5960533" y="4764410"/>
            <a:ext cx="4233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b="1" dirty="0">
                <a:cs typeface="+mn-ea"/>
                <a:sym typeface="+mn-lt"/>
              </a:rPr>
              <a:t>直线</a:t>
            </a:r>
            <a:r>
              <a:rPr lang="en-US" altLang="zh-CN" sz="2400" b="1" dirty="0">
                <a:cs typeface="+mn-ea"/>
                <a:sym typeface="+mn-lt"/>
              </a:rPr>
              <a:t>a</a:t>
            </a:r>
            <a:r>
              <a:rPr lang="zh-CN" altLang="en-US" sz="2400" b="1" dirty="0">
                <a:cs typeface="+mn-ea"/>
                <a:sym typeface="+mn-lt"/>
              </a:rPr>
              <a:t>和直线</a:t>
            </a:r>
            <a:r>
              <a:rPr lang="en-US" altLang="zh-CN" sz="2400" b="1" dirty="0">
                <a:cs typeface="+mn-ea"/>
                <a:sym typeface="+mn-lt"/>
              </a:rPr>
              <a:t>b</a:t>
            </a:r>
            <a:r>
              <a:rPr lang="zh-CN" altLang="en-US" sz="2400" b="1" dirty="0">
                <a:cs typeface="+mn-ea"/>
                <a:sym typeface="+mn-lt"/>
              </a:rPr>
              <a:t>相交于点</a:t>
            </a:r>
            <a:r>
              <a:rPr lang="en-US" altLang="zh-CN" sz="2400" b="1" dirty="0">
                <a:cs typeface="+mn-ea"/>
                <a:sym typeface="+mn-lt"/>
              </a:rPr>
              <a:t>O</a:t>
            </a:r>
            <a:endParaRPr lang="zh-CN" altLang="en-US" sz="2400" b="1" dirty="0">
              <a:cs typeface="+mn-ea"/>
              <a:sym typeface="+mn-lt"/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3DD2F48E-D16D-4939-8F51-29EAC8A26B81}"/>
              </a:ext>
            </a:extLst>
          </p:cNvPr>
          <p:cNvSpPr txBox="1"/>
          <p:nvPr/>
        </p:nvSpPr>
        <p:spPr>
          <a:xfrm>
            <a:off x="1020694" y="6125527"/>
            <a:ext cx="10199555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133" b="1" dirty="0">
                <a:cs typeface="+mn-ea"/>
                <a:sym typeface="+mn-lt"/>
              </a:rPr>
              <a:t>当两条不同的直线有一个公共点时，这两条直线相交，公共点叫做它们的交点。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C09FEF81-BD96-445C-9932-9FD67B47273B}"/>
              </a:ext>
            </a:extLst>
          </p:cNvPr>
          <p:cNvSpPr txBox="1"/>
          <p:nvPr/>
        </p:nvSpPr>
        <p:spPr>
          <a:xfrm>
            <a:off x="760616" y="252184"/>
            <a:ext cx="8002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A66AC"/>
                </a:solidFill>
                <a:cs typeface="+mn-ea"/>
                <a:sym typeface="+mn-lt"/>
              </a:rPr>
              <a:t>直线的表示</a:t>
            </a:r>
          </a:p>
        </p:txBody>
      </p:sp>
    </p:spTree>
    <p:extLst>
      <p:ext uri="{BB962C8B-B14F-4D97-AF65-F5344CB8AC3E}">
        <p14:creationId xmlns:p14="http://schemas.microsoft.com/office/powerpoint/2010/main" val="2287483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1" grpId="0"/>
      <p:bldP spid="22" grpId="0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45745433-23BE-4051-9F5B-42FD09A68C56}"/>
              </a:ext>
            </a:extLst>
          </p:cNvPr>
          <p:cNvSpPr/>
          <p:nvPr/>
        </p:nvSpPr>
        <p:spPr>
          <a:xfrm>
            <a:off x="978381" y="1025537"/>
            <a:ext cx="9903519" cy="644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667" b="1" dirty="0">
                <a:cs typeface="+mn-ea"/>
                <a:sym typeface="+mn-lt"/>
              </a:rPr>
              <a:t>参考直线的表示方法，你知道射线和线段的表示方法吗？</a:t>
            </a:r>
            <a:endParaRPr lang="en-US" altLang="zh-CN" sz="2667" b="1" dirty="0">
              <a:cs typeface="+mn-ea"/>
              <a:sym typeface="+mn-lt"/>
            </a:endParaRPr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09194812-461E-4296-B8A7-5856E09F841A}"/>
              </a:ext>
            </a:extLst>
          </p:cNvPr>
          <p:cNvCxnSpPr>
            <a:cxnSpLocks/>
          </p:cNvCxnSpPr>
          <p:nvPr/>
        </p:nvCxnSpPr>
        <p:spPr>
          <a:xfrm flipH="1">
            <a:off x="1446346" y="2819819"/>
            <a:ext cx="3420533" cy="0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椭圆 6">
            <a:extLst>
              <a:ext uri="{FF2B5EF4-FFF2-40B4-BE49-F238E27FC236}">
                <a16:creationId xmlns:a16="http://schemas.microsoft.com/office/drawing/2014/main" id="{3B5605D8-F886-4B44-B1C9-6CD750901521}"/>
              </a:ext>
            </a:extLst>
          </p:cNvPr>
          <p:cNvSpPr/>
          <p:nvPr/>
        </p:nvSpPr>
        <p:spPr>
          <a:xfrm flipV="1">
            <a:off x="2461503" y="2775795"/>
            <a:ext cx="67733" cy="6095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0CA902A7-0BE2-4F43-945E-41B80EC3C670}"/>
              </a:ext>
            </a:extLst>
          </p:cNvPr>
          <p:cNvSpPr txBox="1"/>
          <p:nvPr/>
        </p:nvSpPr>
        <p:spPr>
          <a:xfrm>
            <a:off x="2266769" y="287272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93C35052-0414-4767-865A-156A9C3B6984}"/>
              </a:ext>
            </a:extLst>
          </p:cNvPr>
          <p:cNvSpPr/>
          <p:nvPr/>
        </p:nvSpPr>
        <p:spPr>
          <a:xfrm flipV="1">
            <a:off x="1412479" y="2758861"/>
            <a:ext cx="67733" cy="6095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375066AF-C116-4545-85D6-F6B6F27AF6FA}"/>
              </a:ext>
            </a:extLst>
          </p:cNvPr>
          <p:cNvSpPr txBox="1"/>
          <p:nvPr/>
        </p:nvSpPr>
        <p:spPr>
          <a:xfrm>
            <a:off x="1204385" y="2873123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A85BD35D-5CCF-495B-B080-5D3A01ADD0BC}"/>
              </a:ext>
            </a:extLst>
          </p:cNvPr>
          <p:cNvSpPr txBox="1"/>
          <p:nvPr/>
        </p:nvSpPr>
        <p:spPr>
          <a:xfrm>
            <a:off x="5814303" y="2689863"/>
            <a:ext cx="1337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b="1" dirty="0">
                <a:cs typeface="+mn-ea"/>
                <a:sym typeface="+mn-lt"/>
              </a:rPr>
              <a:t>射线</a:t>
            </a:r>
            <a:r>
              <a:rPr lang="en-US" altLang="zh-CN" sz="2400" b="1" dirty="0">
                <a:cs typeface="+mn-ea"/>
                <a:sym typeface="+mn-lt"/>
              </a:rPr>
              <a:t>OA</a:t>
            </a:r>
            <a:endParaRPr lang="zh-CN" altLang="en-US" sz="2400" b="1" dirty="0">
              <a:cs typeface="+mn-ea"/>
              <a:sym typeface="+mn-lt"/>
            </a:endParaRPr>
          </a:p>
        </p:txBody>
      </p: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3F1D4BC5-2CB9-4522-940A-B111E83D263E}"/>
              </a:ext>
            </a:extLst>
          </p:cNvPr>
          <p:cNvCxnSpPr>
            <a:cxnSpLocks/>
          </p:cNvCxnSpPr>
          <p:nvPr/>
        </p:nvCxnSpPr>
        <p:spPr>
          <a:xfrm flipH="1">
            <a:off x="1412479" y="4321826"/>
            <a:ext cx="3420533" cy="0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椭圆 14">
            <a:extLst>
              <a:ext uri="{FF2B5EF4-FFF2-40B4-BE49-F238E27FC236}">
                <a16:creationId xmlns:a16="http://schemas.microsoft.com/office/drawing/2014/main" id="{57436462-4F25-4941-BAF7-F7A6443418FA}"/>
              </a:ext>
            </a:extLst>
          </p:cNvPr>
          <p:cNvSpPr/>
          <p:nvPr/>
        </p:nvSpPr>
        <p:spPr>
          <a:xfrm flipV="1">
            <a:off x="4784148" y="4262577"/>
            <a:ext cx="67733" cy="6095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3EA4DE53-1B17-4257-AD32-A9AAE67675AF}"/>
              </a:ext>
            </a:extLst>
          </p:cNvPr>
          <p:cNvSpPr/>
          <p:nvPr/>
        </p:nvSpPr>
        <p:spPr>
          <a:xfrm flipV="1">
            <a:off x="1378612" y="4260868"/>
            <a:ext cx="67733" cy="6095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544BDAC4-B4B5-4A21-90B5-D22B1471056B}"/>
              </a:ext>
            </a:extLst>
          </p:cNvPr>
          <p:cNvCxnSpPr>
            <a:cxnSpLocks/>
          </p:cNvCxnSpPr>
          <p:nvPr/>
        </p:nvCxnSpPr>
        <p:spPr>
          <a:xfrm flipH="1">
            <a:off x="1431348" y="5581159"/>
            <a:ext cx="3420533" cy="0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8" name="椭圆 17">
            <a:extLst>
              <a:ext uri="{FF2B5EF4-FFF2-40B4-BE49-F238E27FC236}">
                <a16:creationId xmlns:a16="http://schemas.microsoft.com/office/drawing/2014/main" id="{D52767B8-2028-4FF1-9837-14B70E8E1B4F}"/>
              </a:ext>
            </a:extLst>
          </p:cNvPr>
          <p:cNvSpPr/>
          <p:nvPr/>
        </p:nvSpPr>
        <p:spPr>
          <a:xfrm flipV="1">
            <a:off x="4803018" y="5521911"/>
            <a:ext cx="67733" cy="6095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id="{24075800-F954-4F1A-9E2D-08A67FE7866B}"/>
              </a:ext>
            </a:extLst>
          </p:cNvPr>
          <p:cNvSpPr/>
          <p:nvPr/>
        </p:nvSpPr>
        <p:spPr>
          <a:xfrm flipV="1">
            <a:off x="1397482" y="5520201"/>
            <a:ext cx="67733" cy="6095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ADBF38D6-6FE3-489D-B6EE-2456162552A1}"/>
              </a:ext>
            </a:extLst>
          </p:cNvPr>
          <p:cNvSpPr txBox="1"/>
          <p:nvPr/>
        </p:nvSpPr>
        <p:spPr>
          <a:xfrm>
            <a:off x="4555548" y="4385379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767422E4-0A5F-4CF6-A8C5-0D9DD45FA4C9}"/>
              </a:ext>
            </a:extLst>
          </p:cNvPr>
          <p:cNvSpPr txBox="1"/>
          <p:nvPr/>
        </p:nvSpPr>
        <p:spPr>
          <a:xfrm>
            <a:off x="1170519" y="438538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87F35869-2F4E-43AD-BDAA-920632AA9ED2}"/>
              </a:ext>
            </a:extLst>
          </p:cNvPr>
          <p:cNvSpPr txBox="1"/>
          <p:nvPr/>
        </p:nvSpPr>
        <p:spPr>
          <a:xfrm>
            <a:off x="2928012" y="4902055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18E88B18-66E2-43AC-B82E-8103CE005F5C}"/>
              </a:ext>
            </a:extLst>
          </p:cNvPr>
          <p:cNvSpPr txBox="1"/>
          <p:nvPr/>
        </p:nvSpPr>
        <p:spPr>
          <a:xfrm>
            <a:off x="5846353" y="3972930"/>
            <a:ext cx="1337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b="1" dirty="0">
                <a:cs typeface="+mn-ea"/>
                <a:sym typeface="+mn-lt"/>
              </a:rPr>
              <a:t>线段</a:t>
            </a:r>
            <a:r>
              <a:rPr lang="en-US" altLang="zh-CN" sz="2400" b="1" dirty="0">
                <a:cs typeface="+mn-ea"/>
                <a:sym typeface="+mn-lt"/>
              </a:rPr>
              <a:t>AB</a:t>
            </a:r>
            <a:endParaRPr lang="zh-CN" altLang="en-US" sz="2400" b="1" dirty="0">
              <a:cs typeface="+mn-ea"/>
              <a:sym typeface="+mn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EC15C096-B92F-4953-AD52-4BE29963C546}"/>
              </a:ext>
            </a:extLst>
          </p:cNvPr>
          <p:cNvSpPr txBox="1"/>
          <p:nvPr/>
        </p:nvSpPr>
        <p:spPr>
          <a:xfrm>
            <a:off x="5814303" y="5255997"/>
            <a:ext cx="1337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b="1" dirty="0">
                <a:cs typeface="+mn-ea"/>
                <a:sym typeface="+mn-lt"/>
              </a:rPr>
              <a:t>线段</a:t>
            </a:r>
            <a:r>
              <a:rPr lang="en-US" altLang="zh-CN" sz="2400" b="1" dirty="0">
                <a:cs typeface="+mn-ea"/>
                <a:sym typeface="+mn-lt"/>
              </a:rPr>
              <a:t>a</a:t>
            </a:r>
            <a:endParaRPr lang="zh-CN" altLang="en-US" sz="2400" b="1" dirty="0">
              <a:cs typeface="+mn-ea"/>
              <a:sym typeface="+mn-lt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54AE0471-29BE-4F47-BEEE-5DBA3318A78E}"/>
              </a:ext>
            </a:extLst>
          </p:cNvPr>
          <p:cNvSpPr txBox="1"/>
          <p:nvPr/>
        </p:nvSpPr>
        <p:spPr>
          <a:xfrm>
            <a:off x="7380093" y="2733826"/>
            <a:ext cx="3924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注意：表示射线时端点一定在左边。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A0DDD3DD-F447-48A2-8E27-383269509EB3}"/>
              </a:ext>
            </a:extLst>
          </p:cNvPr>
          <p:cNvSpPr txBox="1"/>
          <p:nvPr/>
        </p:nvSpPr>
        <p:spPr>
          <a:xfrm>
            <a:off x="760616" y="252184"/>
            <a:ext cx="8002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A66AC"/>
                </a:solidFill>
                <a:cs typeface="+mn-ea"/>
                <a:sym typeface="+mn-lt"/>
              </a:rPr>
              <a:t>射线和线段的表示</a:t>
            </a:r>
          </a:p>
        </p:txBody>
      </p:sp>
    </p:spTree>
    <p:extLst>
      <p:ext uri="{BB962C8B-B14F-4D97-AF65-F5344CB8AC3E}">
        <p14:creationId xmlns:p14="http://schemas.microsoft.com/office/powerpoint/2010/main" val="149143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1" grpId="0" animBg="1"/>
      <p:bldP spid="12" grpId="0"/>
      <p:bldP spid="13" grpId="0"/>
      <p:bldP spid="15" grpId="0" animBg="1"/>
      <p:bldP spid="16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id="{F582FD48-D796-4920-A12F-6833D2DC0C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297985"/>
              </p:ext>
            </p:extLst>
          </p:nvPr>
        </p:nvGraphicFramePr>
        <p:xfrm>
          <a:off x="1238960" y="1358054"/>
          <a:ext cx="9714080" cy="3624343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428520">
                  <a:extLst>
                    <a:ext uri="{9D8B030D-6E8A-4147-A177-3AD203B41FA5}">
                      <a16:colId xmlns:a16="http://schemas.microsoft.com/office/drawing/2014/main" val="712784716"/>
                    </a:ext>
                  </a:extLst>
                </a:gridCol>
                <a:gridCol w="2428520">
                  <a:extLst>
                    <a:ext uri="{9D8B030D-6E8A-4147-A177-3AD203B41FA5}">
                      <a16:colId xmlns:a16="http://schemas.microsoft.com/office/drawing/2014/main" val="1841985424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3019186109"/>
                    </a:ext>
                  </a:extLst>
                </a:gridCol>
                <a:gridCol w="2837740">
                  <a:extLst>
                    <a:ext uri="{9D8B030D-6E8A-4147-A177-3AD203B41FA5}">
                      <a16:colId xmlns:a16="http://schemas.microsoft.com/office/drawing/2014/main" val="4089102610"/>
                    </a:ext>
                  </a:extLst>
                </a:gridCol>
              </a:tblGrid>
              <a:tr h="340173">
                <a:tc>
                  <a:txBody>
                    <a:bodyPr/>
                    <a:lstStyle/>
                    <a:p>
                      <a:endParaRPr lang="zh-CN" altLang="en-US" sz="2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sym typeface="+mn-lt"/>
                        </a:rPr>
                        <a:t>图形</a:t>
                      </a:r>
                      <a:endParaRPr lang="zh-CN" altLang="en-US" sz="2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sym typeface="+mn-lt"/>
                        </a:rPr>
                        <a:t>相同点</a:t>
                      </a:r>
                      <a:endParaRPr lang="zh-CN" altLang="en-US" sz="2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sym typeface="+mn-lt"/>
                        </a:rPr>
                        <a:t>不同点</a:t>
                      </a:r>
                      <a:endParaRPr lang="zh-CN" altLang="en-US" sz="2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4198658948"/>
                  </a:ext>
                </a:extLst>
              </a:tr>
              <a:tr h="115658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zh-CN" altLang="en-US" sz="2000" dirty="0">
                          <a:sym typeface="+mn-lt"/>
                        </a:rPr>
                        <a:t>直线</a:t>
                      </a:r>
                      <a:endParaRPr lang="zh-CN" altLang="en-US" sz="2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2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 rowSpan="3">
                  <a:txBody>
                    <a:bodyPr/>
                    <a:lstStyle/>
                    <a:p>
                      <a:endParaRPr lang="en-US" altLang="zh-CN" sz="2000" dirty="0">
                        <a:sym typeface="+mn-lt"/>
                      </a:endParaRPr>
                    </a:p>
                    <a:p>
                      <a:endParaRPr lang="en-US" altLang="zh-CN" sz="2000" dirty="0">
                        <a:sym typeface="+mn-lt"/>
                      </a:endParaRPr>
                    </a:p>
                    <a:p>
                      <a:endParaRPr lang="en-US" altLang="zh-CN" sz="2000" dirty="0">
                        <a:sym typeface="+mn-lt"/>
                      </a:endParaRPr>
                    </a:p>
                    <a:p>
                      <a:pPr algn="ctr"/>
                      <a:r>
                        <a:rPr lang="zh-CN" altLang="en-US" sz="2000" dirty="0">
                          <a:sym typeface="+mn-lt"/>
                        </a:rPr>
                        <a:t>都是直的</a:t>
                      </a:r>
                      <a:endParaRPr lang="zh-CN" altLang="en-US" sz="2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zh-CN" altLang="en-US" sz="2000" dirty="0">
                          <a:sym typeface="+mn-lt"/>
                        </a:rPr>
                        <a:t>没有端点，可向两边无限延长，不可测量</a:t>
                      </a:r>
                      <a:endParaRPr lang="zh-CN" altLang="en-US" sz="2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033026152"/>
                  </a:ext>
                </a:extLst>
              </a:tr>
              <a:tr h="115658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zh-CN" altLang="en-US" sz="2000" dirty="0">
                          <a:sym typeface="+mn-lt"/>
                        </a:rPr>
                        <a:t>射线</a:t>
                      </a:r>
                      <a:endParaRPr lang="zh-CN" altLang="en-US" sz="2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2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>
                          <a:sym typeface="+mn-lt"/>
                        </a:rPr>
                        <a:t>有一个端点，可向一边无限延长。不可测量</a:t>
                      </a:r>
                      <a:endParaRPr lang="zh-CN" altLang="en-US" sz="2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675150052"/>
                  </a:ext>
                </a:extLst>
              </a:tr>
              <a:tr h="88444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zh-CN" altLang="en-US" sz="2000" dirty="0">
                          <a:sym typeface="+mn-lt"/>
                        </a:rPr>
                        <a:t>线段</a:t>
                      </a:r>
                      <a:endParaRPr lang="zh-CN" altLang="en-US" sz="2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2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>
                          <a:sym typeface="+mn-lt"/>
                        </a:rPr>
                        <a:t>有两个端点，不可以延长，可测量</a:t>
                      </a:r>
                      <a:endParaRPr lang="zh-CN" altLang="en-US" sz="2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830461798"/>
                  </a:ext>
                </a:extLst>
              </a:tr>
            </a:tbl>
          </a:graphicData>
        </a:graphic>
      </p:graphicFrame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71CF4A0D-8AEC-4E75-8FF5-B807C52EE834}"/>
              </a:ext>
            </a:extLst>
          </p:cNvPr>
          <p:cNvCxnSpPr>
            <a:cxnSpLocks/>
          </p:cNvCxnSpPr>
          <p:nvPr/>
        </p:nvCxnSpPr>
        <p:spPr>
          <a:xfrm flipH="1">
            <a:off x="4134512" y="3613569"/>
            <a:ext cx="1707488" cy="0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椭圆 8">
            <a:extLst>
              <a:ext uri="{FF2B5EF4-FFF2-40B4-BE49-F238E27FC236}">
                <a16:creationId xmlns:a16="http://schemas.microsoft.com/office/drawing/2014/main" id="{265D0EE3-52D1-40E4-AB90-2B57F816614B}"/>
              </a:ext>
            </a:extLst>
          </p:cNvPr>
          <p:cNvSpPr/>
          <p:nvPr/>
        </p:nvSpPr>
        <p:spPr>
          <a:xfrm flipV="1">
            <a:off x="5149670" y="3578011"/>
            <a:ext cx="67733" cy="6095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14403119-F9B0-410E-8846-017A7984265B}"/>
              </a:ext>
            </a:extLst>
          </p:cNvPr>
          <p:cNvSpPr/>
          <p:nvPr/>
        </p:nvSpPr>
        <p:spPr>
          <a:xfrm flipV="1">
            <a:off x="4100646" y="3569545"/>
            <a:ext cx="67733" cy="6095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C17FAA7C-A227-4BE6-982C-7C84695CDB34}"/>
              </a:ext>
            </a:extLst>
          </p:cNvPr>
          <p:cNvCxnSpPr>
            <a:cxnSpLocks/>
          </p:cNvCxnSpPr>
          <p:nvPr/>
        </p:nvCxnSpPr>
        <p:spPr>
          <a:xfrm flipH="1" flipV="1">
            <a:off x="4134513" y="4638038"/>
            <a:ext cx="1025075" cy="8005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" name="椭圆 12">
            <a:extLst>
              <a:ext uri="{FF2B5EF4-FFF2-40B4-BE49-F238E27FC236}">
                <a16:creationId xmlns:a16="http://schemas.microsoft.com/office/drawing/2014/main" id="{4526FEB0-F931-494B-A50D-B8D5C1773534}"/>
              </a:ext>
            </a:extLst>
          </p:cNvPr>
          <p:cNvSpPr/>
          <p:nvPr/>
        </p:nvSpPr>
        <p:spPr>
          <a:xfrm flipV="1">
            <a:off x="5149670" y="4610945"/>
            <a:ext cx="67733" cy="6095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2A38A693-E5AB-4889-A45A-113578E51327}"/>
              </a:ext>
            </a:extLst>
          </p:cNvPr>
          <p:cNvSpPr/>
          <p:nvPr/>
        </p:nvSpPr>
        <p:spPr>
          <a:xfrm flipV="1">
            <a:off x="4100646" y="4602478"/>
            <a:ext cx="67733" cy="6095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ECD2CE13-7CE2-4C4D-9D87-B96FED680D3D}"/>
              </a:ext>
            </a:extLst>
          </p:cNvPr>
          <p:cNvCxnSpPr>
            <a:cxnSpLocks/>
          </p:cNvCxnSpPr>
          <p:nvPr/>
        </p:nvCxnSpPr>
        <p:spPr>
          <a:xfrm flipH="1">
            <a:off x="4024445" y="2487503"/>
            <a:ext cx="1707488" cy="0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文本框 5">
            <a:extLst>
              <a:ext uri="{FF2B5EF4-FFF2-40B4-BE49-F238E27FC236}">
                <a16:creationId xmlns:a16="http://schemas.microsoft.com/office/drawing/2014/main" id="{37E64E04-091B-4D6E-B9CD-67E30E85195A}"/>
              </a:ext>
            </a:extLst>
          </p:cNvPr>
          <p:cNvSpPr txBox="1"/>
          <p:nvPr/>
        </p:nvSpPr>
        <p:spPr>
          <a:xfrm>
            <a:off x="1927497" y="5561672"/>
            <a:ext cx="782900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667" dirty="0">
                <a:cs typeface="+mn-ea"/>
                <a:sym typeface="+mn-lt"/>
              </a:rPr>
              <a:t>思考：怎样由一条线段得到一条射线或一条直线</a:t>
            </a:r>
            <a:r>
              <a:rPr lang="zh-CN" altLang="en-US" sz="2400" dirty="0">
                <a:cs typeface="+mn-ea"/>
                <a:sym typeface="+mn-lt"/>
              </a:rPr>
              <a:t>？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B78D87D4-08B7-4501-8F43-E5CE8F1DF614}"/>
              </a:ext>
            </a:extLst>
          </p:cNvPr>
          <p:cNvSpPr txBox="1"/>
          <p:nvPr/>
        </p:nvSpPr>
        <p:spPr>
          <a:xfrm>
            <a:off x="760616" y="252184"/>
            <a:ext cx="8002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A66AC"/>
                </a:solidFill>
                <a:cs typeface="+mn-ea"/>
                <a:sym typeface="+mn-lt"/>
              </a:rPr>
              <a:t>直线、射线、线段的区别</a:t>
            </a:r>
          </a:p>
        </p:txBody>
      </p:sp>
    </p:spTree>
    <p:extLst>
      <p:ext uri="{BB962C8B-B14F-4D97-AF65-F5344CB8AC3E}">
        <p14:creationId xmlns:p14="http://schemas.microsoft.com/office/powerpoint/2010/main" val="40034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办公资源网：www.bangongziyuan.com">
  <a:themeElements>
    <a:clrScheme name="蓝色暖调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vbirhgil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896</Words>
  <Application>Microsoft Office PowerPoint</Application>
  <PresentationFormat>宽屏</PresentationFormat>
  <Paragraphs>136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8" baseType="lpstr">
      <vt:lpstr>等线</vt:lpstr>
      <vt:lpstr>思源黑体 CN Light</vt:lpstr>
      <vt:lpstr>Arial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天 下</cp:lastModifiedBy>
  <cp:revision>1</cp:revision>
  <dcterms:created xsi:type="dcterms:W3CDTF">2020-04-05T01:17:16Z</dcterms:created>
  <dcterms:modified xsi:type="dcterms:W3CDTF">2021-01-09T09:44:41Z</dcterms:modified>
</cp:coreProperties>
</file>