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5" r:id="rId2"/>
    <p:sldId id="276" r:id="rId3"/>
    <p:sldId id="303" r:id="rId4"/>
    <p:sldId id="302" r:id="rId5"/>
    <p:sldId id="392" r:id="rId6"/>
    <p:sldId id="378" r:id="rId7"/>
    <p:sldId id="379" r:id="rId8"/>
    <p:sldId id="380" r:id="rId9"/>
    <p:sldId id="381" r:id="rId10"/>
    <p:sldId id="382" r:id="rId11"/>
    <p:sldId id="383" r:id="rId12"/>
    <p:sldId id="327" r:id="rId13"/>
    <p:sldId id="323" r:id="rId14"/>
    <p:sldId id="328" r:id="rId15"/>
    <p:sldId id="333" r:id="rId16"/>
    <p:sldId id="348" r:id="rId17"/>
    <p:sldId id="335" r:id="rId18"/>
    <p:sldId id="336" r:id="rId19"/>
    <p:sldId id="384" r:id="rId20"/>
    <p:sldId id="388" r:id="rId21"/>
    <p:sldId id="400" r:id="rId22"/>
    <p:sldId id="395" r:id="rId23"/>
    <p:sldId id="396" r:id="rId24"/>
    <p:sldId id="397" r:id="rId25"/>
    <p:sldId id="287" r:id="rId26"/>
    <p:sldId id="398" r:id="rId27"/>
    <p:sldId id="40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DD01607C-3A3A-434F-AF32-CF5AFF9C0D46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44967337-CB41-48C3-B7BB-6BD2BE22359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006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83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44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6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C2B8D81C-6D4F-40A3-BBBD-F1D42D3736D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0723" name="文本占位符 2">
            <a:extLst>
              <a:ext uri="{FF2B5EF4-FFF2-40B4-BE49-F238E27FC236}">
                <a16:creationId xmlns:a16="http://schemas.microsoft.com/office/drawing/2014/main" id="{863F08E3-4421-41E7-A364-535802F112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E5313D0F-3F91-4665-B76E-8A1CDB789E48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1747" name="文本占位符 2">
            <a:extLst>
              <a:ext uri="{FF2B5EF4-FFF2-40B4-BE49-F238E27FC236}">
                <a16:creationId xmlns:a16="http://schemas.microsoft.com/office/drawing/2014/main" id="{F98592E1-FAA6-43D7-B647-9814CA7296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362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A397F6A-3632-4A54-92EB-7235A31637F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BF57B08-A6EB-4C91-AA0C-0B51E137AB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862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10767AD4-1A85-407E-841D-563FE5193DD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3795" name="文本占位符 2">
            <a:extLst>
              <a:ext uri="{FF2B5EF4-FFF2-40B4-BE49-F238E27FC236}">
                <a16:creationId xmlns:a16="http://schemas.microsoft.com/office/drawing/2014/main" id="{DFFFAB88-FE36-4683-8D1F-EB6E68C78CD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186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>
            <a:extLst>
              <a:ext uri="{FF2B5EF4-FFF2-40B4-BE49-F238E27FC236}">
                <a16:creationId xmlns:a16="http://schemas.microsoft.com/office/drawing/2014/main" id="{86D96D59-1572-486B-BA0C-55BE4B5700E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4819" name="文本占位符 2">
            <a:extLst>
              <a:ext uri="{FF2B5EF4-FFF2-40B4-BE49-F238E27FC236}">
                <a16:creationId xmlns:a16="http://schemas.microsoft.com/office/drawing/2014/main" id="{BB570D29-0CDE-47A0-B8B5-9F1D07CA51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080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59404F56-A73D-4185-BFB9-27DC61B9783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5843" name="文本占位符 2">
            <a:extLst>
              <a:ext uri="{FF2B5EF4-FFF2-40B4-BE49-F238E27FC236}">
                <a16:creationId xmlns:a16="http://schemas.microsoft.com/office/drawing/2014/main" id="{670F15D3-3227-48A8-953C-96A6E1813B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1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183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486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078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980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48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50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3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05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68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66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44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67337-CB41-48C3-B7BB-6BD2BE22359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12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Grp="1"/>
          </p:cNvSpPr>
          <p:nvPr>
            <p:ph type="pic" sz="quarter" idx="10"/>
          </p:nvPr>
        </p:nvSpPr>
        <p:spPr>
          <a:xfrm>
            <a:off x="2" y="876703"/>
            <a:ext cx="6414447" cy="5981299"/>
          </a:xfrm>
          <a:custGeom>
            <a:avLst/>
            <a:gdLst>
              <a:gd name="connsiteX0" fmla="*/ 3460823 w 6414447"/>
              <a:gd name="connsiteY0" fmla="*/ 380307 h 5981298"/>
              <a:gd name="connsiteX1" fmla="*/ 3659201 w 6414447"/>
              <a:gd name="connsiteY1" fmla="*/ 443269 h 5981298"/>
              <a:gd name="connsiteX2" fmla="*/ 3780759 w 6414447"/>
              <a:gd name="connsiteY2" fmla="*/ 1129573 h 5981298"/>
              <a:gd name="connsiteX3" fmla="*/ 3111702 w 6414447"/>
              <a:gd name="connsiteY3" fmla="*/ 1324900 h 5981298"/>
              <a:gd name="connsiteX4" fmla="*/ 2990144 w 6414447"/>
              <a:gd name="connsiteY4" fmla="*/ 638596 h 5981298"/>
              <a:gd name="connsiteX5" fmla="*/ 3391428 w 6414447"/>
              <a:gd name="connsiteY5" fmla="*/ 381296 h 5981298"/>
              <a:gd name="connsiteX6" fmla="*/ 3460823 w 6414447"/>
              <a:gd name="connsiteY6" fmla="*/ 380307 h 5981298"/>
              <a:gd name="connsiteX7" fmla="*/ 1511043 w 6414447"/>
              <a:gd name="connsiteY7" fmla="*/ 835 h 5981298"/>
              <a:gd name="connsiteX8" fmla="*/ 1707076 w 6414447"/>
              <a:gd name="connsiteY8" fmla="*/ 62734 h 5981298"/>
              <a:gd name="connsiteX9" fmla="*/ 1828067 w 6414447"/>
              <a:gd name="connsiteY9" fmla="*/ 745816 h 5981298"/>
              <a:gd name="connsiteX10" fmla="*/ 911052 w 6414447"/>
              <a:gd name="connsiteY10" fmla="*/ 2220219 h 5981298"/>
              <a:gd name="connsiteX11" fmla="*/ 1032037 w 6414447"/>
              <a:gd name="connsiteY11" fmla="*/ 2903303 h 5981298"/>
              <a:gd name="connsiteX12" fmla="*/ 1693761 w 6414447"/>
              <a:gd name="connsiteY12" fmla="*/ 2710113 h 5981298"/>
              <a:gd name="connsiteX13" fmla="*/ 2137339 w 6414447"/>
              <a:gd name="connsiteY13" fmla="*/ 1996916 h 5981298"/>
              <a:gd name="connsiteX14" fmla="*/ 2804272 w 6414447"/>
              <a:gd name="connsiteY14" fmla="*/ 1802208 h 5981298"/>
              <a:gd name="connsiteX15" fmla="*/ 2925261 w 6414447"/>
              <a:gd name="connsiteY15" fmla="*/ 2485285 h 5981298"/>
              <a:gd name="connsiteX16" fmla="*/ 2028581 w 6414447"/>
              <a:gd name="connsiteY16" fmla="*/ 3925776 h 5981298"/>
              <a:gd name="connsiteX17" fmla="*/ 1972295 w 6414447"/>
              <a:gd name="connsiteY17" fmla="*/ 4016199 h 5981298"/>
              <a:gd name="connsiteX18" fmla="*/ 1944518 w 6414447"/>
              <a:gd name="connsiteY18" fmla="*/ 4071626 h 5981298"/>
              <a:gd name="connsiteX19" fmla="*/ 2112003 w 6414447"/>
              <a:gd name="connsiteY19" fmla="*/ 4661917 h 5981298"/>
              <a:gd name="connsiteX20" fmla="*/ 2637648 w 6414447"/>
              <a:gd name="connsiteY20" fmla="*/ 4618957 h 5981298"/>
              <a:gd name="connsiteX21" fmla="*/ 2756314 w 6414447"/>
              <a:gd name="connsiteY21" fmla="*/ 4487956 h 5981298"/>
              <a:gd name="connsiteX22" fmla="*/ 4483724 w 6414447"/>
              <a:gd name="connsiteY22" fmla="*/ 1706321 h 5981298"/>
              <a:gd name="connsiteX23" fmla="*/ 4586882 w 6414447"/>
              <a:gd name="connsiteY23" fmla="*/ 1592432 h 5981298"/>
              <a:gd name="connsiteX24" fmla="*/ 5112532 w 6414447"/>
              <a:gd name="connsiteY24" fmla="*/ 1549470 h 5981298"/>
              <a:gd name="connsiteX25" fmla="*/ 5233519 w 6414447"/>
              <a:gd name="connsiteY25" fmla="*/ 2232550 h 5981298"/>
              <a:gd name="connsiteX26" fmla="*/ 4316505 w 6414447"/>
              <a:gd name="connsiteY26" fmla="*/ 3706954 h 5981298"/>
              <a:gd name="connsiteX27" fmla="*/ 4437491 w 6414447"/>
              <a:gd name="connsiteY27" fmla="*/ 4390037 h 5981298"/>
              <a:gd name="connsiteX28" fmla="*/ 5099217 w 6414447"/>
              <a:gd name="connsiteY28" fmla="*/ 4196850 h 5981298"/>
              <a:gd name="connsiteX29" fmla="*/ 5542792 w 6414447"/>
              <a:gd name="connsiteY29" fmla="*/ 3483651 h 5981298"/>
              <a:gd name="connsiteX30" fmla="*/ 6209727 w 6414447"/>
              <a:gd name="connsiteY30" fmla="*/ 3288945 h 5981298"/>
              <a:gd name="connsiteX31" fmla="*/ 6330712 w 6414447"/>
              <a:gd name="connsiteY31" fmla="*/ 3972023 h 5981298"/>
              <a:gd name="connsiteX32" fmla="*/ 5112197 w 6414447"/>
              <a:gd name="connsiteY32" fmla="*/ 5929535 h 5981298"/>
              <a:gd name="connsiteX33" fmla="*/ 5079976 w 6414447"/>
              <a:gd name="connsiteY33" fmla="*/ 5981298 h 5981298"/>
              <a:gd name="connsiteX34" fmla="*/ 0 w 6414447"/>
              <a:gd name="connsiteY34" fmla="*/ 5981298 h 5981298"/>
              <a:gd name="connsiteX35" fmla="*/ 0 w 6414447"/>
              <a:gd name="connsiteY35" fmla="*/ 1955917 h 5981298"/>
              <a:gd name="connsiteX36" fmla="*/ 1078272 w 6414447"/>
              <a:gd name="connsiteY36" fmla="*/ 219586 h 5981298"/>
              <a:gd name="connsiteX37" fmla="*/ 1181429 w 6414447"/>
              <a:gd name="connsiteY37" fmla="*/ 105697 h 5981298"/>
              <a:gd name="connsiteX38" fmla="*/ 1511043 w 6414447"/>
              <a:gd name="connsiteY38" fmla="*/ 835 h 59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414447" h="5981298">
                <a:moveTo>
                  <a:pt x="3460823" y="380307"/>
                </a:moveTo>
                <a:cubicBezTo>
                  <a:pt x="3529968" y="384646"/>
                  <a:pt x="3597797" y="405136"/>
                  <a:pt x="3659201" y="443269"/>
                </a:cubicBezTo>
                <a:cubicBezTo>
                  <a:pt x="3877526" y="578849"/>
                  <a:pt x="3931949" y="886115"/>
                  <a:pt x="3780759" y="1129573"/>
                </a:cubicBezTo>
                <a:cubicBezTo>
                  <a:pt x="3629571" y="1373031"/>
                  <a:pt x="3330027" y="1460480"/>
                  <a:pt x="3111702" y="1324900"/>
                </a:cubicBezTo>
                <a:cubicBezTo>
                  <a:pt x="2893377" y="1189320"/>
                  <a:pt x="2838955" y="882054"/>
                  <a:pt x="2990144" y="638596"/>
                </a:cubicBezTo>
                <a:cubicBezTo>
                  <a:pt x="3084637" y="486434"/>
                  <a:pt x="3237081" y="395214"/>
                  <a:pt x="3391428" y="381296"/>
                </a:cubicBezTo>
                <a:cubicBezTo>
                  <a:pt x="3414580" y="379209"/>
                  <a:pt x="3437774" y="378861"/>
                  <a:pt x="3460823" y="380307"/>
                </a:cubicBezTo>
                <a:close/>
                <a:moveTo>
                  <a:pt x="1511043" y="835"/>
                </a:moveTo>
                <a:cubicBezTo>
                  <a:pt x="1579438" y="5039"/>
                  <a:pt x="1646483" y="25176"/>
                  <a:pt x="1707076" y="62734"/>
                </a:cubicBezTo>
                <a:cubicBezTo>
                  <a:pt x="1922521" y="196273"/>
                  <a:pt x="1977346" y="505793"/>
                  <a:pt x="1828067" y="745816"/>
                </a:cubicBezTo>
                <a:cubicBezTo>
                  <a:pt x="1828067" y="745816"/>
                  <a:pt x="1828067" y="745816"/>
                  <a:pt x="911052" y="2220219"/>
                </a:cubicBezTo>
                <a:cubicBezTo>
                  <a:pt x="761770" y="2460240"/>
                  <a:pt x="816591" y="2769762"/>
                  <a:pt x="1032037" y="2903303"/>
                </a:cubicBezTo>
                <a:cubicBezTo>
                  <a:pt x="1247486" y="3036839"/>
                  <a:pt x="1544477" y="2950133"/>
                  <a:pt x="1693761" y="2710113"/>
                </a:cubicBezTo>
                <a:cubicBezTo>
                  <a:pt x="1693761" y="2710113"/>
                  <a:pt x="1693761" y="2710113"/>
                  <a:pt x="2137339" y="1996916"/>
                </a:cubicBezTo>
                <a:cubicBezTo>
                  <a:pt x="2286622" y="1756892"/>
                  <a:pt x="2588825" y="1668668"/>
                  <a:pt x="2804272" y="1802208"/>
                </a:cubicBezTo>
                <a:cubicBezTo>
                  <a:pt x="3019718" y="1935744"/>
                  <a:pt x="3073593" y="2239930"/>
                  <a:pt x="2925261" y="2485285"/>
                </a:cubicBezTo>
                <a:cubicBezTo>
                  <a:pt x="2925261" y="2485285"/>
                  <a:pt x="2925261" y="2485285"/>
                  <a:pt x="2028581" y="3925776"/>
                </a:cubicBezTo>
                <a:lnTo>
                  <a:pt x="1972295" y="4016199"/>
                </a:lnTo>
                <a:lnTo>
                  <a:pt x="1944518" y="4071626"/>
                </a:lnTo>
                <a:cubicBezTo>
                  <a:pt x="1857949" y="4293488"/>
                  <a:pt x="1923485" y="4545074"/>
                  <a:pt x="2112003" y="4661917"/>
                </a:cubicBezTo>
                <a:cubicBezTo>
                  <a:pt x="2273589" y="4762076"/>
                  <a:pt x="2481044" y="4738342"/>
                  <a:pt x="2637648" y="4618957"/>
                </a:cubicBezTo>
                <a:lnTo>
                  <a:pt x="2756314" y="4487956"/>
                </a:lnTo>
                <a:lnTo>
                  <a:pt x="4483724" y="1706321"/>
                </a:lnTo>
                <a:lnTo>
                  <a:pt x="4586882" y="1592432"/>
                </a:lnTo>
                <a:cubicBezTo>
                  <a:pt x="4743494" y="1473048"/>
                  <a:pt x="4950949" y="1449315"/>
                  <a:pt x="5112532" y="1549470"/>
                </a:cubicBezTo>
                <a:cubicBezTo>
                  <a:pt x="5327974" y="1683007"/>
                  <a:pt x="5382799" y="1992528"/>
                  <a:pt x="5233519" y="2232550"/>
                </a:cubicBezTo>
                <a:cubicBezTo>
                  <a:pt x="5233519" y="2232550"/>
                  <a:pt x="5233519" y="2232550"/>
                  <a:pt x="4316505" y="3706954"/>
                </a:cubicBezTo>
                <a:cubicBezTo>
                  <a:pt x="4167223" y="3946975"/>
                  <a:pt x="4222044" y="4256496"/>
                  <a:pt x="4437491" y="4390037"/>
                </a:cubicBezTo>
                <a:cubicBezTo>
                  <a:pt x="4652939" y="4523574"/>
                  <a:pt x="4949932" y="4436868"/>
                  <a:pt x="5099217" y="4196850"/>
                </a:cubicBezTo>
                <a:cubicBezTo>
                  <a:pt x="5099217" y="4196850"/>
                  <a:pt x="5099217" y="4196850"/>
                  <a:pt x="5542792" y="3483651"/>
                </a:cubicBezTo>
                <a:cubicBezTo>
                  <a:pt x="5692075" y="3243627"/>
                  <a:pt x="5994277" y="3155403"/>
                  <a:pt x="6209727" y="3288945"/>
                </a:cubicBezTo>
                <a:cubicBezTo>
                  <a:pt x="6425171" y="3422479"/>
                  <a:pt x="6479047" y="3726662"/>
                  <a:pt x="6330712" y="3972023"/>
                </a:cubicBezTo>
                <a:cubicBezTo>
                  <a:pt x="6330712" y="3972023"/>
                  <a:pt x="6330712" y="3972023"/>
                  <a:pt x="5112197" y="5929535"/>
                </a:cubicBezTo>
                <a:lnTo>
                  <a:pt x="5079976" y="5981298"/>
                </a:lnTo>
                <a:lnTo>
                  <a:pt x="0" y="5981298"/>
                </a:lnTo>
                <a:lnTo>
                  <a:pt x="0" y="1955917"/>
                </a:lnTo>
                <a:lnTo>
                  <a:pt x="1078272" y="219586"/>
                </a:lnTo>
                <a:lnTo>
                  <a:pt x="1181429" y="105697"/>
                </a:lnTo>
                <a:cubicBezTo>
                  <a:pt x="1279309" y="31081"/>
                  <a:pt x="1397052" y="-6171"/>
                  <a:pt x="1511043" y="8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7"/>
          <p:cNvSpPr/>
          <p:nvPr userDrawn="1"/>
        </p:nvSpPr>
        <p:spPr>
          <a:xfrm rot="5400000">
            <a:off x="-34090" y="34090"/>
            <a:ext cx="1009650" cy="941471"/>
          </a:xfrm>
          <a:custGeom>
            <a:avLst/>
            <a:gdLst>
              <a:gd name="connsiteX0" fmla="*/ 3829937 w 7243831"/>
              <a:gd name="connsiteY0" fmla="*/ 430599 h 6754677"/>
              <a:gd name="connsiteX1" fmla="*/ 4132333 w 7243831"/>
              <a:gd name="connsiteY1" fmla="*/ 500584 h 6754677"/>
              <a:gd name="connsiteX2" fmla="*/ 4269609 w 7243831"/>
              <a:gd name="connsiteY2" fmla="*/ 1275627 h 6754677"/>
              <a:gd name="connsiteX3" fmla="*/ 3514043 w 7243831"/>
              <a:gd name="connsiteY3" fmla="*/ 1496210 h 6754677"/>
              <a:gd name="connsiteX4" fmla="*/ 3376767 w 7243831"/>
              <a:gd name="connsiteY4" fmla="*/ 721167 h 6754677"/>
              <a:gd name="connsiteX5" fmla="*/ 3829937 w 7243831"/>
              <a:gd name="connsiteY5" fmla="*/ 430599 h 6754677"/>
              <a:gd name="connsiteX6" fmla="*/ 1706420 w 7243831"/>
              <a:gd name="connsiteY6" fmla="*/ 944 h 6754677"/>
              <a:gd name="connsiteX7" fmla="*/ 1927800 w 7243831"/>
              <a:gd name="connsiteY7" fmla="*/ 70847 h 6754677"/>
              <a:gd name="connsiteX8" fmla="*/ 2064435 w 7243831"/>
              <a:gd name="connsiteY8" fmla="*/ 842250 h 6754677"/>
              <a:gd name="connsiteX9" fmla="*/ 1028850 w 7243831"/>
              <a:gd name="connsiteY9" fmla="*/ 2507293 h 6754677"/>
              <a:gd name="connsiteX10" fmla="*/ 1165479 w 7243831"/>
              <a:gd name="connsiteY10" fmla="*/ 3278699 h 6754677"/>
              <a:gd name="connsiteX11" fmla="*/ 1912763 w 7243831"/>
              <a:gd name="connsiteY11" fmla="*/ 3060530 h 6754677"/>
              <a:gd name="connsiteX12" fmla="*/ 2413695 w 7243831"/>
              <a:gd name="connsiteY12" fmla="*/ 2255117 h 6754677"/>
              <a:gd name="connsiteX13" fmla="*/ 3166862 w 7243831"/>
              <a:gd name="connsiteY13" fmla="*/ 2035234 h 6754677"/>
              <a:gd name="connsiteX14" fmla="*/ 3303495 w 7243831"/>
              <a:gd name="connsiteY14" fmla="*/ 2806632 h 6754677"/>
              <a:gd name="connsiteX15" fmla="*/ 2290875 w 7243831"/>
              <a:gd name="connsiteY15" fmla="*/ 4433378 h 6754677"/>
              <a:gd name="connsiteX16" fmla="*/ 2227311 w 7243831"/>
              <a:gd name="connsiteY16" fmla="*/ 4535492 h 6754677"/>
              <a:gd name="connsiteX17" fmla="*/ 2195943 w 7243831"/>
              <a:gd name="connsiteY17" fmla="*/ 4598086 h 6754677"/>
              <a:gd name="connsiteX18" fmla="*/ 2385083 w 7243831"/>
              <a:gd name="connsiteY18" fmla="*/ 5264701 h 6754677"/>
              <a:gd name="connsiteX19" fmla="*/ 2978694 w 7243831"/>
              <a:gd name="connsiteY19" fmla="*/ 5216186 h 6754677"/>
              <a:gd name="connsiteX20" fmla="*/ 3112703 w 7243831"/>
              <a:gd name="connsiteY20" fmla="*/ 5068247 h 6754677"/>
              <a:gd name="connsiteX21" fmla="*/ 5063467 w 7243831"/>
              <a:gd name="connsiteY21" fmla="*/ 1926948 h 6754677"/>
              <a:gd name="connsiteX22" fmla="*/ 5179963 w 7243831"/>
              <a:gd name="connsiteY22" fmla="*/ 1798334 h 6754677"/>
              <a:gd name="connsiteX23" fmla="*/ 5773579 w 7243831"/>
              <a:gd name="connsiteY23" fmla="*/ 1749817 h 6754677"/>
              <a:gd name="connsiteX24" fmla="*/ 5910210 w 7243831"/>
              <a:gd name="connsiteY24" fmla="*/ 2521219 h 6754677"/>
              <a:gd name="connsiteX25" fmla="*/ 4874626 w 7243831"/>
              <a:gd name="connsiteY25" fmla="*/ 4186262 h 6754677"/>
              <a:gd name="connsiteX26" fmla="*/ 5011255 w 7243831"/>
              <a:gd name="connsiteY26" fmla="*/ 4957667 h 6754677"/>
              <a:gd name="connsiteX27" fmla="*/ 5758542 w 7243831"/>
              <a:gd name="connsiteY27" fmla="*/ 4739501 h 6754677"/>
              <a:gd name="connsiteX28" fmla="*/ 6259471 w 7243831"/>
              <a:gd name="connsiteY28" fmla="*/ 3934086 h 6754677"/>
              <a:gd name="connsiteX29" fmla="*/ 7012641 w 7243831"/>
              <a:gd name="connsiteY29" fmla="*/ 3714205 h 6754677"/>
              <a:gd name="connsiteX30" fmla="*/ 7149269 w 7243831"/>
              <a:gd name="connsiteY30" fmla="*/ 4485604 h 6754677"/>
              <a:gd name="connsiteX31" fmla="*/ 5773201 w 7243831"/>
              <a:gd name="connsiteY31" fmla="*/ 6696221 h 6754677"/>
              <a:gd name="connsiteX32" fmla="*/ 5736813 w 7243831"/>
              <a:gd name="connsiteY32" fmla="*/ 6754677 h 6754677"/>
              <a:gd name="connsiteX33" fmla="*/ 0 w 7243831"/>
              <a:gd name="connsiteY33" fmla="*/ 6754677 h 6754677"/>
              <a:gd name="connsiteX34" fmla="*/ 0 w 7243831"/>
              <a:gd name="connsiteY34" fmla="*/ 2208817 h 6754677"/>
              <a:gd name="connsiteX35" fmla="*/ 1217692 w 7243831"/>
              <a:gd name="connsiteY35" fmla="*/ 247979 h 6754677"/>
              <a:gd name="connsiteX36" fmla="*/ 1334187 w 7243831"/>
              <a:gd name="connsiteY36" fmla="*/ 119365 h 6754677"/>
              <a:gd name="connsiteX37" fmla="*/ 1706420 w 7243831"/>
              <a:gd name="connsiteY37" fmla="*/ 944 h 675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831" h="6754677">
                <a:moveTo>
                  <a:pt x="3829937" y="430599"/>
                </a:moveTo>
                <a:cubicBezTo>
                  <a:pt x="3934519" y="421169"/>
                  <a:pt x="4039875" y="443167"/>
                  <a:pt x="4132333" y="500584"/>
                </a:cubicBezTo>
                <a:cubicBezTo>
                  <a:pt x="4378887" y="653695"/>
                  <a:pt x="4440347" y="1000690"/>
                  <a:pt x="4269609" y="1275627"/>
                </a:cubicBezTo>
                <a:cubicBezTo>
                  <a:pt x="4098872" y="1550564"/>
                  <a:pt x="3760597" y="1649321"/>
                  <a:pt x="3514043" y="1496210"/>
                </a:cubicBezTo>
                <a:cubicBezTo>
                  <a:pt x="3267489" y="1343099"/>
                  <a:pt x="3206030" y="996104"/>
                  <a:pt x="3376767" y="721167"/>
                </a:cubicBezTo>
                <a:cubicBezTo>
                  <a:pt x="3483478" y="549331"/>
                  <a:pt x="3655633" y="446316"/>
                  <a:pt x="3829937" y="430599"/>
                </a:cubicBezTo>
                <a:close/>
                <a:moveTo>
                  <a:pt x="1706420" y="944"/>
                </a:moveTo>
                <a:cubicBezTo>
                  <a:pt x="1783658" y="5691"/>
                  <a:pt x="1859372" y="28432"/>
                  <a:pt x="1927800" y="70847"/>
                </a:cubicBezTo>
                <a:cubicBezTo>
                  <a:pt x="2171101" y="221652"/>
                  <a:pt x="2233015" y="571193"/>
                  <a:pt x="2064435" y="842250"/>
                </a:cubicBezTo>
                <a:cubicBezTo>
                  <a:pt x="2064435" y="842250"/>
                  <a:pt x="2064435" y="842250"/>
                  <a:pt x="1028850" y="2507293"/>
                </a:cubicBezTo>
                <a:cubicBezTo>
                  <a:pt x="860266" y="2778349"/>
                  <a:pt x="922175" y="3127892"/>
                  <a:pt x="1165479" y="3278699"/>
                </a:cubicBezTo>
                <a:cubicBezTo>
                  <a:pt x="1408785" y="3429502"/>
                  <a:pt x="1744177" y="3331584"/>
                  <a:pt x="1912763" y="3060530"/>
                </a:cubicBezTo>
                <a:cubicBezTo>
                  <a:pt x="1912763" y="3060530"/>
                  <a:pt x="1912763" y="3060530"/>
                  <a:pt x="2413695" y="2255117"/>
                </a:cubicBezTo>
                <a:cubicBezTo>
                  <a:pt x="2582281" y="1984058"/>
                  <a:pt x="2923558" y="1884427"/>
                  <a:pt x="3166862" y="2035234"/>
                </a:cubicBezTo>
                <a:cubicBezTo>
                  <a:pt x="3410165" y="2186036"/>
                  <a:pt x="3471006" y="2529553"/>
                  <a:pt x="3303495" y="2806632"/>
                </a:cubicBezTo>
                <a:cubicBezTo>
                  <a:pt x="3303495" y="2806632"/>
                  <a:pt x="3303495" y="2806632"/>
                  <a:pt x="2290875" y="4433378"/>
                </a:cubicBezTo>
                <a:lnTo>
                  <a:pt x="2227311" y="4535492"/>
                </a:lnTo>
                <a:lnTo>
                  <a:pt x="2195943" y="4598086"/>
                </a:lnTo>
                <a:cubicBezTo>
                  <a:pt x="2098180" y="4848635"/>
                  <a:pt x="2172190" y="5132750"/>
                  <a:pt x="2385083" y="5264701"/>
                </a:cubicBezTo>
                <a:cubicBezTo>
                  <a:pt x="2567562" y="5377810"/>
                  <a:pt x="2801841" y="5351007"/>
                  <a:pt x="2978694" y="5216186"/>
                </a:cubicBezTo>
                <a:lnTo>
                  <a:pt x="3112703" y="5068247"/>
                </a:lnTo>
                <a:lnTo>
                  <a:pt x="5063467" y="1926948"/>
                </a:lnTo>
                <a:lnTo>
                  <a:pt x="5179963" y="1798334"/>
                </a:lnTo>
                <a:cubicBezTo>
                  <a:pt x="5356824" y="1663514"/>
                  <a:pt x="5591103" y="1636711"/>
                  <a:pt x="5773579" y="1749817"/>
                </a:cubicBezTo>
                <a:cubicBezTo>
                  <a:pt x="6016877" y="1900620"/>
                  <a:pt x="6078791" y="2250162"/>
                  <a:pt x="5910210" y="2521219"/>
                </a:cubicBezTo>
                <a:cubicBezTo>
                  <a:pt x="5910210" y="2521219"/>
                  <a:pt x="5910210" y="2521219"/>
                  <a:pt x="4874626" y="4186262"/>
                </a:cubicBezTo>
                <a:cubicBezTo>
                  <a:pt x="4706042" y="4457318"/>
                  <a:pt x="4767951" y="4806860"/>
                  <a:pt x="5011255" y="4957667"/>
                </a:cubicBezTo>
                <a:cubicBezTo>
                  <a:pt x="5254561" y="5108471"/>
                  <a:pt x="5589955" y="5010554"/>
                  <a:pt x="5758542" y="4739501"/>
                </a:cubicBezTo>
                <a:cubicBezTo>
                  <a:pt x="5758542" y="4739501"/>
                  <a:pt x="5758542" y="4739501"/>
                  <a:pt x="6259471" y="3934086"/>
                </a:cubicBezTo>
                <a:cubicBezTo>
                  <a:pt x="6428057" y="3663027"/>
                  <a:pt x="6769333" y="3563396"/>
                  <a:pt x="7012641" y="3714205"/>
                </a:cubicBezTo>
                <a:cubicBezTo>
                  <a:pt x="7255941" y="3865004"/>
                  <a:pt x="7316784" y="4208518"/>
                  <a:pt x="7149269" y="4485604"/>
                </a:cubicBezTo>
                <a:cubicBezTo>
                  <a:pt x="7149269" y="4485604"/>
                  <a:pt x="7149269" y="4485604"/>
                  <a:pt x="5773201" y="6696221"/>
                </a:cubicBezTo>
                <a:lnTo>
                  <a:pt x="5736813" y="6754677"/>
                </a:lnTo>
                <a:lnTo>
                  <a:pt x="0" y="6754677"/>
                </a:lnTo>
                <a:lnTo>
                  <a:pt x="0" y="2208817"/>
                </a:lnTo>
                <a:lnTo>
                  <a:pt x="1217692" y="247979"/>
                </a:lnTo>
                <a:lnTo>
                  <a:pt x="1334187" y="119365"/>
                </a:lnTo>
                <a:cubicBezTo>
                  <a:pt x="1444723" y="35101"/>
                  <a:pt x="1577690" y="-6968"/>
                  <a:pt x="1706420" y="94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350" dirty="0">
              <a:solidFill>
                <a:prstClr val="white"/>
              </a:solidFill>
              <a:latin typeface="思源宋体 CN ExtraLight" panose="020202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06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37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4953"/>
          <a:stretch>
            <a:fillRect/>
          </a:stretch>
        </p:blipFill>
        <p:spPr>
          <a:xfrm>
            <a:off x="2" y="2080438"/>
            <a:ext cx="5123541" cy="4777564"/>
          </a:xfrm>
        </p:spPr>
      </p:pic>
      <p:sp>
        <p:nvSpPr>
          <p:cNvPr id="28" name="Freeform 27"/>
          <p:cNvSpPr/>
          <p:nvPr/>
        </p:nvSpPr>
        <p:spPr>
          <a:xfrm>
            <a:off x="2" y="2080439"/>
            <a:ext cx="5123541" cy="4777564"/>
          </a:xfrm>
          <a:custGeom>
            <a:avLst/>
            <a:gdLst>
              <a:gd name="connsiteX0" fmla="*/ 3829937 w 7243831"/>
              <a:gd name="connsiteY0" fmla="*/ 430599 h 6754677"/>
              <a:gd name="connsiteX1" fmla="*/ 4132333 w 7243831"/>
              <a:gd name="connsiteY1" fmla="*/ 500584 h 6754677"/>
              <a:gd name="connsiteX2" fmla="*/ 4269609 w 7243831"/>
              <a:gd name="connsiteY2" fmla="*/ 1275627 h 6754677"/>
              <a:gd name="connsiteX3" fmla="*/ 3514043 w 7243831"/>
              <a:gd name="connsiteY3" fmla="*/ 1496210 h 6754677"/>
              <a:gd name="connsiteX4" fmla="*/ 3376767 w 7243831"/>
              <a:gd name="connsiteY4" fmla="*/ 721167 h 6754677"/>
              <a:gd name="connsiteX5" fmla="*/ 3829937 w 7243831"/>
              <a:gd name="connsiteY5" fmla="*/ 430599 h 6754677"/>
              <a:gd name="connsiteX6" fmla="*/ 1706420 w 7243831"/>
              <a:gd name="connsiteY6" fmla="*/ 944 h 6754677"/>
              <a:gd name="connsiteX7" fmla="*/ 1927800 w 7243831"/>
              <a:gd name="connsiteY7" fmla="*/ 70847 h 6754677"/>
              <a:gd name="connsiteX8" fmla="*/ 2064435 w 7243831"/>
              <a:gd name="connsiteY8" fmla="*/ 842250 h 6754677"/>
              <a:gd name="connsiteX9" fmla="*/ 1028850 w 7243831"/>
              <a:gd name="connsiteY9" fmla="*/ 2507293 h 6754677"/>
              <a:gd name="connsiteX10" fmla="*/ 1165479 w 7243831"/>
              <a:gd name="connsiteY10" fmla="*/ 3278699 h 6754677"/>
              <a:gd name="connsiteX11" fmla="*/ 1912763 w 7243831"/>
              <a:gd name="connsiteY11" fmla="*/ 3060530 h 6754677"/>
              <a:gd name="connsiteX12" fmla="*/ 2413695 w 7243831"/>
              <a:gd name="connsiteY12" fmla="*/ 2255117 h 6754677"/>
              <a:gd name="connsiteX13" fmla="*/ 3166862 w 7243831"/>
              <a:gd name="connsiteY13" fmla="*/ 2035234 h 6754677"/>
              <a:gd name="connsiteX14" fmla="*/ 3303495 w 7243831"/>
              <a:gd name="connsiteY14" fmla="*/ 2806632 h 6754677"/>
              <a:gd name="connsiteX15" fmla="*/ 2290875 w 7243831"/>
              <a:gd name="connsiteY15" fmla="*/ 4433378 h 6754677"/>
              <a:gd name="connsiteX16" fmla="*/ 2227311 w 7243831"/>
              <a:gd name="connsiteY16" fmla="*/ 4535492 h 6754677"/>
              <a:gd name="connsiteX17" fmla="*/ 2195943 w 7243831"/>
              <a:gd name="connsiteY17" fmla="*/ 4598086 h 6754677"/>
              <a:gd name="connsiteX18" fmla="*/ 2385083 w 7243831"/>
              <a:gd name="connsiteY18" fmla="*/ 5264701 h 6754677"/>
              <a:gd name="connsiteX19" fmla="*/ 2978694 w 7243831"/>
              <a:gd name="connsiteY19" fmla="*/ 5216186 h 6754677"/>
              <a:gd name="connsiteX20" fmla="*/ 3112703 w 7243831"/>
              <a:gd name="connsiteY20" fmla="*/ 5068247 h 6754677"/>
              <a:gd name="connsiteX21" fmla="*/ 5063467 w 7243831"/>
              <a:gd name="connsiteY21" fmla="*/ 1926948 h 6754677"/>
              <a:gd name="connsiteX22" fmla="*/ 5179963 w 7243831"/>
              <a:gd name="connsiteY22" fmla="*/ 1798334 h 6754677"/>
              <a:gd name="connsiteX23" fmla="*/ 5773579 w 7243831"/>
              <a:gd name="connsiteY23" fmla="*/ 1749817 h 6754677"/>
              <a:gd name="connsiteX24" fmla="*/ 5910210 w 7243831"/>
              <a:gd name="connsiteY24" fmla="*/ 2521219 h 6754677"/>
              <a:gd name="connsiteX25" fmla="*/ 4874626 w 7243831"/>
              <a:gd name="connsiteY25" fmla="*/ 4186262 h 6754677"/>
              <a:gd name="connsiteX26" fmla="*/ 5011255 w 7243831"/>
              <a:gd name="connsiteY26" fmla="*/ 4957667 h 6754677"/>
              <a:gd name="connsiteX27" fmla="*/ 5758542 w 7243831"/>
              <a:gd name="connsiteY27" fmla="*/ 4739501 h 6754677"/>
              <a:gd name="connsiteX28" fmla="*/ 6259471 w 7243831"/>
              <a:gd name="connsiteY28" fmla="*/ 3934086 h 6754677"/>
              <a:gd name="connsiteX29" fmla="*/ 7012641 w 7243831"/>
              <a:gd name="connsiteY29" fmla="*/ 3714205 h 6754677"/>
              <a:gd name="connsiteX30" fmla="*/ 7149269 w 7243831"/>
              <a:gd name="connsiteY30" fmla="*/ 4485604 h 6754677"/>
              <a:gd name="connsiteX31" fmla="*/ 5773201 w 7243831"/>
              <a:gd name="connsiteY31" fmla="*/ 6696221 h 6754677"/>
              <a:gd name="connsiteX32" fmla="*/ 5736813 w 7243831"/>
              <a:gd name="connsiteY32" fmla="*/ 6754677 h 6754677"/>
              <a:gd name="connsiteX33" fmla="*/ 0 w 7243831"/>
              <a:gd name="connsiteY33" fmla="*/ 6754677 h 6754677"/>
              <a:gd name="connsiteX34" fmla="*/ 0 w 7243831"/>
              <a:gd name="connsiteY34" fmla="*/ 2208817 h 6754677"/>
              <a:gd name="connsiteX35" fmla="*/ 1217692 w 7243831"/>
              <a:gd name="connsiteY35" fmla="*/ 247979 h 6754677"/>
              <a:gd name="connsiteX36" fmla="*/ 1334187 w 7243831"/>
              <a:gd name="connsiteY36" fmla="*/ 119365 h 6754677"/>
              <a:gd name="connsiteX37" fmla="*/ 1706420 w 7243831"/>
              <a:gd name="connsiteY37" fmla="*/ 944 h 675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831" h="6754677">
                <a:moveTo>
                  <a:pt x="3829937" y="430599"/>
                </a:moveTo>
                <a:cubicBezTo>
                  <a:pt x="3934519" y="421169"/>
                  <a:pt x="4039875" y="443167"/>
                  <a:pt x="4132333" y="500584"/>
                </a:cubicBezTo>
                <a:cubicBezTo>
                  <a:pt x="4378887" y="653695"/>
                  <a:pt x="4440347" y="1000690"/>
                  <a:pt x="4269609" y="1275627"/>
                </a:cubicBezTo>
                <a:cubicBezTo>
                  <a:pt x="4098872" y="1550564"/>
                  <a:pt x="3760597" y="1649321"/>
                  <a:pt x="3514043" y="1496210"/>
                </a:cubicBezTo>
                <a:cubicBezTo>
                  <a:pt x="3267489" y="1343099"/>
                  <a:pt x="3206030" y="996104"/>
                  <a:pt x="3376767" y="721167"/>
                </a:cubicBezTo>
                <a:cubicBezTo>
                  <a:pt x="3483478" y="549331"/>
                  <a:pt x="3655633" y="446316"/>
                  <a:pt x="3829937" y="430599"/>
                </a:cubicBezTo>
                <a:close/>
                <a:moveTo>
                  <a:pt x="1706420" y="944"/>
                </a:moveTo>
                <a:cubicBezTo>
                  <a:pt x="1783658" y="5691"/>
                  <a:pt x="1859372" y="28432"/>
                  <a:pt x="1927800" y="70847"/>
                </a:cubicBezTo>
                <a:cubicBezTo>
                  <a:pt x="2171101" y="221652"/>
                  <a:pt x="2233015" y="571193"/>
                  <a:pt x="2064435" y="842250"/>
                </a:cubicBezTo>
                <a:cubicBezTo>
                  <a:pt x="2064435" y="842250"/>
                  <a:pt x="2064435" y="842250"/>
                  <a:pt x="1028850" y="2507293"/>
                </a:cubicBezTo>
                <a:cubicBezTo>
                  <a:pt x="860266" y="2778349"/>
                  <a:pt x="922175" y="3127892"/>
                  <a:pt x="1165479" y="3278699"/>
                </a:cubicBezTo>
                <a:cubicBezTo>
                  <a:pt x="1408785" y="3429502"/>
                  <a:pt x="1744177" y="3331584"/>
                  <a:pt x="1912763" y="3060530"/>
                </a:cubicBezTo>
                <a:cubicBezTo>
                  <a:pt x="1912763" y="3060530"/>
                  <a:pt x="1912763" y="3060530"/>
                  <a:pt x="2413695" y="2255117"/>
                </a:cubicBezTo>
                <a:cubicBezTo>
                  <a:pt x="2582281" y="1984058"/>
                  <a:pt x="2923558" y="1884427"/>
                  <a:pt x="3166862" y="2035234"/>
                </a:cubicBezTo>
                <a:cubicBezTo>
                  <a:pt x="3410165" y="2186036"/>
                  <a:pt x="3471006" y="2529553"/>
                  <a:pt x="3303495" y="2806632"/>
                </a:cubicBezTo>
                <a:cubicBezTo>
                  <a:pt x="3303495" y="2806632"/>
                  <a:pt x="3303495" y="2806632"/>
                  <a:pt x="2290875" y="4433378"/>
                </a:cubicBezTo>
                <a:lnTo>
                  <a:pt x="2227311" y="4535492"/>
                </a:lnTo>
                <a:lnTo>
                  <a:pt x="2195943" y="4598086"/>
                </a:lnTo>
                <a:cubicBezTo>
                  <a:pt x="2098180" y="4848635"/>
                  <a:pt x="2172190" y="5132750"/>
                  <a:pt x="2385083" y="5264701"/>
                </a:cubicBezTo>
                <a:cubicBezTo>
                  <a:pt x="2567562" y="5377810"/>
                  <a:pt x="2801841" y="5351007"/>
                  <a:pt x="2978694" y="5216186"/>
                </a:cubicBezTo>
                <a:lnTo>
                  <a:pt x="3112703" y="5068247"/>
                </a:lnTo>
                <a:lnTo>
                  <a:pt x="5063467" y="1926948"/>
                </a:lnTo>
                <a:lnTo>
                  <a:pt x="5179963" y="1798334"/>
                </a:lnTo>
                <a:cubicBezTo>
                  <a:pt x="5356824" y="1663514"/>
                  <a:pt x="5591103" y="1636711"/>
                  <a:pt x="5773579" y="1749817"/>
                </a:cubicBezTo>
                <a:cubicBezTo>
                  <a:pt x="6016877" y="1900620"/>
                  <a:pt x="6078791" y="2250162"/>
                  <a:pt x="5910210" y="2521219"/>
                </a:cubicBezTo>
                <a:cubicBezTo>
                  <a:pt x="5910210" y="2521219"/>
                  <a:pt x="5910210" y="2521219"/>
                  <a:pt x="4874626" y="4186262"/>
                </a:cubicBezTo>
                <a:cubicBezTo>
                  <a:pt x="4706042" y="4457318"/>
                  <a:pt x="4767951" y="4806860"/>
                  <a:pt x="5011255" y="4957667"/>
                </a:cubicBezTo>
                <a:cubicBezTo>
                  <a:pt x="5254561" y="5108471"/>
                  <a:pt x="5589955" y="5010554"/>
                  <a:pt x="5758542" y="4739501"/>
                </a:cubicBezTo>
                <a:cubicBezTo>
                  <a:pt x="5758542" y="4739501"/>
                  <a:pt x="5758542" y="4739501"/>
                  <a:pt x="6259471" y="3934086"/>
                </a:cubicBezTo>
                <a:cubicBezTo>
                  <a:pt x="6428057" y="3663027"/>
                  <a:pt x="6769333" y="3563396"/>
                  <a:pt x="7012641" y="3714205"/>
                </a:cubicBezTo>
                <a:cubicBezTo>
                  <a:pt x="7255941" y="3865004"/>
                  <a:pt x="7316784" y="4208518"/>
                  <a:pt x="7149269" y="4485604"/>
                </a:cubicBezTo>
                <a:cubicBezTo>
                  <a:pt x="7149269" y="4485604"/>
                  <a:pt x="7149269" y="4485604"/>
                  <a:pt x="5773201" y="6696221"/>
                </a:cubicBezTo>
                <a:lnTo>
                  <a:pt x="5736813" y="6754677"/>
                </a:lnTo>
                <a:lnTo>
                  <a:pt x="0" y="6754677"/>
                </a:lnTo>
                <a:lnTo>
                  <a:pt x="0" y="2208817"/>
                </a:lnTo>
                <a:lnTo>
                  <a:pt x="1217692" y="247979"/>
                </a:lnTo>
                <a:lnTo>
                  <a:pt x="1334187" y="119365"/>
                </a:lnTo>
                <a:cubicBezTo>
                  <a:pt x="1444723" y="35101"/>
                  <a:pt x="1577690" y="-6968"/>
                  <a:pt x="1706420" y="94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: Rounded Corners 40"/>
          <p:cNvSpPr/>
          <p:nvPr/>
        </p:nvSpPr>
        <p:spPr bwMode="auto">
          <a:xfrm rot="16200000">
            <a:off x="6370672" y="4553751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6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angle: Rounded Corners 43"/>
          <p:cNvSpPr/>
          <p:nvPr/>
        </p:nvSpPr>
        <p:spPr bwMode="auto">
          <a:xfrm rot="16200000">
            <a:off x="8061537" y="4553751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16115" y="2744363"/>
            <a:ext cx="6058650" cy="1295440"/>
            <a:chOff x="2799872" y="3083191"/>
            <a:chExt cx="2740380" cy="1032572"/>
          </a:xfrm>
        </p:grpSpPr>
        <p:sp>
          <p:nvSpPr>
            <p:cNvPr id="33" name="矩形 32"/>
            <p:cNvSpPr/>
            <p:nvPr/>
          </p:nvSpPr>
          <p:spPr bwMode="auto">
            <a:xfrm>
              <a:off x="2872117" y="3083191"/>
              <a:ext cx="2668135" cy="367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2400" b="1" kern="100" dirty="0">
                  <a:solidFill>
                    <a:prstClr val="black"/>
                  </a:solidFill>
                  <a:cs typeface="+mn-ea"/>
                  <a:sym typeface="+mn-lt"/>
                </a:rPr>
                <a:t>绿色植物是生物圈中有机物的制造者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799872" y="3600584"/>
              <a:ext cx="2244205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>
              <a:cxnSpLocks/>
            </p:cNvCxnSpPr>
            <p:nvPr/>
          </p:nvCxnSpPr>
          <p:spPr>
            <a:xfrm>
              <a:off x="2872117" y="3563329"/>
              <a:ext cx="2619068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36" name="矩形 35"/>
          <p:cNvSpPr/>
          <p:nvPr/>
        </p:nvSpPr>
        <p:spPr bwMode="auto">
          <a:xfrm>
            <a:off x="5604025" y="2080438"/>
            <a:ext cx="2794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2800" b="1" kern="100" dirty="0">
                <a:solidFill>
                  <a:prstClr val="black"/>
                </a:solidFill>
                <a:cs typeface="+mn-ea"/>
                <a:sym typeface="+mn-lt"/>
              </a:rPr>
              <a:t>第三章  第四节 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675841" y="4227246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675841" y="3686432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人教版  生物（初中）  （七年级 上）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5820295" y="5104128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511160" y="5104128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6" grpId="0"/>
      <p:bldP spid="37" grpId="0"/>
      <p:bldP spid="57" grpId="0"/>
      <p:bldP spid="58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文本框 12296">
            <a:extLst>
              <a:ext uri="{FF2B5EF4-FFF2-40B4-BE49-F238E27FC236}">
                <a16:creationId xmlns:a16="http://schemas.microsoft.com/office/drawing/2014/main" id="{432A5FE4-461F-4B73-956E-1C7DC28A1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516" y="5819145"/>
            <a:ext cx="889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用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清水漂洗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叶片，再把叶片放到培养皿中，向叶片滴加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碘液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pic>
        <p:nvPicPr>
          <p:cNvPr id="11268" name="图片 12297" descr="9 拷贝">
            <a:extLst>
              <a:ext uri="{FF2B5EF4-FFF2-40B4-BE49-F238E27FC236}">
                <a16:creationId xmlns:a16="http://schemas.microsoft.com/office/drawing/2014/main" id="{E11226CF-BED2-44CF-B53B-97E4C2F3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30" y="2141079"/>
            <a:ext cx="4593689" cy="32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直接连接符 12298">
            <a:extLst>
              <a:ext uri="{FF2B5EF4-FFF2-40B4-BE49-F238E27FC236}">
                <a16:creationId xmlns:a16="http://schemas.microsoft.com/office/drawing/2014/main" id="{53954897-8DF2-4DCD-93CA-A92203E71D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36630" y="2141079"/>
            <a:ext cx="1128566" cy="2610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2300" name="文本框 12299">
            <a:extLst>
              <a:ext uri="{FF2B5EF4-FFF2-40B4-BE49-F238E27FC236}">
                <a16:creationId xmlns:a16="http://schemas.microsoft.com/office/drawing/2014/main" id="{11027A3E-6B5A-41E1-9A61-4D86F20A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77" y="935426"/>
            <a:ext cx="9080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叶绿素溶解到酒精中后叶片变成了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黄白色。</a:t>
            </a:r>
          </a:p>
        </p:txBody>
      </p:sp>
      <p:grpSp>
        <p:nvGrpSpPr>
          <p:cNvPr id="9" name="组合 13324">
            <a:extLst>
              <a:ext uri="{FF2B5EF4-FFF2-40B4-BE49-F238E27FC236}">
                <a16:creationId xmlns:a16="http://schemas.microsoft.com/office/drawing/2014/main" id="{10CACD4B-3B45-4A28-97D2-90E0B2E32D79}"/>
              </a:ext>
            </a:extLst>
          </p:cNvPr>
          <p:cNvGrpSpPr>
            <a:grpSpLocks/>
          </p:cNvGrpSpPr>
          <p:nvPr/>
        </p:nvGrpSpPr>
        <p:grpSpPr bwMode="auto">
          <a:xfrm>
            <a:off x="1588913" y="769635"/>
            <a:ext cx="1157875" cy="1569702"/>
            <a:chOff x="295" y="2529"/>
            <a:chExt cx="1088" cy="2143"/>
          </a:xfrm>
        </p:grpSpPr>
        <p:sp>
          <p:nvSpPr>
            <p:cNvPr id="10" name="椭圆 13322">
              <a:extLst>
                <a:ext uri="{FF2B5EF4-FFF2-40B4-BE49-F238E27FC236}">
                  <a16:creationId xmlns:a16="http://schemas.microsoft.com/office/drawing/2014/main" id="{45A87B7A-06C7-45AA-9698-05E8B929C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659"/>
              <a:ext cx="1088" cy="90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453BE29-6F36-4845-989D-DD2C94E23532}"/>
                </a:ext>
              </a:extLst>
            </p:cNvPr>
            <p:cNvSpPr txBox="1"/>
            <p:nvPr/>
          </p:nvSpPr>
          <p:spPr>
            <a:xfrm>
              <a:off x="622" y="2529"/>
              <a:ext cx="397" cy="21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4800" noProof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54</a:t>
              </a:r>
              <a:endParaRPr lang="zh-CN" altLang="zh-CN" sz="4800" noProof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300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2531" descr="9">
            <a:extLst>
              <a:ext uri="{FF2B5EF4-FFF2-40B4-BE49-F238E27FC236}">
                <a16:creationId xmlns:a16="http://schemas.microsoft.com/office/drawing/2014/main" id="{5540AD5F-29A2-4F24-90E1-CDB4F5AA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03" y="2062583"/>
            <a:ext cx="4435452" cy="31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文本框 22535">
            <a:extLst>
              <a:ext uri="{FF2B5EF4-FFF2-40B4-BE49-F238E27FC236}">
                <a16:creationId xmlns:a16="http://schemas.microsoft.com/office/drawing/2014/main" id="{8C0F7E6D-DC09-4410-B1BB-2AAC251F525F}"/>
              </a:ext>
            </a:extLst>
          </p:cNvPr>
          <p:cNvSpPr txBox="1"/>
          <p:nvPr/>
        </p:nvSpPr>
        <p:spPr>
          <a:xfrm>
            <a:off x="1879999" y="5573982"/>
            <a:ext cx="8850313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noProof="1">
                <a:cs typeface="+mn-ea"/>
                <a:sym typeface="+mn-lt"/>
              </a:rPr>
              <a:t>稍停片刻，用</a:t>
            </a:r>
            <a:r>
              <a:rPr lang="zh-CN" altLang="en-US" sz="2800" noProof="1">
                <a:solidFill>
                  <a:srgbClr val="FF0000"/>
                </a:solidFill>
                <a:cs typeface="+mn-ea"/>
                <a:sym typeface="+mn-lt"/>
              </a:rPr>
              <a:t>清水冲掉</a:t>
            </a:r>
            <a:r>
              <a:rPr lang="zh-CN" altLang="en-US" sz="2800" noProof="1">
                <a:cs typeface="+mn-ea"/>
                <a:sym typeface="+mn-lt"/>
              </a:rPr>
              <a:t>碘液，观察叶色发生了什么变化？</a:t>
            </a:r>
          </a:p>
        </p:txBody>
      </p:sp>
      <p:pic>
        <p:nvPicPr>
          <p:cNvPr id="12293" name="图片 38914" descr="20092423145484778014">
            <a:extLst>
              <a:ext uri="{FF2B5EF4-FFF2-40B4-BE49-F238E27FC236}">
                <a16:creationId xmlns:a16="http://schemas.microsoft.com/office/drawing/2014/main" id="{163953EA-3BC4-4882-81F9-C4A59B126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09" y="1967846"/>
            <a:ext cx="4179239" cy="31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直接连接符 38915">
            <a:extLst>
              <a:ext uri="{FF2B5EF4-FFF2-40B4-BE49-F238E27FC236}">
                <a16:creationId xmlns:a16="http://schemas.microsoft.com/office/drawing/2014/main" id="{D23CF7A8-4D6B-41E5-8196-EAA115FD68FE}"/>
              </a:ext>
            </a:extLst>
          </p:cNvPr>
          <p:cNvSpPr>
            <a:spLocks noChangeShapeType="1"/>
          </p:cNvSpPr>
          <p:nvPr/>
        </p:nvSpPr>
        <p:spPr bwMode="auto">
          <a:xfrm rot="600000" flipH="1" flipV="1">
            <a:off x="3866764" y="1706393"/>
            <a:ext cx="2646219" cy="15681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38917" name="文本框 38916">
            <a:extLst>
              <a:ext uri="{FF2B5EF4-FFF2-40B4-BE49-F238E27FC236}">
                <a16:creationId xmlns:a16="http://schemas.microsoft.com/office/drawing/2014/main" id="{EF68BD41-2F74-4F55-829C-7E5A70A22657}"/>
              </a:ext>
            </a:extLst>
          </p:cNvPr>
          <p:cNvSpPr txBox="1"/>
          <p:nvPr/>
        </p:nvSpPr>
        <p:spPr>
          <a:xfrm>
            <a:off x="2917665" y="873792"/>
            <a:ext cx="534860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noProof="1">
                <a:cs typeface="+mn-ea"/>
                <a:sym typeface="+mn-lt"/>
              </a:rPr>
              <a:t>见光的部分变成了蓝色。</a:t>
            </a:r>
          </a:p>
        </p:txBody>
      </p:sp>
      <p:grpSp>
        <p:nvGrpSpPr>
          <p:cNvPr id="10" name="组合 13324">
            <a:extLst>
              <a:ext uri="{FF2B5EF4-FFF2-40B4-BE49-F238E27FC236}">
                <a16:creationId xmlns:a16="http://schemas.microsoft.com/office/drawing/2014/main" id="{3C46140C-1115-4AE6-AB73-A6583FB162FB}"/>
              </a:ext>
            </a:extLst>
          </p:cNvPr>
          <p:cNvGrpSpPr>
            <a:grpSpLocks/>
          </p:cNvGrpSpPr>
          <p:nvPr/>
        </p:nvGrpSpPr>
        <p:grpSpPr bwMode="auto">
          <a:xfrm>
            <a:off x="1533828" y="637432"/>
            <a:ext cx="1157875" cy="830631"/>
            <a:chOff x="295" y="2529"/>
            <a:chExt cx="1088" cy="1134"/>
          </a:xfrm>
        </p:grpSpPr>
        <p:sp>
          <p:nvSpPr>
            <p:cNvPr id="11" name="椭圆 13322">
              <a:extLst>
                <a:ext uri="{FF2B5EF4-FFF2-40B4-BE49-F238E27FC236}">
                  <a16:creationId xmlns:a16="http://schemas.microsoft.com/office/drawing/2014/main" id="{A181ECC8-75F9-4897-98EE-F6D15913B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659"/>
              <a:ext cx="1088" cy="90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3C8339D-C754-40B8-9229-16C9E9A8EEB6}"/>
                </a:ext>
              </a:extLst>
            </p:cNvPr>
            <p:cNvSpPr txBox="1"/>
            <p:nvPr/>
          </p:nvSpPr>
          <p:spPr>
            <a:xfrm>
              <a:off x="622" y="2529"/>
              <a:ext cx="397" cy="113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4800" noProof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zh-CN" altLang="zh-CN" sz="4800" noProof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8914" descr="20092423145484778014">
            <a:extLst>
              <a:ext uri="{FF2B5EF4-FFF2-40B4-BE49-F238E27FC236}">
                <a16:creationId xmlns:a16="http://schemas.microsoft.com/office/drawing/2014/main" id="{38FD450C-2E4C-41D4-9817-0AB10636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51" y="2025285"/>
            <a:ext cx="5037159" cy="37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938678FF-DB63-456E-8877-76C2E45A9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91" y="671599"/>
            <a:ext cx="1943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C301A"/>
                </a:solidFill>
                <a:latin typeface="+mn-lt"/>
                <a:ea typeface="+mn-ea"/>
                <a:cs typeface="+mn-ea"/>
                <a:sym typeface="+mn-lt"/>
              </a:rPr>
              <a:t>现象：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E5E6DC9-427E-4D5A-8A65-519CBAFBFA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7549" y="1586052"/>
            <a:ext cx="2651125" cy="83978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dirty="0">
                <a:cs typeface="+mn-ea"/>
                <a:sym typeface="+mn-lt"/>
              </a:rPr>
              <a:t>见光部分：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46B2E76B-B631-4F99-8B2C-4796A79DD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757" y="2400232"/>
            <a:ext cx="2581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18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遮光部分：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368346F3-BC8A-4400-A81E-D60E791D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92" y="3322725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结论：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A10FA8AB-FF19-4D17-A698-BD410DF8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908" y="4710651"/>
            <a:ext cx="4132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光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是光合作用的必要条件。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20C46E6C-BCA5-4387-AF81-D56823AA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907" y="4062951"/>
            <a:ext cx="3825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淀粉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是光合作用的产物。</a:t>
            </a: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7ECDD50F-B22B-460E-863B-60774019A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039" y="389109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变蓝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CDA25751-CEE0-440E-9E9F-8509BE3AE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777" y="4774198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不变色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07A81C7D-3DF5-441F-896C-6EE44CB76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88" y="5159331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（黄白色）</a:t>
            </a:r>
          </a:p>
        </p:txBody>
      </p:sp>
      <p:sp>
        <p:nvSpPr>
          <p:cNvPr id="35853" name="Line 13">
            <a:extLst>
              <a:ext uri="{FF2B5EF4-FFF2-40B4-BE49-F238E27FC236}">
                <a16:creationId xmlns:a16="http://schemas.microsoft.com/office/drawing/2014/main" id="{A693C07D-E7F6-4705-9334-0B6D6FD1BA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9778" y="3671246"/>
            <a:ext cx="1855551" cy="415683"/>
          </a:xfrm>
          <a:prstGeom prst="line">
            <a:avLst/>
          </a:prstGeom>
          <a:noFill/>
          <a:ln w="76200" cap="sq">
            <a:solidFill>
              <a:srgbClr val="4C1DF9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35855" name="Line 15">
            <a:extLst>
              <a:ext uri="{FF2B5EF4-FFF2-40B4-BE49-F238E27FC236}">
                <a16:creationId xmlns:a16="http://schemas.microsoft.com/office/drawing/2014/main" id="{3CE99537-8AC6-484B-8719-A7251BA4A7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2533" y="4524616"/>
            <a:ext cx="1474328" cy="415684"/>
          </a:xfrm>
          <a:prstGeom prst="line">
            <a:avLst/>
          </a:prstGeom>
          <a:noFill/>
          <a:ln w="76200" cap="sq">
            <a:solidFill>
              <a:srgbClr val="FF33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0256" name="WordArt 12">
            <a:extLst>
              <a:ext uri="{FF2B5EF4-FFF2-40B4-BE49-F238E27FC236}">
                <a16:creationId xmlns:a16="http://schemas.microsoft.com/office/drawing/2014/main" id="{C2805963-41FC-428D-9024-E0DA38F9B0FA}"/>
              </a:ext>
            </a:extLst>
          </p:cNvPr>
          <p:cNvSpPr>
            <a:spLocks noTextEdit="1"/>
          </p:cNvSpPr>
          <p:nvPr/>
        </p:nvSpPr>
        <p:spPr>
          <a:xfrm>
            <a:off x="818391" y="5713880"/>
            <a:ext cx="1104804" cy="64756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prstTxWarp prst="textSlantUp">
              <a:avLst>
                <a:gd name="adj" fmla="val 32056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1">
                <a:cs typeface="+mn-ea"/>
                <a:sym typeface="+mn-lt"/>
              </a:rPr>
              <a:t>得出结论：</a:t>
            </a:r>
          </a:p>
        </p:txBody>
      </p:sp>
      <p:sp>
        <p:nvSpPr>
          <p:cNvPr id="64522" name="Text Box 10">
            <a:extLst>
              <a:ext uri="{FF2B5EF4-FFF2-40B4-BE49-F238E27FC236}">
                <a16:creationId xmlns:a16="http://schemas.microsoft.com/office/drawing/2014/main" id="{9E269636-5C16-4820-A310-9836F85B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276" y="5828990"/>
            <a:ext cx="560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绿叶在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光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下制造了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淀粉。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  <p:bldP spid="35848" grpId="0"/>
      <p:bldP spid="35849" grpId="0"/>
      <p:bldP spid="35850" grpId="0"/>
      <p:bldP spid="35851" grpId="0"/>
      <p:bldP spid="645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E700B7E-674F-4EFA-8AFA-604D908245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17638"/>
            <a:ext cx="9144000" cy="5440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、为什么把天竺葵放到黑暗处一昼夜？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u="sng" dirty="0">
                <a:cs typeface="+mn-ea"/>
                <a:sym typeface="+mn-lt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u="sng" dirty="0">
                <a:cs typeface="+mn-ea"/>
                <a:sym typeface="+mn-lt"/>
              </a:rPr>
              <a:t>  </a:t>
            </a:r>
            <a:endParaRPr lang="en-US" altLang="zh-CN" sz="2400" u="sng" dirty="0">
              <a:cs typeface="+mn-ea"/>
              <a:sym typeface="+mn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u="sng" dirty="0">
                <a:cs typeface="+mn-ea"/>
                <a:sym typeface="+mn-lt"/>
              </a:rPr>
              <a:t>      </a:t>
            </a:r>
            <a:endParaRPr lang="zh-CN" altLang="en-US" sz="2400" dirty="0">
              <a:cs typeface="+mn-ea"/>
              <a:sym typeface="+mn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、为什么要用黑纸把叶片一部分遮盖起来？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400" dirty="0">
              <a:cs typeface="+mn-ea"/>
              <a:sym typeface="+mn-lt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400" dirty="0">
              <a:cs typeface="+mn-ea"/>
              <a:sym typeface="+mn-lt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400" dirty="0">
              <a:cs typeface="+mn-ea"/>
              <a:sym typeface="+mn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>
                <a:cs typeface="+mn-ea"/>
                <a:sym typeface="+mn-lt"/>
              </a:rPr>
              <a:t>3</a:t>
            </a:r>
            <a:r>
              <a:rPr lang="zh-CN" altLang="en-US" sz="2400" dirty="0">
                <a:cs typeface="+mn-ea"/>
                <a:sym typeface="+mn-lt"/>
              </a:rPr>
              <a:t>、绿色植物制造的有机物是什么？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97EE4448-1619-4731-A971-2B95B0DD6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020" y="5674702"/>
            <a:ext cx="284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淀粉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等糖类。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1CFA10B2-2D5A-49CF-9633-6CC00C1FE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020" y="3826672"/>
            <a:ext cx="10095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设置对照实验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，看看叶片的见光部分和不见光部分是不是都能制造淀粉。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0EE4B7AC-B67A-4CD0-97EB-32559D174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020" y="1995675"/>
            <a:ext cx="776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将叶片原有的淀粉全部转运和消耗。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D39057-2E4F-49E3-9CCC-9E844FDF0C74}"/>
              </a:ext>
            </a:extLst>
          </p:cNvPr>
          <p:cNvSpPr txBox="1"/>
          <p:nvPr/>
        </p:nvSpPr>
        <p:spPr>
          <a:xfrm>
            <a:off x="829129" y="5515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讨论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5" grpId="0"/>
      <p:bldP spid="307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1F5C48FF-AEE6-4417-B067-9E4CEE7560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941763" y="2994025"/>
            <a:ext cx="5496085" cy="3863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  </a:t>
            </a:r>
            <a:r>
              <a:rPr lang="zh-CN" altLang="en-US" sz="2400" dirty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cs typeface="+mn-ea"/>
                <a:sym typeface="+mn-lt"/>
              </a:rPr>
              <a:t>凡是植物的绿色部分细胞中含有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叶绿体</a:t>
            </a:r>
            <a:r>
              <a:rPr lang="zh-CN" altLang="en-US" sz="2400" dirty="0">
                <a:cs typeface="+mn-ea"/>
                <a:sym typeface="+mn-lt"/>
              </a:rPr>
              <a:t>，就都能够制造有机物，但是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叶片</a:t>
            </a:r>
            <a:r>
              <a:rPr lang="zh-CN" altLang="en-US" sz="2400" dirty="0">
                <a:cs typeface="+mn-ea"/>
                <a:sym typeface="+mn-lt"/>
              </a:rPr>
              <a:t>是绿色植物制造有机物的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主要器官。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8DEFDD2F-B76A-4E26-961E-621369EC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4126" y="2455354"/>
            <a:ext cx="4219710" cy="281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>
            <a:extLst>
              <a:ext uri="{FF2B5EF4-FFF2-40B4-BE49-F238E27FC236}">
                <a16:creationId xmlns:a16="http://schemas.microsoft.com/office/drawing/2014/main" id="{A727B8AB-A9E8-4BE5-8893-28B4520B3A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14523" y="5858124"/>
            <a:ext cx="1122125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叶绿体既是生产有机物的“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车间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”，也是将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光能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转变为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化学能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的“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能量转换器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D45C59-4803-43C5-976E-872D8A5CBD7A}"/>
              </a:ext>
            </a:extLst>
          </p:cNvPr>
          <p:cNvSpPr txBox="1"/>
          <p:nvPr/>
        </p:nvSpPr>
        <p:spPr>
          <a:xfrm>
            <a:off x="829129" y="551543"/>
            <a:ext cx="1109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思考：除了叶片外，植物体的其它绿色部分能不能进行光合作用？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1BCA4606-50C9-4205-8559-D6795AE29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245" y="1968181"/>
            <a:ext cx="84359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光合作用</a:t>
            </a:r>
            <a:r>
              <a:rPr lang="zh-CN" altLang="en-US" sz="28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                   条件：</a:t>
            </a:r>
            <a:r>
              <a:rPr lang="zh-CN" altLang="en-US" sz="2800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                         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                   产物：</a:t>
            </a:r>
            <a:r>
              <a:rPr lang="zh-CN" altLang="en-US" sz="2800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                         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                   场所：</a:t>
            </a:r>
            <a:r>
              <a:rPr lang="zh-CN" altLang="en-US" sz="2800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                          </a:t>
            </a:r>
            <a:r>
              <a:rPr lang="zh-CN" altLang="en-US" sz="28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8DE10BEB-7F9A-4339-8D68-31BF00BE5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031" y="5141700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3200" b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E245E69E-FEAA-4C3D-961B-90EA0AC8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031" y="5216311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3200" b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B3CFA7E8-B725-466C-8268-B9B61C3B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631" y="5216311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3200" b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5F399E20-9F54-452F-BD37-58A31008D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430" y="3049701"/>
            <a:ext cx="792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光</a:t>
            </a:r>
          </a:p>
        </p:txBody>
      </p:sp>
      <p:sp>
        <p:nvSpPr>
          <p:cNvPr id="41993" name="Text Box 9">
            <a:extLst>
              <a:ext uri="{FF2B5EF4-FFF2-40B4-BE49-F238E27FC236}">
                <a16:creationId xmlns:a16="http://schemas.microsoft.com/office/drawing/2014/main" id="{E73DA067-94FF-40B3-AB64-37588C49C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174" y="3938234"/>
            <a:ext cx="194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有机物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39B3457B-972E-4B16-8BB6-80F808BC8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174" y="4818935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叶绿体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9AE1DF-C049-451A-9F12-AEAD423F0FC6}"/>
              </a:ext>
            </a:extLst>
          </p:cNvPr>
          <p:cNvSpPr txBox="1"/>
          <p:nvPr/>
        </p:nvSpPr>
        <p:spPr>
          <a:xfrm>
            <a:off x="829129" y="551543"/>
            <a:ext cx="1109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我们一起来做做：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41990" grpId="0"/>
      <p:bldP spid="41992" grpId="0"/>
      <p:bldP spid="41993" grpId="0"/>
      <p:bldP spid="419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豆腐">
            <a:extLst>
              <a:ext uri="{FF2B5EF4-FFF2-40B4-BE49-F238E27FC236}">
                <a16:creationId xmlns:a16="http://schemas.microsoft.com/office/drawing/2014/main" id="{9C4CBCAD-C308-42D3-8033-F35E6CE6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r="6778"/>
          <a:stretch>
            <a:fillRect/>
          </a:stretch>
        </p:blipFill>
        <p:spPr bwMode="auto">
          <a:xfrm>
            <a:off x="3869726" y="4351663"/>
            <a:ext cx="1475633" cy="22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花生油">
            <a:extLst>
              <a:ext uri="{FF2B5EF4-FFF2-40B4-BE49-F238E27FC236}">
                <a16:creationId xmlns:a16="http://schemas.microsoft.com/office/drawing/2014/main" id="{95E29ADA-0CFD-4C2D-913A-ABE3F86D3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3778" r="3828" b="5170"/>
          <a:stretch>
            <a:fillRect/>
          </a:stretch>
        </p:blipFill>
        <p:spPr bwMode="auto">
          <a:xfrm>
            <a:off x="1536634" y="4351663"/>
            <a:ext cx="1185088" cy="22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64E219D5-056F-464F-A495-0AF15DC3A5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36594" y="1780911"/>
            <a:ext cx="6096000" cy="1355725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光合作用产生的有机物全是淀粉吗？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2CD7617-6B88-4603-9572-1C0B8C390E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81898" y="3363588"/>
            <a:ext cx="6096000" cy="40814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dirty="0">
                <a:solidFill>
                  <a:schemeClr val="hlink"/>
                </a:solidFill>
                <a:cs typeface="+mn-ea"/>
                <a:sym typeface="+mn-lt"/>
              </a:rPr>
              <a:t>   </a:t>
            </a:r>
            <a:r>
              <a:rPr lang="zh-CN" altLang="en-US" sz="2400" dirty="0">
                <a:cs typeface="+mn-ea"/>
                <a:sym typeface="+mn-lt"/>
              </a:rPr>
              <a:t>绿色植物通过光合作用制造的有机物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主要是淀粉</a:t>
            </a:r>
            <a:r>
              <a:rPr lang="zh-CN" altLang="en-US" sz="2400" dirty="0">
                <a:cs typeface="+mn-ea"/>
                <a:sym typeface="+mn-lt"/>
              </a:rPr>
              <a:t>等糖类。一部分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糖类</a:t>
            </a:r>
            <a:r>
              <a:rPr lang="zh-CN" altLang="en-US" sz="2400" dirty="0">
                <a:cs typeface="+mn-ea"/>
                <a:sym typeface="+mn-lt"/>
              </a:rPr>
              <a:t>在植物体内还会转变成蛋白质、脂类等其他有机物。</a:t>
            </a:r>
          </a:p>
        </p:txBody>
      </p:sp>
      <p:pic>
        <p:nvPicPr>
          <p:cNvPr id="17414" name="Picture 4" descr="无标题">
            <a:extLst>
              <a:ext uri="{FF2B5EF4-FFF2-40B4-BE49-F238E27FC236}">
                <a16:creationId xmlns:a16="http://schemas.microsoft.com/office/drawing/2014/main" id="{94788869-B913-4AA1-B83F-E944A8D4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 b="4642"/>
          <a:stretch>
            <a:fillRect/>
          </a:stretch>
        </p:blipFill>
        <p:spPr bwMode="auto">
          <a:xfrm>
            <a:off x="2129178" y="1427689"/>
            <a:ext cx="2606293" cy="2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8">
            <a:extLst>
              <a:ext uri="{FF2B5EF4-FFF2-40B4-BE49-F238E27FC236}">
                <a16:creationId xmlns:a16="http://schemas.microsoft.com/office/drawing/2014/main" id="{613C9B7B-3924-44A9-9BAA-788B46F38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9178" y="3725213"/>
            <a:ext cx="287338" cy="5048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7416" name="Line 9">
            <a:extLst>
              <a:ext uri="{FF2B5EF4-FFF2-40B4-BE49-F238E27FC236}">
                <a16:creationId xmlns:a16="http://schemas.microsoft.com/office/drawing/2014/main" id="{0B7B2E9A-5DBE-462E-8933-C6EA38BF2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7181" y="3725213"/>
            <a:ext cx="360362" cy="5048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5A4D6B-60C5-41A7-B351-DABF1E75963A}"/>
              </a:ext>
            </a:extLst>
          </p:cNvPr>
          <p:cNvSpPr txBox="1"/>
          <p:nvPr/>
        </p:nvSpPr>
        <p:spPr>
          <a:xfrm>
            <a:off x="829129" y="551543"/>
            <a:ext cx="1109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小知识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u=3300443134,105584640&amp;fm=23&amp;gp=0">
            <a:extLst>
              <a:ext uri="{FF2B5EF4-FFF2-40B4-BE49-F238E27FC236}">
                <a16:creationId xmlns:a16="http://schemas.microsoft.com/office/drawing/2014/main" id="{B6BD09B7-17D0-4817-BB54-F8ED6E6AE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9" y="1587216"/>
            <a:ext cx="2080536" cy="392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3">
            <a:extLst>
              <a:ext uri="{FF2B5EF4-FFF2-40B4-BE49-F238E27FC236}">
                <a16:creationId xmlns:a16="http://schemas.microsoft.com/office/drawing/2014/main" id="{C39AB854-46C5-4193-A50B-0DA7746CEC27}"/>
              </a:ext>
            </a:extLst>
          </p:cNvPr>
          <p:cNvGrpSpPr>
            <a:grpSpLocks/>
          </p:cNvGrpSpPr>
          <p:nvPr/>
        </p:nvGrpSpPr>
        <p:grpSpPr bwMode="auto">
          <a:xfrm>
            <a:off x="4621055" y="2247958"/>
            <a:ext cx="7837704" cy="3152568"/>
            <a:chOff x="1475" y="1157"/>
            <a:chExt cx="5771" cy="2357"/>
          </a:xfrm>
        </p:grpSpPr>
        <p:pic>
          <p:nvPicPr>
            <p:cNvPr id="18443" name="Picture 2" descr="pic_40880">
              <a:extLst>
                <a:ext uri="{FF2B5EF4-FFF2-40B4-BE49-F238E27FC236}">
                  <a16:creationId xmlns:a16="http://schemas.microsoft.com/office/drawing/2014/main" id="{EA499125-C694-4614-8692-E35DEC936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86" r="6297" b="24481"/>
            <a:stretch>
              <a:fillRect/>
            </a:stretch>
          </p:blipFill>
          <p:spPr bwMode="auto">
            <a:xfrm>
              <a:off x="2651" y="1389"/>
              <a:ext cx="3109" cy="2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 Box 8">
              <a:extLst>
                <a:ext uri="{FF2B5EF4-FFF2-40B4-BE49-F238E27FC236}">
                  <a16:creationId xmlns:a16="http://schemas.microsoft.com/office/drawing/2014/main" id="{C75534CE-063B-48D2-B33A-85D3000C0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2" y="1157"/>
              <a:ext cx="113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韧皮部</a:t>
              </a:r>
            </a:p>
          </p:txBody>
        </p:sp>
        <p:sp>
          <p:nvSpPr>
            <p:cNvPr id="18445" name="Text Box 10">
              <a:extLst>
                <a:ext uri="{FF2B5EF4-FFF2-40B4-BE49-F238E27FC236}">
                  <a16:creationId xmlns:a16="http://schemas.microsoft.com/office/drawing/2014/main" id="{E43897C7-B446-498F-8CEB-EF98D6062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" y="1293"/>
              <a:ext cx="122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木质部</a:t>
              </a:r>
            </a:p>
          </p:txBody>
        </p:sp>
        <p:sp>
          <p:nvSpPr>
            <p:cNvPr id="18446" name="Text Box 12">
              <a:extLst>
                <a:ext uri="{FF2B5EF4-FFF2-40B4-BE49-F238E27FC236}">
                  <a16:creationId xmlns:a16="http://schemas.microsoft.com/office/drawing/2014/main" id="{FFAD671A-37D7-41E3-9D51-69C0617CA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" y="3169"/>
              <a:ext cx="167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形成层</a:t>
              </a:r>
            </a:p>
          </p:txBody>
        </p:sp>
        <p:sp>
          <p:nvSpPr>
            <p:cNvPr id="18447" name="Rectangle 13">
              <a:extLst>
                <a:ext uri="{FF2B5EF4-FFF2-40B4-BE49-F238E27FC236}">
                  <a16:creationId xmlns:a16="http://schemas.microsoft.com/office/drawing/2014/main" id="{BF8720F0-96DD-4CC3-A417-C57980822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" y="1674"/>
              <a:ext cx="139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（导管）</a:t>
              </a:r>
            </a:p>
          </p:txBody>
        </p:sp>
        <p:sp>
          <p:nvSpPr>
            <p:cNvPr id="18448" name="TextBox 13">
              <a:extLst>
                <a:ext uri="{FF2B5EF4-FFF2-40B4-BE49-F238E27FC236}">
                  <a16:creationId xmlns:a16="http://schemas.microsoft.com/office/drawing/2014/main" id="{39EBBBF7-668C-4D45-9AF9-9A594DB9E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0" y="1520"/>
              <a:ext cx="148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（筛管）</a:t>
              </a:r>
            </a:p>
          </p:txBody>
        </p:sp>
      </p:grpSp>
      <p:sp>
        <p:nvSpPr>
          <p:cNvPr id="18437" name="Line 11">
            <a:extLst>
              <a:ext uri="{FF2B5EF4-FFF2-40B4-BE49-F238E27FC236}">
                <a16:creationId xmlns:a16="http://schemas.microsoft.com/office/drawing/2014/main" id="{478249B2-EE56-4909-AD9B-F15273A531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8037" y="4347387"/>
            <a:ext cx="4667167" cy="173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46092" name="Rectangle 12">
            <a:extLst>
              <a:ext uri="{FF2B5EF4-FFF2-40B4-BE49-F238E27FC236}">
                <a16:creationId xmlns:a16="http://schemas.microsoft.com/office/drawing/2014/main" id="{E2D6AB5F-D983-417A-B7C5-28EBEB0DC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6358" y="4340532"/>
            <a:ext cx="144463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093" name="Text Box 13">
            <a:extLst>
              <a:ext uri="{FF2B5EF4-FFF2-40B4-BE49-F238E27FC236}">
                <a16:creationId xmlns:a16="http://schemas.microsoft.com/office/drawing/2014/main" id="{82966442-ED25-48DE-9CA2-615AF1500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064" y="5844792"/>
            <a:ext cx="10655526" cy="461665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水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由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导管从下向上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运输，叶片的光合作用制造的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有机物由筛管向下运输。</a:t>
            </a:r>
          </a:p>
        </p:txBody>
      </p:sp>
      <p:sp>
        <p:nvSpPr>
          <p:cNvPr id="46094" name="Oval 14">
            <a:extLst>
              <a:ext uri="{FF2B5EF4-FFF2-40B4-BE49-F238E27FC236}">
                <a16:creationId xmlns:a16="http://schemas.microsoft.com/office/drawing/2014/main" id="{0A594581-A47B-4555-87E0-538B89107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212" y="5155158"/>
            <a:ext cx="217487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803CBE2D-06FC-450E-93D5-10BA87AD44A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431611" y="3977730"/>
            <a:ext cx="836613" cy="247650"/>
          </a:xfrm>
          <a:prstGeom prst="rect">
            <a:avLst/>
          </a:prstGeom>
          <a:solidFill>
            <a:srgbClr val="FD1301"/>
          </a:soli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100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有机物</a:t>
            </a:r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9A4355BD-BB5E-4D88-B9B0-9B109CEDD05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50297" y="3101318"/>
            <a:ext cx="838200" cy="247650"/>
          </a:xfrm>
          <a:prstGeom prst="rect">
            <a:avLst/>
          </a:prstGeom>
          <a:solidFill>
            <a:srgbClr val="FD1301"/>
          </a:soli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有机物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C359243-814C-41B9-9FDA-4CD622C78BCF}"/>
              </a:ext>
            </a:extLst>
          </p:cNvPr>
          <p:cNvSpPr txBox="1"/>
          <p:nvPr/>
        </p:nvSpPr>
        <p:spPr>
          <a:xfrm>
            <a:off x="829129" y="551543"/>
            <a:ext cx="1109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木本植物幼茎横切纵切面结构图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9 0.1787 L -0.18889 -0.0523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1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6 C 8.33333E-7 -0.00532 0.00052 -0.01064 -0.00122 -0.01481 C -0.00347 -0.02013 -0.01563 -0.01388 0.00052 -0.01967 C 0.01007 -0.05648 8.33333E-7 -0.0162 0.0059 -0.04328 C 0.00694 -0.04814 0.00937 -0.05763 0.00937 -0.05763 C 0.01007 -0.07199 0.0099 -0.08634 0.01128 -0.10046 C 0.01337 -0.12106 0.01719 -0.10023 0.01302 -0.11712 C 0.01528 -0.12662 0.01302 -0.13125 0.01128 -0.14097 C 0.01528 -0.1574 0.01128 -0.13703 0.01128 -0.15995 C 0.01128 -0.16388 0.0158 -0.1743 0.01667 -0.17662 C 0.01528 -0.19861 0.01493 -0.21782 0.0059 -0.23634 C 0.0092 -0.28726 0.01094 -0.33796 -0.0066 -0.38379 C -0.00712 -0.39259 -0.00747 -0.40115 -0.00833 -0.40995 C -0.01129 -0.44074 -0.01684 -0.47754 -0.03524 -0.49814 C -0.04097 -0.50462 -0.04479 -0.50995 -0.05313 -0.50995 " pathEditMode="relative" rAng="0" ptsTypes="ffffffffffffffA">
                                      <p:cBhvr>
                                        <p:cTn id="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85185E-6 C -0.00833 0.03102 0.01285 0.07894 -0.01128 0.09445 C -0.02881 0.1287 -0.0177 0.17801 -0.01128 0.21713 C -0.01267 0.27176 -0.01024 0.26852 -0.01614 0.30093 C -0.01562 0.32037 -0.01544 0.33958 -0.01458 0.35903 C -0.01388 0.37338 -0.0111 0.35764 -0.01458 0.37199 C -0.01267 0.3875 -0.0111 0.40394 -0.00815 0.41921 C -0.00676 0.42639 6.94444E-6 0.43866 6.94444E-6 0.43866 C 0.00122 0.44676 0.00365 0.45417 0.00487 0.46227 C 0.0066 0.47407 0.00452 0.4706 0.00799 0.47523 " pathEditMode="relative" rAng="0" ptsTypes="fffffffffA">
                                      <p:cBhvr>
                                        <p:cTn id="10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00573 0.1891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46093" grpId="0" bldLvl="0" animBg="1"/>
      <p:bldP spid="46094" grpId="0" animBg="1"/>
      <p:bldP spid="46095" grpId="0" animBg="1"/>
      <p:bldP spid="460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17453C92-173A-436A-9DEB-94C3709952F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15407" y="2282271"/>
            <a:ext cx="9669137" cy="46148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、植物体的组成成分：</a:t>
            </a:r>
            <a:r>
              <a:rPr lang="zh-CN" altLang="en-US" u="sng" dirty="0">
                <a:cs typeface="+mn-ea"/>
                <a:sym typeface="+mn-lt"/>
              </a:rPr>
              <a:t>      </a:t>
            </a:r>
            <a:r>
              <a:rPr lang="zh-CN" altLang="en-US" dirty="0">
                <a:cs typeface="+mn-ea"/>
                <a:sym typeface="+mn-lt"/>
              </a:rPr>
              <a:t>和</a:t>
            </a:r>
            <a:r>
              <a:rPr lang="zh-CN" altLang="en-US" u="sng" dirty="0">
                <a:cs typeface="+mn-ea"/>
                <a:sym typeface="+mn-lt"/>
              </a:rPr>
              <a:t>               </a:t>
            </a:r>
            <a:r>
              <a:rPr lang="zh-CN" altLang="en-US" dirty="0">
                <a:cs typeface="+mn-ea"/>
                <a:sym typeface="+mn-lt"/>
              </a:rPr>
              <a:t>，主要是</a:t>
            </a:r>
            <a:r>
              <a:rPr lang="zh-CN" altLang="en-US" u="sng" dirty="0">
                <a:cs typeface="+mn-ea"/>
                <a:sym typeface="+mn-lt"/>
              </a:rPr>
              <a:t>            </a:t>
            </a:r>
            <a:r>
              <a:rPr lang="zh-CN" altLang="en-US" dirty="0">
                <a:cs typeface="+mn-ea"/>
                <a:sym typeface="+mn-lt"/>
              </a:rPr>
              <a:t>。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、为细胞的生命活动提供</a:t>
            </a:r>
            <a:r>
              <a:rPr lang="zh-CN" altLang="en-US" u="sng" dirty="0">
                <a:cs typeface="+mn-ea"/>
                <a:sym typeface="+mn-lt"/>
              </a:rPr>
              <a:t>          </a:t>
            </a:r>
            <a:r>
              <a:rPr lang="zh-CN" altLang="en-US" dirty="0">
                <a:cs typeface="+mn-ea"/>
                <a:sym typeface="+mn-lt"/>
              </a:rPr>
              <a:t>。并参与构建植物</a:t>
            </a:r>
            <a:r>
              <a:rPr lang="zh-CN" altLang="en-US" u="sng" dirty="0">
                <a:cs typeface="+mn-ea"/>
                <a:sym typeface="+mn-lt"/>
              </a:rPr>
              <a:t>          </a:t>
            </a:r>
            <a:r>
              <a:rPr lang="zh-CN" altLang="en-US" dirty="0">
                <a:cs typeface="+mn-ea"/>
                <a:sym typeface="+mn-lt"/>
              </a:rPr>
              <a:t>，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dirty="0">
                <a:cs typeface="+mn-ea"/>
                <a:sym typeface="+mn-lt"/>
              </a:rPr>
              <a:t>进而构成各种 </a:t>
            </a:r>
            <a:r>
              <a:rPr lang="zh-CN" altLang="en-US" u="sng" dirty="0">
                <a:cs typeface="+mn-ea"/>
                <a:sym typeface="+mn-lt"/>
              </a:rPr>
              <a:t>           </a:t>
            </a:r>
            <a:r>
              <a:rPr lang="zh-CN" altLang="en-US" dirty="0">
                <a:cs typeface="+mn-ea"/>
                <a:sym typeface="+mn-lt"/>
              </a:rPr>
              <a:t>、</a:t>
            </a:r>
            <a:r>
              <a:rPr lang="zh-CN" altLang="en-US" u="sng" dirty="0">
                <a:cs typeface="+mn-ea"/>
                <a:sym typeface="+mn-lt"/>
              </a:rPr>
              <a:t>           </a:t>
            </a:r>
            <a:r>
              <a:rPr lang="zh-CN" altLang="en-US" dirty="0">
                <a:cs typeface="+mn-ea"/>
                <a:sym typeface="+mn-lt"/>
              </a:rPr>
              <a:t> ，直至整个植物体。</a:t>
            </a:r>
          </a:p>
          <a:p>
            <a:pPr>
              <a:lnSpc>
                <a:spcPct val="200000"/>
              </a:lnSpc>
              <a:buFontTx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8F959954-62CF-47D7-A3F6-B86C9B068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7" y="2513103"/>
            <a:ext cx="93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水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97B28F01-A5F7-43AA-8EDB-FB8D1C9FB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690" y="2574658"/>
            <a:ext cx="172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无机盐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37DE2FBB-B632-476C-97D5-403FCE034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580" y="2513103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有机物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37C8B02C-4A0C-4BFC-B775-AB19C97D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7" y="3493265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能量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A691BC05-98C8-4A10-A559-CF18BE72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244" y="3493627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细胞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DFEC5491-3057-4121-9569-05202227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133" y="4506052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组织</a:t>
            </a:r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9CF43A94-CE26-4F74-A4D7-10D41067A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7" y="4506052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器官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DD8C03-549C-4BEE-A0A3-843EBAD129C2}"/>
              </a:ext>
            </a:extLst>
          </p:cNvPr>
          <p:cNvSpPr txBox="1"/>
          <p:nvPr/>
        </p:nvSpPr>
        <p:spPr>
          <a:xfrm>
            <a:off x="829129" y="551543"/>
            <a:ext cx="1109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二、有机物用来构建植物体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5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charRg st="50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92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charRg st="92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  <p:bldP spid="47110" grpId="0"/>
      <p:bldP spid="47111" grpId="0"/>
      <p:bldP spid="47112" grpId="0"/>
      <p:bldP spid="47113" grpId="0"/>
      <p:bldP spid="47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左大括号 30722">
            <a:extLst>
              <a:ext uri="{FF2B5EF4-FFF2-40B4-BE49-F238E27FC236}">
                <a16:creationId xmlns:a16="http://schemas.microsoft.com/office/drawing/2014/main" id="{7239D830-519C-4A65-81C3-D0F0EE3FF6B4}"/>
              </a:ext>
            </a:extLst>
          </p:cNvPr>
          <p:cNvSpPr>
            <a:spLocks/>
          </p:cNvSpPr>
          <p:nvPr/>
        </p:nvSpPr>
        <p:spPr bwMode="auto">
          <a:xfrm>
            <a:off x="2160606" y="2315380"/>
            <a:ext cx="341250" cy="3763963"/>
          </a:xfrm>
          <a:prstGeom prst="leftBrace">
            <a:avLst>
              <a:gd name="adj1" fmla="val 9210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03" name="文本框 30723">
            <a:extLst>
              <a:ext uri="{FF2B5EF4-FFF2-40B4-BE49-F238E27FC236}">
                <a16:creationId xmlns:a16="http://schemas.microsoft.com/office/drawing/2014/main" id="{775DA5A0-8237-4335-9DBD-302BC6BE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405" y="2107418"/>
            <a:ext cx="2618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从细胞水平看</a:t>
            </a:r>
          </a:p>
        </p:txBody>
      </p:sp>
      <p:sp>
        <p:nvSpPr>
          <p:cNvPr id="20485" name="左大括号 30724">
            <a:extLst>
              <a:ext uri="{FF2B5EF4-FFF2-40B4-BE49-F238E27FC236}">
                <a16:creationId xmlns:a16="http://schemas.microsoft.com/office/drawing/2014/main" id="{A34E56D4-96C4-49D1-A691-CFEE0625FE68}"/>
              </a:ext>
            </a:extLst>
          </p:cNvPr>
          <p:cNvSpPr>
            <a:spLocks/>
          </p:cNvSpPr>
          <p:nvPr/>
        </p:nvSpPr>
        <p:spPr bwMode="auto">
          <a:xfrm>
            <a:off x="5056206" y="1751817"/>
            <a:ext cx="255938" cy="1295400"/>
          </a:xfrm>
          <a:prstGeom prst="leftBrace">
            <a:avLst>
              <a:gd name="adj1" fmla="val 470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05" name="文本框 30725">
            <a:extLst>
              <a:ext uri="{FF2B5EF4-FFF2-40B4-BE49-F238E27FC236}">
                <a16:creationId xmlns:a16="http://schemas.microsoft.com/office/drawing/2014/main" id="{54ECA3E6-1312-4B45-8C82-5F97BD9B8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81" y="1586717"/>
            <a:ext cx="3812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细胞壁：纤维素</a:t>
            </a:r>
          </a:p>
        </p:txBody>
      </p:sp>
      <p:sp>
        <p:nvSpPr>
          <p:cNvPr id="25606" name="文本框 30726">
            <a:extLst>
              <a:ext uri="{FF2B5EF4-FFF2-40B4-BE49-F238E27FC236}">
                <a16:creationId xmlns:a16="http://schemas.microsoft.com/office/drawing/2014/main" id="{83A97B8F-0E94-42EE-B628-60CC01690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807" y="2170918"/>
            <a:ext cx="4795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细胞膜：蛋白质、脂类 </a:t>
            </a:r>
          </a:p>
        </p:txBody>
      </p:sp>
      <p:sp>
        <p:nvSpPr>
          <p:cNvPr id="25607" name="文本框 30727">
            <a:extLst>
              <a:ext uri="{FF2B5EF4-FFF2-40B4-BE49-F238E27FC236}">
                <a16:creationId xmlns:a16="http://schemas.microsoft.com/office/drawing/2014/main" id="{AC1D969E-9539-439C-973A-6FBF1C0AA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80" y="2809093"/>
            <a:ext cx="4054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细胞核：核酸(DNA)</a:t>
            </a:r>
          </a:p>
        </p:txBody>
      </p:sp>
      <p:sp>
        <p:nvSpPr>
          <p:cNvPr id="25608" name="文本框 30728">
            <a:extLst>
              <a:ext uri="{FF2B5EF4-FFF2-40B4-BE49-F238E27FC236}">
                <a16:creationId xmlns:a16="http://schemas.microsoft.com/office/drawing/2014/main" id="{AEEC5267-210F-439E-9090-A344049D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405" y="3967968"/>
            <a:ext cx="2618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从器官水平看</a:t>
            </a:r>
          </a:p>
        </p:txBody>
      </p:sp>
      <p:sp>
        <p:nvSpPr>
          <p:cNvPr id="20490" name="左大括号 30729">
            <a:extLst>
              <a:ext uri="{FF2B5EF4-FFF2-40B4-BE49-F238E27FC236}">
                <a16:creationId xmlns:a16="http://schemas.microsoft.com/office/drawing/2014/main" id="{F4F3F0D1-59D4-486F-8DA7-3FB05AC81D91}"/>
              </a:ext>
            </a:extLst>
          </p:cNvPr>
          <p:cNvSpPr>
            <a:spLocks/>
          </p:cNvSpPr>
          <p:nvPr/>
        </p:nvSpPr>
        <p:spPr bwMode="auto">
          <a:xfrm>
            <a:off x="5086369" y="3652054"/>
            <a:ext cx="255938" cy="1219200"/>
          </a:xfrm>
          <a:prstGeom prst="leftBrace">
            <a:avLst>
              <a:gd name="adj1" fmla="val 442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0" name="文本框 30730">
            <a:extLst>
              <a:ext uri="{FF2B5EF4-FFF2-40B4-BE49-F238E27FC236}">
                <a16:creationId xmlns:a16="http://schemas.microsoft.com/office/drawing/2014/main" id="{3EBEB985-9565-4421-9F81-F1C20BF17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70" y="3512354"/>
            <a:ext cx="4480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根：如胡萝卜</a:t>
            </a:r>
            <a:r>
              <a:rPr lang="en-US" altLang="zh-CN" sz="24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糖</a:t>
            </a:r>
          </a:p>
        </p:txBody>
      </p:sp>
      <p:sp>
        <p:nvSpPr>
          <p:cNvPr id="25611" name="文本框 30731">
            <a:extLst>
              <a:ext uri="{FF2B5EF4-FFF2-40B4-BE49-F238E27FC236}">
                <a16:creationId xmlns:a16="http://schemas.microsoft.com/office/drawing/2014/main" id="{8336A0CC-D74E-478C-841C-9E55462A2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68" y="4094968"/>
            <a:ext cx="4256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茎：如土豆——淀粉</a:t>
            </a:r>
          </a:p>
        </p:txBody>
      </p:sp>
      <p:sp>
        <p:nvSpPr>
          <p:cNvPr id="25612" name="文本框 30732">
            <a:extLst>
              <a:ext uri="{FF2B5EF4-FFF2-40B4-BE49-F238E27FC236}">
                <a16:creationId xmlns:a16="http://schemas.microsoft.com/office/drawing/2014/main" id="{A620ABF3-E946-4E0B-AC34-A8627E2A6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95" y="4675993"/>
            <a:ext cx="4708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种子：如大豆——脂类</a:t>
            </a:r>
          </a:p>
        </p:txBody>
      </p:sp>
      <p:sp>
        <p:nvSpPr>
          <p:cNvPr id="25614" name="文本框 30735">
            <a:extLst>
              <a:ext uri="{FF2B5EF4-FFF2-40B4-BE49-F238E27FC236}">
                <a16:creationId xmlns:a16="http://schemas.microsoft.com/office/drawing/2014/main" id="{2E5402D0-C0D5-4A9D-A0F9-98B622576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407" y="5596742"/>
            <a:ext cx="8309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从个体水平看：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组成植物体的干物质主要是有机物。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D3F1523-B14E-46E9-B356-AC89AF25CCD6}"/>
              </a:ext>
            </a:extLst>
          </p:cNvPr>
          <p:cNvSpPr txBox="1"/>
          <p:nvPr/>
        </p:nvSpPr>
        <p:spPr>
          <a:xfrm>
            <a:off x="829129" y="551543"/>
            <a:ext cx="1109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结论：有机物用来构建植物体</a:t>
            </a:r>
          </a:p>
        </p:txBody>
      </p:sp>
    </p:spTree>
  </p:cSld>
  <p:clrMapOvr>
    <a:masterClrMapping/>
  </p:clrMapOvr>
  <p:transition>
    <p:wheel spokes="8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  <p:bldP spid="25606" grpId="0"/>
      <p:bldP spid="25607" grpId="0"/>
      <p:bldP spid="25608" grpId="0"/>
      <p:bldP spid="25610" grpId="0"/>
      <p:bldP spid="25611" grpId="0"/>
      <p:bldP spid="25612" grpId="0"/>
      <p:bldP spid="256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29129" y="5515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学习目标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1D372A0-12C7-4842-BBCB-1E33B390D9DC}"/>
              </a:ext>
            </a:extLst>
          </p:cNvPr>
          <p:cNvSpPr/>
          <p:nvPr/>
        </p:nvSpPr>
        <p:spPr>
          <a:xfrm>
            <a:off x="1248753" y="2039043"/>
            <a:ext cx="7285822" cy="314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FontTx/>
              <a:buNone/>
            </a:pPr>
            <a:r>
              <a:rPr lang="en-US" altLang="zh-CN" sz="2800" dirty="0">
                <a:cs typeface="+mn-ea"/>
                <a:sym typeface="+mn-lt"/>
              </a:rPr>
              <a:t>1.</a:t>
            </a:r>
            <a:r>
              <a:rPr lang="zh-CN" altLang="en-US" sz="2800" dirty="0">
                <a:cs typeface="+mn-ea"/>
                <a:sym typeface="+mn-lt"/>
              </a:rPr>
              <a:t>光合作用的产物是什么？</a:t>
            </a:r>
          </a:p>
          <a:p>
            <a:pPr>
              <a:lnSpc>
                <a:spcPct val="250000"/>
              </a:lnSpc>
              <a:buFontTx/>
              <a:buNone/>
            </a:pPr>
            <a:r>
              <a:rPr lang="en-US" altLang="zh-CN" sz="2800" dirty="0">
                <a:cs typeface="+mn-ea"/>
                <a:sym typeface="+mn-lt"/>
              </a:rPr>
              <a:t>2.</a:t>
            </a:r>
            <a:r>
              <a:rPr lang="zh-CN" altLang="en-US" sz="2800" dirty="0">
                <a:cs typeface="+mn-ea"/>
                <a:sym typeface="+mn-lt"/>
              </a:rPr>
              <a:t>光合作用必须在光下进行吗？</a:t>
            </a:r>
          </a:p>
          <a:p>
            <a:pPr>
              <a:lnSpc>
                <a:spcPct val="250000"/>
              </a:lnSpc>
              <a:buFontTx/>
              <a:buNone/>
            </a:pPr>
            <a:r>
              <a:rPr lang="en-US" altLang="zh-CN" sz="2800" dirty="0">
                <a:cs typeface="+mn-ea"/>
                <a:sym typeface="+mn-lt"/>
              </a:rPr>
              <a:t>3.</a:t>
            </a:r>
            <a:r>
              <a:rPr lang="zh-CN" altLang="en-US" sz="2800" dirty="0">
                <a:cs typeface="+mn-ea"/>
                <a:sym typeface="+mn-lt"/>
              </a:rPr>
              <a:t>绿色植物制造的有机物有什么重要作用？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28677">
            <a:extLst>
              <a:ext uri="{FF2B5EF4-FFF2-40B4-BE49-F238E27FC236}">
                <a16:creationId xmlns:a16="http://schemas.microsoft.com/office/drawing/2014/main" id="{46C68F79-9872-4EA1-A0B6-BA4DEE2F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7659" y="2082107"/>
            <a:ext cx="2686050" cy="21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28679">
            <a:extLst>
              <a:ext uri="{FF2B5EF4-FFF2-40B4-BE49-F238E27FC236}">
                <a16:creationId xmlns:a16="http://schemas.microsoft.com/office/drawing/2014/main" id="{09D83FB5-F016-4D79-9E6D-932A53AAC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2100179"/>
            <a:ext cx="3095625" cy="217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34818">
            <a:extLst>
              <a:ext uri="{FF2B5EF4-FFF2-40B4-BE49-F238E27FC236}">
                <a16:creationId xmlns:a16="http://schemas.microsoft.com/office/drawing/2014/main" id="{45957860-73E7-4C14-BF66-8F6CAF02C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017" y="4617405"/>
            <a:ext cx="9525918" cy="1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绿色植物既给其他生物提供了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构建自身的材料，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也给其他生物提供了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生命活动的能量。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绿色植物作为生物圈中的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生产者，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它们制造的有机物，通过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食物链、食物网，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养育了生物圈中的其他生物。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4AE9FE-7B89-4DA5-A876-A28E1C57487C}"/>
              </a:ext>
            </a:extLst>
          </p:cNvPr>
          <p:cNvSpPr txBox="1"/>
          <p:nvPr/>
        </p:nvSpPr>
        <p:spPr>
          <a:xfrm>
            <a:off x="829129" y="551543"/>
            <a:ext cx="1109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三、绿色植物制造的有机物养育了生物圈中的其他生物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AutoShape 6">
            <a:extLst>
              <a:ext uri="{FF2B5EF4-FFF2-40B4-BE49-F238E27FC236}">
                <a16:creationId xmlns:a16="http://schemas.microsoft.com/office/drawing/2014/main" id="{A1718A5D-CAA1-493C-871E-82C23CEB2426}"/>
              </a:ext>
            </a:extLst>
          </p:cNvPr>
          <p:cNvSpPr>
            <a:spLocks/>
          </p:cNvSpPr>
          <p:nvPr/>
        </p:nvSpPr>
        <p:spPr bwMode="auto">
          <a:xfrm>
            <a:off x="3356769" y="2392269"/>
            <a:ext cx="431800" cy="3816350"/>
          </a:xfrm>
          <a:prstGeom prst="leftBrace">
            <a:avLst>
              <a:gd name="adj1" fmla="val 734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6" name="Text Box 7">
            <a:extLst>
              <a:ext uri="{FF2B5EF4-FFF2-40B4-BE49-F238E27FC236}">
                <a16:creationId xmlns:a16="http://schemas.microsoft.com/office/drawing/2014/main" id="{989AB4DF-47D4-4FC6-8EC6-A98197DAD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520" y="3976594"/>
            <a:ext cx="180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zh-CN" sz="3200">
              <a:solidFill>
                <a:srgbClr val="FF99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F2BBAAF5-CE62-4886-97ED-F84F5F9B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06" y="3912370"/>
            <a:ext cx="22320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绿色植物通过光合作用制造有机物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580F4444-A180-4CE9-B5E4-86AADE681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593" y="2231139"/>
            <a:ext cx="27822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绿叶在光下制造有机物</a:t>
            </a:r>
          </a:p>
        </p:txBody>
      </p:sp>
      <p:sp>
        <p:nvSpPr>
          <p:cNvPr id="45066" name="AutoShape 10">
            <a:extLst>
              <a:ext uri="{FF2B5EF4-FFF2-40B4-BE49-F238E27FC236}">
                <a16:creationId xmlns:a16="http://schemas.microsoft.com/office/drawing/2014/main" id="{76D67842-88E0-4433-AC1F-ECA65768FBA4}"/>
              </a:ext>
            </a:extLst>
          </p:cNvPr>
          <p:cNvSpPr>
            <a:spLocks/>
          </p:cNvSpPr>
          <p:nvPr/>
        </p:nvSpPr>
        <p:spPr bwMode="auto">
          <a:xfrm>
            <a:off x="6809774" y="793193"/>
            <a:ext cx="287337" cy="3313112"/>
          </a:xfrm>
          <a:prstGeom prst="leftBrace">
            <a:avLst>
              <a:gd name="adj1" fmla="val 957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5AD2D371-8419-4E87-A780-9E72F4A4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78" y="639100"/>
            <a:ext cx="22748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zh-CN" sz="2000" dirty="0">
                <a:cs typeface="+mn-ea"/>
                <a:sym typeface="+mn-lt"/>
              </a:rPr>
              <a:t>1.</a:t>
            </a:r>
            <a:r>
              <a:rPr lang="zh-CN" altLang="en-US" sz="2000" dirty="0">
                <a:cs typeface="+mn-ea"/>
                <a:sym typeface="+mn-lt"/>
              </a:rPr>
              <a:t>暗处理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1336DC19-F4F2-46D3-A2DF-9B9E426EF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78" y="1177307"/>
            <a:ext cx="4572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zh-CN" sz="2000" dirty="0">
                <a:cs typeface="+mn-ea"/>
                <a:sym typeface="+mn-lt"/>
              </a:rPr>
              <a:t>2.选叶遮光∶设置对照实验</a:t>
            </a: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A956BBD2-BA67-41D4-AF58-76AC16549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78" y="2572921"/>
            <a:ext cx="4572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zh-CN" sz="2000" dirty="0">
                <a:cs typeface="+mn-ea"/>
                <a:sym typeface="+mn-lt"/>
              </a:rPr>
              <a:t>4.酒精脱色</a:t>
            </a:r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id="{38EC9FCE-6376-4351-9860-3BC1F27B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78" y="3262978"/>
            <a:ext cx="4572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zh-CN" sz="2000" dirty="0">
                <a:cs typeface="+mn-ea"/>
                <a:sym typeface="+mn-lt"/>
              </a:rPr>
              <a:t>5.漂洗叶片，碘液染色</a:t>
            </a: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E4F52CF8-2EC6-4605-B34A-E6E698338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470" y="4513778"/>
            <a:ext cx="689451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zh-CN" sz="2000" dirty="0">
                <a:cs typeface="+mn-ea"/>
                <a:sym typeface="+mn-lt"/>
              </a:rPr>
              <a:t>光合作用：场所--叶绿体，条件--光，产物--淀粉。</a:t>
            </a: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B0CE6363-E9B2-4BA1-BE3A-EF83F410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470" y="5805394"/>
            <a:ext cx="1966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光合作用的作用</a:t>
            </a:r>
          </a:p>
        </p:txBody>
      </p:sp>
      <p:sp>
        <p:nvSpPr>
          <p:cNvPr id="45073" name="AutoShape 17">
            <a:extLst>
              <a:ext uri="{FF2B5EF4-FFF2-40B4-BE49-F238E27FC236}">
                <a16:creationId xmlns:a16="http://schemas.microsoft.com/office/drawing/2014/main" id="{03EB45E4-56B4-4986-AD91-AA51A8DB4FD0}"/>
              </a:ext>
            </a:extLst>
          </p:cNvPr>
          <p:cNvSpPr>
            <a:spLocks/>
          </p:cNvSpPr>
          <p:nvPr/>
        </p:nvSpPr>
        <p:spPr bwMode="auto">
          <a:xfrm>
            <a:off x="5660501" y="5417808"/>
            <a:ext cx="73025" cy="1152525"/>
          </a:xfrm>
          <a:prstGeom prst="leftBrace">
            <a:avLst>
              <a:gd name="adj1" fmla="val 131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074" name="Text Box 18">
            <a:extLst>
              <a:ext uri="{FF2B5EF4-FFF2-40B4-BE49-F238E27FC236}">
                <a16:creationId xmlns:a16="http://schemas.microsoft.com/office/drawing/2014/main" id="{1F4CCCD1-3B59-4B27-9445-7C093FFA3984}"/>
              </a:ext>
            </a:extLst>
          </p:cNvPr>
          <p:cNvSpPr txBox="1"/>
          <p:nvPr/>
        </p:nvSpPr>
        <p:spPr bwMode="auto">
          <a:xfrm>
            <a:off x="5817663" y="6217442"/>
            <a:ext cx="487785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有机物</a:t>
            </a:r>
            <a:r>
              <a:rPr lang="zh-CN" altLang="zh-CN" sz="2000" dirty="0">
                <a:cs typeface="+mn-ea"/>
                <a:sym typeface="+mn-lt"/>
              </a:rPr>
              <a:t>养育了生物圈中的其他生物</a:t>
            </a:r>
          </a:p>
        </p:txBody>
      </p:sp>
      <p:sp>
        <p:nvSpPr>
          <p:cNvPr id="45076" name="Text Box 20">
            <a:extLst>
              <a:ext uri="{FF2B5EF4-FFF2-40B4-BE49-F238E27FC236}">
                <a16:creationId xmlns:a16="http://schemas.microsoft.com/office/drawing/2014/main" id="{1E174001-5166-481D-80B8-BCAD3B136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595" y="5632358"/>
            <a:ext cx="417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zh-CN" sz="20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077" name="Text Box 21">
            <a:extLst>
              <a:ext uri="{FF2B5EF4-FFF2-40B4-BE49-F238E27FC236}">
                <a16:creationId xmlns:a16="http://schemas.microsoft.com/office/drawing/2014/main" id="{459D4828-18B4-4D0C-8A7C-08B265288D7E}"/>
              </a:ext>
            </a:extLst>
          </p:cNvPr>
          <p:cNvSpPr txBox="1"/>
          <p:nvPr/>
        </p:nvSpPr>
        <p:spPr bwMode="auto">
          <a:xfrm>
            <a:off x="5803644" y="5272789"/>
            <a:ext cx="331311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有机物</a:t>
            </a:r>
            <a:r>
              <a:rPr lang="zh-CN" altLang="zh-CN" sz="2000" dirty="0">
                <a:cs typeface="+mn-ea"/>
                <a:sym typeface="+mn-lt"/>
              </a:rPr>
              <a:t>构建植物体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1CB8DFD8-5FB8-45A1-A950-D1FF9D3B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78" y="1853612"/>
            <a:ext cx="4572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zh-CN" sz="2000" dirty="0">
                <a:cs typeface="+mn-ea"/>
                <a:sym typeface="+mn-lt"/>
              </a:rPr>
              <a:t>3.摘取叶片，去掉黑纸.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EC6913D4-8E1C-4E4B-ABD2-155798B08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78" y="3842872"/>
            <a:ext cx="4572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zh-CN" sz="2000" dirty="0">
                <a:cs typeface="+mn-ea"/>
                <a:sym typeface="+mn-lt"/>
              </a:rPr>
              <a:t>6.洗去碘液，观察颜色变化.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67BEBFD-02F8-41AA-9D33-53DC5B12C7A3}"/>
              </a:ext>
            </a:extLst>
          </p:cNvPr>
          <p:cNvSpPr txBox="1"/>
          <p:nvPr/>
        </p:nvSpPr>
        <p:spPr>
          <a:xfrm>
            <a:off x="837777" y="498888"/>
            <a:ext cx="309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6" grpId="0" animBg="1"/>
      <p:bldP spid="450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>
            <a:extLst>
              <a:ext uri="{FF2B5EF4-FFF2-40B4-BE49-F238E27FC236}">
                <a16:creationId xmlns:a16="http://schemas.microsoft.com/office/drawing/2014/main" id="{AD6A9B9D-D7E5-4E54-98D1-58DAB6A16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31" y="1297691"/>
            <a:ext cx="11092401" cy="14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、生物圈中生产有机物的“天然工厂”是（      ）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、藻类植物  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、苔藓植物 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    C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、种子植物  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、所有绿色植物         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E076D608-176A-4036-A284-DAF2C23A0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107" y="1303320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EA1404"/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21FDE884-9E06-4A01-A24A-2D85EAF8E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31" y="3131358"/>
            <a:ext cx="11741984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2、天竺葵的叶片一部分被遮光后，经碘液染色，没遮光的部分呈蓝色，说明光合作用产生了（      ）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en-US" altLang="zh-CN" sz="2000" dirty="0" err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A、糖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 dirty="0" err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B、蛋白质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 dirty="0" err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C、淀粉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2000" dirty="0" err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D、脂肪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493B3F03-2B79-48C3-A1C5-B35B1645F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2986" y="3139868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EA1404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FC7A5FF5-999F-44F6-8E3B-3856EC015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31" y="4484703"/>
            <a:ext cx="11500371" cy="18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、关于用酒精隔水加热的叙述不正确的是（      ）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、让叶绿素溶解到酒精中，进行脱色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、把叶片的细胞杀死，有利于碘进入细胞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、让酒精促使叶片产生更多的淀汾，使实验现象更明显        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、防止酒精受热燃烧，发生危险</a:t>
            </a:r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B1C951E7-65C3-4EDD-B84F-70D7CC25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107" y="4484703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EA1404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7D3049-BBA4-4011-A759-3E3F6FF5228D}"/>
              </a:ext>
            </a:extLst>
          </p:cNvPr>
          <p:cNvSpPr txBox="1"/>
          <p:nvPr/>
        </p:nvSpPr>
        <p:spPr>
          <a:xfrm>
            <a:off x="829129" y="551543"/>
            <a:ext cx="1109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8" grpId="0"/>
      <p:bldP spid="72709" grpId="0"/>
      <p:bldP spid="72710" grpId="0"/>
      <p:bldP spid="72711" grpId="0"/>
      <p:bldP spid="727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0EF4EC0B-A3F2-4994-921A-37B50994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07217"/>
            <a:ext cx="12177864" cy="335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4.“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绿叶在光下制造有机物”的实验中，把盆栽的天竺葵放在黑暗处一昼夜，其目的是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     ）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便于检验淀粉的多少             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B.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有利于除去叶绿素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让叶片内原有的淀粉转运耗尽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便于用碘液检验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9E451486-C206-4506-B8BA-063B618CE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2508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56235DF5-14CD-44A7-B191-91527A4EF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983256"/>
            <a:ext cx="12177864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绿色植物制造有机物不可缺少的条件是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     ）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水分  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B.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空气   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光  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D.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温度 </a:t>
            </a:r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6FEA0AA3-4A24-415C-A212-0B48135E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6" y="1924013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EA1404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BB9733DA-BF86-4EA4-8828-7D9E311FF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297" y="5024775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EA1404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4C39FA-3219-43DE-9E82-4AFAF70E6264}"/>
              </a:ext>
            </a:extLst>
          </p:cNvPr>
          <p:cNvSpPr txBox="1"/>
          <p:nvPr/>
        </p:nvSpPr>
        <p:spPr>
          <a:xfrm>
            <a:off x="829129" y="551543"/>
            <a:ext cx="427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15716" grpId="0"/>
      <p:bldP spid="72712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8216D09-D2A2-43C8-BB72-80933EF4E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390" y="1555793"/>
            <a:ext cx="11659060" cy="234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6.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用黑纸片将叶片一部分从上下两面遮盖起来，然后移到阳光下，这一实验的目的是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:(     )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A.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使遮盖的部分不进行气体交换    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B.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遮盖后可减少蒸腾作用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C.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遮盖与不遮盖部分进行对照          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D.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控制遮盖的部分把氧气释放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2C224174-D5D8-406E-9BF5-B1C09260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2508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45B7B306-F346-45A9-B1BA-01A691E3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390" y="4190408"/>
            <a:ext cx="12317020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7.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光合作用进行的场所是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: (     )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A.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线粒体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B.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叶绿体 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C.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液泡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D.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细胞壁  </a:t>
            </a:r>
          </a:p>
        </p:txBody>
      </p:sp>
      <p:sp>
        <p:nvSpPr>
          <p:cNvPr id="26629" name="矩形 37893">
            <a:extLst>
              <a:ext uri="{FF2B5EF4-FFF2-40B4-BE49-F238E27FC236}">
                <a16:creationId xmlns:a16="http://schemas.microsoft.com/office/drawing/2014/main" id="{CFD318B0-7A23-48DF-B95B-240580F80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390" y="5440029"/>
            <a:ext cx="12632842" cy="15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8.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植物进行光合作用的主要器官是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:(     )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、根   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、茎   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、叶片   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、果实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F2867AF9-F41C-4248-ABFD-9DFFC276A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1715" y="1555793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EA1404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C9D7D4DA-CC96-4CF9-8B6E-A596D4DB2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114" y="4182596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EA1404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69F4672E-D64F-46F3-B152-0165A133C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208" y="5440029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EA1404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CE7E22-32B3-443F-86E3-35E030F40986}"/>
              </a:ext>
            </a:extLst>
          </p:cNvPr>
          <p:cNvSpPr txBox="1"/>
          <p:nvPr/>
        </p:nvSpPr>
        <p:spPr>
          <a:xfrm>
            <a:off x="829129" y="551543"/>
            <a:ext cx="6419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  <p:bldP spid="72712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D402D30-414A-4A24-B4CD-F09279E33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116" y="1359846"/>
            <a:ext cx="9308334" cy="501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9.“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绿叶在光下制造有机物”实验步骤的正确顺序是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（    ）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放到装有酒精的烧杯中隔水加热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②把天竺葵放在光下照射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③把天竺葵叶片用黑纸片遮盖一部分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④把天竺葵放在黑暗处一昼夜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⑤把部分遮光的叶片摘下，去掉黑纸片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⑥用清水漂洗叶片后滴加碘液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A.③②⑤①⑥④       B.④③②⑤①⑥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C.②③④⑤①⑥       D.②④③⑤⑥①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3DCE3276-EBF7-4D0B-949C-9698473C9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2508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5E216532-FB8F-460F-BACB-3B8D12E4F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7320" y="1359846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EA1404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F02C76-566C-4334-9F1E-AE5244C69460}"/>
              </a:ext>
            </a:extLst>
          </p:cNvPr>
          <p:cNvSpPr txBox="1"/>
          <p:nvPr/>
        </p:nvSpPr>
        <p:spPr>
          <a:xfrm>
            <a:off x="829129" y="551543"/>
            <a:ext cx="1947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4953"/>
          <a:stretch>
            <a:fillRect/>
          </a:stretch>
        </p:blipFill>
        <p:spPr>
          <a:xfrm>
            <a:off x="2" y="2080438"/>
            <a:ext cx="5123541" cy="4777564"/>
          </a:xfrm>
        </p:spPr>
      </p:pic>
      <p:sp>
        <p:nvSpPr>
          <p:cNvPr id="28" name="Freeform 27"/>
          <p:cNvSpPr/>
          <p:nvPr/>
        </p:nvSpPr>
        <p:spPr>
          <a:xfrm>
            <a:off x="2" y="2080439"/>
            <a:ext cx="5123541" cy="4777564"/>
          </a:xfrm>
          <a:custGeom>
            <a:avLst/>
            <a:gdLst>
              <a:gd name="connsiteX0" fmla="*/ 3829937 w 7243831"/>
              <a:gd name="connsiteY0" fmla="*/ 430599 h 6754677"/>
              <a:gd name="connsiteX1" fmla="*/ 4132333 w 7243831"/>
              <a:gd name="connsiteY1" fmla="*/ 500584 h 6754677"/>
              <a:gd name="connsiteX2" fmla="*/ 4269609 w 7243831"/>
              <a:gd name="connsiteY2" fmla="*/ 1275627 h 6754677"/>
              <a:gd name="connsiteX3" fmla="*/ 3514043 w 7243831"/>
              <a:gd name="connsiteY3" fmla="*/ 1496210 h 6754677"/>
              <a:gd name="connsiteX4" fmla="*/ 3376767 w 7243831"/>
              <a:gd name="connsiteY4" fmla="*/ 721167 h 6754677"/>
              <a:gd name="connsiteX5" fmla="*/ 3829937 w 7243831"/>
              <a:gd name="connsiteY5" fmla="*/ 430599 h 6754677"/>
              <a:gd name="connsiteX6" fmla="*/ 1706420 w 7243831"/>
              <a:gd name="connsiteY6" fmla="*/ 944 h 6754677"/>
              <a:gd name="connsiteX7" fmla="*/ 1927800 w 7243831"/>
              <a:gd name="connsiteY7" fmla="*/ 70847 h 6754677"/>
              <a:gd name="connsiteX8" fmla="*/ 2064435 w 7243831"/>
              <a:gd name="connsiteY8" fmla="*/ 842250 h 6754677"/>
              <a:gd name="connsiteX9" fmla="*/ 1028850 w 7243831"/>
              <a:gd name="connsiteY9" fmla="*/ 2507293 h 6754677"/>
              <a:gd name="connsiteX10" fmla="*/ 1165479 w 7243831"/>
              <a:gd name="connsiteY10" fmla="*/ 3278699 h 6754677"/>
              <a:gd name="connsiteX11" fmla="*/ 1912763 w 7243831"/>
              <a:gd name="connsiteY11" fmla="*/ 3060530 h 6754677"/>
              <a:gd name="connsiteX12" fmla="*/ 2413695 w 7243831"/>
              <a:gd name="connsiteY12" fmla="*/ 2255117 h 6754677"/>
              <a:gd name="connsiteX13" fmla="*/ 3166862 w 7243831"/>
              <a:gd name="connsiteY13" fmla="*/ 2035234 h 6754677"/>
              <a:gd name="connsiteX14" fmla="*/ 3303495 w 7243831"/>
              <a:gd name="connsiteY14" fmla="*/ 2806632 h 6754677"/>
              <a:gd name="connsiteX15" fmla="*/ 2290875 w 7243831"/>
              <a:gd name="connsiteY15" fmla="*/ 4433378 h 6754677"/>
              <a:gd name="connsiteX16" fmla="*/ 2227311 w 7243831"/>
              <a:gd name="connsiteY16" fmla="*/ 4535492 h 6754677"/>
              <a:gd name="connsiteX17" fmla="*/ 2195943 w 7243831"/>
              <a:gd name="connsiteY17" fmla="*/ 4598086 h 6754677"/>
              <a:gd name="connsiteX18" fmla="*/ 2385083 w 7243831"/>
              <a:gd name="connsiteY18" fmla="*/ 5264701 h 6754677"/>
              <a:gd name="connsiteX19" fmla="*/ 2978694 w 7243831"/>
              <a:gd name="connsiteY19" fmla="*/ 5216186 h 6754677"/>
              <a:gd name="connsiteX20" fmla="*/ 3112703 w 7243831"/>
              <a:gd name="connsiteY20" fmla="*/ 5068247 h 6754677"/>
              <a:gd name="connsiteX21" fmla="*/ 5063467 w 7243831"/>
              <a:gd name="connsiteY21" fmla="*/ 1926948 h 6754677"/>
              <a:gd name="connsiteX22" fmla="*/ 5179963 w 7243831"/>
              <a:gd name="connsiteY22" fmla="*/ 1798334 h 6754677"/>
              <a:gd name="connsiteX23" fmla="*/ 5773579 w 7243831"/>
              <a:gd name="connsiteY23" fmla="*/ 1749817 h 6754677"/>
              <a:gd name="connsiteX24" fmla="*/ 5910210 w 7243831"/>
              <a:gd name="connsiteY24" fmla="*/ 2521219 h 6754677"/>
              <a:gd name="connsiteX25" fmla="*/ 4874626 w 7243831"/>
              <a:gd name="connsiteY25" fmla="*/ 4186262 h 6754677"/>
              <a:gd name="connsiteX26" fmla="*/ 5011255 w 7243831"/>
              <a:gd name="connsiteY26" fmla="*/ 4957667 h 6754677"/>
              <a:gd name="connsiteX27" fmla="*/ 5758542 w 7243831"/>
              <a:gd name="connsiteY27" fmla="*/ 4739501 h 6754677"/>
              <a:gd name="connsiteX28" fmla="*/ 6259471 w 7243831"/>
              <a:gd name="connsiteY28" fmla="*/ 3934086 h 6754677"/>
              <a:gd name="connsiteX29" fmla="*/ 7012641 w 7243831"/>
              <a:gd name="connsiteY29" fmla="*/ 3714205 h 6754677"/>
              <a:gd name="connsiteX30" fmla="*/ 7149269 w 7243831"/>
              <a:gd name="connsiteY30" fmla="*/ 4485604 h 6754677"/>
              <a:gd name="connsiteX31" fmla="*/ 5773201 w 7243831"/>
              <a:gd name="connsiteY31" fmla="*/ 6696221 h 6754677"/>
              <a:gd name="connsiteX32" fmla="*/ 5736813 w 7243831"/>
              <a:gd name="connsiteY32" fmla="*/ 6754677 h 6754677"/>
              <a:gd name="connsiteX33" fmla="*/ 0 w 7243831"/>
              <a:gd name="connsiteY33" fmla="*/ 6754677 h 6754677"/>
              <a:gd name="connsiteX34" fmla="*/ 0 w 7243831"/>
              <a:gd name="connsiteY34" fmla="*/ 2208817 h 6754677"/>
              <a:gd name="connsiteX35" fmla="*/ 1217692 w 7243831"/>
              <a:gd name="connsiteY35" fmla="*/ 247979 h 6754677"/>
              <a:gd name="connsiteX36" fmla="*/ 1334187 w 7243831"/>
              <a:gd name="connsiteY36" fmla="*/ 119365 h 6754677"/>
              <a:gd name="connsiteX37" fmla="*/ 1706420 w 7243831"/>
              <a:gd name="connsiteY37" fmla="*/ 944 h 675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43831" h="6754677">
                <a:moveTo>
                  <a:pt x="3829937" y="430599"/>
                </a:moveTo>
                <a:cubicBezTo>
                  <a:pt x="3934519" y="421169"/>
                  <a:pt x="4039875" y="443167"/>
                  <a:pt x="4132333" y="500584"/>
                </a:cubicBezTo>
                <a:cubicBezTo>
                  <a:pt x="4378887" y="653695"/>
                  <a:pt x="4440347" y="1000690"/>
                  <a:pt x="4269609" y="1275627"/>
                </a:cubicBezTo>
                <a:cubicBezTo>
                  <a:pt x="4098872" y="1550564"/>
                  <a:pt x="3760597" y="1649321"/>
                  <a:pt x="3514043" y="1496210"/>
                </a:cubicBezTo>
                <a:cubicBezTo>
                  <a:pt x="3267489" y="1343099"/>
                  <a:pt x="3206030" y="996104"/>
                  <a:pt x="3376767" y="721167"/>
                </a:cubicBezTo>
                <a:cubicBezTo>
                  <a:pt x="3483478" y="549331"/>
                  <a:pt x="3655633" y="446316"/>
                  <a:pt x="3829937" y="430599"/>
                </a:cubicBezTo>
                <a:close/>
                <a:moveTo>
                  <a:pt x="1706420" y="944"/>
                </a:moveTo>
                <a:cubicBezTo>
                  <a:pt x="1783658" y="5691"/>
                  <a:pt x="1859372" y="28432"/>
                  <a:pt x="1927800" y="70847"/>
                </a:cubicBezTo>
                <a:cubicBezTo>
                  <a:pt x="2171101" y="221652"/>
                  <a:pt x="2233015" y="571193"/>
                  <a:pt x="2064435" y="842250"/>
                </a:cubicBezTo>
                <a:cubicBezTo>
                  <a:pt x="2064435" y="842250"/>
                  <a:pt x="2064435" y="842250"/>
                  <a:pt x="1028850" y="2507293"/>
                </a:cubicBezTo>
                <a:cubicBezTo>
                  <a:pt x="860266" y="2778349"/>
                  <a:pt x="922175" y="3127892"/>
                  <a:pt x="1165479" y="3278699"/>
                </a:cubicBezTo>
                <a:cubicBezTo>
                  <a:pt x="1408785" y="3429502"/>
                  <a:pt x="1744177" y="3331584"/>
                  <a:pt x="1912763" y="3060530"/>
                </a:cubicBezTo>
                <a:cubicBezTo>
                  <a:pt x="1912763" y="3060530"/>
                  <a:pt x="1912763" y="3060530"/>
                  <a:pt x="2413695" y="2255117"/>
                </a:cubicBezTo>
                <a:cubicBezTo>
                  <a:pt x="2582281" y="1984058"/>
                  <a:pt x="2923558" y="1884427"/>
                  <a:pt x="3166862" y="2035234"/>
                </a:cubicBezTo>
                <a:cubicBezTo>
                  <a:pt x="3410165" y="2186036"/>
                  <a:pt x="3471006" y="2529553"/>
                  <a:pt x="3303495" y="2806632"/>
                </a:cubicBezTo>
                <a:cubicBezTo>
                  <a:pt x="3303495" y="2806632"/>
                  <a:pt x="3303495" y="2806632"/>
                  <a:pt x="2290875" y="4433378"/>
                </a:cubicBezTo>
                <a:lnTo>
                  <a:pt x="2227311" y="4535492"/>
                </a:lnTo>
                <a:lnTo>
                  <a:pt x="2195943" y="4598086"/>
                </a:lnTo>
                <a:cubicBezTo>
                  <a:pt x="2098180" y="4848635"/>
                  <a:pt x="2172190" y="5132750"/>
                  <a:pt x="2385083" y="5264701"/>
                </a:cubicBezTo>
                <a:cubicBezTo>
                  <a:pt x="2567562" y="5377810"/>
                  <a:pt x="2801841" y="5351007"/>
                  <a:pt x="2978694" y="5216186"/>
                </a:cubicBezTo>
                <a:lnTo>
                  <a:pt x="3112703" y="5068247"/>
                </a:lnTo>
                <a:lnTo>
                  <a:pt x="5063467" y="1926948"/>
                </a:lnTo>
                <a:lnTo>
                  <a:pt x="5179963" y="1798334"/>
                </a:lnTo>
                <a:cubicBezTo>
                  <a:pt x="5356824" y="1663514"/>
                  <a:pt x="5591103" y="1636711"/>
                  <a:pt x="5773579" y="1749817"/>
                </a:cubicBezTo>
                <a:cubicBezTo>
                  <a:pt x="6016877" y="1900620"/>
                  <a:pt x="6078791" y="2250162"/>
                  <a:pt x="5910210" y="2521219"/>
                </a:cubicBezTo>
                <a:cubicBezTo>
                  <a:pt x="5910210" y="2521219"/>
                  <a:pt x="5910210" y="2521219"/>
                  <a:pt x="4874626" y="4186262"/>
                </a:cubicBezTo>
                <a:cubicBezTo>
                  <a:pt x="4706042" y="4457318"/>
                  <a:pt x="4767951" y="4806860"/>
                  <a:pt x="5011255" y="4957667"/>
                </a:cubicBezTo>
                <a:cubicBezTo>
                  <a:pt x="5254561" y="5108471"/>
                  <a:pt x="5589955" y="5010554"/>
                  <a:pt x="5758542" y="4739501"/>
                </a:cubicBezTo>
                <a:cubicBezTo>
                  <a:pt x="5758542" y="4739501"/>
                  <a:pt x="5758542" y="4739501"/>
                  <a:pt x="6259471" y="3934086"/>
                </a:cubicBezTo>
                <a:cubicBezTo>
                  <a:pt x="6428057" y="3663027"/>
                  <a:pt x="6769333" y="3563396"/>
                  <a:pt x="7012641" y="3714205"/>
                </a:cubicBezTo>
                <a:cubicBezTo>
                  <a:pt x="7255941" y="3865004"/>
                  <a:pt x="7316784" y="4208518"/>
                  <a:pt x="7149269" y="4485604"/>
                </a:cubicBezTo>
                <a:cubicBezTo>
                  <a:pt x="7149269" y="4485604"/>
                  <a:pt x="7149269" y="4485604"/>
                  <a:pt x="5773201" y="6696221"/>
                </a:cubicBezTo>
                <a:lnTo>
                  <a:pt x="5736813" y="6754677"/>
                </a:lnTo>
                <a:lnTo>
                  <a:pt x="0" y="6754677"/>
                </a:lnTo>
                <a:lnTo>
                  <a:pt x="0" y="2208817"/>
                </a:lnTo>
                <a:lnTo>
                  <a:pt x="1217692" y="247979"/>
                </a:lnTo>
                <a:lnTo>
                  <a:pt x="1334187" y="119365"/>
                </a:lnTo>
                <a:cubicBezTo>
                  <a:pt x="1444723" y="35101"/>
                  <a:pt x="1577690" y="-6968"/>
                  <a:pt x="1706420" y="94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: Rounded Corners 40"/>
          <p:cNvSpPr/>
          <p:nvPr/>
        </p:nvSpPr>
        <p:spPr bwMode="auto">
          <a:xfrm rot="16200000">
            <a:off x="6599264" y="4757265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6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angle: Rounded Corners 43"/>
          <p:cNvSpPr/>
          <p:nvPr/>
        </p:nvSpPr>
        <p:spPr bwMode="auto">
          <a:xfrm rot="16200000">
            <a:off x="8290129" y="4757265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782326" y="2840101"/>
            <a:ext cx="5123541" cy="1676509"/>
            <a:chOff x="1299401" y="2816702"/>
            <a:chExt cx="4519720" cy="1336315"/>
          </a:xfrm>
        </p:grpSpPr>
        <p:sp>
          <p:nvSpPr>
            <p:cNvPr id="33" name="矩形 32"/>
            <p:cNvSpPr/>
            <p:nvPr/>
          </p:nvSpPr>
          <p:spPr bwMode="auto">
            <a:xfrm>
              <a:off x="1299401" y="2816702"/>
              <a:ext cx="4519720" cy="1251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cs typeface="+mn-ea"/>
                  <a:sym typeface="+mn-lt"/>
                </a:rPr>
                <a:t>感谢你的仔细聆听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36" name="矩形 35"/>
          <p:cNvSpPr/>
          <p:nvPr/>
        </p:nvSpPr>
        <p:spPr bwMode="auto">
          <a:xfrm>
            <a:off x="5849188" y="2080439"/>
            <a:ext cx="3538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第三章  第四节 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904433" y="4430760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904433" y="3889946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人教版  生物（初中）  （七年级 上）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048887" y="5307642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739752" y="5307642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6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3">
            <a:extLst>
              <a:ext uri="{FF2B5EF4-FFF2-40B4-BE49-F238E27FC236}">
                <a16:creationId xmlns:a16="http://schemas.microsoft.com/office/drawing/2014/main" id="{ADD8DEEC-BC1E-493F-8D6C-75D8024AC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320" y="2720505"/>
            <a:ext cx="7691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检验绿叶在光下制造的有机物是否为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淀粉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5122" name="Text Box 4">
            <a:extLst>
              <a:ext uri="{FF2B5EF4-FFF2-40B4-BE49-F238E27FC236}">
                <a16:creationId xmlns:a16="http://schemas.microsoft.com/office/drawing/2014/main" id="{037C9DE0-6FDC-4C07-8AC3-616097F68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320" y="4698530"/>
            <a:ext cx="7691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探究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光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是不是绿叶制造有机物的必要条件。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BA8FB38-8A95-4C8D-BA7C-EC8343B78782}"/>
              </a:ext>
            </a:extLst>
          </p:cNvPr>
          <p:cNvSpPr txBox="1"/>
          <p:nvPr/>
        </p:nvSpPr>
        <p:spPr>
          <a:xfrm>
            <a:off x="829129" y="551543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实验目的：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033DB647-D57E-46B6-94CF-C70AFD1D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3995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5400">
              <a:solidFill>
                <a:srgbClr val="FF33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8236500E-785C-4514-BA05-B1CECC422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1628775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2D3B188D-6B78-4EE2-AB95-6439CAB2D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945" y="3702700"/>
            <a:ext cx="9556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淀粉有何特性？（在探究玉米胚乳时我们已经学过哦！）</a:t>
            </a:r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FB6DC8CE-D215-431C-9E11-E1F73765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945" y="5298770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淀粉遇碘会变蓝。</a:t>
            </a:r>
          </a:p>
        </p:txBody>
      </p:sp>
      <p:sp>
        <p:nvSpPr>
          <p:cNvPr id="5127" name="Text Box 9">
            <a:extLst>
              <a:ext uri="{FF2B5EF4-FFF2-40B4-BE49-F238E27FC236}">
                <a16:creationId xmlns:a16="http://schemas.microsoft.com/office/drawing/2014/main" id="{68401DA1-1099-423B-B0F7-7964E4707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945" y="2008515"/>
            <a:ext cx="9471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检验绿叶在光下制造的有机物是否为淀粉。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E28251-A24D-413A-AF2B-CD3CFF9519A7}"/>
              </a:ext>
            </a:extLst>
          </p:cNvPr>
          <p:cNvSpPr txBox="1"/>
          <p:nvPr/>
        </p:nvSpPr>
        <p:spPr>
          <a:xfrm>
            <a:off x="829129" y="551543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实验原理：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3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27C38A69-5F34-459A-9DDB-04B7C77E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893" y="2098986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47" name="Text Box 7">
            <a:extLst>
              <a:ext uri="{FF2B5EF4-FFF2-40B4-BE49-F238E27FC236}">
                <a16:creationId xmlns:a16="http://schemas.microsoft.com/office/drawing/2014/main" id="{CCB4D0A4-5374-4D78-AFAF-7CB296485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043" y="2668899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37739BD5-3AA3-42B0-9C4E-7A66BF26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598" y="4326086"/>
            <a:ext cx="2786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作出假设：</a:t>
            </a: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B83F79E1-28EA-42B7-BB90-EB5E28C2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598" y="1637321"/>
            <a:ext cx="2786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提出问题：</a:t>
            </a: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529C02E7-3FB9-4D25-92B9-C5A015A04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598" y="3371466"/>
            <a:ext cx="932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、光是绿色植物制造有机物的必要条件吗？</a:t>
            </a: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A7458380-1ECC-41F4-B180-F5275C117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598" y="5915968"/>
            <a:ext cx="9637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2、光是绿色植物制造有机物必要条件的。</a:t>
            </a:r>
          </a:p>
        </p:txBody>
      </p:sp>
      <p:sp>
        <p:nvSpPr>
          <p:cNvPr id="7179" name="Text Box 3">
            <a:extLst>
              <a:ext uri="{FF2B5EF4-FFF2-40B4-BE49-F238E27FC236}">
                <a16:creationId xmlns:a16="http://schemas.microsoft.com/office/drawing/2014/main" id="{6D483FC6-4C01-4916-A6C0-13CA0F68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598" y="2497746"/>
            <a:ext cx="932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、绿叶在光下制造的有机物是否为淀粉。</a:t>
            </a:r>
          </a:p>
        </p:txBody>
      </p:sp>
      <p:sp>
        <p:nvSpPr>
          <p:cNvPr id="7180" name="Text Box 3">
            <a:extLst>
              <a:ext uri="{FF2B5EF4-FFF2-40B4-BE49-F238E27FC236}">
                <a16:creationId xmlns:a16="http://schemas.microsoft.com/office/drawing/2014/main" id="{9110C0F4-E8A9-4266-813B-1A13986EB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598" y="5209529"/>
            <a:ext cx="842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、绿叶在光下制造的有机物是淀粉。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1F42074-8FE3-4AE1-AA70-E02A5B3900DE}"/>
              </a:ext>
            </a:extLst>
          </p:cNvPr>
          <p:cNvSpPr txBox="1"/>
          <p:nvPr/>
        </p:nvSpPr>
        <p:spPr>
          <a:xfrm>
            <a:off x="829129" y="5515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问题与猜想：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21" grpId="0"/>
      <p:bldP spid="215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2539" descr="12223_93863_1256646830970">
            <a:extLst>
              <a:ext uri="{FF2B5EF4-FFF2-40B4-BE49-F238E27FC236}">
                <a16:creationId xmlns:a16="http://schemas.microsoft.com/office/drawing/2014/main" id="{4B2B7016-EB95-42A3-AB90-F1B94FC3C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59" y="2324559"/>
            <a:ext cx="2897415" cy="453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云形标注 13326">
            <a:extLst>
              <a:ext uri="{FF2B5EF4-FFF2-40B4-BE49-F238E27FC236}">
                <a16:creationId xmlns:a16="http://schemas.microsoft.com/office/drawing/2014/main" id="{C6A981F2-BF1D-474E-A0DC-23E58B107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771" y="4156650"/>
            <a:ext cx="2505076" cy="771348"/>
          </a:xfrm>
          <a:prstGeom prst="cloudCallout">
            <a:avLst>
              <a:gd name="adj1" fmla="val -57440"/>
              <a:gd name="adj2" fmla="val 141560"/>
            </a:avLst>
          </a:prstGeom>
          <a:pattFill prst="pct5">
            <a:fgClr>
              <a:schemeClr val="accent1"/>
            </a:fgClr>
            <a:bgClr>
              <a:srgbClr val="6DC5C5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19" name="文本框 13318">
            <a:extLst>
              <a:ext uri="{FF2B5EF4-FFF2-40B4-BE49-F238E27FC236}">
                <a16:creationId xmlns:a16="http://schemas.microsoft.com/office/drawing/2014/main" id="{7FEF1F12-18FF-4474-9E50-779B88B75B9A}"/>
              </a:ext>
            </a:extLst>
          </p:cNvPr>
          <p:cNvSpPr txBox="1"/>
          <p:nvPr/>
        </p:nvSpPr>
        <p:spPr>
          <a:xfrm>
            <a:off x="1174404" y="4050145"/>
            <a:ext cx="4087811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400" noProof="1">
                <a:solidFill>
                  <a:srgbClr val="FF0000"/>
                </a:solidFill>
                <a:cs typeface="+mn-ea"/>
                <a:sym typeface="+mn-lt"/>
              </a:rPr>
              <a:t>why?</a:t>
            </a:r>
          </a:p>
        </p:txBody>
      </p:sp>
      <p:sp>
        <p:nvSpPr>
          <p:cNvPr id="7173" name="矩形 13321">
            <a:extLst>
              <a:ext uri="{FF2B5EF4-FFF2-40B4-BE49-F238E27FC236}">
                <a16:creationId xmlns:a16="http://schemas.microsoft.com/office/drawing/2014/main" id="{BEC98A49-248D-4D5D-99FE-A98F5F306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6" y="3078164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174" name="组合 13324">
            <a:extLst>
              <a:ext uri="{FF2B5EF4-FFF2-40B4-BE49-F238E27FC236}">
                <a16:creationId xmlns:a16="http://schemas.microsoft.com/office/drawing/2014/main" id="{D2BD0404-F9AE-4996-A584-975B576A9F2B}"/>
              </a:ext>
            </a:extLst>
          </p:cNvPr>
          <p:cNvGrpSpPr>
            <a:grpSpLocks/>
          </p:cNvGrpSpPr>
          <p:nvPr/>
        </p:nvGrpSpPr>
        <p:grpSpPr bwMode="auto">
          <a:xfrm>
            <a:off x="2138568" y="1469253"/>
            <a:ext cx="1157875" cy="830631"/>
            <a:chOff x="295" y="2529"/>
            <a:chExt cx="1088" cy="1134"/>
          </a:xfrm>
        </p:grpSpPr>
        <p:sp>
          <p:nvSpPr>
            <p:cNvPr id="7178" name="椭圆 13322">
              <a:extLst>
                <a:ext uri="{FF2B5EF4-FFF2-40B4-BE49-F238E27FC236}">
                  <a16:creationId xmlns:a16="http://schemas.microsoft.com/office/drawing/2014/main" id="{E7C8A024-711A-4A7C-9CC4-BE72A0857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659"/>
              <a:ext cx="1088" cy="90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24" name="文本框 13323">
              <a:extLst>
                <a:ext uri="{FF2B5EF4-FFF2-40B4-BE49-F238E27FC236}">
                  <a16:creationId xmlns:a16="http://schemas.microsoft.com/office/drawing/2014/main" id="{4E26100A-F424-473C-8123-048CED0F17C2}"/>
                </a:ext>
              </a:extLst>
            </p:cNvPr>
            <p:cNvSpPr txBox="1"/>
            <p:nvPr/>
          </p:nvSpPr>
          <p:spPr>
            <a:xfrm>
              <a:off x="622" y="2529"/>
              <a:ext cx="397" cy="113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zh-CN" sz="4800" noProof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7176" name="矩形 22537">
            <a:extLst>
              <a:ext uri="{FF2B5EF4-FFF2-40B4-BE49-F238E27FC236}">
                <a16:creationId xmlns:a16="http://schemas.microsoft.com/office/drawing/2014/main" id="{FC3419C5-FBC2-46F8-9FCE-118D5BF47B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AA5CC8-5D26-499D-B3FB-7D4254CCDA9B}"/>
              </a:ext>
            </a:extLst>
          </p:cNvPr>
          <p:cNvSpPr txBox="1"/>
          <p:nvPr/>
        </p:nvSpPr>
        <p:spPr>
          <a:xfrm>
            <a:off x="3853903" y="1576750"/>
            <a:ext cx="479207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noProof="1">
                <a:cs typeface="+mn-ea"/>
                <a:sym typeface="+mn-lt"/>
              </a:rPr>
              <a:t>把盆栽的天竺葵放到黑暗处一昼夜。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3BFD2A8-A07A-4BCB-8561-05F6D2F6D524}"/>
              </a:ext>
            </a:extLst>
          </p:cNvPr>
          <p:cNvSpPr txBox="1"/>
          <p:nvPr/>
        </p:nvSpPr>
        <p:spPr>
          <a:xfrm>
            <a:off x="829129" y="5515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实验步骤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bldLvl="0" animBg="1"/>
      <p:bldP spid="13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207" descr="2009242314545377804">
            <a:extLst>
              <a:ext uri="{FF2B5EF4-FFF2-40B4-BE49-F238E27FC236}">
                <a16:creationId xmlns:a16="http://schemas.microsoft.com/office/drawing/2014/main" id="{4941A2E0-FCC5-4614-9AB1-69FF67D8A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56" y="2705703"/>
            <a:ext cx="5191269" cy="30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椭圆 8196">
            <a:extLst>
              <a:ext uri="{FF2B5EF4-FFF2-40B4-BE49-F238E27FC236}">
                <a16:creationId xmlns:a16="http://schemas.microsoft.com/office/drawing/2014/main" id="{7F416EE0-394A-4829-ABA0-92DEF10DC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57" y="4349052"/>
            <a:ext cx="1396982" cy="806641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3" name="矩形 8202">
            <a:extLst>
              <a:ext uri="{FF2B5EF4-FFF2-40B4-BE49-F238E27FC236}">
                <a16:creationId xmlns:a16="http://schemas.microsoft.com/office/drawing/2014/main" id="{59DD08FF-CEC5-4F1F-88B3-28CBB2140F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56838" y="3779947"/>
            <a:ext cx="709073" cy="172123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+mn-ea"/>
                <a:sym typeface="+mn-lt"/>
              </a:rPr>
              <a:t>？</a:t>
            </a:r>
          </a:p>
        </p:txBody>
      </p:sp>
      <p:sp>
        <p:nvSpPr>
          <p:cNvPr id="8198" name="文本框 1">
            <a:extLst>
              <a:ext uri="{FF2B5EF4-FFF2-40B4-BE49-F238E27FC236}">
                <a16:creationId xmlns:a16="http://schemas.microsoft.com/office/drawing/2014/main" id="{AEE473EE-AF60-4A43-93D9-974CDD3DC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898" y="1042253"/>
            <a:ext cx="890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用黑纸片把叶片的一部分从上下两面遮盖起来，移到阳光下照射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CDAB1CF-A8F6-45BD-9533-48A612F049A5}"/>
              </a:ext>
            </a:extLst>
          </p:cNvPr>
          <p:cNvSpPr txBox="1"/>
          <p:nvPr/>
        </p:nvSpPr>
        <p:spPr bwMode="auto">
          <a:xfrm>
            <a:off x="1143621" y="2359896"/>
            <a:ext cx="560078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zh-CN" sz="6000" noProof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grpSp>
        <p:nvGrpSpPr>
          <p:cNvPr id="13" name="组合 13324">
            <a:extLst>
              <a:ext uri="{FF2B5EF4-FFF2-40B4-BE49-F238E27FC236}">
                <a16:creationId xmlns:a16="http://schemas.microsoft.com/office/drawing/2014/main" id="{C3BE4CD2-49F6-4D08-8FBD-8F68D4649716}"/>
              </a:ext>
            </a:extLst>
          </p:cNvPr>
          <p:cNvGrpSpPr>
            <a:grpSpLocks/>
          </p:cNvGrpSpPr>
          <p:nvPr/>
        </p:nvGrpSpPr>
        <p:grpSpPr bwMode="auto">
          <a:xfrm>
            <a:off x="1423660" y="857769"/>
            <a:ext cx="1157875" cy="830631"/>
            <a:chOff x="295" y="2529"/>
            <a:chExt cx="1088" cy="1134"/>
          </a:xfrm>
        </p:grpSpPr>
        <p:sp>
          <p:nvSpPr>
            <p:cNvPr id="14" name="椭圆 13322">
              <a:extLst>
                <a:ext uri="{FF2B5EF4-FFF2-40B4-BE49-F238E27FC236}">
                  <a16:creationId xmlns:a16="http://schemas.microsoft.com/office/drawing/2014/main" id="{61C6ED81-9D53-414D-9438-276DF7DC6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659"/>
              <a:ext cx="1088" cy="90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34F0C22-8590-49C1-A1C8-A6654FC27CBB}"/>
                </a:ext>
              </a:extLst>
            </p:cNvPr>
            <p:cNvSpPr txBox="1"/>
            <p:nvPr/>
          </p:nvSpPr>
          <p:spPr>
            <a:xfrm>
              <a:off x="622" y="2529"/>
              <a:ext cx="397" cy="113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4800" noProof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zh-CN" sz="4800" noProof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9229" descr="9 拷贝">
            <a:extLst>
              <a:ext uri="{FF2B5EF4-FFF2-40B4-BE49-F238E27FC236}">
                <a16:creationId xmlns:a16="http://schemas.microsoft.com/office/drawing/2014/main" id="{BFF9781A-6D91-462C-ADB2-78F180F7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16" y="2330100"/>
            <a:ext cx="5975600" cy="37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文本框 9232">
            <a:extLst>
              <a:ext uri="{FF2B5EF4-FFF2-40B4-BE49-F238E27FC236}">
                <a16:creationId xmlns:a16="http://schemas.microsoft.com/office/drawing/2014/main" id="{F28E5862-9043-4167-B668-BC15D0ACF83B}"/>
              </a:ext>
            </a:extLst>
          </p:cNvPr>
          <p:cNvSpPr txBox="1"/>
          <p:nvPr/>
        </p:nvSpPr>
        <p:spPr>
          <a:xfrm>
            <a:off x="3297716" y="1010945"/>
            <a:ext cx="9144000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noProof="1">
                <a:cs typeface="+mn-ea"/>
                <a:sym typeface="+mn-lt"/>
              </a:rPr>
              <a:t>几小时后，摘下叶片，去掉遮光的纸片。</a:t>
            </a:r>
          </a:p>
        </p:txBody>
      </p:sp>
      <p:grpSp>
        <p:nvGrpSpPr>
          <p:cNvPr id="7" name="组合 13324">
            <a:extLst>
              <a:ext uri="{FF2B5EF4-FFF2-40B4-BE49-F238E27FC236}">
                <a16:creationId xmlns:a16="http://schemas.microsoft.com/office/drawing/2014/main" id="{1036A03F-5A6B-4157-9182-BA79170A255B}"/>
              </a:ext>
            </a:extLst>
          </p:cNvPr>
          <p:cNvGrpSpPr>
            <a:grpSpLocks/>
          </p:cNvGrpSpPr>
          <p:nvPr/>
        </p:nvGrpSpPr>
        <p:grpSpPr bwMode="auto">
          <a:xfrm>
            <a:off x="1897385" y="703534"/>
            <a:ext cx="1157875" cy="830631"/>
            <a:chOff x="295" y="2529"/>
            <a:chExt cx="1088" cy="1134"/>
          </a:xfrm>
        </p:grpSpPr>
        <p:sp>
          <p:nvSpPr>
            <p:cNvPr id="8" name="椭圆 13322">
              <a:extLst>
                <a:ext uri="{FF2B5EF4-FFF2-40B4-BE49-F238E27FC236}">
                  <a16:creationId xmlns:a16="http://schemas.microsoft.com/office/drawing/2014/main" id="{924335EF-BBD4-425F-965C-36DA8E363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659"/>
              <a:ext cx="1088" cy="90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CC61C5B-CA1C-4990-A21F-5DC1E565AD3F}"/>
                </a:ext>
              </a:extLst>
            </p:cNvPr>
            <p:cNvSpPr txBox="1"/>
            <p:nvPr/>
          </p:nvSpPr>
          <p:spPr>
            <a:xfrm>
              <a:off x="622" y="2529"/>
              <a:ext cx="397" cy="113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4800" noProof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zh-CN" sz="4800" noProof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0255" descr="12223_93869_1256646831265">
            <a:extLst>
              <a:ext uri="{FF2B5EF4-FFF2-40B4-BE49-F238E27FC236}">
                <a16:creationId xmlns:a16="http://schemas.microsoft.com/office/drawing/2014/main" id="{4EEDB408-7072-47B6-A2A6-59A5CE22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31" y="1747155"/>
            <a:ext cx="4768687" cy="382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文本框 10245">
            <a:extLst>
              <a:ext uri="{FF2B5EF4-FFF2-40B4-BE49-F238E27FC236}">
                <a16:creationId xmlns:a16="http://schemas.microsoft.com/office/drawing/2014/main" id="{E96BAFBC-2C75-42A4-9181-B2410485BCA7}"/>
              </a:ext>
            </a:extLst>
          </p:cNvPr>
          <p:cNvSpPr txBox="1"/>
          <p:nvPr/>
        </p:nvSpPr>
        <p:spPr>
          <a:xfrm>
            <a:off x="593464" y="5574851"/>
            <a:ext cx="1143695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noProof="1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+mn-ea"/>
                <a:sym typeface="+mn-lt"/>
              </a:rPr>
              <a:t>把叶片放入盛有酒精的小烧杯中，</a:t>
            </a:r>
            <a:r>
              <a:rPr lang="zh-CN" altLang="en-US" sz="2400" noProof="1"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+mn-ea"/>
                <a:sym typeface="+mn-lt"/>
              </a:rPr>
              <a:t>隔水加热</a:t>
            </a:r>
            <a:r>
              <a:rPr lang="zh-CN" altLang="en-US" sz="2400" noProof="1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+mn-ea"/>
                <a:sym typeface="+mn-lt"/>
              </a:rPr>
              <a:t>，使叶片中含有的</a:t>
            </a:r>
            <a:r>
              <a:rPr lang="zh-CN" altLang="en-US" sz="2400" noProof="1"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+mn-ea"/>
                <a:sym typeface="+mn-lt"/>
              </a:rPr>
              <a:t>叶绿素溶解到酒精中。</a:t>
            </a:r>
          </a:p>
        </p:txBody>
      </p:sp>
      <p:sp>
        <p:nvSpPr>
          <p:cNvPr id="10253" name="文本框 10252">
            <a:extLst>
              <a:ext uri="{FF2B5EF4-FFF2-40B4-BE49-F238E27FC236}">
                <a16:creationId xmlns:a16="http://schemas.microsoft.com/office/drawing/2014/main" id="{92DBD825-7C71-4BA8-B597-071F99C827BC}"/>
              </a:ext>
            </a:extLst>
          </p:cNvPr>
          <p:cNvSpPr txBox="1"/>
          <p:nvPr/>
        </p:nvSpPr>
        <p:spPr>
          <a:xfrm>
            <a:off x="2903378" y="804719"/>
            <a:ext cx="333617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noProof="1">
                <a:solidFill>
                  <a:srgbClr val="FF0000"/>
                </a:solidFill>
                <a:cs typeface="+mn-ea"/>
                <a:sym typeface="+mn-lt"/>
              </a:rPr>
              <a:t>隔水加热</a:t>
            </a:r>
            <a:r>
              <a:rPr lang="en-US" altLang="zh-CN" sz="2400" noProof="1">
                <a:solidFill>
                  <a:srgbClr val="FF0000"/>
                </a:solidFill>
                <a:cs typeface="+mn-ea"/>
                <a:sym typeface="+mn-lt"/>
              </a:rPr>
              <a:t>:</a:t>
            </a:r>
            <a:r>
              <a:rPr lang="zh-CN" altLang="en-US" sz="2400" noProof="1">
                <a:solidFill>
                  <a:srgbClr val="FF0000"/>
                </a:solidFill>
                <a:cs typeface="+mn-ea"/>
                <a:sym typeface="+mn-lt"/>
              </a:rPr>
              <a:t>避免产生危险</a:t>
            </a:r>
          </a:p>
        </p:txBody>
      </p:sp>
      <p:sp>
        <p:nvSpPr>
          <p:cNvPr id="2" name="直接连接符 10253">
            <a:extLst>
              <a:ext uri="{FF2B5EF4-FFF2-40B4-BE49-F238E27FC236}">
                <a16:creationId xmlns:a16="http://schemas.microsoft.com/office/drawing/2014/main" id="{0EECCD61-1381-4EE0-8A06-71A912BFE3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2853" y="1374978"/>
            <a:ext cx="1597446" cy="18199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F0066"/>
              </a:solidFill>
              <a:cs typeface="+mn-ea"/>
              <a:sym typeface="+mn-lt"/>
            </a:endParaRPr>
          </a:p>
        </p:txBody>
      </p:sp>
      <p:grpSp>
        <p:nvGrpSpPr>
          <p:cNvPr id="9" name="组合 13324">
            <a:extLst>
              <a:ext uri="{FF2B5EF4-FFF2-40B4-BE49-F238E27FC236}">
                <a16:creationId xmlns:a16="http://schemas.microsoft.com/office/drawing/2014/main" id="{8F0042A8-3B1B-42F1-95CE-3BD91FF1C861}"/>
              </a:ext>
            </a:extLst>
          </p:cNvPr>
          <p:cNvGrpSpPr>
            <a:grpSpLocks/>
          </p:cNvGrpSpPr>
          <p:nvPr/>
        </p:nvGrpSpPr>
        <p:grpSpPr bwMode="auto">
          <a:xfrm>
            <a:off x="1456710" y="615399"/>
            <a:ext cx="1157875" cy="830631"/>
            <a:chOff x="295" y="2529"/>
            <a:chExt cx="1088" cy="1134"/>
          </a:xfrm>
        </p:grpSpPr>
        <p:sp>
          <p:nvSpPr>
            <p:cNvPr id="10" name="椭圆 13322">
              <a:extLst>
                <a:ext uri="{FF2B5EF4-FFF2-40B4-BE49-F238E27FC236}">
                  <a16:creationId xmlns:a16="http://schemas.microsoft.com/office/drawing/2014/main" id="{B88A9C0C-C1BC-4F13-97D3-E1F38444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659"/>
              <a:ext cx="1088" cy="90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A8B5A92-063B-42EF-9AD8-7E2D9AA3DC69}"/>
                </a:ext>
              </a:extLst>
            </p:cNvPr>
            <p:cNvSpPr txBox="1"/>
            <p:nvPr/>
          </p:nvSpPr>
          <p:spPr>
            <a:xfrm>
              <a:off x="622" y="2529"/>
              <a:ext cx="397" cy="113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4800" noProof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zh-CN" sz="4800" noProof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Start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6FF"/>
      </a:accent1>
      <a:accent2>
        <a:srgbClr val="00B0F0"/>
      </a:accent2>
      <a:accent3>
        <a:srgbClr val="9966FF"/>
      </a:accent3>
      <a:accent4>
        <a:srgbClr val="9966FF"/>
      </a:accent4>
      <a:accent5>
        <a:srgbClr val="00B0F0"/>
      </a:accent5>
      <a:accent6>
        <a:srgbClr val="9966FF"/>
      </a:accent6>
      <a:hlink>
        <a:srgbClr val="0563C1"/>
      </a:hlink>
      <a:folHlink>
        <a:srgbClr val="954F72"/>
      </a:folHlink>
    </a:clrScheme>
    <a:fontScheme name="bj50f0lc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1524</Words>
  <Application>Microsoft Office PowerPoint</Application>
  <PresentationFormat>宽屏</PresentationFormat>
  <Paragraphs>213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阿里巴巴普惠体 R</vt:lpstr>
      <vt:lpstr>思源宋体 CN ExtraLight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光合作用产生的有机物全是淀粉吗？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2020-05-11T04:53:03Z</dcterms:created>
  <dcterms:modified xsi:type="dcterms:W3CDTF">2021-01-09T09:45:07Z</dcterms:modified>
</cp:coreProperties>
</file>