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3" r:id="rId2"/>
    <p:sldId id="421" r:id="rId3"/>
    <p:sldId id="433" r:id="rId4"/>
    <p:sldId id="276" r:id="rId5"/>
    <p:sldId id="282" r:id="rId6"/>
    <p:sldId id="366" r:id="rId7"/>
    <p:sldId id="431" r:id="rId8"/>
    <p:sldId id="475" r:id="rId9"/>
    <p:sldId id="478" r:id="rId10"/>
    <p:sldId id="476" r:id="rId11"/>
    <p:sldId id="382" r:id="rId12"/>
    <p:sldId id="479" r:id="rId13"/>
    <p:sldId id="480" r:id="rId14"/>
    <p:sldId id="481" r:id="rId15"/>
    <p:sldId id="482" r:id="rId16"/>
    <p:sldId id="396" r:id="rId17"/>
    <p:sldId id="397" r:id="rId18"/>
    <p:sldId id="483" r:id="rId19"/>
    <p:sldId id="484" r:id="rId20"/>
    <p:sldId id="432" r:id="rId21"/>
    <p:sldId id="485" r:id="rId22"/>
    <p:sldId id="409" r:id="rId23"/>
    <p:sldId id="486" r:id="rId24"/>
    <p:sldId id="487" r:id="rId25"/>
    <p:sldId id="287" r:id="rId26"/>
    <p:sldId id="48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D"/>
    <a:srgbClr val="B0C9DE"/>
    <a:srgbClr val="C1413F"/>
    <a:srgbClr val="2B2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8ABD495-612D-449E-9925-EF221D89A62D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3DE1D67-CCBB-40BD-B25D-8AFE8830449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345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41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26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26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7046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90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2053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6358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005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60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154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030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440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1913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5494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3870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9512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7369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941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386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313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026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708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905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4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E1D67-CCBB-40BD-B25D-8AFE88304492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539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95299" y="0"/>
            <a:ext cx="335973" cy="8509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96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0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30511"/>
          <a:stretch>
            <a:fillRect/>
          </a:stretch>
        </p:blipFill>
        <p:spPr>
          <a:xfrm>
            <a:off x="6562677" y="0"/>
            <a:ext cx="5629323" cy="6858000"/>
          </a:xfrm>
          <a:prstGeom prst="rect">
            <a:avLst/>
          </a:prstGeom>
        </p:spPr>
      </p:pic>
      <p:sp>
        <p:nvSpPr>
          <p:cNvPr id="5" name="Rectangle: Rounded Corners 40"/>
          <p:cNvSpPr/>
          <p:nvPr/>
        </p:nvSpPr>
        <p:spPr bwMode="auto">
          <a:xfrm rot="16200000">
            <a:off x="1365020" y="4869050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C00000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: Rounded Corners 43"/>
          <p:cNvSpPr/>
          <p:nvPr/>
        </p:nvSpPr>
        <p:spPr bwMode="auto">
          <a:xfrm rot="16200000">
            <a:off x="3055885" y="4869050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543" y="3101812"/>
            <a:ext cx="5681658" cy="1510561"/>
            <a:chOff x="1571361" y="2948976"/>
            <a:chExt cx="4528747" cy="1204041"/>
          </a:xfrm>
        </p:grpSpPr>
        <p:sp>
          <p:nvSpPr>
            <p:cNvPr id="8" name="矩形 7"/>
            <p:cNvSpPr/>
            <p:nvPr/>
          </p:nvSpPr>
          <p:spPr bwMode="auto">
            <a:xfrm>
              <a:off x="2087497" y="2948976"/>
              <a:ext cx="4012611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6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藻类、苔藓和蕨类植物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173026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1" name="矩形 10"/>
          <p:cNvSpPr/>
          <p:nvPr/>
        </p:nvSpPr>
        <p:spPr bwMode="auto">
          <a:xfrm>
            <a:off x="673413" y="2351939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第三章  第一节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6924" y="4570604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6924" y="4029790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1378" y="5447486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22243" y="5447486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6591" y="517717"/>
            <a:ext cx="1121978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33800" y="-1"/>
            <a:ext cx="658856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>
            <a:extLst>
              <a:ext uri="{FF2B5EF4-FFF2-40B4-BE49-F238E27FC236}">
                <a16:creationId xmlns:a16="http://schemas.microsoft.com/office/drawing/2014/main" id="{C578A2A6-12F1-4857-A892-508F43AAE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30" y="1119320"/>
            <a:ext cx="6535737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藻类植物与人类生活的关系</a:t>
            </a:r>
          </a:p>
        </p:txBody>
      </p:sp>
      <p:pic>
        <p:nvPicPr>
          <p:cNvPr id="61447" name="Picture 7" descr="藻类植物">
            <a:extLst>
              <a:ext uri="{FF2B5EF4-FFF2-40B4-BE49-F238E27FC236}">
                <a16:creationId xmlns:a16="http://schemas.microsoft.com/office/drawing/2014/main" id="{F0D88162-9AEF-4918-A34D-961D6CA1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7" r="62317" b="5128"/>
          <a:stretch>
            <a:fillRect/>
          </a:stretch>
        </p:blipFill>
        <p:spPr bwMode="auto">
          <a:xfrm>
            <a:off x="2289744" y="1863618"/>
            <a:ext cx="1902504" cy="20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藻类植物">
            <a:extLst>
              <a:ext uri="{FF2B5EF4-FFF2-40B4-BE49-F238E27FC236}">
                <a16:creationId xmlns:a16="http://schemas.microsoft.com/office/drawing/2014/main" id="{D7ADD8C1-8282-464B-B3B8-C6DDF3F4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1" r="1923" b="66667"/>
          <a:stretch>
            <a:fillRect/>
          </a:stretch>
        </p:blipFill>
        <p:spPr bwMode="auto">
          <a:xfrm>
            <a:off x="7585729" y="1863618"/>
            <a:ext cx="1962158" cy="20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 descr="藻类植物">
            <a:extLst>
              <a:ext uri="{FF2B5EF4-FFF2-40B4-BE49-F238E27FC236}">
                <a16:creationId xmlns:a16="http://schemas.microsoft.com/office/drawing/2014/main" id="{A31CB077-246A-41EC-B190-554385556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" r="60396" b="51282"/>
          <a:stretch>
            <a:fillRect/>
          </a:stretch>
        </p:blipFill>
        <p:spPr bwMode="auto">
          <a:xfrm>
            <a:off x="2302483" y="4162186"/>
            <a:ext cx="1908815" cy="194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 descr="藻类植物">
            <a:extLst>
              <a:ext uri="{FF2B5EF4-FFF2-40B4-BE49-F238E27FC236}">
                <a16:creationId xmlns:a16="http://schemas.microsoft.com/office/drawing/2014/main" id="{5C30312C-F877-41D0-BEF2-E5AD2A98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7" t="56410" r="623" b="8975"/>
          <a:stretch>
            <a:fillRect/>
          </a:stretch>
        </p:blipFill>
        <p:spPr bwMode="auto">
          <a:xfrm>
            <a:off x="7588310" y="4162186"/>
            <a:ext cx="1962159" cy="209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AutoShape 12">
            <a:extLst>
              <a:ext uri="{FF2B5EF4-FFF2-40B4-BE49-F238E27FC236}">
                <a16:creationId xmlns:a16="http://schemas.microsoft.com/office/drawing/2014/main" id="{04DFE7F4-CEF8-4DB9-B3B7-B36767BC0C31}"/>
              </a:ext>
            </a:extLst>
          </p:cNvPr>
          <p:cNvSpPr>
            <a:spLocks noChangeArrowheads="1"/>
          </p:cNvSpPr>
          <p:nvPr/>
        </p:nvSpPr>
        <p:spPr bwMode="auto">
          <a:xfrm rot="13500000">
            <a:off x="4132226" y="2984530"/>
            <a:ext cx="1495370" cy="401257"/>
          </a:xfrm>
          <a:prstGeom prst="rightArrow">
            <a:avLst>
              <a:gd name="adj1" fmla="val 42922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55" name="Text Box 15">
            <a:extLst>
              <a:ext uri="{FF2B5EF4-FFF2-40B4-BE49-F238E27FC236}">
                <a16:creationId xmlns:a16="http://schemas.microsoft.com/office/drawing/2014/main" id="{44B9DC14-CC32-4C6B-BFD6-B5EC3199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721" y="3592871"/>
            <a:ext cx="10668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BEF362A7-0B20-4531-AA2C-51E20D149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54020"/>
            <a:ext cx="7162800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藻类植物与人类生活的关系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E45C67C-B7D4-403E-9B6D-49E102B90D86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</a:t>
            </a: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5C5E4DD5-9D03-489A-AAF6-8F976C08DDBB}"/>
              </a:ext>
            </a:extLst>
          </p:cNvPr>
          <p:cNvSpPr>
            <a:spLocks noChangeArrowheads="1"/>
          </p:cNvSpPr>
          <p:nvPr/>
        </p:nvSpPr>
        <p:spPr bwMode="auto">
          <a:xfrm rot="8205208">
            <a:off x="4120703" y="4709880"/>
            <a:ext cx="1495370" cy="401257"/>
          </a:xfrm>
          <a:prstGeom prst="rightArrow">
            <a:avLst>
              <a:gd name="adj1" fmla="val 42922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0A8037DE-3322-4C24-878A-49659866190C}"/>
              </a:ext>
            </a:extLst>
          </p:cNvPr>
          <p:cNvSpPr>
            <a:spLocks noChangeArrowheads="1"/>
          </p:cNvSpPr>
          <p:nvPr/>
        </p:nvSpPr>
        <p:spPr bwMode="auto">
          <a:xfrm rot="2474041">
            <a:off x="6173136" y="4755591"/>
            <a:ext cx="1495370" cy="401257"/>
          </a:xfrm>
          <a:prstGeom prst="rightArrow">
            <a:avLst>
              <a:gd name="adj1" fmla="val 42922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9725704D-5234-4481-91DE-2EF0136CE7C3}"/>
              </a:ext>
            </a:extLst>
          </p:cNvPr>
          <p:cNvSpPr>
            <a:spLocks noChangeArrowheads="1"/>
          </p:cNvSpPr>
          <p:nvPr/>
        </p:nvSpPr>
        <p:spPr bwMode="auto">
          <a:xfrm rot="18843079">
            <a:off x="6203593" y="2984529"/>
            <a:ext cx="1495370" cy="401257"/>
          </a:xfrm>
          <a:prstGeom prst="rightArrow">
            <a:avLst>
              <a:gd name="adj1" fmla="val 42922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14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61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ldLvl="0"/>
      <p:bldP spid="61452" grpId="0" bldLvl="0" animBg="1"/>
      <p:bldP spid="61455" grpId="0" bldLvl="0"/>
      <p:bldP spid="61445" grpId="0" bldLvl="0"/>
      <p:bldP spid="16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9AD8597C-90CB-4044-A519-F9D7E02E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6515" y="2095975"/>
            <a:ext cx="2909565" cy="193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F74365E4-90A0-4B61-85EC-414C6A35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6562" y="2091502"/>
            <a:ext cx="2909565" cy="194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Text Box 2">
            <a:extLst>
              <a:ext uri="{FF2B5EF4-FFF2-40B4-BE49-F238E27FC236}">
                <a16:creationId xmlns:a16="http://schemas.microsoft.com/office/drawing/2014/main" id="{105019BE-52A6-470F-AB4D-7155C3D9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375" y="5064651"/>
            <a:ext cx="1259169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草色入帘青。苔痕上阶绿，</a:t>
            </a:r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90B3677B-BF63-4D76-B156-0F8E154F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312" y="6011513"/>
            <a:ext cx="5129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唐</a:t>
            </a:r>
            <a:r>
              <a: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刘禹锡</a:t>
            </a:r>
            <a:r>
              <a: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陋室铭</a:t>
            </a:r>
            <a:r>
              <a: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305C48-E54C-47A9-9C45-4F31EBEC02FE}"/>
              </a:ext>
            </a:extLst>
          </p:cNvPr>
          <p:cNvSpPr txBox="1"/>
          <p:nvPr/>
        </p:nvSpPr>
        <p:spPr>
          <a:xfrm>
            <a:off x="943430" y="319314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二、苔藓植物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>
            <a:extLst>
              <a:ext uri="{FF2B5EF4-FFF2-40B4-BE49-F238E27FC236}">
                <a16:creationId xmlns:a16="http://schemas.microsoft.com/office/drawing/2014/main" id="{63B01DBB-47E9-40DA-8416-3E457C30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1882448"/>
            <a:ext cx="490220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苔藓植物的生活环境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9DE2E79C-95E0-448D-99FB-29CAB55D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4" y="3007633"/>
            <a:ext cx="9007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苔藓植物生活在阴湿的地面和背阴的墙壁上、树干的背阴处。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482A52F6-A032-4560-9BD7-C9742B784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052535"/>
            <a:ext cx="490220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苔藓植物的形态结构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CEA0FDF4-CCD7-4960-B04E-B4BE87AF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275" y="5177720"/>
            <a:ext cx="8821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　植株低矮弱小，一般具有茎和叶，但茎中没有导管，叶中没有叶脉，根是假根。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123E18-D71F-4CB8-95CA-C11F9D11DACF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苔藓植物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ldLvl="0"/>
      <p:bldP spid="50181" grpId="0"/>
      <p:bldP spid="50182" grpId="0" bldLvl="0"/>
      <p:bldP spid="501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5D2A412E-1EC3-4319-9979-923552AFD389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苔藓植物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1D02387-DB56-4BC3-93B3-278A582A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792" y="2011686"/>
            <a:ext cx="490220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监测空气污染程度的指示植物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B50DB23-63FE-4781-A5D8-F9EF1F692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254" y="2708716"/>
            <a:ext cx="9007475" cy="11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苔藓植物的叶只有一层细胞，二氧化硫等有毒气体可以从被、腹两面侵入叶细胞，威胁苔藓植物的生存。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3BECB1F-F6DD-4519-AFD1-74FE9FCA6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30" y="4181461"/>
            <a:ext cx="490220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苔藓植物的繁殖方式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D39207A-D92F-42C3-98A2-46CC78FC0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761" y="5036106"/>
            <a:ext cx="8821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孢子繁殖。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9" grpId="0"/>
      <p:bldP spid="10" grpId="0" bldLvl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>
            <a:extLst>
              <a:ext uri="{FF2B5EF4-FFF2-40B4-BE49-F238E27FC236}">
                <a16:creationId xmlns:a16="http://schemas.microsoft.com/office/drawing/2014/main" id="{4B271049-C591-4D4F-B428-DD8CADF10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921" y="1282302"/>
            <a:ext cx="716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苔藓植物的共同特征是什么？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FFA33198-F7B6-4EE6-9AB8-FEC474B79434}"/>
              </a:ext>
            </a:extLst>
          </p:cNvPr>
          <p:cNvGrpSpPr>
            <a:grpSpLocks/>
          </p:cNvGrpSpPr>
          <p:nvPr/>
        </p:nvGrpSpPr>
        <p:grpSpPr bwMode="auto">
          <a:xfrm>
            <a:off x="8909227" y="3247410"/>
            <a:ext cx="2487614" cy="2809836"/>
            <a:chOff x="3072" y="240"/>
            <a:chExt cx="2448" cy="2270"/>
          </a:xfrm>
        </p:grpSpPr>
        <p:pic>
          <p:nvPicPr>
            <p:cNvPr id="19466" name="Picture 7" descr="泥炭藓">
              <a:extLst>
                <a:ext uri="{FF2B5EF4-FFF2-40B4-BE49-F238E27FC236}">
                  <a16:creationId xmlns:a16="http://schemas.microsoft.com/office/drawing/2014/main" id="{570ED204-5CD0-48B3-9175-735161334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0"/>
              <a:ext cx="2448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Text Box 8">
              <a:extLst>
                <a:ext uri="{FF2B5EF4-FFF2-40B4-BE49-F238E27FC236}">
                  <a16:creationId xmlns:a16="http://schemas.microsoft.com/office/drawing/2014/main" id="{050EC959-035A-4D1E-9275-7099FB88D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" y="2212"/>
              <a:ext cx="216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泥炭藓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4A641B57-52B5-4755-8212-347B0AF4BAD9}"/>
              </a:ext>
            </a:extLst>
          </p:cNvPr>
          <p:cNvGrpSpPr>
            <a:grpSpLocks/>
          </p:cNvGrpSpPr>
          <p:nvPr/>
        </p:nvGrpSpPr>
        <p:grpSpPr bwMode="auto">
          <a:xfrm>
            <a:off x="4756736" y="3251772"/>
            <a:ext cx="2487613" cy="2816377"/>
            <a:chOff x="864" y="720"/>
            <a:chExt cx="2304" cy="2333"/>
          </a:xfrm>
        </p:grpSpPr>
        <p:pic>
          <p:nvPicPr>
            <p:cNvPr id="19464" name="Picture 10" descr="地钱">
              <a:extLst>
                <a:ext uri="{FF2B5EF4-FFF2-40B4-BE49-F238E27FC236}">
                  <a16:creationId xmlns:a16="http://schemas.microsoft.com/office/drawing/2014/main" id="{13685160-D549-4E1F-AF2C-E76792505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720"/>
              <a:ext cx="2304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 Box 11">
              <a:extLst>
                <a:ext uri="{FF2B5EF4-FFF2-40B4-BE49-F238E27FC236}">
                  <a16:creationId xmlns:a16="http://schemas.microsoft.com/office/drawing/2014/main" id="{2C71F04B-A1F6-406F-9ECA-4182913D4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" y="2747"/>
              <a:ext cx="2160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dirty="0">
                  <a:ea typeface="思源黑体 CN Regular" panose="020B0500000000000000" pitchFamily="34" charset="-122"/>
                  <a:sym typeface="Arial" panose="020B0604020202020204" pitchFamily="34" charset="0"/>
                </a:rPr>
                <a:t>地钱</a:t>
              </a:r>
            </a:p>
          </p:txBody>
        </p:sp>
      </p:grpSp>
      <p:sp>
        <p:nvSpPr>
          <p:cNvPr id="29708" name="Text Box 12">
            <a:extLst>
              <a:ext uri="{FF2B5EF4-FFF2-40B4-BE49-F238E27FC236}">
                <a16:creationId xmlns:a16="http://schemas.microsoft.com/office/drawing/2014/main" id="{24E62E0A-CF24-42AD-BB39-8ACEE117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167" y="5688378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葫芦藓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D1E42432-61B5-40EC-A634-71211A70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921" y="1718098"/>
            <a:ext cx="7383463" cy="92980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有茎和叶，没有输导组织，有假根。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生长在阴湿的环境中。</a:t>
            </a:r>
          </a:p>
        </p:txBody>
      </p:sp>
      <p:pic>
        <p:nvPicPr>
          <p:cNvPr id="29710" name="Picture 14">
            <a:extLst>
              <a:ext uri="{FF2B5EF4-FFF2-40B4-BE49-F238E27FC236}">
                <a16:creationId xmlns:a16="http://schemas.microsoft.com/office/drawing/2014/main" id="{A220B61D-B597-4E7E-962B-2268EB5B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8" y="3247410"/>
            <a:ext cx="2486818" cy="22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574B584-D405-4F04-BC2E-39AD5FC368BA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苔藓植物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97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8" grpId="0"/>
      <p:bldP spid="29709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Ⅲ-5">
            <a:extLst>
              <a:ext uri="{FF2B5EF4-FFF2-40B4-BE49-F238E27FC236}">
                <a16:creationId xmlns:a16="http://schemas.microsoft.com/office/drawing/2014/main" id="{76108B86-7153-40B3-8E29-E0D2209C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583" y="1543594"/>
            <a:ext cx="2043450" cy="19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shenjue">
            <a:extLst>
              <a:ext uri="{FF2B5EF4-FFF2-40B4-BE49-F238E27FC236}">
                <a16:creationId xmlns:a16="http://schemas.microsoft.com/office/drawing/2014/main" id="{519A9E82-86F0-42E1-A61F-2FD9B3208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33" y="1537270"/>
            <a:ext cx="1905000" cy="192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DFCB71E8-D497-49D5-8618-DC072115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733" y="3675387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肾厥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58C04F38-0070-43E5-9C15-631C9AF85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076" y="3674601"/>
            <a:ext cx="1668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江南星厥</a:t>
            </a:r>
          </a:p>
        </p:txBody>
      </p:sp>
      <p:pic>
        <p:nvPicPr>
          <p:cNvPr id="38919" name="Picture 7" descr="胎生狗脊">
            <a:extLst>
              <a:ext uri="{FF2B5EF4-FFF2-40B4-BE49-F238E27FC236}">
                <a16:creationId xmlns:a16="http://schemas.microsoft.com/office/drawing/2014/main" id="{8DD89F07-891C-4835-89C2-33093B65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66" y="4256694"/>
            <a:ext cx="1992443" cy="168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20066712227266">
            <a:extLst>
              <a:ext uri="{FF2B5EF4-FFF2-40B4-BE49-F238E27FC236}">
                <a16:creationId xmlns:a16="http://schemas.microsoft.com/office/drawing/2014/main" id="{39B55F20-35BB-4F00-BE13-503EC790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295" y="4252243"/>
            <a:ext cx="1923738" cy="17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C8FAA08B-3A72-4B9E-9C59-996C91E25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295" y="6167766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满江红</a:t>
            </a:r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F3033995-1893-4285-90C0-1221B78EA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032" y="6169354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胎生狗脊</a:t>
            </a:r>
          </a:p>
        </p:txBody>
      </p:sp>
      <p:pic>
        <p:nvPicPr>
          <p:cNvPr id="63493" name="Picture 5" descr="01300000164020121989520312944">
            <a:extLst>
              <a:ext uri="{FF2B5EF4-FFF2-40B4-BE49-F238E27FC236}">
                <a16:creationId xmlns:a16="http://schemas.microsoft.com/office/drawing/2014/main" id="{F0E62E88-EA98-4589-AA19-95A02955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74" y="1544636"/>
            <a:ext cx="2009098" cy="192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6">
            <a:extLst>
              <a:ext uri="{FF2B5EF4-FFF2-40B4-BE49-F238E27FC236}">
                <a16:creationId xmlns:a16="http://schemas.microsoft.com/office/drawing/2014/main" id="{6E71E94F-5DB0-4DCD-9743-834BEFC6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785" y="3674601"/>
            <a:ext cx="1412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卷柏</a:t>
            </a:r>
          </a:p>
        </p:txBody>
      </p:sp>
      <p:pic>
        <p:nvPicPr>
          <p:cNvPr id="63496" name="Picture 8" descr="2f3295d4649ca112a18bb7b1">
            <a:extLst>
              <a:ext uri="{FF2B5EF4-FFF2-40B4-BE49-F238E27FC236}">
                <a16:creationId xmlns:a16="http://schemas.microsoft.com/office/drawing/2014/main" id="{6EB8DD4F-384D-42F7-8694-6D5EC62DC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52" y="4256146"/>
            <a:ext cx="2003894" cy="168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 Box 9">
            <a:extLst>
              <a:ext uri="{FF2B5EF4-FFF2-40B4-BE49-F238E27FC236}">
                <a16:creationId xmlns:a16="http://schemas.microsoft.com/office/drawing/2014/main" id="{4EE8332A-60C8-44F8-AFBB-74935DD7B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458" y="6153479"/>
            <a:ext cx="1412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贯众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D04E53D-FFF9-4F20-AAE2-C83EFF49F96D}"/>
              </a:ext>
            </a:extLst>
          </p:cNvPr>
          <p:cNvSpPr txBox="1"/>
          <p:nvPr/>
        </p:nvSpPr>
        <p:spPr>
          <a:xfrm>
            <a:off x="943430" y="319314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三、蕨类植物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8915" grpId="0"/>
      <p:bldP spid="38914" grpId="0"/>
      <p:bldP spid="63494" grpId="0"/>
      <p:bldP spid="634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rd10101b_pic">
            <a:extLst>
              <a:ext uri="{FF2B5EF4-FFF2-40B4-BE49-F238E27FC236}">
                <a16:creationId xmlns:a16="http://schemas.microsoft.com/office/drawing/2014/main" id="{2F6E9B3D-8BFE-4C52-84F3-B4F2A693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66" y="1420962"/>
            <a:ext cx="2828470" cy="359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AutoShape 3">
            <a:extLst>
              <a:ext uri="{FF2B5EF4-FFF2-40B4-BE49-F238E27FC236}">
                <a16:creationId xmlns:a16="http://schemas.microsoft.com/office/drawing/2014/main" id="{A77E9426-E595-4722-991D-6DE60D466B12}"/>
              </a:ext>
            </a:extLst>
          </p:cNvPr>
          <p:cNvSpPr>
            <a:spLocks/>
          </p:cNvSpPr>
          <p:nvPr/>
        </p:nvSpPr>
        <p:spPr bwMode="auto">
          <a:xfrm>
            <a:off x="6466680" y="5162550"/>
            <a:ext cx="924719" cy="369332"/>
          </a:xfrm>
          <a:prstGeom prst="borderCallout1">
            <a:avLst>
              <a:gd name="adj1" fmla="val 21884"/>
              <a:gd name="adj2" fmla="val 108333"/>
              <a:gd name="adj3" fmla="val -66076"/>
              <a:gd name="adj4" fmla="val 252384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56676" name="AutoShape 4">
            <a:extLst>
              <a:ext uri="{FF2B5EF4-FFF2-40B4-BE49-F238E27FC236}">
                <a16:creationId xmlns:a16="http://schemas.microsoft.com/office/drawing/2014/main" id="{4740D6A3-19A3-4FEF-99A3-1A337AC27FD1}"/>
              </a:ext>
            </a:extLst>
          </p:cNvPr>
          <p:cNvSpPr>
            <a:spLocks/>
          </p:cNvSpPr>
          <p:nvPr/>
        </p:nvSpPr>
        <p:spPr bwMode="auto">
          <a:xfrm>
            <a:off x="11085965" y="4416734"/>
            <a:ext cx="777875" cy="388463"/>
          </a:xfrm>
          <a:prstGeom prst="borderCallout1">
            <a:avLst>
              <a:gd name="adj1" fmla="val 21884"/>
              <a:gd name="adj2" fmla="val -8333"/>
              <a:gd name="adj3" fmla="val 78421"/>
              <a:gd name="adj4" fmla="val -18066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茎</a:t>
            </a:r>
          </a:p>
        </p:txBody>
      </p:sp>
      <p:sp>
        <p:nvSpPr>
          <p:cNvPr id="156678" name="Text Box 6">
            <a:extLst>
              <a:ext uri="{FF2B5EF4-FFF2-40B4-BE49-F238E27FC236}">
                <a16:creationId xmlns:a16="http://schemas.microsoft.com/office/drawing/2014/main" id="{4C08F240-F95E-48DB-BD94-8BD992E96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9" y="2076122"/>
            <a:ext cx="3779837" cy="22693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蕨类植物有根、茎、叶的分化，且具有输导组织。但根状茎多藏于地下，地上部分为叶片和叶柄。</a:t>
            </a:r>
          </a:p>
        </p:txBody>
      </p:sp>
      <p:sp>
        <p:nvSpPr>
          <p:cNvPr id="156679" name="AutoShape 7">
            <a:extLst>
              <a:ext uri="{FF2B5EF4-FFF2-40B4-BE49-F238E27FC236}">
                <a16:creationId xmlns:a16="http://schemas.microsoft.com/office/drawing/2014/main" id="{3664FCA3-67E9-4D4D-92EC-A485F001AAFE}"/>
              </a:ext>
            </a:extLst>
          </p:cNvPr>
          <p:cNvSpPr>
            <a:spLocks/>
          </p:cNvSpPr>
          <p:nvPr/>
        </p:nvSpPr>
        <p:spPr bwMode="auto">
          <a:xfrm>
            <a:off x="7210426" y="1810615"/>
            <a:ext cx="341311" cy="2800351"/>
          </a:xfrm>
          <a:prstGeom prst="leftBrace">
            <a:avLst>
              <a:gd name="adj1" fmla="val 125044"/>
              <a:gd name="adj2" fmla="val 5092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289FA1-B92D-43E5-A019-6E19058DB751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蕨类植物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C7D44D-97AC-4F0B-A713-1FDCE4D2A277}"/>
              </a:ext>
            </a:extLst>
          </p:cNvPr>
          <p:cNvSpPr txBox="1"/>
          <p:nvPr/>
        </p:nvSpPr>
        <p:spPr>
          <a:xfrm>
            <a:off x="6308950" y="3079583"/>
            <a:ext cx="73297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ldLvl="0" animBg="1"/>
      <p:bldP spid="156676" grpId="0" animBg="1"/>
      <p:bldP spid="156678" grpId="0" bldLvl="0"/>
      <p:bldP spid="1566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31">
            <a:extLst>
              <a:ext uri="{FF2B5EF4-FFF2-40B4-BE49-F238E27FC236}">
                <a16:creationId xmlns:a16="http://schemas.microsoft.com/office/drawing/2014/main" id="{FA76A1DD-4FC3-4D77-8A76-0061B2FFB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837" y="2883682"/>
            <a:ext cx="5286238" cy="301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Text Box 3">
            <a:extLst>
              <a:ext uri="{FF2B5EF4-FFF2-40B4-BE49-F238E27FC236}">
                <a16:creationId xmlns:a16="http://schemas.microsoft.com/office/drawing/2014/main" id="{80316253-39BE-440C-9AA9-F30461DEB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6254137"/>
            <a:ext cx="110331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孢 子</a:t>
            </a:r>
          </a:p>
        </p:txBody>
      </p:sp>
      <p:sp>
        <p:nvSpPr>
          <p:cNvPr id="157700" name="Text Box 4">
            <a:extLst>
              <a:ext uri="{FF2B5EF4-FFF2-40B4-BE49-F238E27FC236}">
                <a16:creationId xmlns:a16="http://schemas.microsoft.com/office/drawing/2014/main" id="{4DF3C270-2A3D-4291-A0B6-2BE1B7F34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57" y="1180333"/>
            <a:ext cx="9078912" cy="123059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一个孢子就是一个生殖细胞。成熟孢子从叶表面散发出来，落在温暖潮湿的地方，就萌发生长成新的植物体。</a:t>
            </a: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934E236E-2A78-4039-B081-ADFF30FD3A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6500" y="3796748"/>
            <a:ext cx="2240239" cy="8945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1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A9A5F1D5-F79B-449C-BBE4-E79D7C56E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738" y="3424847"/>
            <a:ext cx="2735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孢子囊群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2687A1-B42F-4817-97CD-4AA903879740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蕨类植物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>
            <a:extLst>
              <a:ext uri="{FF2B5EF4-FFF2-40B4-BE49-F238E27FC236}">
                <a16:creationId xmlns:a16="http://schemas.microsoft.com/office/drawing/2014/main" id="{8E1FEB62-84B1-45B6-B59C-02D02A0D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500" y="1566782"/>
            <a:ext cx="516255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蕨类植物的生活环境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205FA881-4686-4644-8E61-D3C2A62D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970" y="2249183"/>
            <a:ext cx="6408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生活在森林和山野的潮湿环境中。</a:t>
            </a: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id="{29B1CF99-E8E3-4B57-BFAE-8A01C8F2D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500" y="2907700"/>
            <a:ext cx="516255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蕨类植物的形态结构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9DAE247F-105A-4477-8A14-46A3CFA0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970" y="3614360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有根、茎、叶的分化，有疏导组织。</a:t>
            </a:r>
            <a:endParaRPr lang="zh-CN" altLang="en-US" sz="11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5E058F3A-2DF4-4C9D-8045-27430E0BA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970" y="4220120"/>
            <a:ext cx="8145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植株较高大，叶的背面有褐色的斑块隆起，茎大多生长在地下。</a:t>
            </a:r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60B10869-7B05-4E57-8BC7-12FA69733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500" y="4825880"/>
            <a:ext cx="5162550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蕨类植物的繁殖方式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id="{6444A1BE-5255-428C-8A45-2268A380B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23" y="5523973"/>
            <a:ext cx="2344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孢子繁殖。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A293AA-8280-489B-A967-CD9CA9467F94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蕨类植物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ldLvl="0"/>
      <p:bldP spid="54278" grpId="0"/>
      <p:bldP spid="54279" grpId="0" bldLvl="0"/>
      <p:bldP spid="54280" grpId="0"/>
      <p:bldP spid="54281" grpId="0"/>
      <p:bldP spid="54282" grpId="0" bldLvl="0"/>
      <p:bldP spid="542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D3D4B6B4-11B5-4B8F-A347-EB83E0A9D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1318938"/>
            <a:ext cx="693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蕨类植物的共同特征是什么？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9DD7E43-A7BF-4A16-9E41-BCFD3AEA2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30" y="2100717"/>
            <a:ext cx="7391400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有根、茎、叶；体内有输导组织。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A29C8597-B364-468F-A374-58B158DE7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674" y="5853746"/>
            <a:ext cx="1827212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铁线蕨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66780699-D0CC-4E20-88F6-36E07354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407" y="5853746"/>
            <a:ext cx="1916113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半边旗</a:t>
            </a:r>
          </a:p>
        </p:txBody>
      </p:sp>
      <p:pic>
        <p:nvPicPr>
          <p:cNvPr id="30733" name="Picture 13">
            <a:extLst>
              <a:ext uri="{FF2B5EF4-FFF2-40B4-BE49-F238E27FC236}">
                <a16:creationId xmlns:a16="http://schemas.microsoft.com/office/drawing/2014/main" id="{1146660B-C31D-4D2A-9A45-0C63F71A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70" y="3025670"/>
            <a:ext cx="2072151" cy="244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>
            <a:extLst>
              <a:ext uri="{FF2B5EF4-FFF2-40B4-BE49-F238E27FC236}">
                <a16:creationId xmlns:a16="http://schemas.microsoft.com/office/drawing/2014/main" id="{4FE5AE72-C899-4037-9688-3DEF47A3C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38" y="3025670"/>
            <a:ext cx="2064084" cy="237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2F7B37E-7E36-491D-89E2-FAAC22FA5CB0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蕨类植物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07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ldLvl="0"/>
      <p:bldP spid="30731" grpId="0" bldLvl="0"/>
      <p:bldP spid="30732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2">
            <a:extLst>
              <a:ext uri="{FF2B5EF4-FFF2-40B4-BE49-F238E27FC236}">
                <a16:creationId xmlns:a16="http://schemas.microsoft.com/office/drawing/2014/main" id="{6E4C6125-AE3B-4F88-9B84-CE7DEF304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24012" y="1698398"/>
            <a:ext cx="9915525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300000"/>
              </a:lnSpc>
              <a:buNone/>
              <a:defRPr/>
            </a:pP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概述藻类、苔藓和蕨类植物的形态特征和生活环境</a:t>
            </a:r>
          </a:p>
          <a:p>
            <a:pPr marL="0" indent="0">
              <a:lnSpc>
                <a:spcPct val="300000"/>
              </a:lnSpc>
              <a:buNone/>
              <a:defRPr/>
            </a:pP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说出藻类、苔藓和蕨类植物对生物圈的作用和与人类的关系</a:t>
            </a:r>
          </a:p>
          <a:p>
            <a:pPr marL="0" indent="0">
              <a:lnSpc>
                <a:spcPct val="300000"/>
              </a:lnSpc>
              <a:buNone/>
              <a:defRPr/>
            </a:pPr>
            <a:r>
              <a:rPr lang="en-US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zh-CN" sz="2400" noProof="1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认同藻类、苔藓和蕨类植物在生物圈中的中的重要作用</a:t>
            </a:r>
            <a:endParaRPr lang="zh-CN" altLang="zh-CN" sz="2400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0"/>
              </a:lnSpc>
              <a:defRPr/>
            </a:pPr>
            <a:endParaRPr lang="zh-CN" altLang="zh-CN" sz="2400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0F5AC0-9D1A-4592-AED0-C226095B0255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oston-2">
            <a:extLst>
              <a:ext uri="{FF2B5EF4-FFF2-40B4-BE49-F238E27FC236}">
                <a16:creationId xmlns:a16="http://schemas.microsoft.com/office/drawing/2014/main" id="{376C1372-9919-4B09-8E5A-B90A6294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55" y="1162507"/>
            <a:ext cx="4860889" cy="37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Text Box 3">
            <a:extLst>
              <a:ext uri="{FF2B5EF4-FFF2-40B4-BE49-F238E27FC236}">
                <a16:creationId xmlns:a16="http://schemas.microsoft.com/office/drawing/2014/main" id="{B39139F0-3B75-4752-8136-FE40B5A70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160" y="5233828"/>
            <a:ext cx="146767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肾蕨观赏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9C68C1-835E-4B3C-9423-12CBC3418924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蕨类植物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63" name="Group 319">
            <a:extLst>
              <a:ext uri="{FF2B5EF4-FFF2-40B4-BE49-F238E27FC236}">
                <a16:creationId xmlns:a16="http://schemas.microsoft.com/office/drawing/2014/main" id="{BD28EBF3-89AE-4561-B8D1-945B03119ABD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2121779"/>
              </p:ext>
            </p:extLst>
          </p:nvPr>
        </p:nvGraphicFramePr>
        <p:xfrm>
          <a:off x="2238968" y="1671408"/>
          <a:ext cx="7714064" cy="4056753"/>
        </p:xfrm>
        <a:graphic>
          <a:graphicData uri="http://schemas.openxmlformats.org/drawingml/2006/table">
            <a:tbl>
              <a:tblPr/>
              <a:tblGrid>
                <a:gridCol w="51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2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藻类植物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苔藓植物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蕨类植物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4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生活环境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大多生活在水中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潮湿的陆地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森林或荒野的阴湿环境中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5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形态结构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有无根茎叶的分化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无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有茎和叶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有根、茎、叶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9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根茎叶内有无导管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无导管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无导管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有导管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7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与人类的关系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食用、药用、饲料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监测空气污染的指示植物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食用、药用、观赏用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CD56E353-05DA-4B04-BCE7-F7E05E23B947}"/>
              </a:ext>
            </a:extLst>
          </p:cNvPr>
          <p:cNvSpPr txBox="1"/>
          <p:nvPr/>
        </p:nvSpPr>
        <p:spPr>
          <a:xfrm>
            <a:off x="943430" y="319314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5C324DA-E320-4EF5-8392-0DA3F773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22" y="638253"/>
            <a:ext cx="8382000" cy="60960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9989" name="Text Box 5">
            <a:extLst>
              <a:ext uri="{FF2B5EF4-FFF2-40B4-BE49-F238E27FC236}">
                <a16:creationId xmlns:a16="http://schemas.microsoft.com/office/drawing/2014/main" id="{E4C61DA3-EA1C-4650-BC1B-31484F887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778" y="3157412"/>
            <a:ext cx="55626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kumimoji="1"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）生活环境：</a:t>
            </a:r>
          </a:p>
        </p:txBody>
      </p:sp>
      <p:sp>
        <p:nvSpPr>
          <p:cNvPr id="169990" name="Text Box 6">
            <a:extLst>
              <a:ext uri="{FF2B5EF4-FFF2-40B4-BE49-F238E27FC236}">
                <a16:creationId xmlns:a16="http://schemas.microsoft.com/office/drawing/2014/main" id="{5926B651-B4AE-4604-9A70-89E811F5D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223" y="3966766"/>
            <a:ext cx="163995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kumimoji="1"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）结构：</a:t>
            </a:r>
          </a:p>
        </p:txBody>
      </p:sp>
      <p:sp>
        <p:nvSpPr>
          <p:cNvPr id="169991" name="Text Box 7">
            <a:extLst>
              <a:ext uri="{FF2B5EF4-FFF2-40B4-BE49-F238E27FC236}">
                <a16:creationId xmlns:a16="http://schemas.microsoft.com/office/drawing/2014/main" id="{641B8EA4-22A3-422E-B222-9E3BE2329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539" y="3108960"/>
            <a:ext cx="4953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水生 → 陆生</a:t>
            </a:r>
          </a:p>
        </p:txBody>
      </p:sp>
      <p:sp>
        <p:nvSpPr>
          <p:cNvPr id="169992" name="Text Box 8">
            <a:extLst>
              <a:ext uri="{FF2B5EF4-FFF2-40B4-BE49-F238E27FC236}">
                <a16:creationId xmlns:a16="http://schemas.microsoft.com/office/drawing/2014/main" id="{0E0AF89C-9BB0-4E18-9ACA-C04E0868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178" y="3987047"/>
            <a:ext cx="38862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简单 → 复杂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0A5433-F2A6-4434-B1F9-04C7C89DCA90}"/>
              </a:ext>
            </a:extLst>
          </p:cNvPr>
          <p:cNvSpPr txBox="1"/>
          <p:nvPr/>
        </p:nvSpPr>
        <p:spPr>
          <a:xfrm>
            <a:off x="943430" y="319314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55DB06A6-D6C0-4BB1-95EE-C798FB459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415" y="2192939"/>
            <a:ext cx="55626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从低等到高等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1F448E4-50A9-4482-92F8-3934C0868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223" y="2189423"/>
            <a:ext cx="229593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植物进化顺序</a:t>
            </a: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523F5A8A-B5C2-414C-B7B8-6DC4BB4A5687}"/>
              </a:ext>
            </a:extLst>
          </p:cNvPr>
          <p:cNvSpPr/>
          <p:nvPr/>
        </p:nvSpPr>
        <p:spPr>
          <a:xfrm>
            <a:off x="5346797" y="2322194"/>
            <a:ext cx="1152422" cy="26554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1" grpId="0" bldLvl="0"/>
      <p:bldP spid="169992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65A96663-AF2A-440F-91FA-54ED02CDF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578" y="4099748"/>
            <a:ext cx="7924800" cy="11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dirty="0"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．养鱼缸长期不换水，鱼的排泄物和粪便使得鱼缸中养料增加，藻类植物得以大量繁殖，因此养鱼缸中的水会逐渐变绿。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22CD9E46-4647-40EB-8BAB-389628CBF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878" y="1405205"/>
            <a:ext cx="914400" cy="56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．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0EC3580E-5C85-4841-8F3D-28820E5AE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878" y="2024562"/>
            <a:ext cx="1219200" cy="194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藻类</a:t>
            </a:r>
          </a:p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苔藓</a:t>
            </a:r>
          </a:p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蕨类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5F70C779-F20A-4349-B642-67E7D59EF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478" y="2024562"/>
            <a:ext cx="6019800" cy="194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具有根、茎、叶，体内有输导组织</a:t>
            </a:r>
          </a:p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没有根、茎、叶等器官的分化</a:t>
            </a:r>
          </a:p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植株矮小，茎和叶内没有输导组织</a:t>
            </a:r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397F2C73-17F2-4F34-9A8F-AA4C03C10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043" y="2429690"/>
            <a:ext cx="1126434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8D6A48E1-5C2D-4EFC-ADFB-14657E960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042" y="3115490"/>
            <a:ext cx="1126433" cy="7197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0C102E5B-61DA-4601-9215-48AF9E551C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1142" y="2482477"/>
            <a:ext cx="1088335" cy="13078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80E401-BC72-41C5-88B9-C073B3156642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练习答案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6" grpId="0"/>
      <p:bldP spid="25608" grpId="0"/>
      <p:bldP spid="25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29498588-EF5C-4122-BFF3-12C1AE8A5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035" y="1626291"/>
            <a:ext cx="8382000" cy="416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1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en-US" altLang="zh-CN" dirty="0"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．煤燃烧后会产生大量的有害气体，如二氧化硫等。由于苔藓植物的叶只有一层细胞，二氧化硫等有毒气体可以从背、腹两面侵入叶细胞，威胁到苔藓植物的生存，因此，燃煤火力发电厂周围看不到绿茸茸的苔藓。 </a:t>
            </a:r>
          </a:p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dirty="0"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．苔藓植物生活在阴湿的环境中，因此，树干背阴的一面有苔藓，而向阳的一面没有。</a:t>
            </a:r>
          </a:p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dirty="0"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．不能。因为</a:t>
            </a:r>
            <a:r>
              <a:rPr lang="en-US" altLang="zh-CN" dirty="0"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亿年前适合高大的蕨类植物生存的环境条件已经不存在了，所以现在不可能形成大片的蕨类植物森林。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A8E3DC-055E-49CF-BBB7-495624FB2503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练习答案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30511"/>
          <a:stretch>
            <a:fillRect/>
          </a:stretch>
        </p:blipFill>
        <p:spPr>
          <a:xfrm>
            <a:off x="6562677" y="0"/>
            <a:ext cx="5629323" cy="6858000"/>
          </a:xfrm>
          <a:prstGeom prst="rect">
            <a:avLst/>
          </a:prstGeom>
        </p:spPr>
      </p:pic>
      <p:sp>
        <p:nvSpPr>
          <p:cNvPr id="5" name="Rectangle: Rounded Corners 40"/>
          <p:cNvSpPr/>
          <p:nvPr/>
        </p:nvSpPr>
        <p:spPr bwMode="auto">
          <a:xfrm rot="16200000">
            <a:off x="1365020" y="4869050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C00000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: Rounded Corners 43"/>
          <p:cNvSpPr/>
          <p:nvPr/>
        </p:nvSpPr>
        <p:spPr bwMode="auto">
          <a:xfrm rot="16200000">
            <a:off x="3055885" y="4869050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543" y="2998270"/>
            <a:ext cx="6405733" cy="1614104"/>
            <a:chOff x="1571361" y="2866444"/>
            <a:chExt cx="5105894" cy="1286573"/>
          </a:xfrm>
        </p:grpSpPr>
        <p:sp>
          <p:nvSpPr>
            <p:cNvPr id="8" name="矩形 7"/>
            <p:cNvSpPr/>
            <p:nvPr/>
          </p:nvSpPr>
          <p:spPr bwMode="auto">
            <a:xfrm>
              <a:off x="2047115" y="2866444"/>
              <a:ext cx="4630140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感谢你的聆听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>
              <a:cxnSpLocks/>
            </p:cNvCxnSpPr>
            <p:nvPr/>
          </p:nvCxnSpPr>
          <p:spPr>
            <a:xfrm>
              <a:off x="2121386" y="3563329"/>
              <a:ext cx="3278189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1" name="矩形 10"/>
          <p:cNvSpPr/>
          <p:nvPr/>
        </p:nvSpPr>
        <p:spPr bwMode="auto">
          <a:xfrm>
            <a:off x="673413" y="2351939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第三章  第一节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6924" y="4570604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6924" y="4029790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1378" y="5447486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22243" y="5447486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6591" y="517717"/>
            <a:ext cx="1121978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33800" y="-1"/>
            <a:ext cx="658856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>
            <a:extLst>
              <a:ext uri="{FF2B5EF4-FFF2-40B4-BE49-F238E27FC236}">
                <a16:creationId xmlns:a16="http://schemas.microsoft.com/office/drawing/2014/main" id="{081C62C5-8C29-4F32-AEB4-5DF2D5061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678" y="2153681"/>
            <a:ext cx="2805111" cy="40624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藻类植物</a:t>
            </a:r>
          </a:p>
          <a:p>
            <a:pPr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苔藓植物</a:t>
            </a:r>
          </a:p>
          <a:p>
            <a:pPr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蕨类植物</a:t>
            </a:r>
          </a:p>
          <a:p>
            <a:pPr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种子植物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92843B-4F3D-464A-AC05-5CBDB895A6DB}"/>
              </a:ext>
            </a:extLst>
          </p:cNvPr>
          <p:cNvSpPr txBox="1"/>
          <p:nvPr/>
        </p:nvSpPr>
        <p:spPr>
          <a:xfrm>
            <a:off x="943430" y="319314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绿色植物的分类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水绵6">
            <a:extLst>
              <a:ext uri="{FF2B5EF4-FFF2-40B4-BE49-F238E27FC236}">
                <a16:creationId xmlns:a16="http://schemas.microsoft.com/office/drawing/2014/main" id="{44F41C6A-D508-42F4-B1AD-81F2864D1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816520"/>
            <a:ext cx="2538413" cy="16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hlb2020101b_pic">
            <a:extLst>
              <a:ext uri="{FF2B5EF4-FFF2-40B4-BE49-F238E27FC236}">
                <a16:creationId xmlns:a16="http://schemas.microsoft.com/office/drawing/2014/main" id="{E686B4D6-BB29-4708-8A98-E612C6BC9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347133"/>
            <a:ext cx="2119766" cy="236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94B72B59-CB85-4EB1-8043-0B8A0167A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808" y="4951640"/>
            <a:ext cx="2200274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衣藻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----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单细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淡水藻类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79AB0D68-25A8-45DC-BB3A-AC4A779B3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4951640"/>
            <a:ext cx="334239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水绵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多细胞淡水藻类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5004B8-BE3F-482B-8A76-314BF227710B}"/>
              </a:ext>
            </a:extLst>
          </p:cNvPr>
          <p:cNvSpPr txBox="1"/>
          <p:nvPr/>
        </p:nvSpPr>
        <p:spPr>
          <a:xfrm>
            <a:off x="943430" y="319314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一、藻类植物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53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ulva">
            <a:extLst>
              <a:ext uri="{FF2B5EF4-FFF2-40B4-BE49-F238E27FC236}">
                <a16:creationId xmlns:a16="http://schemas.microsoft.com/office/drawing/2014/main" id="{93F5BD2E-789D-435E-987D-4C7775AE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82" y="1637181"/>
            <a:ext cx="1994607" cy="153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C9799722-2998-4134-9FFD-3BAF6B3A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430" y="3514908"/>
            <a:ext cx="225871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海洋藻类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—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石莼</a:t>
            </a:r>
          </a:p>
        </p:txBody>
      </p:sp>
      <p:pic>
        <p:nvPicPr>
          <p:cNvPr id="7171" name="Picture 3" descr="undaria-large">
            <a:extLst>
              <a:ext uri="{FF2B5EF4-FFF2-40B4-BE49-F238E27FC236}">
                <a16:creationId xmlns:a16="http://schemas.microsoft.com/office/drawing/2014/main" id="{EA8EF5A7-521A-45D1-BC3E-E7C9E98D6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72" y="1632818"/>
            <a:ext cx="2059746" cy="159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64DEE539-080A-4E28-9E95-3F659A8D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772" y="3521684"/>
            <a:ext cx="246574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海洋藻类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—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裙带菜</a:t>
            </a:r>
          </a:p>
        </p:txBody>
      </p:sp>
      <p:pic>
        <p:nvPicPr>
          <p:cNvPr id="7173" name="Picture 2" descr="鹿角菜1">
            <a:extLst>
              <a:ext uri="{FF2B5EF4-FFF2-40B4-BE49-F238E27FC236}">
                <a16:creationId xmlns:a16="http://schemas.microsoft.com/office/drawing/2014/main" id="{FBD38B82-0731-411B-A493-B6685283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82" y="4279339"/>
            <a:ext cx="1999099" cy="15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id="{29E68930-B16A-439A-AD71-0C1C595DB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430" y="6176871"/>
            <a:ext cx="241123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海洋藻类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—</a:t>
            </a:r>
            <a:r>
              <a:rPr kumimoji="1"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鹿角菜</a:t>
            </a:r>
          </a:p>
        </p:txBody>
      </p:sp>
      <p:pic>
        <p:nvPicPr>
          <p:cNvPr id="7175" name="Picture 4" descr="porphyra">
            <a:extLst>
              <a:ext uri="{FF2B5EF4-FFF2-40B4-BE49-F238E27FC236}">
                <a16:creationId xmlns:a16="http://schemas.microsoft.com/office/drawing/2014/main" id="{D66C1713-AF85-4CC4-87D7-C741A1A137A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1770" y="4190857"/>
            <a:ext cx="2121890" cy="1536386"/>
          </a:xfrm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6ECD8EA6-FDF2-4924-A4A3-C9D94D2C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772" y="6176871"/>
            <a:ext cx="269274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海洋藻类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—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紫 菜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65F5DD1-0966-45CF-8A71-66F75D0F5E5F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1510" grpId="0"/>
      <p:bldP spid="72707" grpId="0"/>
      <p:bldP spid="737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8_140105_1">
            <a:extLst>
              <a:ext uri="{FF2B5EF4-FFF2-40B4-BE49-F238E27FC236}">
                <a16:creationId xmlns:a16="http://schemas.microsoft.com/office/drawing/2014/main" id="{993F696F-CD07-474A-87D0-7C08A7D1D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2" y="1696823"/>
            <a:ext cx="5172075" cy="346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5">
            <a:extLst>
              <a:ext uri="{FF2B5EF4-FFF2-40B4-BE49-F238E27FC236}">
                <a16:creationId xmlns:a16="http://schemas.microsoft.com/office/drawing/2014/main" id="{1633B92F-1FBC-4A05-A198-66E2FF232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755" y="5441950"/>
            <a:ext cx="390048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海洋藻类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——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石花菜  清热解毒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B7513E-4F79-41A2-A704-E246FC170866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7">
            <a:extLst>
              <a:ext uri="{FF2B5EF4-FFF2-40B4-BE49-F238E27FC236}">
                <a16:creationId xmlns:a16="http://schemas.microsoft.com/office/drawing/2014/main" id="{4D462727-78F0-42A1-A265-71C74CE5ACEF}"/>
              </a:ext>
            </a:extLst>
          </p:cNvPr>
          <p:cNvGrpSpPr>
            <a:grpSpLocks/>
          </p:cNvGrpSpPr>
          <p:nvPr/>
        </p:nvGrpSpPr>
        <p:grpSpPr bwMode="auto">
          <a:xfrm>
            <a:off x="3541712" y="2543175"/>
            <a:ext cx="5108576" cy="3686273"/>
            <a:chOff x="2595" y="246"/>
            <a:chExt cx="2994" cy="2858"/>
          </a:xfrm>
        </p:grpSpPr>
        <p:graphicFrame>
          <p:nvGraphicFramePr>
            <p:cNvPr id="10244" name="Object 6">
              <a:extLst>
                <a:ext uri="{FF2B5EF4-FFF2-40B4-BE49-F238E27FC236}">
                  <a16:creationId xmlns:a16="http://schemas.microsoft.com/office/drawing/2014/main" id="{48789794-DCE4-42DF-B4CE-712126D2449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651607"/>
                </p:ext>
              </p:extLst>
            </p:nvPr>
          </p:nvGraphicFramePr>
          <p:xfrm>
            <a:off x="2661" y="246"/>
            <a:ext cx="946" cy="2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956936" imgH="3913872" progId="Photoshop.Image.5">
                    <p:embed/>
                  </p:oleObj>
                </mc:Choice>
                <mc:Fallback>
                  <p:oleObj r:id="rId3" imgW="1956936" imgH="3913872" progId="Photoshop.Image.5">
                    <p:embed/>
                    <p:pic>
                      <p:nvPicPr>
                        <p:cNvPr id="10244" name="Object 6">
                          <a:extLst>
                            <a:ext uri="{FF2B5EF4-FFF2-40B4-BE49-F238E27FC236}">
                              <a16:creationId xmlns:a16="http://schemas.microsoft.com/office/drawing/2014/main" id="{48789794-DCE4-42DF-B4CE-712126D244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FFFF"/>
                            </a:clrFrom>
                            <a:clrTo>
                              <a:srgbClr val="CC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1" y="246"/>
                          <a:ext cx="946" cy="2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7">
              <a:extLst>
                <a:ext uri="{FF2B5EF4-FFF2-40B4-BE49-F238E27FC236}">
                  <a16:creationId xmlns:a16="http://schemas.microsoft.com/office/drawing/2014/main" id="{161FAE7B-3DEC-4281-A4F2-B14CE0EE2E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39" y="402"/>
            <a:ext cx="750" cy="2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397318" imgH="3430992" progId="Photoshop.Image.5">
                    <p:embed/>
                  </p:oleObj>
                </mc:Choice>
                <mc:Fallback>
                  <p:oleObj r:id="rId5" imgW="1397318" imgH="3430992" progId="Photoshop.Image.5">
                    <p:embed/>
                    <p:pic>
                      <p:nvPicPr>
                        <p:cNvPr id="10245" name="Object 7">
                          <a:extLst>
                            <a:ext uri="{FF2B5EF4-FFF2-40B4-BE49-F238E27FC236}">
                              <a16:creationId xmlns:a16="http://schemas.microsoft.com/office/drawing/2014/main" id="{161FAE7B-3DEC-4281-A4F2-B14CE0EE2E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CCFFFF"/>
                            </a:clrFrom>
                            <a:clrTo>
                              <a:srgbClr val="CC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9" y="402"/>
                          <a:ext cx="750" cy="2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Line 8">
              <a:extLst>
                <a:ext uri="{FF2B5EF4-FFF2-40B4-BE49-F238E27FC236}">
                  <a16:creationId xmlns:a16="http://schemas.microsoft.com/office/drawing/2014/main" id="{BC615122-B6B2-4ECF-89B1-B2DBC5941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7" y="2443"/>
              <a:ext cx="437" cy="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7" name="Line 9">
              <a:extLst>
                <a:ext uri="{FF2B5EF4-FFF2-40B4-BE49-F238E27FC236}">
                  <a16:creationId xmlns:a16="http://schemas.microsoft.com/office/drawing/2014/main" id="{46277978-FCA1-4804-96AA-5FA05DBFF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2506"/>
              <a:ext cx="61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8" name="Line 10">
              <a:extLst>
                <a:ext uri="{FF2B5EF4-FFF2-40B4-BE49-F238E27FC236}">
                  <a16:creationId xmlns:a16="http://schemas.microsoft.com/office/drawing/2014/main" id="{2955B5D8-2FBD-4715-972E-15D15A992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7" y="1012"/>
              <a:ext cx="447" cy="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9" name="Line 11">
              <a:extLst>
                <a:ext uri="{FF2B5EF4-FFF2-40B4-BE49-F238E27FC236}">
                  <a16:creationId xmlns:a16="http://schemas.microsoft.com/office/drawing/2014/main" id="{2637C811-3164-4CC5-AA41-B922A2C54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1025"/>
              <a:ext cx="6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0" name="Text Box 12">
              <a:extLst>
                <a:ext uri="{FF2B5EF4-FFF2-40B4-BE49-F238E27FC236}">
                  <a16:creationId xmlns:a16="http://schemas.microsoft.com/office/drawing/2014/main" id="{56183459-3A0E-4B77-A317-9AE3EE2FB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851"/>
              <a:ext cx="99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叶状体</a:t>
              </a:r>
            </a:p>
          </p:txBody>
        </p:sp>
        <p:sp>
          <p:nvSpPr>
            <p:cNvPr id="10251" name="Text Box 13">
              <a:extLst>
                <a:ext uri="{FF2B5EF4-FFF2-40B4-BE49-F238E27FC236}">
                  <a16:creationId xmlns:a16="http://schemas.microsoft.com/office/drawing/2014/main" id="{D1011010-95C3-4776-B726-A52A747B5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" y="2818"/>
              <a:ext cx="112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海带</a:t>
              </a:r>
            </a:p>
          </p:txBody>
        </p:sp>
        <p:sp>
          <p:nvSpPr>
            <p:cNvPr id="10252" name="Text Box 14">
              <a:extLst>
                <a:ext uri="{FF2B5EF4-FFF2-40B4-BE49-F238E27FC236}">
                  <a16:creationId xmlns:a16="http://schemas.microsoft.com/office/drawing/2014/main" id="{42DE41C3-D9C6-4A78-9DE8-C4617A870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" y="2295"/>
              <a:ext cx="67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根状物</a:t>
              </a:r>
            </a:p>
          </p:txBody>
        </p:sp>
        <p:sp>
          <p:nvSpPr>
            <p:cNvPr id="10253" name="Text Box 15">
              <a:extLst>
                <a:ext uri="{FF2B5EF4-FFF2-40B4-BE49-F238E27FC236}">
                  <a16:creationId xmlns:a16="http://schemas.microsoft.com/office/drawing/2014/main" id="{7C4ACD1C-2CBE-45B3-8DDA-26F0128D4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9" y="2818"/>
              <a:ext cx="92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000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紫菜</a:t>
              </a:r>
            </a:p>
          </p:txBody>
        </p:sp>
      </p:grpSp>
      <p:sp>
        <p:nvSpPr>
          <p:cNvPr id="107536" name="Text Box 16">
            <a:extLst>
              <a:ext uri="{FF2B5EF4-FFF2-40B4-BE49-F238E27FC236}">
                <a16:creationId xmlns:a16="http://schemas.microsoft.com/office/drawing/2014/main" id="{3D7D73F1-6983-4C51-B564-D529348FC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088" y="1306509"/>
            <a:ext cx="8081962" cy="96128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海带、紫菜食用的是什么结构？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3526C1-CBA2-4840-AAE4-4D367AC7BEA3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>
            <a:extLst>
              <a:ext uri="{FF2B5EF4-FFF2-40B4-BE49-F238E27FC236}">
                <a16:creationId xmlns:a16="http://schemas.microsoft.com/office/drawing/2014/main" id="{20CA9C0F-8998-45FF-9F26-859729975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61" y="1401675"/>
            <a:ext cx="3493212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藻类植物的生活环境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F9DD7C7-E946-417B-8CCF-7B1AD816D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18" y="2083147"/>
            <a:ext cx="8694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藻类植物大都生活在水中，少数种类生活在潮湿的地表。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7FCA1347-D1BB-48E1-B313-7B04F472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141" y="2650715"/>
            <a:ext cx="3676651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藻类植物的形态结构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D7BEF75D-BC34-4BDB-B30F-623152B9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800" y="3333601"/>
            <a:ext cx="8143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结构比较简单，没有根、茎、叶的分化；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1FF1D0BA-6ADE-4D39-878E-D7CB7D6D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818" y="3785278"/>
            <a:ext cx="8836026" cy="9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</a:pPr>
            <a:r>
              <a:rPr lang="zh-CN" altLang="en-US" sz="11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细胞中含有叶绿体，能进行光合作用；</a:t>
            </a:r>
          </a:p>
          <a:p>
            <a:pPr fontAlgn="base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 全身都能吸收养料、运输养料。</a:t>
            </a:r>
          </a:p>
        </p:txBody>
      </p:sp>
      <p:sp>
        <p:nvSpPr>
          <p:cNvPr id="48140" name="Text Box 12">
            <a:extLst>
              <a:ext uri="{FF2B5EF4-FFF2-40B4-BE49-F238E27FC236}">
                <a16:creationId xmlns:a16="http://schemas.microsoft.com/office/drawing/2014/main" id="{59ED0399-418D-4D9C-8FA4-62720109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500" y="4951024"/>
            <a:ext cx="5246687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藻类植物的繁殖方式</a:t>
            </a:r>
          </a:p>
        </p:txBody>
      </p:sp>
      <p:sp>
        <p:nvSpPr>
          <p:cNvPr id="48141" name="Text Box 13">
            <a:extLst>
              <a:ext uri="{FF2B5EF4-FFF2-40B4-BE49-F238E27FC236}">
                <a16:creationId xmlns:a16="http://schemas.microsoft.com/office/drawing/2014/main" id="{01E0976D-230C-4657-ADCA-D49CE80C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861" y="5668459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100" b="1"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>
                <a:ea typeface="思源黑体 CN Regular" panose="020B0500000000000000" pitchFamily="34" charset="-122"/>
                <a:sym typeface="Arial" panose="020B0604020202020204" pitchFamily="34" charset="0"/>
              </a:rPr>
              <a:t>　孢子繁殖。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6F1E8BD-BB7B-465C-B960-516444E2EBE6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ldLvl="0"/>
      <p:bldP spid="48133" grpId="0"/>
      <p:bldP spid="48134" grpId="0" bldLvl="0"/>
      <p:bldP spid="48135" grpId="0"/>
      <p:bldP spid="48140" grpId="0" bldLvl="0"/>
      <p:bldP spid="481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CB9445F-C27A-43C6-89DA-538F7E8C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94" y="4721119"/>
            <a:ext cx="6288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dirty="0">
                <a:ea typeface="思源黑体 CN Regular" panose="020B0500000000000000" pitchFamily="34" charset="-122"/>
                <a:sym typeface="Arial" panose="020B0604020202020204" pitchFamily="34" charset="0"/>
              </a:rPr>
              <a:t>藻类植物的共同特征是什么？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B3F24BAD-F555-4E8D-93A6-1FF330C5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797" y="3909873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海带</a:t>
            </a:r>
          </a:p>
        </p:txBody>
      </p:sp>
      <p:pic>
        <p:nvPicPr>
          <p:cNvPr id="28684" name="Picture 12">
            <a:extLst>
              <a:ext uri="{FF2B5EF4-FFF2-40B4-BE49-F238E27FC236}">
                <a16:creationId xmlns:a16="http://schemas.microsoft.com/office/drawing/2014/main" id="{F1884464-6CBB-4E58-8674-1DCF6731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94" y="2068118"/>
            <a:ext cx="1302677" cy="16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 Box 13">
            <a:extLst>
              <a:ext uri="{FF2B5EF4-FFF2-40B4-BE49-F238E27FC236}">
                <a16:creationId xmlns:a16="http://schemas.microsoft.com/office/drawing/2014/main" id="{A94AD814-A869-4F87-BF06-B84162DD5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561" y="4011773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紫菜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F4773C82-4DD3-4CB0-84B0-12A92C7F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94" y="3934418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衣藻</a:t>
            </a: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022211D8-293C-45E2-8922-BCAF78513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28" y="3924441"/>
            <a:ext cx="974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水绵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D5172587-6BC5-478C-93E5-0C157C9AE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18" y="5090451"/>
            <a:ext cx="6034088" cy="130221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没有根茎叶分化；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能进行光合作用；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多数生活在水中。</a:t>
            </a:r>
          </a:p>
        </p:txBody>
      </p:sp>
      <p:pic>
        <p:nvPicPr>
          <p:cNvPr id="28690" name="Picture 18">
            <a:extLst>
              <a:ext uri="{FF2B5EF4-FFF2-40B4-BE49-F238E27FC236}">
                <a16:creationId xmlns:a16="http://schemas.microsoft.com/office/drawing/2014/main" id="{B5AC368F-0C92-46C7-B9F3-FCD9B528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77" y="2068118"/>
            <a:ext cx="1266628" cy="16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>
            <a:extLst>
              <a:ext uri="{FF2B5EF4-FFF2-40B4-BE49-F238E27FC236}">
                <a16:creationId xmlns:a16="http://schemas.microsoft.com/office/drawing/2014/main" id="{B13A0A07-6646-4733-9086-E283208F2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97" y="2093165"/>
            <a:ext cx="1266628" cy="16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>
            <a:extLst>
              <a:ext uri="{FF2B5EF4-FFF2-40B4-BE49-F238E27FC236}">
                <a16:creationId xmlns:a16="http://schemas.microsoft.com/office/drawing/2014/main" id="{DA9B6BD8-0AE5-4E55-BCEB-975E7E01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647" y="2107302"/>
            <a:ext cx="1266628" cy="16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6CCBFD7-FB2A-48BC-916C-8A33541D6C85}"/>
              </a:ext>
            </a:extLst>
          </p:cNvPr>
          <p:cNvSpPr txBox="1"/>
          <p:nvPr/>
        </p:nvSpPr>
        <p:spPr>
          <a:xfrm>
            <a:off x="943430" y="319314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藻类植物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286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2" grpId="0"/>
      <p:bldP spid="28685" grpId="0"/>
      <p:bldP spid="28687" grpId="0"/>
      <p:bldP spid="28688" grpId="0"/>
      <p:bldP spid="28689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8c07b33-1043-4d98-b231-520a71b0ca72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1148</Words>
  <Application>Microsoft Office PowerPoint</Application>
  <PresentationFormat>宽屏</PresentationFormat>
  <Paragraphs>186</Paragraphs>
  <Slides>26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FandolFang R</vt:lpstr>
      <vt:lpstr>思源黑体 CN Light</vt:lpstr>
      <vt:lpstr>Arial</vt:lpstr>
      <vt:lpstr>Calibri</vt:lpstr>
      <vt:lpstr>办公资源网：www.bangongziyuan.com</vt:lpstr>
      <vt:lpstr>Photoshop.Image.5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2020-04-30T13:25:00Z</dcterms:created>
  <dcterms:modified xsi:type="dcterms:W3CDTF">2021-01-09T09:46:27Z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