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1" r:id="rId2"/>
    <p:sldId id="272" r:id="rId3"/>
    <p:sldId id="256" r:id="rId4"/>
    <p:sldId id="283" r:id="rId5"/>
    <p:sldId id="284" r:id="rId6"/>
    <p:sldId id="285" r:id="rId7"/>
    <p:sldId id="274" r:id="rId8"/>
    <p:sldId id="286" r:id="rId9"/>
    <p:sldId id="263" r:id="rId10"/>
    <p:sldId id="261" r:id="rId11"/>
    <p:sldId id="270" r:id="rId12"/>
    <p:sldId id="269" r:id="rId13"/>
    <p:sldId id="287" r:id="rId14"/>
    <p:sldId id="288" r:id="rId15"/>
    <p:sldId id="289" r:id="rId16"/>
    <p:sldId id="290" r:id="rId17"/>
    <p:sldId id="291" r:id="rId18"/>
    <p:sldId id="292" r:id="rId19"/>
    <p:sldId id="294" r:id="rId20"/>
    <p:sldId id="295" r:id="rId21"/>
    <p:sldId id="296" r:id="rId22"/>
    <p:sldId id="276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43C3D2F-28C4-4276-84E0-AC02619F7E1E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6B470D3-AC79-459B-9E27-503F54B527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00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70D3-AC79-459B-9E27-503F54B527F0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0261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70D3-AC79-459B-9E27-503F54B527F0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6964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70D3-AC79-459B-9E27-503F54B527F0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2969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70D3-AC79-459B-9E27-503F54B527F0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3540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70D3-AC79-459B-9E27-503F54B527F0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54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70D3-AC79-459B-9E27-503F54B527F0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285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70D3-AC79-459B-9E27-503F54B527F0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281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70D3-AC79-459B-9E27-503F54B527F0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5278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70D3-AC79-459B-9E27-503F54B527F0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0629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70D3-AC79-459B-9E27-503F54B527F0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8499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70D3-AC79-459B-9E27-503F54B527F0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3031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70D3-AC79-459B-9E27-503F54B527F0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5703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70D3-AC79-459B-9E27-503F54B527F0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043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70D3-AC79-459B-9E27-503F54B527F0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4114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70D3-AC79-459B-9E27-503F54B527F0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1268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70D3-AC79-459B-9E27-503F54B527F0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969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70D3-AC79-459B-9E27-503F54B527F0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1385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70D3-AC79-459B-9E27-503F54B527F0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6838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70D3-AC79-459B-9E27-503F54B527F0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3667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70D3-AC79-459B-9E27-503F54B527F0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3491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70D3-AC79-459B-9E27-503F54B527F0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9912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70D3-AC79-459B-9E27-503F54B527F0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296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1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/>
        </p:nvSpPr>
        <p:spPr>
          <a:xfrm rot="20700000">
            <a:off x="499966" y="477209"/>
            <a:ext cx="899983" cy="899983"/>
          </a:xfrm>
          <a:prstGeom prst="ellipse">
            <a:avLst/>
          </a:prstGeom>
          <a:noFill/>
          <a:ln w="282575">
            <a:gradFill>
              <a:gsLst>
                <a:gs pos="0">
                  <a:srgbClr val="00A49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545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37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54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33609;&#23653;&#34411;&#32467;&#26500;&#27169;&#24335;.sw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3171346" y="-7727876"/>
            <a:ext cx="13713155" cy="13713155"/>
          </a:xfrm>
          <a:prstGeom prst="ellipse">
            <a:avLst/>
          </a:prstGeom>
          <a:noFill/>
          <a:ln w="1143000">
            <a:gradFill>
              <a:gsLst>
                <a:gs pos="8000">
                  <a:srgbClr val="00A49D"/>
                </a:gs>
                <a:gs pos="88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 rot="20700000">
            <a:off x="9671870" y="4895593"/>
            <a:ext cx="4030237" cy="4030237"/>
          </a:xfrm>
          <a:prstGeom prst="ellipse">
            <a:avLst/>
          </a:prstGeom>
          <a:noFill/>
          <a:ln w="762000">
            <a:gradFill>
              <a:gsLst>
                <a:gs pos="0">
                  <a:srgbClr val="00A49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: Rounded Corners 40"/>
          <p:cNvSpPr/>
          <p:nvPr/>
        </p:nvSpPr>
        <p:spPr bwMode="auto">
          <a:xfrm rot="16200000">
            <a:off x="1971310" y="5130307"/>
            <a:ext cx="322784" cy="1423537"/>
          </a:xfrm>
          <a:prstGeom prst="roundRect">
            <a:avLst>
              <a:gd name="adj" fmla="val 12979"/>
            </a:avLst>
          </a:prstGeom>
          <a:solidFill>
            <a:srgbClr val="00A49D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: Rounded Corners 43"/>
          <p:cNvSpPr/>
          <p:nvPr/>
        </p:nvSpPr>
        <p:spPr bwMode="auto">
          <a:xfrm rot="16200000">
            <a:off x="3662175" y="5130307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216671" y="3286728"/>
            <a:ext cx="4879329" cy="1614104"/>
            <a:chOff x="1510350" y="2866444"/>
            <a:chExt cx="3889225" cy="1286573"/>
          </a:xfrm>
        </p:grpSpPr>
        <p:sp>
          <p:nvSpPr>
            <p:cNvPr id="13" name="矩形 12"/>
            <p:cNvSpPr/>
            <p:nvPr/>
          </p:nvSpPr>
          <p:spPr bwMode="auto">
            <a:xfrm>
              <a:off x="1510350" y="2866444"/>
              <a:ext cx="3889225" cy="662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单细胞生物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634862" y="3563329"/>
              <a:ext cx="376471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6" name="矩形 15"/>
          <p:cNvSpPr/>
          <p:nvPr/>
        </p:nvSpPr>
        <p:spPr bwMode="auto">
          <a:xfrm>
            <a:off x="1293214" y="2640397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第二章  第四节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93214" y="4831861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93214" y="4291047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上）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37668" y="5708743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28533" y="5708743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50" y="1049266"/>
            <a:ext cx="2875893" cy="2492034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0452787" y="517717"/>
            <a:ext cx="1121978" cy="369332"/>
          </a:xfrm>
          <a:prstGeom prst="rect">
            <a:avLst/>
          </a:prstGeom>
          <a:solidFill>
            <a:srgbClr val="00A49D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LOGO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5364" descr="x4">
            <a:extLst>
              <a:ext uri="{FF2B5EF4-FFF2-40B4-BE49-F238E27FC236}">
                <a16:creationId xmlns:a16="http://schemas.microsoft.com/office/drawing/2014/main" id="{2CD37119-8F06-4055-BDCE-6AAB6680A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96" y="1738326"/>
            <a:ext cx="2857184" cy="414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矩形 15365">
            <a:extLst>
              <a:ext uri="{FF2B5EF4-FFF2-40B4-BE49-F238E27FC236}">
                <a16:creationId xmlns:a16="http://schemas.microsoft.com/office/drawing/2014/main" id="{48DC769E-10C1-4171-B2D1-C424E276D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4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8" name="文本框 15367">
            <a:extLst>
              <a:ext uri="{FF2B5EF4-FFF2-40B4-BE49-F238E27FC236}">
                <a16:creationId xmlns:a16="http://schemas.microsoft.com/office/drawing/2014/main" id="{1435B515-EE4E-475D-9EE5-0DB7060B9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5316" y="3429000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细胞内消化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3B66E97-90C4-4E14-B464-374395FC2AAE}"/>
              </a:ext>
            </a:extLst>
          </p:cNvPr>
          <p:cNvSpPr txBox="1"/>
          <p:nvPr/>
        </p:nvSpPr>
        <p:spPr>
          <a:xfrm>
            <a:off x="899887" y="653142"/>
            <a:ext cx="842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摄食与消化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27649" descr="x5">
            <a:extLst>
              <a:ext uri="{FF2B5EF4-FFF2-40B4-BE49-F238E27FC236}">
                <a16:creationId xmlns:a16="http://schemas.microsoft.com/office/drawing/2014/main" id="{79C427F9-17E0-4D5F-A65F-A0984FCE2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97" y="1738326"/>
            <a:ext cx="2772412" cy="414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7F9B4B2-1E16-439E-94A8-10D76667B2C1}"/>
              </a:ext>
            </a:extLst>
          </p:cNvPr>
          <p:cNvSpPr txBox="1"/>
          <p:nvPr/>
        </p:nvSpPr>
        <p:spPr>
          <a:xfrm>
            <a:off x="899887" y="653142"/>
            <a:ext cx="842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呼吸过程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130C2D-B80B-4C0F-B473-64C1624A2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5316" y="3429000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气体交换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26625" descr="x3">
            <a:extLst>
              <a:ext uri="{FF2B5EF4-FFF2-40B4-BE49-F238E27FC236}">
                <a16:creationId xmlns:a16="http://schemas.microsoft.com/office/drawing/2014/main" id="{22E72693-6716-47C1-9019-CFAE04B07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95" y="1738325"/>
            <a:ext cx="2772413" cy="414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9B65F88-A4FE-4EF4-AA07-91094ADDA434}"/>
              </a:ext>
            </a:extLst>
          </p:cNvPr>
          <p:cNvSpPr txBox="1"/>
          <p:nvPr/>
        </p:nvSpPr>
        <p:spPr>
          <a:xfrm>
            <a:off x="899887" y="653142"/>
            <a:ext cx="842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生殖过程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9697" descr="x2">
            <a:extLst>
              <a:ext uri="{FF2B5EF4-FFF2-40B4-BE49-F238E27FC236}">
                <a16:creationId xmlns:a16="http://schemas.microsoft.com/office/drawing/2014/main" id="{6927A190-F9D1-4D1A-B38A-6F5F334E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03" y="2506276"/>
            <a:ext cx="8426993" cy="276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8385F3A-59C5-4E11-83F2-8803295290DE}"/>
              </a:ext>
            </a:extLst>
          </p:cNvPr>
          <p:cNvSpPr txBox="1"/>
          <p:nvPr/>
        </p:nvSpPr>
        <p:spPr>
          <a:xfrm>
            <a:off x="899887" y="653142"/>
            <a:ext cx="842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应激性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59394">
            <a:extLst>
              <a:ext uri="{FF2B5EF4-FFF2-40B4-BE49-F238E27FC236}">
                <a16:creationId xmlns:a16="http://schemas.microsoft.com/office/drawing/2014/main" id="{D7AD9355-05B6-471A-A602-E91C0B16E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6149" y="2222901"/>
            <a:ext cx="3555579" cy="241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文本框 59395">
            <a:extLst>
              <a:ext uri="{FF2B5EF4-FFF2-40B4-BE49-F238E27FC236}">
                <a16:creationId xmlns:a16="http://schemas.microsoft.com/office/drawing/2014/main" id="{8642358C-E96B-43E3-9D0C-330C0A4CB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190" y="5406657"/>
            <a:ext cx="55956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生活在有机质丰富、水流平缓的池塘和污水沟中</a:t>
            </a:r>
          </a:p>
        </p:txBody>
      </p:sp>
      <p:pic>
        <p:nvPicPr>
          <p:cNvPr id="27652" name="图片 59396">
            <a:extLst>
              <a:ext uri="{FF2B5EF4-FFF2-40B4-BE49-F238E27FC236}">
                <a16:creationId xmlns:a16="http://schemas.microsoft.com/office/drawing/2014/main" id="{F84F8C91-B721-4FF6-8FE5-B0C81F4D4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1371" y="2222901"/>
            <a:ext cx="3531459" cy="241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DFEDAF6-A138-48DD-B76B-72FE6F5A03B8}"/>
              </a:ext>
            </a:extLst>
          </p:cNvPr>
          <p:cNvSpPr txBox="1"/>
          <p:nvPr/>
        </p:nvSpPr>
        <p:spPr>
          <a:xfrm>
            <a:off x="899887" y="653142"/>
            <a:ext cx="842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、生活环境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60417">
            <a:extLst>
              <a:ext uri="{FF2B5EF4-FFF2-40B4-BE49-F238E27FC236}">
                <a16:creationId xmlns:a16="http://schemas.microsoft.com/office/drawing/2014/main" id="{56DB5345-3E92-47B5-98AE-2D87F72BE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4" y="3138489"/>
            <a:ext cx="560387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419" name="文本框 60418">
            <a:extLst>
              <a:ext uri="{FF2B5EF4-FFF2-40B4-BE49-F238E27FC236}">
                <a16:creationId xmlns:a16="http://schemas.microsoft.com/office/drawing/2014/main" id="{E4F51482-DD92-4D4A-A25A-29F32527969F}"/>
              </a:ext>
            </a:extLst>
          </p:cNvPr>
          <p:cNvSpPr txBox="1"/>
          <p:nvPr/>
        </p:nvSpPr>
        <p:spPr>
          <a:xfrm>
            <a:off x="1792447" y="1525676"/>
            <a:ext cx="146367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利：</a:t>
            </a:r>
          </a:p>
        </p:txBody>
      </p:sp>
      <p:sp>
        <p:nvSpPr>
          <p:cNvPr id="60420" name="文本框 60419">
            <a:extLst>
              <a:ext uri="{FF2B5EF4-FFF2-40B4-BE49-F238E27FC236}">
                <a16:creationId xmlns:a16="http://schemas.microsoft.com/office/drawing/2014/main" id="{272B13A3-A8FB-46B8-8B7D-F5CB6BCA2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447" y="2159090"/>
            <a:ext cx="3673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）鱼类饵料</a:t>
            </a:r>
          </a:p>
        </p:txBody>
      </p:sp>
      <p:pic>
        <p:nvPicPr>
          <p:cNvPr id="60421" name="图片 60420" descr="SW00100002">
            <a:extLst>
              <a:ext uri="{FF2B5EF4-FFF2-40B4-BE49-F238E27FC236}">
                <a16:creationId xmlns:a16="http://schemas.microsoft.com/office/drawing/2014/main" id="{E314D5C3-D9C3-4DC2-BAA7-85A86DF83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60" y="3024822"/>
            <a:ext cx="2109656" cy="278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图片 60421" descr="SW00100007">
            <a:extLst>
              <a:ext uri="{FF2B5EF4-FFF2-40B4-BE49-F238E27FC236}">
                <a16:creationId xmlns:a16="http://schemas.microsoft.com/office/drawing/2014/main" id="{FAA45315-BC3D-4240-8684-34FA0E08D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81" y="3122997"/>
            <a:ext cx="2220913" cy="278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图片 60422" descr="SW00100006">
            <a:extLst>
              <a:ext uri="{FF2B5EF4-FFF2-40B4-BE49-F238E27FC236}">
                <a16:creationId xmlns:a16="http://schemas.microsoft.com/office/drawing/2014/main" id="{350EAA50-E3D7-45EB-B50E-B6BFD45B7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500" y="3138489"/>
            <a:ext cx="2109656" cy="27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文本框 60423">
            <a:extLst>
              <a:ext uri="{FF2B5EF4-FFF2-40B4-BE49-F238E27FC236}">
                <a16:creationId xmlns:a16="http://schemas.microsoft.com/office/drawing/2014/main" id="{7EA9F425-7347-4810-89BF-0CFC67197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234" y="6137880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喇叭虫</a:t>
            </a:r>
          </a:p>
        </p:txBody>
      </p:sp>
      <p:sp>
        <p:nvSpPr>
          <p:cNvPr id="60425" name="文本框 60424">
            <a:extLst>
              <a:ext uri="{FF2B5EF4-FFF2-40B4-BE49-F238E27FC236}">
                <a16:creationId xmlns:a16="http://schemas.microsoft.com/office/drawing/2014/main" id="{71EB7389-D696-473B-9FE5-C6ECA5C7D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556" y="6188594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太阳虫</a:t>
            </a:r>
          </a:p>
        </p:txBody>
      </p:sp>
      <p:sp>
        <p:nvSpPr>
          <p:cNvPr id="60426" name="文本框 60425">
            <a:extLst>
              <a:ext uri="{FF2B5EF4-FFF2-40B4-BE49-F238E27FC236}">
                <a16:creationId xmlns:a16="http://schemas.microsoft.com/office/drawing/2014/main" id="{EC70750F-8232-4841-9830-E5DFC9B08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500" y="6188594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钟虫</a:t>
            </a:r>
          </a:p>
        </p:txBody>
      </p:sp>
      <p:pic>
        <p:nvPicPr>
          <p:cNvPr id="60427" name="图片 60426" descr="b24">
            <a:extLst>
              <a:ext uri="{FF2B5EF4-FFF2-40B4-BE49-F238E27FC236}">
                <a16:creationId xmlns:a16="http://schemas.microsoft.com/office/drawing/2014/main" id="{8A714526-C63B-4A44-BF95-B9A3820E0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84" y="3008313"/>
            <a:ext cx="2255275" cy="276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CCB7DA4-AAAC-4238-95BE-4F5C7934C5BB}"/>
              </a:ext>
            </a:extLst>
          </p:cNvPr>
          <p:cNvSpPr txBox="1"/>
          <p:nvPr/>
        </p:nvSpPr>
        <p:spPr>
          <a:xfrm>
            <a:off x="899887" y="653142"/>
            <a:ext cx="842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四、单细胞生物与人类的关系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04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ldLvl="0"/>
      <p:bldP spid="60420" grpId="0" bldLvl="0"/>
      <p:bldP spid="60424" grpId="0"/>
      <p:bldP spid="60425" grpId="0"/>
      <p:bldP spid="604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61441">
            <a:extLst>
              <a:ext uri="{FF2B5EF4-FFF2-40B4-BE49-F238E27FC236}">
                <a16:creationId xmlns:a16="http://schemas.microsoft.com/office/drawing/2014/main" id="{1ACD67F5-9B53-4C2A-BB01-09A553F54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4" y="3138489"/>
            <a:ext cx="560387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1443" name="组合 61442">
            <a:extLst>
              <a:ext uri="{FF2B5EF4-FFF2-40B4-BE49-F238E27FC236}">
                <a16:creationId xmlns:a16="http://schemas.microsoft.com/office/drawing/2014/main" id="{354C20A8-D652-4B7B-A27F-BC3ACE094FFC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138432"/>
            <a:ext cx="6553200" cy="4459600"/>
            <a:chOff x="414" y="762"/>
            <a:chExt cx="10320" cy="7022"/>
          </a:xfrm>
        </p:grpSpPr>
        <p:pic>
          <p:nvPicPr>
            <p:cNvPr id="29699" name="图片 61443" descr="污水处理厂">
              <a:extLst>
                <a:ext uri="{FF2B5EF4-FFF2-40B4-BE49-F238E27FC236}">
                  <a16:creationId xmlns:a16="http://schemas.microsoft.com/office/drawing/2014/main" id="{E5D9AFEA-B8C4-4C46-9A43-FCF059662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" y="762"/>
              <a:ext cx="10320" cy="6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0" name="文本框 61444">
              <a:extLst>
                <a:ext uri="{FF2B5EF4-FFF2-40B4-BE49-F238E27FC236}">
                  <a16:creationId xmlns:a16="http://schemas.microsoft.com/office/drawing/2014/main" id="{4F2C48A4-F27F-444A-9034-18E409796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" y="7202"/>
              <a:ext cx="230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污水处理厂</a:t>
              </a:r>
            </a:p>
          </p:txBody>
        </p:sp>
      </p:grpSp>
      <p:sp>
        <p:nvSpPr>
          <p:cNvPr id="29701" name="文本框 61445">
            <a:extLst>
              <a:ext uri="{FF2B5EF4-FFF2-40B4-BE49-F238E27FC236}">
                <a16:creationId xmlns:a16="http://schemas.microsoft.com/office/drawing/2014/main" id="{E9771F9E-88A8-4A6D-A376-11C1DD508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512865"/>
            <a:ext cx="3673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）净化污水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28A735D-EC5C-4583-8E2C-2969087848DD}"/>
              </a:ext>
            </a:extLst>
          </p:cNvPr>
          <p:cNvSpPr txBox="1"/>
          <p:nvPr/>
        </p:nvSpPr>
        <p:spPr>
          <a:xfrm>
            <a:off x="899887" y="653142"/>
            <a:ext cx="842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单细胞生物与人类的关系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62465">
            <a:extLst>
              <a:ext uri="{FF2B5EF4-FFF2-40B4-BE49-F238E27FC236}">
                <a16:creationId xmlns:a16="http://schemas.microsoft.com/office/drawing/2014/main" id="{CDEC0C3F-8B52-4D21-81BE-A02B54888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300" y="2155826"/>
            <a:ext cx="69373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2468" name="图片 62467" descr="痢疾内变原虫">
            <a:extLst>
              <a:ext uri="{FF2B5EF4-FFF2-40B4-BE49-F238E27FC236}">
                <a16:creationId xmlns:a16="http://schemas.microsoft.com/office/drawing/2014/main" id="{86C1A8A4-F173-4D62-851C-E5586AF9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918" y="2820452"/>
            <a:ext cx="2683082" cy="338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图片 62468" descr="疟原虫">
            <a:extLst>
              <a:ext uri="{FF2B5EF4-FFF2-40B4-BE49-F238E27FC236}">
                <a16:creationId xmlns:a16="http://schemas.microsoft.com/office/drawing/2014/main" id="{C2E6E68E-C596-4A40-BA1A-E74364603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284" y="2820451"/>
            <a:ext cx="2683082" cy="332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文本框 62469">
            <a:extLst>
              <a:ext uri="{FF2B5EF4-FFF2-40B4-BE49-F238E27FC236}">
                <a16:creationId xmlns:a16="http://schemas.microsoft.com/office/drawing/2014/main" id="{12E2BA54-E5F9-4F42-B0A4-7BC7604B2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404" y="6306034"/>
            <a:ext cx="1985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疟 原 虫</a:t>
            </a:r>
          </a:p>
        </p:txBody>
      </p:sp>
      <p:sp>
        <p:nvSpPr>
          <p:cNvPr id="62471" name="文本框 62470">
            <a:extLst>
              <a:ext uri="{FF2B5EF4-FFF2-40B4-BE49-F238E27FC236}">
                <a16:creationId xmlns:a16="http://schemas.microsoft.com/office/drawing/2014/main" id="{A664E2F4-8EEE-4E97-B8AE-B340BACCA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577" y="6364092"/>
            <a:ext cx="3687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痢疾内变形虫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9FA51C1-F928-4080-AB9F-F6E4E079BE34}"/>
              </a:ext>
            </a:extLst>
          </p:cNvPr>
          <p:cNvSpPr txBox="1"/>
          <p:nvPr/>
        </p:nvSpPr>
        <p:spPr>
          <a:xfrm>
            <a:off x="899887" y="653142"/>
            <a:ext cx="842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单细胞生物与人类的关系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A1F1AE1-07BB-4C1D-80F8-96EA7588EC34}"/>
              </a:ext>
            </a:extLst>
          </p:cNvPr>
          <p:cNvSpPr txBox="1"/>
          <p:nvPr/>
        </p:nvSpPr>
        <p:spPr>
          <a:xfrm>
            <a:off x="1792447" y="1525676"/>
            <a:ext cx="146367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弊：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A0AD2A1-FE8E-430F-AF07-76E60BA4F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447" y="2159090"/>
            <a:ext cx="3673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）危害健康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  <p:bldP spid="62471" grpId="0"/>
      <p:bldP spid="11" grpId="0" bldLvl="0"/>
      <p:bldP spid="12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矩形 63489">
            <a:extLst>
              <a:ext uri="{FF2B5EF4-FFF2-40B4-BE49-F238E27FC236}">
                <a16:creationId xmlns:a16="http://schemas.microsoft.com/office/drawing/2014/main" id="{89127BF1-5336-4DB1-B00C-788792FCC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100" y="3787775"/>
            <a:ext cx="5603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3491" name="图片 63490" descr="链球菌（引起肺炎）">
            <a:extLst>
              <a:ext uri="{FF2B5EF4-FFF2-40B4-BE49-F238E27FC236}">
                <a16:creationId xmlns:a16="http://schemas.microsoft.com/office/drawing/2014/main" id="{B6B99151-96B3-407E-A12E-4A91D8C43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45" y="1998781"/>
            <a:ext cx="2683082" cy="328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图片 63492" descr="杆菌（引起食物中毒）">
            <a:extLst>
              <a:ext uri="{FF2B5EF4-FFF2-40B4-BE49-F238E27FC236}">
                <a16:creationId xmlns:a16="http://schemas.microsoft.com/office/drawing/2014/main" id="{F5832428-EFD9-4C6E-9017-CE93698BF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78" y="1950599"/>
            <a:ext cx="2683082" cy="338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5E003D7-1163-4532-B80D-2BCBDE80E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2048" y="5452594"/>
            <a:ext cx="2244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链球菌（引起肺炎）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416EF6D-9FBF-422F-802B-9C69C5FC2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755" y="5452594"/>
            <a:ext cx="35106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一种杆菌（引起食物中毒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0E39F7E-5A2A-4089-ADAC-1B36FF909E72}"/>
              </a:ext>
            </a:extLst>
          </p:cNvPr>
          <p:cNvSpPr txBox="1"/>
          <p:nvPr/>
        </p:nvSpPr>
        <p:spPr>
          <a:xfrm>
            <a:off x="899887" y="653142"/>
            <a:ext cx="842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单细胞生物与人类的关系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占位符 65537">
            <a:extLst>
              <a:ext uri="{FF2B5EF4-FFF2-40B4-BE49-F238E27FC236}">
                <a16:creationId xmlns:a16="http://schemas.microsoft.com/office/drawing/2014/main" id="{448D8076-84A7-454F-B0E3-8F008F8DBF2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01069" y="1237917"/>
            <a:ext cx="8512175" cy="518318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zh-CN" altLang="en-US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一、判断题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草履虫的形状像倒转的草鞋底，鞋尖是它身体的前端。</a:t>
            </a: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) </a:t>
            </a:r>
          </a:p>
          <a:p>
            <a:pPr>
              <a:lnSpc>
                <a:spcPct val="200000"/>
              </a:lnSpc>
              <a:buFontTx/>
              <a:buNone/>
            </a:pPr>
            <a:endParaRPr lang="en-US" altLang="zh-CN" sz="1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buFontTx/>
              <a:buNone/>
            </a:pP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凡是单细胞生物体内都不含叶绿体都不能进行光合作用。</a:t>
            </a: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) </a:t>
            </a:r>
          </a:p>
          <a:p>
            <a:pPr>
              <a:lnSpc>
                <a:spcPct val="200000"/>
              </a:lnSpc>
              <a:buFontTx/>
              <a:buNone/>
            </a:pPr>
            <a:endParaRPr lang="en-US" altLang="zh-CN" sz="1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buFontTx/>
              <a:buNone/>
            </a:pP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变形虫是一种单细胞生物，它能独立完成营养、呼吸、排泄等多种生命活动。</a:t>
            </a: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) </a:t>
            </a:r>
          </a:p>
        </p:txBody>
      </p:sp>
      <p:sp>
        <p:nvSpPr>
          <p:cNvPr id="33794" name="矩形 65538">
            <a:extLst>
              <a:ext uri="{FF2B5EF4-FFF2-40B4-BE49-F238E27FC236}">
                <a16:creationId xmlns:a16="http://schemas.microsoft.com/office/drawing/2014/main" id="{6717EF36-56EF-4888-AAE6-BC6DACF4E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4" y="2994025"/>
            <a:ext cx="560387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5540" name="文本框 65539">
            <a:extLst>
              <a:ext uri="{FF2B5EF4-FFF2-40B4-BE49-F238E27FC236}">
                <a16:creationId xmlns:a16="http://schemas.microsoft.com/office/drawing/2014/main" id="{3151D599-002D-4368-98AE-F7B5A6D2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6562" y="2058036"/>
            <a:ext cx="877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</a:t>
            </a:r>
          </a:p>
        </p:txBody>
      </p:sp>
      <p:sp>
        <p:nvSpPr>
          <p:cNvPr id="65541" name="文本框 65540">
            <a:extLst>
              <a:ext uri="{FF2B5EF4-FFF2-40B4-BE49-F238E27FC236}">
                <a16:creationId xmlns:a16="http://schemas.microsoft.com/office/drawing/2014/main" id="{89CE6EE0-48F1-4077-97A4-5EEE76340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505" y="3457126"/>
            <a:ext cx="841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错</a:t>
            </a:r>
          </a:p>
        </p:txBody>
      </p:sp>
      <p:sp>
        <p:nvSpPr>
          <p:cNvPr id="65542" name="文本框 65541">
            <a:extLst>
              <a:ext uri="{FF2B5EF4-FFF2-40B4-BE49-F238E27FC236}">
                <a16:creationId xmlns:a16="http://schemas.microsoft.com/office/drawing/2014/main" id="{6F6086ED-460B-4BF9-BE0C-5A3A148EA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327" y="5318444"/>
            <a:ext cx="877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5598F1B-91DC-4387-BF37-08AC4356C163}"/>
              </a:ext>
            </a:extLst>
          </p:cNvPr>
          <p:cNvSpPr txBox="1"/>
          <p:nvPr/>
        </p:nvSpPr>
        <p:spPr>
          <a:xfrm>
            <a:off x="899887" y="653142"/>
            <a:ext cx="842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bldLvl="0"/>
      <p:bldP spid="65541" grpId="0" bldLvl="0"/>
      <p:bldP spid="65542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9887" y="653142"/>
            <a:ext cx="842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你知道世界上最小的动物是什么吗？</a:t>
            </a:r>
          </a:p>
        </p:txBody>
      </p:sp>
      <p:pic>
        <p:nvPicPr>
          <p:cNvPr id="3" name="图片 2" descr="cao">
            <a:extLst>
              <a:ext uri="{FF2B5EF4-FFF2-40B4-BE49-F238E27FC236}">
                <a16:creationId xmlns:a16="http://schemas.microsoft.com/office/drawing/2014/main" id="{F7D972C1-2838-4210-8347-08B0964E9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2085182"/>
            <a:ext cx="66198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6413826-E858-4C58-B924-E7B182E41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129" y="5463064"/>
            <a:ext cx="1980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单细胞动物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A8B4DB8-A9CE-4F78-A626-58D67771598C}"/>
              </a:ext>
            </a:extLst>
          </p:cNvPr>
          <p:cNvSpPr txBox="1"/>
          <p:nvPr/>
        </p:nvSpPr>
        <p:spPr>
          <a:xfrm>
            <a:off x="899887" y="653142"/>
            <a:ext cx="842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34817" name="文本框 66561">
            <a:extLst>
              <a:ext uri="{FF2B5EF4-FFF2-40B4-BE49-F238E27FC236}">
                <a16:creationId xmlns:a16="http://schemas.microsoft.com/office/drawing/2014/main" id="{B6BF8E6E-0F91-46FE-AE1A-5AEF59C0C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179" y="1470689"/>
            <a:ext cx="8715375" cy="57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二、选择题 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能大量吞食细菌使污水净化的单细胞生物是（     ）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变形虫   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B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小瓜虫 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喇叭虫    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草履虫 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草履虫消化食物的结构是（      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 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口沟  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细胞质  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食物泡	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伸缩泡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草履虫体内不能消化的食物残渣排出体外是通过（      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）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收集管  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伸缩泡 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C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表膜	 D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胞肛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563" name="文本框 66562">
            <a:extLst>
              <a:ext uri="{FF2B5EF4-FFF2-40B4-BE49-F238E27FC236}">
                <a16:creationId xmlns:a16="http://schemas.microsoft.com/office/drawing/2014/main" id="{F03BB81C-C411-44FD-BBB2-F014ECDDB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0796" y="2088529"/>
            <a:ext cx="733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66564" name="文本框 66563">
            <a:extLst>
              <a:ext uri="{FF2B5EF4-FFF2-40B4-BE49-F238E27FC236}">
                <a16:creationId xmlns:a16="http://schemas.microsoft.com/office/drawing/2014/main" id="{A89A499A-307D-4BB8-98CA-BC7C22EE5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280" y="3754769"/>
            <a:ext cx="627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66565" name="文本框 66564">
            <a:extLst>
              <a:ext uri="{FF2B5EF4-FFF2-40B4-BE49-F238E27FC236}">
                <a16:creationId xmlns:a16="http://schemas.microsoft.com/office/drawing/2014/main" id="{43DD283A-F058-44AB-9E5F-441C3ECDD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2894" y="5359975"/>
            <a:ext cx="7350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ldLvl="0"/>
      <p:bldP spid="66564" grpId="0" bldLvl="0"/>
      <p:bldP spid="66565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占位符 45058">
            <a:extLst>
              <a:ext uri="{FF2B5EF4-FFF2-40B4-BE49-F238E27FC236}">
                <a16:creationId xmlns:a16="http://schemas.microsoft.com/office/drawing/2014/main" id="{EE621052-9197-40A9-AC89-CFDAC42C5B5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879600" y="1270794"/>
            <a:ext cx="9144000" cy="562292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、观察草履虫实验中，如果载玻片上的草履虫运动过快不便观察时，可先在载玻片的培养液的液滴中放（        ）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、土    </a:t>
            </a: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、水   </a:t>
            </a: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、几丝棉花纤维     </a:t>
            </a: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、干燥剂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、下列生物中属于单细胞生物的是 </a:t>
            </a: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     )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．变形虫</a:t>
            </a: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B</a:t>
            </a:r>
            <a:r>
              <a:rPr lang="zh-CN" altLang="en-US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．大豆</a:t>
            </a: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  C</a:t>
            </a:r>
            <a:r>
              <a:rPr lang="zh-CN" altLang="en-US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．蚂蚁</a:t>
            </a: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    D</a:t>
            </a:r>
            <a:r>
              <a:rPr lang="zh-CN" altLang="en-US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．蚯蚓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、显微镜观察草履虫时，经常在临时装片的培养液中放一些棉丝，其作用是（</a:t>
            </a: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    </a:t>
            </a:r>
            <a:r>
              <a:rPr lang="zh-CN" altLang="en-US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．限制草履虫运动</a:t>
            </a: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     B</a:t>
            </a:r>
            <a:r>
              <a:rPr lang="zh-CN" altLang="en-US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．增加营养</a:t>
            </a: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      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．便于计数</a:t>
            </a: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           D</a:t>
            </a:r>
            <a:r>
              <a:rPr lang="zh-CN" altLang="en-US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．增加温度</a:t>
            </a:r>
            <a:endParaRPr lang="en-US" altLang="zh-CN" sz="1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buFontTx/>
              <a:buNone/>
            </a:pPr>
            <a:endParaRPr lang="zh-CN" altLang="en-US" sz="1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060" name="文本框 45059">
            <a:extLst>
              <a:ext uri="{FF2B5EF4-FFF2-40B4-BE49-F238E27FC236}">
                <a16:creationId xmlns:a16="http://schemas.microsoft.com/office/drawing/2014/main" id="{1F11812F-A4E9-4D47-B0A7-2878A54FC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304" y="1997075"/>
            <a:ext cx="503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45061" name="文本框 45060">
            <a:extLst>
              <a:ext uri="{FF2B5EF4-FFF2-40B4-BE49-F238E27FC236}">
                <a16:creationId xmlns:a16="http://schemas.microsoft.com/office/drawing/2014/main" id="{921C4972-8C24-43E9-BE85-42DC6A4312B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922511" y="4693920"/>
            <a:ext cx="45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45062" name="文本框 45061">
            <a:extLst>
              <a:ext uri="{FF2B5EF4-FFF2-40B4-BE49-F238E27FC236}">
                <a16:creationId xmlns:a16="http://schemas.microsoft.com/office/drawing/2014/main" id="{0C6F69E5-5A8B-4DF4-AC82-8A2A0BDD6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883" y="3328035"/>
            <a:ext cx="503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BB4C50-A47D-4472-8009-9B896D16A3F5}"/>
              </a:ext>
            </a:extLst>
          </p:cNvPr>
          <p:cNvSpPr txBox="1"/>
          <p:nvPr/>
        </p:nvSpPr>
        <p:spPr>
          <a:xfrm>
            <a:off x="899887" y="653142"/>
            <a:ext cx="842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3171346" y="-7727876"/>
            <a:ext cx="13713155" cy="13713155"/>
          </a:xfrm>
          <a:prstGeom prst="ellipse">
            <a:avLst/>
          </a:prstGeom>
          <a:noFill/>
          <a:ln w="1143000">
            <a:gradFill>
              <a:gsLst>
                <a:gs pos="8000">
                  <a:srgbClr val="00A49D"/>
                </a:gs>
                <a:gs pos="88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 rot="20700000">
            <a:off x="9671870" y="4895593"/>
            <a:ext cx="4030237" cy="4030237"/>
          </a:xfrm>
          <a:prstGeom prst="ellipse">
            <a:avLst/>
          </a:prstGeom>
          <a:noFill/>
          <a:ln w="762000">
            <a:gradFill>
              <a:gsLst>
                <a:gs pos="0">
                  <a:srgbClr val="00A49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: Rounded Corners 40"/>
          <p:cNvSpPr/>
          <p:nvPr/>
        </p:nvSpPr>
        <p:spPr bwMode="auto">
          <a:xfrm rot="16200000">
            <a:off x="1971310" y="5130307"/>
            <a:ext cx="322784" cy="1423537"/>
          </a:xfrm>
          <a:prstGeom prst="roundRect">
            <a:avLst>
              <a:gd name="adj" fmla="val 12979"/>
            </a:avLst>
          </a:prstGeom>
          <a:solidFill>
            <a:srgbClr val="00A49D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: Rounded Corners 43"/>
          <p:cNvSpPr/>
          <p:nvPr/>
        </p:nvSpPr>
        <p:spPr bwMode="auto">
          <a:xfrm rot="16200000">
            <a:off x="3662175" y="5130307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216671" y="3286728"/>
            <a:ext cx="5141599" cy="1614104"/>
            <a:chOff x="1510350" y="2866444"/>
            <a:chExt cx="4098276" cy="1286573"/>
          </a:xfrm>
        </p:grpSpPr>
        <p:sp>
          <p:nvSpPr>
            <p:cNvPr id="13" name="矩形 12"/>
            <p:cNvSpPr/>
            <p:nvPr/>
          </p:nvSpPr>
          <p:spPr bwMode="auto">
            <a:xfrm>
              <a:off x="1510350" y="2866444"/>
              <a:ext cx="4098276" cy="125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感谢你的仔细聆听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634862" y="3563329"/>
              <a:ext cx="376471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6" name="矩形 15"/>
          <p:cNvSpPr/>
          <p:nvPr/>
        </p:nvSpPr>
        <p:spPr bwMode="auto">
          <a:xfrm>
            <a:off x="1293214" y="2640397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第二章  第三节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93214" y="4831861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93214" y="4291047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上）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37668" y="5708743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28533" y="5708743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50" y="1049266"/>
            <a:ext cx="2875893" cy="2492034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0452787" y="517717"/>
            <a:ext cx="1121978" cy="369332"/>
          </a:xfrm>
          <a:prstGeom prst="rect">
            <a:avLst/>
          </a:prstGeom>
          <a:solidFill>
            <a:srgbClr val="00A49D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LOGO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图片 2051" descr="单细胞生物">
            <a:extLst>
              <a:ext uri="{FF2B5EF4-FFF2-40B4-BE49-F238E27FC236}">
                <a16:creationId xmlns:a16="http://schemas.microsoft.com/office/drawing/2014/main" id="{D1BFA52B-719C-4921-B8FE-08324ADE0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80" y="1892936"/>
            <a:ext cx="91440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352D93E-0683-4223-86BB-342D8478F49C}"/>
              </a:ext>
            </a:extLst>
          </p:cNvPr>
          <p:cNvSpPr txBox="1"/>
          <p:nvPr/>
        </p:nvSpPr>
        <p:spPr>
          <a:xfrm>
            <a:off x="899887" y="653142"/>
            <a:ext cx="842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第四节 单细胞生物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内容占位符 55297" descr="沙门士菌">
            <a:extLst>
              <a:ext uri="{FF2B5EF4-FFF2-40B4-BE49-F238E27FC236}">
                <a16:creationId xmlns:a16="http://schemas.microsoft.com/office/drawing/2014/main" id="{E6E72A43-7F65-409F-B738-D25A131EC8D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9293" y="2133770"/>
            <a:ext cx="2924250" cy="1655200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299" name="图片 55298" descr="yiqun">
            <a:extLst>
              <a:ext uri="{FF2B5EF4-FFF2-40B4-BE49-F238E27FC236}">
                <a16:creationId xmlns:a16="http://schemas.microsoft.com/office/drawing/2014/main" id="{18D96B48-9FEF-4719-A8CD-4806A7C5E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60" y="4438968"/>
            <a:ext cx="2940967" cy="166457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图片 55299" descr="01300000852624128696729097258">
            <a:extLst>
              <a:ext uri="{FF2B5EF4-FFF2-40B4-BE49-F238E27FC236}">
                <a16:creationId xmlns:a16="http://schemas.microsoft.com/office/drawing/2014/main" id="{C2B147EC-353C-4869-8BAF-3EFFBADA8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35" y="4438967"/>
            <a:ext cx="2924250" cy="166457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图片 55300" descr="paramec">
            <a:extLst>
              <a:ext uri="{FF2B5EF4-FFF2-40B4-BE49-F238E27FC236}">
                <a16:creationId xmlns:a16="http://schemas.microsoft.com/office/drawing/2014/main" id="{1FF32A6C-2BD7-414E-9181-6C6DDDBAD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77" y="2133770"/>
            <a:ext cx="2924250" cy="1655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2" name="文本框 55301">
            <a:extLst>
              <a:ext uri="{FF2B5EF4-FFF2-40B4-BE49-F238E27FC236}">
                <a16:creationId xmlns:a16="http://schemas.microsoft.com/office/drawing/2014/main" id="{30551BE2-5EE8-4A8F-93AB-F025A606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435" y="1446552"/>
            <a:ext cx="8382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细菌</a:t>
            </a:r>
          </a:p>
        </p:txBody>
      </p:sp>
      <p:sp>
        <p:nvSpPr>
          <p:cNvPr id="55303" name="文本框 55302">
            <a:extLst>
              <a:ext uri="{FF2B5EF4-FFF2-40B4-BE49-F238E27FC236}">
                <a16:creationId xmlns:a16="http://schemas.microsoft.com/office/drawing/2014/main" id="{0D19C2B5-A7E0-4910-A169-1712F0223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043" y="1562795"/>
            <a:ext cx="1143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草履虫</a:t>
            </a:r>
          </a:p>
        </p:txBody>
      </p:sp>
      <p:sp>
        <p:nvSpPr>
          <p:cNvPr id="55304" name="文本框 55303">
            <a:extLst>
              <a:ext uri="{FF2B5EF4-FFF2-40B4-BE49-F238E27FC236}">
                <a16:creationId xmlns:a16="http://schemas.microsoft.com/office/drawing/2014/main" id="{FBD2FC8E-EDD7-4419-8540-B40F9469B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235" y="6296337"/>
            <a:ext cx="8382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衣藻</a:t>
            </a:r>
          </a:p>
        </p:txBody>
      </p:sp>
      <p:sp>
        <p:nvSpPr>
          <p:cNvPr id="55305" name="文本框 55304">
            <a:extLst>
              <a:ext uri="{FF2B5EF4-FFF2-40B4-BE49-F238E27FC236}">
                <a16:creationId xmlns:a16="http://schemas.microsoft.com/office/drawing/2014/main" id="{61D5298B-C397-43BF-A5F7-F2D2AD762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435" y="3894575"/>
            <a:ext cx="8382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眼虫</a:t>
            </a:r>
          </a:p>
        </p:txBody>
      </p:sp>
      <p:sp>
        <p:nvSpPr>
          <p:cNvPr id="55306" name="文本框 55305">
            <a:extLst>
              <a:ext uri="{FF2B5EF4-FFF2-40B4-BE49-F238E27FC236}">
                <a16:creationId xmlns:a16="http://schemas.microsoft.com/office/drawing/2014/main" id="{50E1F0EE-DE80-4170-893A-90BE0FF4F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160" y="5313680"/>
            <a:ext cx="1143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变形虫</a:t>
            </a:r>
          </a:p>
        </p:txBody>
      </p:sp>
      <p:sp>
        <p:nvSpPr>
          <p:cNvPr id="55307" name="文本框 55306">
            <a:extLst>
              <a:ext uri="{FF2B5EF4-FFF2-40B4-BE49-F238E27FC236}">
                <a16:creationId xmlns:a16="http://schemas.microsoft.com/office/drawing/2014/main" id="{0B276213-DE50-4D84-A87C-8B1003F4D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043" y="6336938"/>
            <a:ext cx="1143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酵母菌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A6117C0-D7E8-4947-AEF6-E28D1DA32746}"/>
              </a:ext>
            </a:extLst>
          </p:cNvPr>
          <p:cNvSpPr txBox="1"/>
          <p:nvPr/>
        </p:nvSpPr>
        <p:spPr>
          <a:xfrm>
            <a:off x="899887" y="653142"/>
            <a:ext cx="842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一、常见的单细胞生物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  <p:bldP spid="55303" grpId="0" animBg="1"/>
      <p:bldP spid="55304" grpId="0" animBg="1"/>
      <p:bldP spid="55305" grpId="0" bldLvl="0" animBg="1"/>
      <p:bldP spid="55306" grpId="0" animBg="1"/>
      <p:bldP spid="553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图片 56322" descr="HM00363_">
            <a:extLst>
              <a:ext uri="{FF2B5EF4-FFF2-40B4-BE49-F238E27FC236}">
                <a16:creationId xmlns:a16="http://schemas.microsoft.com/office/drawing/2014/main" id="{EC04AE0C-5626-4349-9CFA-380CAA12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388" y="3429000"/>
            <a:ext cx="2638424" cy="285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文本框 56323">
            <a:extLst>
              <a:ext uri="{FF2B5EF4-FFF2-40B4-BE49-F238E27FC236}">
                <a16:creationId xmlns:a16="http://schemas.microsoft.com/office/drawing/2014/main" id="{F2C3FC53-760F-4CDC-A472-1472AC568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100" y="2016550"/>
            <a:ext cx="9207500" cy="105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材料用具：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草履虫培养液，显微镜，载玻片，盖玻片，滴管，放大镜，少许棉花纤维。</a:t>
            </a:r>
          </a:p>
        </p:txBody>
      </p:sp>
      <p:sp>
        <p:nvSpPr>
          <p:cNvPr id="56325" name="直接连接符 56324">
            <a:extLst>
              <a:ext uri="{FF2B5EF4-FFF2-40B4-BE49-F238E27FC236}">
                <a16:creationId xmlns:a16="http://schemas.microsoft.com/office/drawing/2014/main" id="{FC35DDC2-B873-4EF6-9C91-BEBED7707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1725" y="4703763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326" name="文本框 56325">
            <a:extLst>
              <a:ext uri="{FF2B5EF4-FFF2-40B4-BE49-F238E27FC236}">
                <a16:creationId xmlns:a16="http://schemas.microsoft.com/office/drawing/2014/main" id="{9FB70623-5128-4074-8489-4074E54ED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188" y="4980623"/>
            <a:ext cx="2589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（限制运动）</a:t>
            </a:r>
          </a:p>
        </p:txBody>
      </p:sp>
      <p:sp>
        <p:nvSpPr>
          <p:cNvPr id="56327" name="文本框 56326">
            <a:extLst>
              <a:ext uri="{FF2B5EF4-FFF2-40B4-BE49-F238E27FC236}">
                <a16:creationId xmlns:a16="http://schemas.microsoft.com/office/drawing/2014/main" id="{6B800623-1CD0-4611-8B97-974D48031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7063" y="4980623"/>
            <a:ext cx="2989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（表层氧气多）</a:t>
            </a:r>
          </a:p>
        </p:txBody>
      </p:sp>
      <p:sp>
        <p:nvSpPr>
          <p:cNvPr id="56328" name="文本框 56327">
            <a:extLst>
              <a:ext uri="{FF2B5EF4-FFF2-40B4-BE49-F238E27FC236}">
                <a16:creationId xmlns:a16="http://schemas.microsoft.com/office/drawing/2014/main" id="{8C9D9373-1FC9-4D84-A2F0-523D9457B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25" y="447579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放棉花纤维</a:t>
            </a:r>
          </a:p>
        </p:txBody>
      </p:sp>
      <p:sp>
        <p:nvSpPr>
          <p:cNvPr id="56329" name="文本框 56328">
            <a:extLst>
              <a:ext uri="{FF2B5EF4-FFF2-40B4-BE49-F238E27FC236}">
                <a16:creationId xmlns:a16="http://schemas.microsoft.com/office/drawing/2014/main" id="{B2342C40-A0BB-4DF2-927C-91821CD8A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539" y="4477385"/>
            <a:ext cx="2492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从表层吸一滴培养液</a:t>
            </a:r>
          </a:p>
        </p:txBody>
      </p:sp>
      <p:sp>
        <p:nvSpPr>
          <p:cNvPr id="56330" name="矩形 56329">
            <a:extLst>
              <a:ext uri="{FF2B5EF4-FFF2-40B4-BE49-F238E27FC236}">
                <a16:creationId xmlns:a16="http://schemas.microsoft.com/office/drawing/2014/main" id="{5179DE9A-891D-4A49-B49D-6105C8B06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5100" y="3763010"/>
            <a:ext cx="2064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方法步骤：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78E5440-BC76-48FA-A470-35F0ADD23C57}"/>
              </a:ext>
            </a:extLst>
          </p:cNvPr>
          <p:cNvSpPr txBox="1"/>
          <p:nvPr/>
        </p:nvSpPr>
        <p:spPr>
          <a:xfrm>
            <a:off x="899887" y="653142"/>
            <a:ext cx="842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二、观察草履虫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6" grpId="0" bldLvl="0"/>
      <p:bldP spid="56327" grpId="0" bldLvl="0"/>
      <p:bldP spid="56328" grpId="0" bldLvl="0"/>
      <p:bldP spid="56329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57346" descr="20111101060424">
            <a:extLst>
              <a:ext uri="{FF2B5EF4-FFF2-40B4-BE49-F238E27FC236}">
                <a16:creationId xmlns:a16="http://schemas.microsoft.com/office/drawing/2014/main" id="{2FE63A7A-B04F-4DC4-8A23-E5EA8D255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43" y="2292582"/>
            <a:ext cx="5217479" cy="391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57347">
            <a:extLst>
              <a:ext uri="{FF2B5EF4-FFF2-40B4-BE49-F238E27FC236}">
                <a16:creationId xmlns:a16="http://schemas.microsoft.com/office/drawing/2014/main" id="{72621F6B-3097-40A0-9D43-8B5BDA338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0480" y="3725500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草履虫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1CF7C9D-313B-422E-9CE6-6F9EE872D660}"/>
              </a:ext>
            </a:extLst>
          </p:cNvPr>
          <p:cNvSpPr txBox="1"/>
          <p:nvPr/>
        </p:nvSpPr>
        <p:spPr>
          <a:xfrm>
            <a:off x="899887" y="653142"/>
            <a:ext cx="8426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三、单细胞生物的结构和生活</a:t>
            </a:r>
          </a:p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----</a:t>
            </a: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以草履虫为例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34822">
            <a:extLst>
              <a:ext uri="{FF2B5EF4-FFF2-40B4-BE49-F238E27FC236}">
                <a16:creationId xmlns:a16="http://schemas.microsoft.com/office/drawing/2014/main" id="{03834408-1226-4DA8-B019-C9384B3E8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072" y="2352653"/>
            <a:ext cx="6902450" cy="307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草履虫的结构包括哪些，各自的功能是什么？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草履虫体内的食物泡是否只有一个，是静止的吗，大小一样吗，为什么？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伸缩泡在体内分布情况怎样，能说出它们收缩与舒张有什么关系吗？</a:t>
            </a:r>
          </a:p>
        </p:txBody>
      </p:sp>
      <p:pic>
        <p:nvPicPr>
          <p:cNvPr id="20483" name="内容占位符 34824" descr="未命名">
            <a:extLst>
              <a:ext uri="{FF2B5EF4-FFF2-40B4-BE49-F238E27FC236}">
                <a16:creationId xmlns:a16="http://schemas.microsoft.com/office/drawing/2014/main" id="{1ABE1A5C-994C-4150-B452-7D71A0050CE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1478" y="2352653"/>
            <a:ext cx="1536827" cy="3434080"/>
          </a:xfr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7F68C65-A744-401E-B928-A63A39470801}"/>
              </a:ext>
            </a:extLst>
          </p:cNvPr>
          <p:cNvSpPr txBox="1"/>
          <p:nvPr/>
        </p:nvSpPr>
        <p:spPr>
          <a:xfrm>
            <a:off x="899887" y="653142"/>
            <a:ext cx="842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观察与思考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58369" descr="L0803T02_01">
            <a:hlinkClick r:id="rId3"/>
            <a:extLst>
              <a:ext uri="{FF2B5EF4-FFF2-40B4-BE49-F238E27FC236}">
                <a16:creationId xmlns:a16="http://schemas.microsoft.com/office/drawing/2014/main" id="{09415443-372D-4469-B50E-D8D2EE809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0" t="7703" r="19571" b="11476"/>
          <a:stretch>
            <a:fillRect/>
          </a:stretch>
        </p:blipFill>
        <p:spPr bwMode="auto">
          <a:xfrm>
            <a:off x="4731773" y="1460668"/>
            <a:ext cx="1911350" cy="428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文本框 58370">
            <a:extLst>
              <a:ext uri="{FF2B5EF4-FFF2-40B4-BE49-F238E27FC236}">
                <a16:creationId xmlns:a16="http://schemas.microsoft.com/office/drawing/2014/main" id="{D9570E28-8B31-4BB9-B762-4E86CC83F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855" y="1835710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纤毛</a:t>
            </a:r>
          </a:p>
        </p:txBody>
      </p:sp>
      <p:sp>
        <p:nvSpPr>
          <p:cNvPr id="58372" name="文本框 58371">
            <a:extLst>
              <a:ext uri="{FF2B5EF4-FFF2-40B4-BE49-F238E27FC236}">
                <a16:creationId xmlns:a16="http://schemas.microsoft.com/office/drawing/2014/main" id="{8B227BA0-E16E-4802-8259-FD2C26856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746" y="2373159"/>
            <a:ext cx="968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表膜</a:t>
            </a:r>
          </a:p>
        </p:txBody>
      </p:sp>
      <p:sp>
        <p:nvSpPr>
          <p:cNvPr id="58373" name="文本框 58372">
            <a:extLst>
              <a:ext uri="{FF2B5EF4-FFF2-40B4-BE49-F238E27FC236}">
                <a16:creationId xmlns:a16="http://schemas.microsoft.com/office/drawing/2014/main" id="{6641CB37-4E86-4C18-AAE6-F52531218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854" y="2927201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口沟</a:t>
            </a:r>
          </a:p>
        </p:txBody>
      </p:sp>
      <p:sp>
        <p:nvSpPr>
          <p:cNvPr id="58374" name="文本框 58373">
            <a:extLst>
              <a:ext uri="{FF2B5EF4-FFF2-40B4-BE49-F238E27FC236}">
                <a16:creationId xmlns:a16="http://schemas.microsoft.com/office/drawing/2014/main" id="{493B544E-F5C9-4E36-89A3-DEDC41844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853" y="3922729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胞肛</a:t>
            </a:r>
          </a:p>
        </p:txBody>
      </p:sp>
      <p:sp>
        <p:nvSpPr>
          <p:cNvPr id="58375" name="文本框 58374">
            <a:extLst>
              <a:ext uri="{FF2B5EF4-FFF2-40B4-BE49-F238E27FC236}">
                <a16:creationId xmlns:a16="http://schemas.microsoft.com/office/drawing/2014/main" id="{940A2841-7043-43E4-950E-491A6B3B8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718" y="4547186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食物泡</a:t>
            </a:r>
          </a:p>
        </p:txBody>
      </p:sp>
      <p:sp>
        <p:nvSpPr>
          <p:cNvPr id="58376" name="文本框 58375">
            <a:extLst>
              <a:ext uri="{FF2B5EF4-FFF2-40B4-BE49-F238E27FC236}">
                <a16:creationId xmlns:a16="http://schemas.microsoft.com/office/drawing/2014/main" id="{FA088D8E-BE50-46C1-861E-4B3282D0B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580" y="4864350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细胞质</a:t>
            </a:r>
          </a:p>
        </p:txBody>
      </p:sp>
      <p:sp>
        <p:nvSpPr>
          <p:cNvPr id="58377" name="文本框 58376">
            <a:extLst>
              <a:ext uri="{FF2B5EF4-FFF2-40B4-BE49-F238E27FC236}">
                <a16:creationId xmlns:a16="http://schemas.microsoft.com/office/drawing/2014/main" id="{497B79D5-C33F-4226-ACBA-9DC391A5F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580" y="3049311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细胞核</a:t>
            </a:r>
          </a:p>
        </p:txBody>
      </p:sp>
      <p:sp>
        <p:nvSpPr>
          <p:cNvPr id="58378" name="文本框 58377">
            <a:extLst>
              <a:ext uri="{FF2B5EF4-FFF2-40B4-BE49-F238E27FC236}">
                <a16:creationId xmlns:a16="http://schemas.microsoft.com/office/drawing/2014/main" id="{5C9E0EFD-6E79-45EA-9C27-E1B16DC41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757" y="2439177"/>
            <a:ext cx="1257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伸缩泡</a:t>
            </a:r>
          </a:p>
        </p:txBody>
      </p:sp>
      <p:sp>
        <p:nvSpPr>
          <p:cNvPr id="58379" name="文本框 58378">
            <a:extLst>
              <a:ext uri="{FF2B5EF4-FFF2-40B4-BE49-F238E27FC236}">
                <a16:creationId xmlns:a16="http://schemas.microsoft.com/office/drawing/2014/main" id="{AA1B99A3-B4F0-419C-B4B2-FE54519D3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368" y="1885651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收集管</a:t>
            </a:r>
          </a:p>
        </p:txBody>
      </p:sp>
      <p:sp>
        <p:nvSpPr>
          <p:cNvPr id="21515" name="文本框 58379">
            <a:extLst>
              <a:ext uri="{FF2B5EF4-FFF2-40B4-BE49-F238E27FC236}">
                <a16:creationId xmlns:a16="http://schemas.microsoft.com/office/drawing/2014/main" id="{4EA3E9AC-032E-4954-A1EB-DFF00CB05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061" y="6143462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草履虫的结构示意图</a:t>
            </a:r>
          </a:p>
        </p:txBody>
      </p:sp>
      <p:sp>
        <p:nvSpPr>
          <p:cNvPr id="58381" name="文本框 58380">
            <a:extLst>
              <a:ext uri="{FF2B5EF4-FFF2-40B4-BE49-F238E27FC236}">
                <a16:creationId xmlns:a16="http://schemas.microsoft.com/office/drawing/2014/main" id="{0C93D719-E625-4C52-91B3-E878CE1F2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319" y="1803901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（运动）</a:t>
            </a:r>
          </a:p>
        </p:txBody>
      </p:sp>
      <p:sp>
        <p:nvSpPr>
          <p:cNvPr id="58382" name="文本框 58381">
            <a:extLst>
              <a:ext uri="{FF2B5EF4-FFF2-40B4-BE49-F238E27FC236}">
                <a16:creationId xmlns:a16="http://schemas.microsoft.com/office/drawing/2014/main" id="{7267C9B9-67DC-43C0-B4C3-C0CBA0C2F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6945" y="2343453"/>
            <a:ext cx="198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（呼吸、排泄）</a:t>
            </a:r>
          </a:p>
        </p:txBody>
      </p:sp>
      <p:sp>
        <p:nvSpPr>
          <p:cNvPr id="58383" name="文本框 58382">
            <a:extLst>
              <a:ext uri="{FF2B5EF4-FFF2-40B4-BE49-F238E27FC236}">
                <a16:creationId xmlns:a16="http://schemas.microsoft.com/office/drawing/2014/main" id="{376A6640-3F7D-4C41-BDB5-F2EBA19D0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878" y="4943151"/>
            <a:ext cx="198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（消化、吸收）</a:t>
            </a:r>
          </a:p>
        </p:txBody>
      </p:sp>
      <p:sp>
        <p:nvSpPr>
          <p:cNvPr id="58384" name="文本框 58383">
            <a:extLst>
              <a:ext uri="{FF2B5EF4-FFF2-40B4-BE49-F238E27FC236}">
                <a16:creationId xmlns:a16="http://schemas.microsoft.com/office/drawing/2014/main" id="{D6A4E82C-4208-48E7-9196-9A81FA621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718" y="2153485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（排泄）</a:t>
            </a:r>
          </a:p>
        </p:txBody>
      </p:sp>
      <p:sp>
        <p:nvSpPr>
          <p:cNvPr id="58386" name="矩形 58385">
            <a:extLst>
              <a:ext uri="{FF2B5EF4-FFF2-40B4-BE49-F238E27FC236}">
                <a16:creationId xmlns:a16="http://schemas.microsoft.com/office/drawing/2014/main" id="{2100AD46-D7A6-4F1F-A2F4-12A4C6658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746" y="2356651"/>
            <a:ext cx="605332" cy="36422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388" name="矩形 58387">
            <a:extLst>
              <a:ext uri="{FF2B5EF4-FFF2-40B4-BE49-F238E27FC236}">
                <a16:creationId xmlns:a16="http://schemas.microsoft.com/office/drawing/2014/main" id="{63A63602-427A-4AC5-AC60-A0A3EB042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951" y="4864350"/>
            <a:ext cx="1040237" cy="36933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389" name="左大括号 58388">
            <a:extLst>
              <a:ext uri="{FF2B5EF4-FFF2-40B4-BE49-F238E27FC236}">
                <a16:creationId xmlns:a16="http://schemas.microsoft.com/office/drawing/2014/main" id="{0A0DA3A0-560D-496F-BF9C-2DB8EDB3E824}"/>
              </a:ext>
            </a:extLst>
          </p:cNvPr>
          <p:cNvSpPr>
            <a:spLocks/>
          </p:cNvSpPr>
          <p:nvPr/>
        </p:nvSpPr>
        <p:spPr bwMode="auto">
          <a:xfrm>
            <a:off x="3551751" y="1921543"/>
            <a:ext cx="163111" cy="863994"/>
          </a:xfrm>
          <a:prstGeom prst="leftBrace">
            <a:avLst>
              <a:gd name="adj1" fmla="val 3884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1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090B5FD-7D8B-4EE3-A708-BF5C56C18324}"/>
              </a:ext>
            </a:extLst>
          </p:cNvPr>
          <p:cNvSpPr txBox="1"/>
          <p:nvPr/>
        </p:nvSpPr>
        <p:spPr>
          <a:xfrm>
            <a:off x="899887" y="653142"/>
            <a:ext cx="842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、结构与生理活动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  <p:bldP spid="58372" grpId="0"/>
      <p:bldP spid="58373" grpId="0"/>
      <p:bldP spid="58375" grpId="0"/>
      <p:bldP spid="58377" grpId="0"/>
      <p:bldP spid="58378" grpId="0"/>
      <p:bldP spid="58379" grpId="0"/>
      <p:bldP spid="58381" grpId="0"/>
      <p:bldP spid="58382" grpId="0" bldLvl="0"/>
      <p:bldP spid="58383" grpId="0" bldLvl="0"/>
      <p:bldP spid="58384" grpId="0"/>
      <p:bldP spid="583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19459" descr="草履虫的食物">
            <a:extLst>
              <a:ext uri="{FF2B5EF4-FFF2-40B4-BE49-F238E27FC236}">
                <a16:creationId xmlns:a16="http://schemas.microsoft.com/office/drawing/2014/main" id="{1974B9AF-D367-4CE7-88F6-3A0F8B620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03242"/>
            <a:ext cx="6096000" cy="397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7FD73CE-DA2A-4946-9199-60B2DBE07BB8}"/>
              </a:ext>
            </a:extLst>
          </p:cNvPr>
          <p:cNvSpPr txBox="1"/>
          <p:nvPr/>
        </p:nvSpPr>
        <p:spPr>
          <a:xfrm>
            <a:off x="899887" y="653142"/>
            <a:ext cx="842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草履虫的食物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846</Words>
  <Application>Microsoft Office PowerPoint</Application>
  <PresentationFormat>宽屏</PresentationFormat>
  <Paragraphs>142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2020-05-09T09:50:31Z</dcterms:created>
  <dcterms:modified xsi:type="dcterms:W3CDTF">2021-01-09T09:46:36Z</dcterms:modified>
</cp:coreProperties>
</file>