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1" r:id="rId2"/>
    <p:sldId id="272" r:id="rId3"/>
    <p:sldId id="264" r:id="rId4"/>
    <p:sldId id="262" r:id="rId5"/>
    <p:sldId id="263" r:id="rId6"/>
    <p:sldId id="273" r:id="rId7"/>
    <p:sldId id="274" r:id="rId8"/>
    <p:sldId id="266" r:id="rId9"/>
    <p:sldId id="275" r:id="rId10"/>
    <p:sldId id="267" r:id="rId11"/>
    <p:sldId id="268" r:id="rId12"/>
    <p:sldId id="270" r:id="rId13"/>
    <p:sldId id="269" r:id="rId14"/>
    <p:sldId id="276" r:id="rId15"/>
    <p:sldId id="287" r:id="rId16"/>
    <p:sldId id="277" r:id="rId17"/>
    <p:sldId id="27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24DE4F2-B238-4BBB-8840-B4EAE60E59EF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DA99000-1C33-4116-8920-4459AC9E4FD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31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87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95299" y="0"/>
            <a:ext cx="335973" cy="8509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15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3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F153D-2634-4A61-86A1-BC20FEA3F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7F7F9A-A884-481E-94FE-076C1592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BC00A4-AC4B-428D-91CB-B3D28DBE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8006B1-F14B-4844-9FBA-D5F2D8F4A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F8928-CF5D-4210-A8FC-3389789E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16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400050"/>
            <a:ext cx="647700" cy="685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0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9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/>
          <p:cNvSpPr/>
          <p:nvPr userDrawn="1"/>
        </p:nvSpPr>
        <p:spPr>
          <a:xfrm>
            <a:off x="361950" y="323850"/>
            <a:ext cx="838200" cy="838200"/>
          </a:xfrm>
          <a:prstGeom prst="roundRect">
            <a:avLst/>
          </a:prstGeom>
          <a:solidFill>
            <a:srgbClr val="00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 userDrawn="1"/>
        </p:nvSpPr>
        <p:spPr>
          <a:xfrm>
            <a:off x="857250" y="723900"/>
            <a:ext cx="548640" cy="548640"/>
          </a:xfrm>
          <a:prstGeom prst="roundRect">
            <a:avLst/>
          </a:prstGeom>
          <a:solidFill>
            <a:srgbClr val="00A49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01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45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 userDrawn="1"/>
        </p:nvSpPr>
        <p:spPr>
          <a:xfrm rot="10800000">
            <a:off x="0" y="-1"/>
            <a:ext cx="883920" cy="762000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77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62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 rot="20700000">
            <a:off x="499966" y="477209"/>
            <a:ext cx="899983" cy="899983"/>
          </a:xfrm>
          <a:prstGeom prst="ellipse">
            <a:avLst/>
          </a:prstGeom>
          <a:noFill/>
          <a:ln w="282575">
            <a:gradFill>
              <a:gsLst>
                <a:gs pos="0">
                  <a:srgbClr val="00A49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0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52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46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jpe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product.pinsou.com/show.asp?picid=29326" TargetMode="External"/><Relationship Id="rId7" Type="http://schemas.openxmlformats.org/officeDocument/2006/relationships/hyperlink" Target="http://image.baidu.com/i?ct=503316480&amp;z=0&amp;tn=baiduimagedetail&amp;word=%C2%CC%B6%B9&amp;in=32309&amp;cl=2&amp;cm=1&amp;sc=0&amp;lm=-1&amp;pn=8&amp;rn=1&amp;di=276793444&amp;ln=200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hyperlink" Target="http://desk.kuyue.com/desk/class8/3996/b582abdc98673562.htm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GIF"/><Relationship Id="rId5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71346" y="-7727876"/>
            <a:ext cx="13713155" cy="13713155"/>
          </a:xfrm>
          <a:prstGeom prst="ellipse">
            <a:avLst/>
          </a:prstGeom>
          <a:noFill/>
          <a:ln w="1143000">
            <a:gradFill>
              <a:gsLst>
                <a:gs pos="8000">
                  <a:srgbClr val="00A49D"/>
                </a:gs>
                <a:gs pos="88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20700000">
            <a:off x="9671870" y="4895593"/>
            <a:ext cx="4030237" cy="4030237"/>
          </a:xfrm>
          <a:prstGeom prst="ellipse">
            <a:avLst/>
          </a:prstGeom>
          <a:noFill/>
          <a:ln w="762000">
            <a:gradFill>
              <a:gsLst>
                <a:gs pos="0">
                  <a:srgbClr val="00A49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: Rounded Corners 40"/>
          <p:cNvSpPr/>
          <p:nvPr/>
        </p:nvSpPr>
        <p:spPr bwMode="auto">
          <a:xfrm rot="16200000">
            <a:off x="1971310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A49D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: Rounded Corners 43"/>
          <p:cNvSpPr/>
          <p:nvPr/>
        </p:nvSpPr>
        <p:spPr bwMode="auto">
          <a:xfrm rot="16200000">
            <a:off x="3662175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16671" y="3286728"/>
            <a:ext cx="5141599" cy="1614104"/>
            <a:chOff x="1510350" y="2866444"/>
            <a:chExt cx="4098276" cy="1286573"/>
          </a:xfrm>
        </p:grpSpPr>
        <p:sp>
          <p:nvSpPr>
            <p:cNvPr id="13" name="矩形 12"/>
            <p:cNvSpPr/>
            <p:nvPr/>
          </p:nvSpPr>
          <p:spPr bwMode="auto">
            <a:xfrm>
              <a:off x="1510350" y="2866444"/>
              <a:ext cx="4098276" cy="613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4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植物体的结构层次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1293214" y="2640397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第二章  第二节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3214" y="4831861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93214" y="4291047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37668" y="5708743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28533" y="5708743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50" y="1049266"/>
            <a:ext cx="2875893" cy="249203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rgbClr val="00A49D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20481" descr="fanqie"/>
          <p:cNvPicPr>
            <a:picLocks noChangeAspect="1"/>
          </p:cNvPicPr>
          <p:nvPr/>
        </p:nvPicPr>
        <p:blipFill>
          <a:blip r:embed="rId2">
            <a:lum bright="-12000"/>
          </a:blip>
          <a:srcRect l="935" t="25073" r="42450"/>
          <a:stretch>
            <a:fillRect/>
          </a:stretch>
        </p:blipFill>
        <p:spPr>
          <a:xfrm>
            <a:off x="2956560" y="1723088"/>
            <a:ext cx="3034665" cy="206054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434" name="直接连接符 20482"/>
          <p:cNvSpPr/>
          <p:nvPr/>
        </p:nvSpPr>
        <p:spPr>
          <a:xfrm flipV="1">
            <a:off x="5771673" y="2368035"/>
            <a:ext cx="2288857" cy="16205"/>
          </a:xfrm>
          <a:prstGeom prst="line">
            <a:avLst/>
          </a:prstGeom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直接连接符 20483"/>
          <p:cNvSpPr/>
          <p:nvPr/>
        </p:nvSpPr>
        <p:spPr>
          <a:xfrm flipV="1">
            <a:off x="5637292" y="2829001"/>
            <a:ext cx="2423238" cy="1588"/>
          </a:xfrm>
          <a:prstGeom prst="line">
            <a:avLst/>
          </a:prstGeom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直接连接符 20484"/>
          <p:cNvSpPr/>
          <p:nvPr/>
        </p:nvSpPr>
        <p:spPr>
          <a:xfrm>
            <a:off x="4175918" y="1949299"/>
            <a:ext cx="3884613" cy="1587"/>
          </a:xfrm>
          <a:prstGeom prst="line">
            <a:avLst/>
          </a:prstGeom>
          <a:ln w="5715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文本框 20485"/>
          <p:cNvSpPr txBox="1"/>
          <p:nvPr/>
        </p:nvSpPr>
        <p:spPr>
          <a:xfrm>
            <a:off x="8160782" y="1628149"/>
            <a:ext cx="10223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果柄</a:t>
            </a:r>
          </a:p>
        </p:txBody>
      </p:sp>
      <p:sp>
        <p:nvSpPr>
          <p:cNvPr id="18438" name="文本框 20486"/>
          <p:cNvSpPr txBox="1"/>
          <p:nvPr/>
        </p:nvSpPr>
        <p:spPr>
          <a:xfrm>
            <a:off x="8160782" y="2160287"/>
            <a:ext cx="115887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果皮</a:t>
            </a:r>
          </a:p>
        </p:txBody>
      </p:sp>
      <p:sp>
        <p:nvSpPr>
          <p:cNvPr id="18439" name="文本框 20487"/>
          <p:cNvSpPr txBox="1"/>
          <p:nvPr/>
        </p:nvSpPr>
        <p:spPr>
          <a:xfrm>
            <a:off x="8160782" y="2650471"/>
            <a:ext cx="1090612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果肉</a:t>
            </a:r>
          </a:p>
        </p:txBody>
      </p:sp>
      <p:sp>
        <p:nvSpPr>
          <p:cNvPr id="18440" name="直接连接符 20488"/>
          <p:cNvSpPr/>
          <p:nvPr/>
        </p:nvSpPr>
        <p:spPr>
          <a:xfrm flipV="1">
            <a:off x="4264560" y="3293140"/>
            <a:ext cx="3795970" cy="1588"/>
          </a:xfrm>
          <a:prstGeom prst="line">
            <a:avLst/>
          </a:prstGeom>
          <a:ln w="5715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文本框 20489"/>
          <p:cNvSpPr txBox="1"/>
          <p:nvPr/>
        </p:nvSpPr>
        <p:spPr>
          <a:xfrm>
            <a:off x="8160782" y="3133543"/>
            <a:ext cx="1363663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筋络</a:t>
            </a:r>
          </a:p>
        </p:txBody>
      </p:sp>
      <p:sp>
        <p:nvSpPr>
          <p:cNvPr id="20492" name="文本框 20491"/>
          <p:cNvSpPr txBox="1"/>
          <p:nvPr/>
        </p:nvSpPr>
        <p:spPr>
          <a:xfrm>
            <a:off x="2809875" y="4480561"/>
            <a:ext cx="10198735" cy="1689052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番茄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果皮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属于</a:t>
            </a:r>
            <a:r>
              <a:rPr kumimoji="0" lang="zh-CN" altLang="en-US" sz="2400" i="0" u="sng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组织，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保护内部</a:t>
            </a:r>
            <a:endParaRPr kumimoji="0" lang="zh-CN" altLang="en-US" sz="2400" i="0" u="none" strike="noStrike" kern="1200" cap="none" spc="0" normalizeH="0" baseline="0" noProof="1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番茄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果肉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属于</a:t>
            </a:r>
            <a:r>
              <a:rPr kumimoji="0" lang="zh-CN" altLang="en-US" sz="2400" i="0" u="sng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      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组织，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储藏营养</a:t>
            </a:r>
            <a:endParaRPr kumimoji="0" lang="zh-CN" altLang="en-US" sz="2400" i="0" u="none" strike="noStrike" kern="1200" cap="none" spc="0" normalizeH="0" baseline="0" noProof="1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果肉中的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细丝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属于</a:t>
            </a:r>
            <a:r>
              <a:rPr kumimoji="0" lang="zh-CN" altLang="en-US" sz="2400" i="0" u="sng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组织,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运输</a:t>
            </a: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水和无机盐。</a:t>
            </a:r>
            <a:endParaRPr kumimoji="0" lang="zh-CN" altLang="en-US" sz="2400" i="0" u="none" strike="noStrike" kern="1200" cap="none" spc="0" normalizeH="0" baseline="0" noProof="1">
              <a:ln>
                <a:noFill/>
              </a:ln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493" name="文本框 20492"/>
          <p:cNvSpPr txBox="1"/>
          <p:nvPr/>
        </p:nvSpPr>
        <p:spPr>
          <a:xfrm>
            <a:off x="4858324" y="4530476"/>
            <a:ext cx="800219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保护</a:t>
            </a:r>
            <a:endParaRPr kumimoji="0" lang="zh-CN" altLang="en-US" sz="2400" i="0" u="none" strike="noStrike" kern="1200" cap="none" spc="0" normalizeH="0" baseline="0" noProof="1">
              <a:ln>
                <a:noFill/>
              </a:ln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4" name="文本框 20493"/>
          <p:cNvSpPr txBox="1"/>
          <p:nvPr/>
        </p:nvSpPr>
        <p:spPr>
          <a:xfrm>
            <a:off x="4858324" y="5087722"/>
            <a:ext cx="800219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营养</a:t>
            </a:r>
            <a:endParaRPr kumimoji="0" lang="zh-CN" altLang="en-US" sz="2400" i="0" u="none" strike="noStrike" kern="1200" cap="none" spc="0" normalizeH="0" baseline="0" noProof="1">
              <a:ln>
                <a:noFill/>
              </a:ln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95" name="文本框 20494"/>
          <p:cNvSpPr txBox="1"/>
          <p:nvPr/>
        </p:nvSpPr>
        <p:spPr>
          <a:xfrm>
            <a:off x="5382835" y="5644968"/>
            <a:ext cx="800219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输导</a:t>
            </a:r>
            <a:endParaRPr kumimoji="0" lang="zh-CN" altLang="en-US" sz="2400" i="0" u="none" strike="noStrike" kern="1200" cap="none" spc="0" normalizeH="0" baseline="0" noProof="1">
              <a:ln>
                <a:noFill/>
              </a:ln>
              <a:solidFill>
                <a:srgbClr val="FF3300"/>
              </a:solidFill>
              <a:effectLst>
                <a:outerShdw blurRad="38100" dist="38100" dir="2700000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F9418FD-4A0A-4B52-AD1A-27AEA5838712}"/>
              </a:ext>
            </a:extLst>
          </p:cNvPr>
          <p:cNvSpPr txBox="1"/>
          <p:nvPr/>
        </p:nvSpPr>
        <p:spPr>
          <a:xfrm>
            <a:off x="899887" y="653142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学以致用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4" grpId="0"/>
      <p:bldP spid="204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1506" descr="叶的结构"/>
          <p:cNvPicPr>
            <a:picLocks noChangeAspect="1"/>
          </p:cNvPicPr>
          <p:nvPr/>
        </p:nvPicPr>
        <p:blipFill>
          <a:blip r:embed="rId2">
            <a:clrChange>
              <a:clrFrom>
                <a:srgbClr val="C1C5B7"/>
              </a:clrFrom>
              <a:clrTo>
                <a:srgbClr val="C1C5B7">
                  <a:alpha val="0"/>
                </a:srgbClr>
              </a:clrTo>
            </a:clrChange>
            <a:lum bright="12000" contrast="17998"/>
          </a:blip>
          <a:srcRect l="23" b="6"/>
          <a:stretch>
            <a:fillRect/>
          </a:stretch>
        </p:blipFill>
        <p:spPr>
          <a:xfrm>
            <a:off x="1588773" y="2696218"/>
            <a:ext cx="4415683" cy="28866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矩形 21507"/>
          <p:cNvSpPr/>
          <p:nvPr/>
        </p:nvSpPr>
        <p:spPr>
          <a:xfrm>
            <a:off x="8000999" y="2850655"/>
            <a:ext cx="303053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（保护组织）</a:t>
            </a:r>
          </a:p>
        </p:txBody>
      </p:sp>
      <p:sp>
        <p:nvSpPr>
          <p:cNvPr id="21509" name="矩形 21508"/>
          <p:cNvSpPr/>
          <p:nvPr/>
        </p:nvSpPr>
        <p:spPr>
          <a:xfrm>
            <a:off x="8000999" y="3791555"/>
            <a:ext cx="32300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（营养组织）</a:t>
            </a:r>
          </a:p>
        </p:txBody>
      </p:sp>
      <p:sp>
        <p:nvSpPr>
          <p:cNvPr id="21510" name="矩形 21509"/>
          <p:cNvSpPr/>
          <p:nvPr/>
        </p:nvSpPr>
        <p:spPr>
          <a:xfrm>
            <a:off x="1296987" y="5645702"/>
            <a:ext cx="525621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（含输导、机械组织）</a:t>
            </a:r>
          </a:p>
        </p:txBody>
      </p:sp>
      <p:sp>
        <p:nvSpPr>
          <p:cNvPr id="19462" name="左大括号 21510"/>
          <p:cNvSpPr/>
          <p:nvPr/>
        </p:nvSpPr>
        <p:spPr>
          <a:xfrm flipH="1">
            <a:off x="5517003" y="3302483"/>
            <a:ext cx="227965" cy="1377958"/>
          </a:xfrm>
          <a:prstGeom prst="leftBrace">
            <a:avLst>
              <a:gd name="adj1" fmla="val 63625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3" name="文本框 21511"/>
          <p:cNvSpPr txBox="1"/>
          <p:nvPr/>
        </p:nvSpPr>
        <p:spPr>
          <a:xfrm>
            <a:off x="6484639" y="3938518"/>
            <a:ext cx="108144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叶肉</a:t>
            </a:r>
          </a:p>
        </p:txBody>
      </p:sp>
      <p:sp>
        <p:nvSpPr>
          <p:cNvPr id="19464" name="直接连接符 21512"/>
          <p:cNvSpPr/>
          <p:nvPr/>
        </p:nvSpPr>
        <p:spPr>
          <a:xfrm>
            <a:off x="5517004" y="3173235"/>
            <a:ext cx="719138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5" name="文本框 21513"/>
          <p:cNvSpPr txBox="1"/>
          <p:nvPr/>
        </p:nvSpPr>
        <p:spPr>
          <a:xfrm>
            <a:off x="6376870" y="3108017"/>
            <a:ext cx="1296987" cy="3949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上表皮</a:t>
            </a:r>
          </a:p>
        </p:txBody>
      </p:sp>
      <p:sp>
        <p:nvSpPr>
          <p:cNvPr id="19466" name="直接连接符 21514"/>
          <p:cNvSpPr/>
          <p:nvPr/>
        </p:nvSpPr>
        <p:spPr>
          <a:xfrm flipH="1">
            <a:off x="1216359" y="4410727"/>
            <a:ext cx="1968705" cy="1303618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67" name="文本框 21515"/>
          <p:cNvSpPr txBox="1"/>
          <p:nvPr/>
        </p:nvSpPr>
        <p:spPr>
          <a:xfrm>
            <a:off x="581028" y="5737449"/>
            <a:ext cx="9366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叶脉</a:t>
            </a:r>
          </a:p>
        </p:txBody>
      </p:sp>
      <p:pic>
        <p:nvPicPr>
          <p:cNvPr id="19468" name="图片 21516" descr="叶脉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558" y="1423253"/>
            <a:ext cx="3035417" cy="1408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9" name="直接连接符 21517"/>
          <p:cNvSpPr/>
          <p:nvPr/>
        </p:nvSpPr>
        <p:spPr>
          <a:xfrm>
            <a:off x="5330593" y="5002360"/>
            <a:ext cx="719137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470" name="文本框 21518"/>
          <p:cNvSpPr txBox="1"/>
          <p:nvPr/>
        </p:nvSpPr>
        <p:spPr>
          <a:xfrm>
            <a:off x="6376870" y="4936825"/>
            <a:ext cx="1296988" cy="3949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下表皮</a:t>
            </a:r>
          </a:p>
        </p:txBody>
      </p:sp>
      <p:sp>
        <p:nvSpPr>
          <p:cNvPr id="21520" name="矩形 21519"/>
          <p:cNvSpPr/>
          <p:nvPr/>
        </p:nvSpPr>
        <p:spPr>
          <a:xfrm>
            <a:off x="8000999" y="4727721"/>
            <a:ext cx="303053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（保护组织）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A333981-6A78-4669-AA1C-1F2E8CC12F69}"/>
              </a:ext>
            </a:extLst>
          </p:cNvPr>
          <p:cNvSpPr txBox="1"/>
          <p:nvPr/>
        </p:nvSpPr>
        <p:spPr>
          <a:xfrm>
            <a:off x="899887" y="653142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观察叶的横切面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3553"/>
          <p:cNvSpPr/>
          <p:nvPr/>
        </p:nvSpPr>
        <p:spPr>
          <a:xfrm>
            <a:off x="4725404" y="2237527"/>
            <a:ext cx="620649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由许多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形态相似，结构、功能相同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的细胞联合在一起形成的细胞群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组织。 </a:t>
            </a:r>
          </a:p>
        </p:txBody>
      </p:sp>
      <p:sp>
        <p:nvSpPr>
          <p:cNvPr id="23555" name="文本框 23554"/>
          <p:cNvSpPr txBox="1"/>
          <p:nvPr/>
        </p:nvSpPr>
        <p:spPr>
          <a:xfrm>
            <a:off x="4725404" y="3689187"/>
            <a:ext cx="620649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不同的组织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按照一定的次序联合起来，形成具有一定功能的结构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器官。</a:t>
            </a:r>
          </a:p>
        </p:txBody>
      </p:sp>
      <p:grpSp>
        <p:nvGrpSpPr>
          <p:cNvPr id="23556" name="组合 23555"/>
          <p:cNvGrpSpPr/>
          <p:nvPr/>
        </p:nvGrpSpPr>
        <p:grpSpPr>
          <a:xfrm>
            <a:off x="1961493" y="1732473"/>
            <a:ext cx="2401860" cy="792162"/>
            <a:chOff x="-40" y="162"/>
            <a:chExt cx="1689" cy="735"/>
          </a:xfrm>
        </p:grpSpPr>
        <p:sp>
          <p:nvSpPr>
            <p:cNvPr id="21508" name="文本框 23556"/>
            <p:cNvSpPr txBox="1"/>
            <p:nvPr/>
          </p:nvSpPr>
          <p:spPr>
            <a:xfrm>
              <a:off x="-40" y="207"/>
              <a:ext cx="996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细胞</a:t>
              </a:r>
            </a:p>
          </p:txBody>
        </p:sp>
        <p:graphicFrame>
          <p:nvGraphicFramePr>
            <p:cNvPr id="21509" name="对象 235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4168098"/>
                </p:ext>
              </p:extLst>
            </p:nvPr>
          </p:nvGraphicFramePr>
          <p:xfrm>
            <a:off x="742" y="162"/>
            <a:ext cx="907" cy="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2124075" imgH="1628775" progId="PBrush">
                    <p:embed/>
                  </p:oleObj>
                </mc:Choice>
                <mc:Fallback>
                  <p:oleObj r:id="rId2" imgW="2124075" imgH="1628775" progId="PBrush">
                    <p:embed/>
                    <p:pic>
                      <p:nvPicPr>
                        <p:cNvPr id="21509" name="对象 23557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42" y="162"/>
                          <a:ext cx="907" cy="735"/>
                        </a:xfrm>
                        <a:prstGeom prst="rect">
                          <a:avLst/>
                        </a:prstGeom>
                        <a:noFill/>
                        <a:ln w="76200" cap="flat" cmpd="tri">
                          <a:solidFill>
                            <a:schemeClr val="tx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59" name="组合 23558"/>
          <p:cNvGrpSpPr/>
          <p:nvPr/>
        </p:nvGrpSpPr>
        <p:grpSpPr>
          <a:xfrm>
            <a:off x="1933564" y="2876935"/>
            <a:ext cx="2388509" cy="980682"/>
            <a:chOff x="-110" y="228"/>
            <a:chExt cx="1461" cy="674"/>
          </a:xfrm>
        </p:grpSpPr>
        <p:sp>
          <p:nvSpPr>
            <p:cNvPr id="21511" name="文本框 23559"/>
            <p:cNvSpPr txBox="1"/>
            <p:nvPr/>
          </p:nvSpPr>
          <p:spPr>
            <a:xfrm>
              <a:off x="-110" y="293"/>
              <a:ext cx="552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组织</a:t>
              </a:r>
            </a:p>
          </p:txBody>
        </p:sp>
        <p:graphicFrame>
          <p:nvGraphicFramePr>
            <p:cNvPr id="21512" name="对象 235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6050811"/>
                </p:ext>
              </p:extLst>
            </p:nvPr>
          </p:nvGraphicFramePr>
          <p:xfrm>
            <a:off x="610" y="228"/>
            <a:ext cx="741" cy="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MP 图像" r:id="rId4" imgW="1746360" imgH="1225440" progId="Paint.Picture">
                    <p:embed/>
                  </p:oleObj>
                </mc:Choice>
                <mc:Fallback>
                  <p:oleObj name="BMP 图像" r:id="rId4" imgW="1746360" imgH="1225440" progId="Paint.Picture">
                    <p:embed/>
                    <p:pic>
                      <p:nvPicPr>
                        <p:cNvPr id="21512" name="对象 2356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10" y="228"/>
                          <a:ext cx="741" cy="674"/>
                        </a:xfrm>
                        <a:prstGeom prst="rect">
                          <a:avLst/>
                        </a:prstGeom>
                        <a:noFill/>
                        <a:ln w="76200" cap="flat" cmpd="tri">
                          <a:solidFill>
                            <a:schemeClr val="tx1"/>
                          </a:solidFill>
                          <a:prstDash val="solid"/>
                          <a:miter/>
                          <a:headEnd type="none" w="med" len="med"/>
                          <a:tailEnd type="none" w="med" len="med"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562" name="组合 23561"/>
          <p:cNvGrpSpPr/>
          <p:nvPr/>
        </p:nvGrpSpPr>
        <p:grpSpPr>
          <a:xfrm>
            <a:off x="1933507" y="4232178"/>
            <a:ext cx="2378778" cy="865820"/>
            <a:chOff x="-96" y="0"/>
            <a:chExt cx="1752" cy="714"/>
          </a:xfrm>
        </p:grpSpPr>
        <p:sp>
          <p:nvSpPr>
            <p:cNvPr id="21514" name="文本框 23562"/>
            <p:cNvSpPr txBox="1"/>
            <p:nvPr/>
          </p:nvSpPr>
          <p:spPr>
            <a:xfrm>
              <a:off x="-96" y="87"/>
              <a:ext cx="665" cy="4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器官</a:t>
              </a:r>
            </a:p>
          </p:txBody>
        </p:sp>
        <p:pic>
          <p:nvPicPr>
            <p:cNvPr id="21515" name="图片 23563"/>
            <p:cNvPicPr>
              <a:picLocks noChangeAspect="1"/>
            </p:cNvPicPr>
            <p:nvPr/>
          </p:nvPicPr>
          <p:blipFill>
            <a:blip r:embed="rId6"/>
            <a:srcRect t="35001"/>
            <a:stretch>
              <a:fillRect/>
            </a:stretch>
          </p:blipFill>
          <p:spPr>
            <a:xfrm>
              <a:off x="744" y="0"/>
              <a:ext cx="912" cy="714"/>
            </a:xfrm>
            <a:prstGeom prst="rect">
              <a:avLst/>
            </a:prstGeom>
            <a:noFill/>
            <a:ln w="76200" cap="flat" cmpd="tri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grpSp>
        <p:nvGrpSpPr>
          <p:cNvPr id="23565" name="组合 23564"/>
          <p:cNvGrpSpPr/>
          <p:nvPr/>
        </p:nvGrpSpPr>
        <p:grpSpPr>
          <a:xfrm>
            <a:off x="1693196" y="5491985"/>
            <a:ext cx="2515062" cy="1111537"/>
            <a:chOff x="-100" y="-48"/>
            <a:chExt cx="1790" cy="1344"/>
          </a:xfrm>
        </p:grpSpPr>
        <p:sp>
          <p:nvSpPr>
            <p:cNvPr id="21517" name="文本框 23565"/>
            <p:cNvSpPr txBox="1"/>
            <p:nvPr/>
          </p:nvSpPr>
          <p:spPr>
            <a:xfrm>
              <a:off x="-100" y="169"/>
              <a:ext cx="898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植物体</a:t>
              </a:r>
            </a:p>
          </p:txBody>
        </p:sp>
        <p:pic>
          <p:nvPicPr>
            <p:cNvPr id="21518" name="图片 23566" descr="植物体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0" y="-48"/>
              <a:ext cx="790" cy="1344"/>
            </a:xfrm>
            <a:prstGeom prst="rect">
              <a:avLst/>
            </a:prstGeom>
            <a:noFill/>
            <a:ln w="76200" cap="flat" cmpd="tri">
              <a:solidFill>
                <a:srgbClr val="FFCC66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23568" name="文本框 23567"/>
          <p:cNvSpPr txBox="1"/>
          <p:nvPr/>
        </p:nvSpPr>
        <p:spPr>
          <a:xfrm>
            <a:off x="4725404" y="5010701"/>
            <a:ext cx="4892675" cy="83099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根、茎、叶、花、果实、种子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六大器官构成完整的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植物体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69" name="直接连接符 23568"/>
          <p:cNvSpPr/>
          <p:nvPr/>
        </p:nvSpPr>
        <p:spPr>
          <a:xfrm flipH="1">
            <a:off x="2344895" y="2389406"/>
            <a:ext cx="4128" cy="60597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70" name="直接连接符 23569"/>
          <p:cNvSpPr/>
          <p:nvPr/>
        </p:nvSpPr>
        <p:spPr>
          <a:xfrm flipH="1">
            <a:off x="2352990" y="3638320"/>
            <a:ext cx="4127" cy="597853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71" name="直接连接符 23570"/>
          <p:cNvSpPr/>
          <p:nvPr/>
        </p:nvSpPr>
        <p:spPr>
          <a:xfrm>
            <a:off x="2334732" y="5010701"/>
            <a:ext cx="6033" cy="589816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612F48E-2E8B-44D7-AC24-E352D8FEE912}"/>
              </a:ext>
            </a:extLst>
          </p:cNvPr>
          <p:cNvSpPr txBox="1"/>
          <p:nvPr/>
        </p:nvSpPr>
        <p:spPr>
          <a:xfrm>
            <a:off x="869407" y="607428"/>
            <a:ext cx="9459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三、尝试按从微观到宏观，总结植物体的结构层次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组合 24578"/>
          <p:cNvGrpSpPr/>
          <p:nvPr/>
        </p:nvGrpSpPr>
        <p:grpSpPr>
          <a:xfrm>
            <a:off x="1683635" y="823247"/>
            <a:ext cx="8824730" cy="4110366"/>
            <a:chOff x="-120" y="0"/>
            <a:chExt cx="5832" cy="2158"/>
          </a:xfrm>
        </p:grpSpPr>
        <p:grpSp>
          <p:nvGrpSpPr>
            <p:cNvPr id="22531" name="组合 24579"/>
            <p:cNvGrpSpPr/>
            <p:nvPr/>
          </p:nvGrpSpPr>
          <p:grpSpPr>
            <a:xfrm>
              <a:off x="-120" y="768"/>
              <a:ext cx="5832" cy="1390"/>
              <a:chOff x="-120" y="0"/>
              <a:chExt cx="5832" cy="1390"/>
            </a:xfrm>
          </p:grpSpPr>
          <p:sp>
            <p:nvSpPr>
              <p:cNvPr id="22532" name="文本框 24580"/>
              <p:cNvSpPr txBox="1"/>
              <p:nvPr/>
            </p:nvSpPr>
            <p:spPr>
              <a:xfrm>
                <a:off x="-120" y="288"/>
                <a:ext cx="504" cy="6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细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胞</a:t>
                </a:r>
              </a:p>
            </p:txBody>
          </p:sp>
          <p:sp>
            <p:nvSpPr>
              <p:cNvPr id="22533" name="文本框 24581"/>
              <p:cNvSpPr txBox="1"/>
              <p:nvPr/>
            </p:nvSpPr>
            <p:spPr>
              <a:xfrm>
                <a:off x="1008" y="288"/>
                <a:ext cx="576" cy="6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组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织</a:t>
                </a:r>
              </a:p>
            </p:txBody>
          </p:sp>
          <p:sp>
            <p:nvSpPr>
              <p:cNvPr id="22534" name="文本框 24582"/>
              <p:cNvSpPr txBox="1"/>
              <p:nvPr/>
            </p:nvSpPr>
            <p:spPr>
              <a:xfrm>
                <a:off x="384" y="432"/>
                <a:ext cx="720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分化</a:t>
                </a:r>
              </a:p>
            </p:txBody>
          </p:sp>
          <p:sp>
            <p:nvSpPr>
              <p:cNvPr id="22535" name="文本框 24583"/>
              <p:cNvSpPr txBox="1"/>
              <p:nvPr/>
            </p:nvSpPr>
            <p:spPr>
              <a:xfrm>
                <a:off x="1542" y="432"/>
                <a:ext cx="672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组成</a:t>
                </a:r>
              </a:p>
            </p:txBody>
          </p:sp>
          <p:sp>
            <p:nvSpPr>
              <p:cNvPr id="22536" name="文本框 24584"/>
              <p:cNvSpPr txBox="1"/>
              <p:nvPr/>
            </p:nvSpPr>
            <p:spPr>
              <a:xfrm>
                <a:off x="2112" y="288"/>
                <a:ext cx="756" cy="6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器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官</a:t>
                </a:r>
              </a:p>
            </p:txBody>
          </p:sp>
          <p:sp>
            <p:nvSpPr>
              <p:cNvPr id="22537" name="文本框 24585"/>
              <p:cNvSpPr txBox="1"/>
              <p:nvPr/>
            </p:nvSpPr>
            <p:spPr>
              <a:xfrm>
                <a:off x="3072" y="0"/>
                <a:ext cx="672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组成</a:t>
                </a:r>
              </a:p>
            </p:txBody>
          </p:sp>
          <p:sp>
            <p:nvSpPr>
              <p:cNvPr id="22538" name="文本框 24586"/>
              <p:cNvSpPr txBox="1"/>
              <p:nvPr/>
            </p:nvSpPr>
            <p:spPr>
              <a:xfrm>
                <a:off x="3265" y="1115"/>
                <a:ext cx="864" cy="2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系统</a:t>
                </a:r>
              </a:p>
            </p:txBody>
          </p:sp>
          <p:sp>
            <p:nvSpPr>
              <p:cNvPr id="22539" name="文本框 24587"/>
              <p:cNvSpPr txBox="1"/>
              <p:nvPr/>
            </p:nvSpPr>
            <p:spPr>
              <a:xfrm>
                <a:off x="3792" y="864"/>
                <a:ext cx="720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组成</a:t>
                </a:r>
              </a:p>
            </p:txBody>
          </p:sp>
          <p:sp>
            <p:nvSpPr>
              <p:cNvPr id="22540" name="文本框 24588"/>
              <p:cNvSpPr txBox="1"/>
              <p:nvPr/>
            </p:nvSpPr>
            <p:spPr>
              <a:xfrm>
                <a:off x="4335" y="110"/>
                <a:ext cx="1377" cy="2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植物体</a:t>
                </a:r>
              </a:p>
            </p:txBody>
          </p:sp>
          <p:sp>
            <p:nvSpPr>
              <p:cNvPr id="22541" name="文本框 24589"/>
              <p:cNvSpPr txBox="1"/>
              <p:nvPr/>
            </p:nvSpPr>
            <p:spPr>
              <a:xfrm>
                <a:off x="4416" y="1118"/>
                <a:ext cx="1296" cy="2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动物体</a:t>
                </a:r>
              </a:p>
            </p:txBody>
          </p:sp>
          <p:sp>
            <p:nvSpPr>
              <p:cNvPr id="22542" name="文本框 24590"/>
              <p:cNvSpPr txBox="1"/>
              <p:nvPr/>
            </p:nvSpPr>
            <p:spPr>
              <a:xfrm>
                <a:off x="2736" y="870"/>
                <a:ext cx="720" cy="19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组成</a:t>
                </a:r>
              </a:p>
            </p:txBody>
          </p:sp>
          <p:sp>
            <p:nvSpPr>
              <p:cNvPr id="22543" name="直接连接符 24591"/>
              <p:cNvSpPr/>
              <p:nvPr/>
            </p:nvSpPr>
            <p:spPr>
              <a:xfrm>
                <a:off x="303" y="768"/>
                <a:ext cx="624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4" name="直接连接符 24592"/>
              <p:cNvSpPr/>
              <p:nvPr/>
            </p:nvSpPr>
            <p:spPr>
              <a:xfrm>
                <a:off x="1440" y="768"/>
                <a:ext cx="67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5" name="直接连接符 24593"/>
              <p:cNvSpPr/>
              <p:nvPr/>
            </p:nvSpPr>
            <p:spPr>
              <a:xfrm>
                <a:off x="3888" y="1296"/>
                <a:ext cx="43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6" name="直接连接符 24594"/>
              <p:cNvSpPr/>
              <p:nvPr/>
            </p:nvSpPr>
            <p:spPr>
              <a:xfrm>
                <a:off x="2736" y="288"/>
                <a:ext cx="148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7" name="直接连接符 24595"/>
              <p:cNvSpPr/>
              <p:nvPr/>
            </p:nvSpPr>
            <p:spPr>
              <a:xfrm>
                <a:off x="2736" y="1296"/>
                <a:ext cx="52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548" name="直接连接符 24596"/>
              <p:cNvSpPr/>
              <p:nvPr/>
            </p:nvSpPr>
            <p:spPr>
              <a:xfrm>
                <a:off x="2736" y="288"/>
                <a:ext cx="0" cy="100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49" name="文本框 24597"/>
            <p:cNvSpPr txBox="1"/>
            <p:nvPr/>
          </p:nvSpPr>
          <p:spPr>
            <a:xfrm>
              <a:off x="48" y="0"/>
              <a:ext cx="4800" cy="3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601" name="文本框 24600"/>
          <p:cNvSpPr txBox="1"/>
          <p:nvPr/>
        </p:nvSpPr>
        <p:spPr>
          <a:xfrm>
            <a:off x="3431540" y="5727352"/>
            <a:ext cx="413446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植物体没有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系统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结构层次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1C4B7C1-5EC3-443F-93B8-6CA7FBB60103}"/>
              </a:ext>
            </a:extLst>
          </p:cNvPr>
          <p:cNvSpPr txBox="1"/>
          <p:nvPr/>
        </p:nvSpPr>
        <p:spPr>
          <a:xfrm>
            <a:off x="869407" y="607428"/>
            <a:ext cx="2292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课堂小结：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25601"/>
          <p:cNvSpPr txBox="1"/>
          <p:nvPr/>
        </p:nvSpPr>
        <p:spPr>
          <a:xfrm>
            <a:off x="949325" y="1692593"/>
            <a:ext cx="11138535" cy="44590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1.下列哪一项不属于植物体的结构层次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    ）   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A.细胞     B.组织   C.器官     D.系统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2．用开水烫一下番茄，会在其表面撕下一层皮，这层皮属于         （    ）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A．保护组织       B．输导组织 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C．营养组织　    D．机械组织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3.植物体某些部位的细胞具有旺盛的分裂能力，这些部位的细胞称为  （    ） 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A.保护组织       B.营养组织</a:t>
            </a:r>
          </a:p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C.分生组织       D.输导组织</a:t>
            </a:r>
          </a:p>
        </p:txBody>
      </p:sp>
      <p:sp>
        <p:nvSpPr>
          <p:cNvPr id="25604" name="文本框 25603"/>
          <p:cNvSpPr txBox="1"/>
          <p:nvPr/>
        </p:nvSpPr>
        <p:spPr>
          <a:xfrm>
            <a:off x="6518592" y="1571308"/>
            <a:ext cx="628698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25605" name="文本框 25604"/>
          <p:cNvSpPr txBox="1"/>
          <p:nvPr/>
        </p:nvSpPr>
        <p:spPr>
          <a:xfrm>
            <a:off x="10197783" y="2598003"/>
            <a:ext cx="595035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5606" name="文本框 25605"/>
          <p:cNvSpPr txBox="1"/>
          <p:nvPr/>
        </p:nvSpPr>
        <p:spPr>
          <a:xfrm>
            <a:off x="10558145" y="4374818"/>
            <a:ext cx="68453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3D27EEA-F358-40AD-BCEE-62F99288E76F}"/>
              </a:ext>
            </a:extLst>
          </p:cNvPr>
          <p:cNvSpPr txBox="1"/>
          <p:nvPr/>
        </p:nvSpPr>
        <p:spPr>
          <a:xfrm>
            <a:off x="869407" y="607428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/>
      <p:bldP spid="25605" grpId="0" bldLvl="0"/>
      <p:bldP spid="25606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"/>
          <p:cNvSpPr txBox="1"/>
          <p:nvPr/>
        </p:nvSpPr>
        <p:spPr>
          <a:xfrm>
            <a:off x="1005205" y="2223833"/>
            <a:ext cx="10844530" cy="27970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结合所学知识，请回答下列问题：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）构成植物体的基本单位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）与植物的营养有关的器官是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和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。与植物生殖有关的器官是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和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）番茄的表皮属于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组织，而我们食用的果肉属于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组织 。</a:t>
            </a:r>
          </a:p>
        </p:txBody>
      </p:sp>
      <p:sp>
        <p:nvSpPr>
          <p:cNvPr id="31747" name="Text Box 3"/>
          <p:cNvSpPr txBox="1"/>
          <p:nvPr/>
        </p:nvSpPr>
        <p:spPr>
          <a:xfrm>
            <a:off x="5044916" y="2787342"/>
            <a:ext cx="11318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</a:t>
            </a:r>
          </a:p>
        </p:txBody>
      </p:sp>
      <p:sp>
        <p:nvSpPr>
          <p:cNvPr id="31748" name="Text Box 4"/>
          <p:cNvSpPr txBox="1"/>
          <p:nvPr/>
        </p:nvSpPr>
        <p:spPr>
          <a:xfrm>
            <a:off x="5548073" y="3440530"/>
            <a:ext cx="8001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31749" name="Text Box 5"/>
          <p:cNvSpPr txBox="1"/>
          <p:nvPr/>
        </p:nvSpPr>
        <p:spPr>
          <a:xfrm>
            <a:off x="6694405" y="3440530"/>
            <a:ext cx="8299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茎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50" name="Text Box 6"/>
          <p:cNvSpPr txBox="1"/>
          <p:nvPr/>
        </p:nvSpPr>
        <p:spPr>
          <a:xfrm>
            <a:off x="7870582" y="3429000"/>
            <a:ext cx="84518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</a:t>
            </a:r>
          </a:p>
        </p:txBody>
      </p:sp>
      <p:sp>
        <p:nvSpPr>
          <p:cNvPr id="31751" name="Text Box 7"/>
          <p:cNvSpPr txBox="1"/>
          <p:nvPr/>
        </p:nvSpPr>
        <p:spPr>
          <a:xfrm>
            <a:off x="1726565" y="3970941"/>
            <a:ext cx="6661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  </a:t>
            </a:r>
          </a:p>
        </p:txBody>
      </p:sp>
      <p:sp>
        <p:nvSpPr>
          <p:cNvPr id="31752" name="Text Box 8"/>
          <p:cNvSpPr txBox="1"/>
          <p:nvPr/>
        </p:nvSpPr>
        <p:spPr>
          <a:xfrm>
            <a:off x="2757327" y="3995134"/>
            <a:ext cx="113157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果实</a:t>
            </a:r>
          </a:p>
        </p:txBody>
      </p:sp>
      <p:sp>
        <p:nvSpPr>
          <p:cNvPr id="31753" name="Text Box 9"/>
          <p:cNvSpPr txBox="1"/>
          <p:nvPr/>
        </p:nvSpPr>
        <p:spPr>
          <a:xfrm>
            <a:off x="3624894" y="3995134"/>
            <a:ext cx="12573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种子</a:t>
            </a:r>
          </a:p>
        </p:txBody>
      </p:sp>
      <p:sp>
        <p:nvSpPr>
          <p:cNvPr id="31754" name="Text Box 10"/>
          <p:cNvSpPr txBox="1"/>
          <p:nvPr/>
        </p:nvSpPr>
        <p:spPr>
          <a:xfrm>
            <a:off x="4104083" y="4448258"/>
            <a:ext cx="14439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保护</a:t>
            </a:r>
          </a:p>
        </p:txBody>
      </p:sp>
      <p:sp>
        <p:nvSpPr>
          <p:cNvPr id="31755" name="Text Box 11"/>
          <p:cNvSpPr txBox="1"/>
          <p:nvPr/>
        </p:nvSpPr>
        <p:spPr>
          <a:xfrm>
            <a:off x="9089548" y="4448258"/>
            <a:ext cx="16440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营养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E2CB9B-BB5D-4D3D-819E-4C31055B9B8C}"/>
              </a:ext>
            </a:extLst>
          </p:cNvPr>
          <p:cNvSpPr txBox="1"/>
          <p:nvPr/>
        </p:nvSpPr>
        <p:spPr>
          <a:xfrm>
            <a:off x="869407" y="607428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/>
      <p:bldP spid="31751" grpId="0"/>
      <p:bldP spid="31752" grpId="0"/>
      <p:bldP spid="31753" grpId="0"/>
      <p:bldP spid="31754" grpId="0"/>
      <p:bldP spid="317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71346" y="-7727876"/>
            <a:ext cx="13713155" cy="13713155"/>
          </a:xfrm>
          <a:prstGeom prst="ellipse">
            <a:avLst/>
          </a:prstGeom>
          <a:noFill/>
          <a:ln w="1143000">
            <a:gradFill>
              <a:gsLst>
                <a:gs pos="8000">
                  <a:srgbClr val="00A49D"/>
                </a:gs>
                <a:gs pos="88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20700000">
            <a:off x="9671870" y="4895593"/>
            <a:ext cx="4030237" cy="4030237"/>
          </a:xfrm>
          <a:prstGeom prst="ellipse">
            <a:avLst/>
          </a:prstGeom>
          <a:noFill/>
          <a:ln w="762000">
            <a:gradFill>
              <a:gsLst>
                <a:gs pos="0">
                  <a:srgbClr val="00A49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: Rounded Corners 40"/>
          <p:cNvSpPr/>
          <p:nvPr/>
        </p:nvSpPr>
        <p:spPr bwMode="auto">
          <a:xfrm rot="16200000">
            <a:off x="1971310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A49D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: Rounded Corners 43"/>
          <p:cNvSpPr/>
          <p:nvPr/>
        </p:nvSpPr>
        <p:spPr bwMode="auto">
          <a:xfrm rot="16200000">
            <a:off x="3662175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216671" y="3286728"/>
            <a:ext cx="5141599" cy="1614104"/>
            <a:chOff x="1510350" y="2866444"/>
            <a:chExt cx="4098276" cy="1286573"/>
          </a:xfrm>
        </p:grpSpPr>
        <p:sp>
          <p:nvSpPr>
            <p:cNvPr id="13" name="矩形 12"/>
            <p:cNvSpPr/>
            <p:nvPr/>
          </p:nvSpPr>
          <p:spPr bwMode="auto">
            <a:xfrm>
              <a:off x="1510350" y="2866444"/>
              <a:ext cx="4098276" cy="613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4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感谢你的仔细聆听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376471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1293214" y="2640397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第二章  第二节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3214" y="4831861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93214" y="4291047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37668" y="5708743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28533" y="5708743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50" y="1049266"/>
            <a:ext cx="2875893" cy="249203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rgbClr val="00A49D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8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99887" y="653142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一、绿色开花植物六大器官</a:t>
            </a:r>
          </a:p>
        </p:txBody>
      </p:sp>
      <p:sp>
        <p:nvSpPr>
          <p:cNvPr id="3" name="文本框 9217">
            <a:extLst>
              <a:ext uri="{FF2B5EF4-FFF2-40B4-BE49-F238E27FC236}">
                <a16:creationId xmlns:a16="http://schemas.microsoft.com/office/drawing/2014/main" id="{B2B2CF4B-B4C4-4C70-8693-FF83990B154B}"/>
              </a:ext>
            </a:extLst>
          </p:cNvPr>
          <p:cNvSpPr txBox="1"/>
          <p:nvPr/>
        </p:nvSpPr>
        <p:spPr>
          <a:xfrm>
            <a:off x="6425714" y="4812706"/>
            <a:ext cx="818347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内容占位符 9218">
            <a:extLst>
              <a:ext uri="{FF2B5EF4-FFF2-40B4-BE49-F238E27FC236}">
                <a16:creationId xmlns:a16="http://schemas.microsoft.com/office/drawing/2014/main" id="{9241B95E-C63A-4193-8979-328A16A8E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267715"/>
              </p:ext>
            </p:extLst>
          </p:nvPr>
        </p:nvGraphicFramePr>
        <p:xfrm>
          <a:off x="2950022" y="1713753"/>
          <a:ext cx="6549873" cy="4261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010400" imgH="4914900" progId="">
                  <p:embed/>
                </p:oleObj>
              </mc:Choice>
              <mc:Fallback>
                <p:oleObj r:id="rId2" imgW="7010400" imgH="4914900" progId="">
                  <p:embed/>
                  <p:pic>
                    <p:nvPicPr>
                      <p:cNvPr id="8194" name="内容占位符 92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0022" y="1713753"/>
                        <a:ext cx="6549873" cy="426196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9219">
            <a:extLst>
              <a:ext uri="{FF2B5EF4-FFF2-40B4-BE49-F238E27FC236}">
                <a16:creationId xmlns:a16="http://schemas.microsoft.com/office/drawing/2014/main" id="{69D50A67-63A5-4FC1-BF8E-EAD1BF9E647B}"/>
              </a:ext>
            </a:extLst>
          </p:cNvPr>
          <p:cNvSpPr txBox="1"/>
          <p:nvPr/>
        </p:nvSpPr>
        <p:spPr>
          <a:xfrm>
            <a:off x="6478628" y="5874379"/>
            <a:ext cx="3260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7" name="矩形 9220">
            <a:extLst>
              <a:ext uri="{FF2B5EF4-FFF2-40B4-BE49-F238E27FC236}">
                <a16:creationId xmlns:a16="http://schemas.microsoft.com/office/drawing/2014/main" id="{3B5F1C5D-BF67-4812-995E-C3898C3B3FE0}"/>
              </a:ext>
            </a:extLst>
          </p:cNvPr>
          <p:cNvSpPr/>
          <p:nvPr/>
        </p:nvSpPr>
        <p:spPr>
          <a:xfrm>
            <a:off x="8968855" y="5172199"/>
            <a:ext cx="3260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sp>
        <p:nvSpPr>
          <p:cNvPr id="8" name="矩形 9221">
            <a:extLst>
              <a:ext uri="{FF2B5EF4-FFF2-40B4-BE49-F238E27FC236}">
                <a16:creationId xmlns:a16="http://schemas.microsoft.com/office/drawing/2014/main" id="{FBC953A4-33B6-4F60-B98D-563905CC723C}"/>
              </a:ext>
            </a:extLst>
          </p:cNvPr>
          <p:cNvSpPr/>
          <p:nvPr/>
        </p:nvSpPr>
        <p:spPr>
          <a:xfrm>
            <a:off x="8408343" y="3956239"/>
            <a:ext cx="3260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9" name="矩形 9222">
            <a:extLst>
              <a:ext uri="{FF2B5EF4-FFF2-40B4-BE49-F238E27FC236}">
                <a16:creationId xmlns:a16="http://schemas.microsoft.com/office/drawing/2014/main" id="{A2210C72-F5C1-4D84-BC1F-41B78E06C818}"/>
              </a:ext>
            </a:extLst>
          </p:cNvPr>
          <p:cNvSpPr/>
          <p:nvPr/>
        </p:nvSpPr>
        <p:spPr>
          <a:xfrm>
            <a:off x="6618423" y="3762213"/>
            <a:ext cx="529644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④</a:t>
            </a:r>
          </a:p>
        </p:txBody>
      </p:sp>
      <p:sp>
        <p:nvSpPr>
          <p:cNvPr id="10" name="矩形 9223">
            <a:extLst>
              <a:ext uri="{FF2B5EF4-FFF2-40B4-BE49-F238E27FC236}">
                <a16:creationId xmlns:a16="http://schemas.microsoft.com/office/drawing/2014/main" id="{6B73B97B-5E11-4328-9C9F-445D05CB76BE}"/>
              </a:ext>
            </a:extLst>
          </p:cNvPr>
          <p:cNvSpPr/>
          <p:nvPr/>
        </p:nvSpPr>
        <p:spPr>
          <a:xfrm>
            <a:off x="8549634" y="2403986"/>
            <a:ext cx="3260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⑤</a:t>
            </a:r>
          </a:p>
        </p:txBody>
      </p:sp>
      <p:sp>
        <p:nvSpPr>
          <p:cNvPr id="11" name="矩形 9224">
            <a:extLst>
              <a:ext uri="{FF2B5EF4-FFF2-40B4-BE49-F238E27FC236}">
                <a16:creationId xmlns:a16="http://schemas.microsoft.com/office/drawing/2014/main" id="{24E2AD8D-C02E-4AC7-817B-D05D3F82E1A5}"/>
              </a:ext>
            </a:extLst>
          </p:cNvPr>
          <p:cNvSpPr/>
          <p:nvPr/>
        </p:nvSpPr>
        <p:spPr>
          <a:xfrm>
            <a:off x="6305749" y="2334313"/>
            <a:ext cx="3260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⑥</a:t>
            </a:r>
          </a:p>
        </p:txBody>
      </p:sp>
      <p:sp>
        <p:nvSpPr>
          <p:cNvPr id="12" name="文本框 9225">
            <a:extLst>
              <a:ext uri="{FF2B5EF4-FFF2-40B4-BE49-F238E27FC236}">
                <a16:creationId xmlns:a16="http://schemas.microsoft.com/office/drawing/2014/main" id="{3DB37B1B-C1F7-4CA7-8F8F-B54040F4B0FB}"/>
              </a:ext>
            </a:extLst>
          </p:cNvPr>
          <p:cNvSpPr txBox="1"/>
          <p:nvPr/>
        </p:nvSpPr>
        <p:spPr>
          <a:xfrm>
            <a:off x="3579009" y="5976862"/>
            <a:ext cx="81834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油菜</a:t>
            </a:r>
          </a:p>
        </p:txBody>
      </p:sp>
      <p:sp>
        <p:nvSpPr>
          <p:cNvPr id="13" name="矩形标注 9226">
            <a:extLst>
              <a:ext uri="{FF2B5EF4-FFF2-40B4-BE49-F238E27FC236}">
                <a16:creationId xmlns:a16="http://schemas.microsoft.com/office/drawing/2014/main" id="{93F442C2-0080-4735-8AB3-58AAFD4E87B4}"/>
              </a:ext>
            </a:extLst>
          </p:cNvPr>
          <p:cNvSpPr/>
          <p:nvPr/>
        </p:nvSpPr>
        <p:spPr>
          <a:xfrm>
            <a:off x="6834887" y="5743745"/>
            <a:ext cx="480819" cy="463949"/>
          </a:xfrm>
          <a:prstGeom prst="wedgeRectCallout">
            <a:avLst>
              <a:gd name="adj1" fmla="val -85097"/>
              <a:gd name="adj2" fmla="val -18384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4" name="椭圆形标注 9227">
            <a:extLst>
              <a:ext uri="{FF2B5EF4-FFF2-40B4-BE49-F238E27FC236}">
                <a16:creationId xmlns:a16="http://schemas.microsoft.com/office/drawing/2014/main" id="{D487E736-B053-40D7-987C-6A7F5A004A78}"/>
              </a:ext>
            </a:extLst>
          </p:cNvPr>
          <p:cNvSpPr/>
          <p:nvPr/>
        </p:nvSpPr>
        <p:spPr>
          <a:xfrm>
            <a:off x="8926204" y="4625171"/>
            <a:ext cx="529644" cy="515120"/>
          </a:xfrm>
          <a:prstGeom prst="wedgeEllipseCallout">
            <a:avLst>
              <a:gd name="adj1" fmla="val -71444"/>
              <a:gd name="adj2" fmla="val 78255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茎</a:t>
            </a:r>
          </a:p>
        </p:txBody>
      </p:sp>
      <p:sp>
        <p:nvSpPr>
          <p:cNvPr id="15" name="矩形标注 9228">
            <a:extLst>
              <a:ext uri="{FF2B5EF4-FFF2-40B4-BE49-F238E27FC236}">
                <a16:creationId xmlns:a16="http://schemas.microsoft.com/office/drawing/2014/main" id="{4640D140-4E20-494F-80CB-67166184913F}"/>
              </a:ext>
            </a:extLst>
          </p:cNvPr>
          <p:cNvSpPr/>
          <p:nvPr/>
        </p:nvSpPr>
        <p:spPr>
          <a:xfrm>
            <a:off x="7813106" y="3955288"/>
            <a:ext cx="481880" cy="412779"/>
          </a:xfrm>
          <a:prstGeom prst="wedgeRectCallout">
            <a:avLst>
              <a:gd name="adj1" fmla="val 103963"/>
              <a:gd name="adj2" fmla="val -54407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</a:t>
            </a:r>
          </a:p>
        </p:txBody>
      </p:sp>
      <p:sp>
        <p:nvSpPr>
          <p:cNvPr id="16" name="矩形标注 9229">
            <a:extLst>
              <a:ext uri="{FF2B5EF4-FFF2-40B4-BE49-F238E27FC236}">
                <a16:creationId xmlns:a16="http://schemas.microsoft.com/office/drawing/2014/main" id="{60F2BB9C-117A-4C5A-A209-9DAEEC0E31E8}"/>
              </a:ext>
            </a:extLst>
          </p:cNvPr>
          <p:cNvSpPr/>
          <p:nvPr/>
        </p:nvSpPr>
        <p:spPr>
          <a:xfrm>
            <a:off x="7100512" y="3829396"/>
            <a:ext cx="433055" cy="412779"/>
          </a:xfrm>
          <a:prstGeom prst="wedgeRectCallout">
            <a:avLst>
              <a:gd name="adj1" fmla="val -87500"/>
              <a:gd name="adj2" fmla="val -91875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</a:t>
            </a:r>
          </a:p>
        </p:txBody>
      </p:sp>
      <p:sp>
        <p:nvSpPr>
          <p:cNvPr id="17" name="圆角矩形标注 9230">
            <a:extLst>
              <a:ext uri="{FF2B5EF4-FFF2-40B4-BE49-F238E27FC236}">
                <a16:creationId xmlns:a16="http://schemas.microsoft.com/office/drawing/2014/main" id="{2C7EAE37-C6F1-44E9-8987-54599D6698A5}"/>
              </a:ext>
            </a:extLst>
          </p:cNvPr>
          <p:cNvSpPr/>
          <p:nvPr/>
        </p:nvSpPr>
        <p:spPr>
          <a:xfrm>
            <a:off x="7592600" y="2393761"/>
            <a:ext cx="795439" cy="516258"/>
          </a:xfrm>
          <a:prstGeom prst="wedgeRoundRectCallout">
            <a:avLst>
              <a:gd name="adj1" fmla="val 45296"/>
              <a:gd name="adj2" fmla="val -101542"/>
              <a:gd name="adj3" fmla="val 16667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果实</a:t>
            </a:r>
          </a:p>
        </p:txBody>
      </p:sp>
      <p:sp>
        <p:nvSpPr>
          <p:cNvPr id="18" name="矩形标注 9231">
            <a:extLst>
              <a:ext uri="{FF2B5EF4-FFF2-40B4-BE49-F238E27FC236}">
                <a16:creationId xmlns:a16="http://schemas.microsoft.com/office/drawing/2014/main" id="{E5B04208-69FC-4AE7-94BB-E6DED65B3831}"/>
              </a:ext>
            </a:extLst>
          </p:cNvPr>
          <p:cNvSpPr/>
          <p:nvPr/>
        </p:nvSpPr>
        <p:spPr>
          <a:xfrm>
            <a:off x="6709246" y="2175008"/>
            <a:ext cx="721759" cy="412779"/>
          </a:xfrm>
          <a:prstGeom prst="wedgeRectCallout">
            <a:avLst>
              <a:gd name="adj1" fmla="val -97352"/>
              <a:gd name="adj2" fmla="val -30718"/>
            </a:avLst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2289" descr="植物体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8366" y="1849120"/>
            <a:ext cx="2698769" cy="4473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左大括号 12290"/>
          <p:cNvSpPr/>
          <p:nvPr/>
        </p:nvSpPr>
        <p:spPr>
          <a:xfrm>
            <a:off x="1877798" y="3510360"/>
            <a:ext cx="203540" cy="2424904"/>
          </a:xfrm>
          <a:prstGeom prst="leftBrace">
            <a:avLst>
              <a:gd name="adj1" fmla="val 78814"/>
              <a:gd name="adj2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67" name="文本框 12291"/>
          <p:cNvSpPr txBox="1"/>
          <p:nvPr/>
        </p:nvSpPr>
        <p:spPr>
          <a:xfrm>
            <a:off x="8934978" y="1871140"/>
            <a:ext cx="5822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</a:t>
            </a:r>
          </a:p>
        </p:txBody>
      </p:sp>
      <p:pic>
        <p:nvPicPr>
          <p:cNvPr id="11268" name="图片 12292" descr="果实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962" y="3205371"/>
            <a:ext cx="1308172" cy="2254735"/>
          </a:xfrm>
          <a:prstGeom prst="rect">
            <a:avLst/>
          </a:prstGeom>
          <a:noFill/>
          <a:ln w="76200" cap="flat" cmpd="tri">
            <a:solidFill>
              <a:srgbClr val="FFCC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69" name="文本框 12293"/>
          <p:cNvSpPr txBox="1"/>
          <p:nvPr/>
        </p:nvSpPr>
        <p:spPr>
          <a:xfrm>
            <a:off x="2217316" y="3261751"/>
            <a:ext cx="5822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</a:t>
            </a:r>
          </a:p>
        </p:txBody>
      </p:sp>
      <p:sp>
        <p:nvSpPr>
          <p:cNvPr id="11270" name="文本框 12294"/>
          <p:cNvSpPr txBox="1"/>
          <p:nvPr/>
        </p:nvSpPr>
        <p:spPr>
          <a:xfrm>
            <a:off x="2225917" y="4107098"/>
            <a:ext cx="5822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茎</a:t>
            </a:r>
          </a:p>
        </p:txBody>
      </p:sp>
      <p:sp>
        <p:nvSpPr>
          <p:cNvPr id="11271" name="文本框 12295"/>
          <p:cNvSpPr txBox="1"/>
          <p:nvPr/>
        </p:nvSpPr>
        <p:spPr>
          <a:xfrm>
            <a:off x="2221563" y="5605657"/>
            <a:ext cx="58221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</p:txBody>
      </p:sp>
      <p:sp>
        <p:nvSpPr>
          <p:cNvPr id="11272" name="文本框 12296"/>
          <p:cNvSpPr txBox="1"/>
          <p:nvPr/>
        </p:nvSpPr>
        <p:spPr>
          <a:xfrm>
            <a:off x="8934978" y="3380123"/>
            <a:ext cx="124456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种子</a:t>
            </a:r>
          </a:p>
        </p:txBody>
      </p:sp>
      <p:sp>
        <p:nvSpPr>
          <p:cNvPr id="11273" name="文本框 12297"/>
          <p:cNvSpPr txBox="1"/>
          <p:nvPr/>
        </p:nvSpPr>
        <p:spPr>
          <a:xfrm>
            <a:off x="8934978" y="3948633"/>
            <a:ext cx="124456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果实</a:t>
            </a:r>
          </a:p>
        </p:txBody>
      </p:sp>
      <p:sp>
        <p:nvSpPr>
          <p:cNvPr id="12299" name="右大括号 12298"/>
          <p:cNvSpPr/>
          <p:nvPr/>
        </p:nvSpPr>
        <p:spPr>
          <a:xfrm>
            <a:off x="9974211" y="2163528"/>
            <a:ext cx="252305" cy="2133756"/>
          </a:xfrm>
          <a:prstGeom prst="rightBrace">
            <a:avLst>
              <a:gd name="adj1" fmla="val 55947"/>
              <a:gd name="adj2" fmla="val 5000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0" name="文本框 12299"/>
          <p:cNvSpPr txBox="1"/>
          <p:nvPr/>
        </p:nvSpPr>
        <p:spPr>
          <a:xfrm flipH="1">
            <a:off x="1144337" y="3738880"/>
            <a:ext cx="292816" cy="206210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营养器官</a:t>
            </a:r>
          </a:p>
        </p:txBody>
      </p:sp>
      <p:sp>
        <p:nvSpPr>
          <p:cNvPr id="12301" name="文本框 12300"/>
          <p:cNvSpPr txBox="1"/>
          <p:nvPr/>
        </p:nvSpPr>
        <p:spPr>
          <a:xfrm>
            <a:off x="10371566" y="2225416"/>
            <a:ext cx="570337" cy="206210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生殖器官</a:t>
            </a:r>
          </a:p>
        </p:txBody>
      </p:sp>
      <p:sp>
        <p:nvSpPr>
          <p:cNvPr id="11277" name="直接连接符 12301"/>
          <p:cNvSpPr/>
          <p:nvPr/>
        </p:nvSpPr>
        <p:spPr>
          <a:xfrm flipV="1">
            <a:off x="4863449" y="2163528"/>
            <a:ext cx="4051359" cy="41509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8" name="直接连接符 12302"/>
          <p:cNvSpPr/>
          <p:nvPr/>
        </p:nvSpPr>
        <p:spPr>
          <a:xfrm flipH="1" flipV="1">
            <a:off x="2863847" y="5898045"/>
            <a:ext cx="1716210" cy="13429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9" name="直接连接符 12303"/>
          <p:cNvSpPr/>
          <p:nvPr/>
        </p:nvSpPr>
        <p:spPr>
          <a:xfrm flipH="1" flipV="1">
            <a:off x="2861577" y="4494301"/>
            <a:ext cx="2058056" cy="13429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0" name="直接连接符 12304"/>
          <p:cNvSpPr/>
          <p:nvPr/>
        </p:nvSpPr>
        <p:spPr>
          <a:xfrm flipH="1">
            <a:off x="2863848" y="3573367"/>
            <a:ext cx="1277327" cy="20952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1" name="直接连接符 12305"/>
          <p:cNvSpPr/>
          <p:nvPr/>
        </p:nvSpPr>
        <p:spPr>
          <a:xfrm flipV="1">
            <a:off x="7781921" y="4287519"/>
            <a:ext cx="1138559" cy="1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82" name="直接连接符 12306"/>
          <p:cNvSpPr/>
          <p:nvPr/>
        </p:nvSpPr>
        <p:spPr>
          <a:xfrm flipV="1">
            <a:off x="7255048" y="3672511"/>
            <a:ext cx="1665432" cy="1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D798E41-D07C-433D-9696-1E19EE6F5D82}"/>
              </a:ext>
            </a:extLst>
          </p:cNvPr>
          <p:cNvSpPr txBox="1"/>
          <p:nvPr/>
        </p:nvSpPr>
        <p:spPr>
          <a:xfrm>
            <a:off x="899887" y="653142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一、绿色开花植物六大器官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nimBg="1"/>
      <p:bldP spid="12299" grpId="0" bldLvl="0" animBg="1"/>
      <p:bldP spid="12300" grpId="0"/>
      <p:bldP spid="123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02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7265" y="3182906"/>
            <a:ext cx="2158870" cy="14392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文本框 10242"/>
          <p:cNvSpPr txBox="1"/>
          <p:nvPr/>
        </p:nvSpPr>
        <p:spPr>
          <a:xfrm>
            <a:off x="6804935" y="4798959"/>
            <a:ext cx="1490662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西兰花</a:t>
            </a:r>
          </a:p>
        </p:txBody>
      </p:sp>
      <p:sp>
        <p:nvSpPr>
          <p:cNvPr id="10244" name="文本框 10243"/>
          <p:cNvSpPr txBox="1"/>
          <p:nvPr/>
        </p:nvSpPr>
        <p:spPr>
          <a:xfrm>
            <a:off x="1831770" y="4798959"/>
            <a:ext cx="115252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果实</a:t>
            </a:r>
          </a:p>
        </p:txBody>
      </p:sp>
      <p:sp>
        <p:nvSpPr>
          <p:cNvPr id="10245" name="文本框 10244"/>
          <p:cNvSpPr txBox="1"/>
          <p:nvPr/>
        </p:nvSpPr>
        <p:spPr>
          <a:xfrm>
            <a:off x="4682356" y="4743877"/>
            <a:ext cx="1081088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种子</a:t>
            </a:r>
          </a:p>
        </p:txBody>
      </p:sp>
      <p:sp>
        <p:nvSpPr>
          <p:cNvPr id="10246" name="文本框 10245"/>
          <p:cNvSpPr txBox="1"/>
          <p:nvPr/>
        </p:nvSpPr>
        <p:spPr>
          <a:xfrm>
            <a:off x="10259327" y="4755836"/>
            <a:ext cx="118014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果实</a:t>
            </a:r>
          </a:p>
        </p:txBody>
      </p:sp>
      <p:sp>
        <p:nvSpPr>
          <p:cNvPr id="10249" name="文本框 10248"/>
          <p:cNvSpPr txBox="1"/>
          <p:nvPr/>
        </p:nvSpPr>
        <p:spPr>
          <a:xfrm>
            <a:off x="7928553" y="4812524"/>
            <a:ext cx="49244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</a:t>
            </a:r>
          </a:p>
        </p:txBody>
      </p:sp>
      <p:grpSp>
        <p:nvGrpSpPr>
          <p:cNvPr id="9227" name="组合 10251"/>
          <p:cNvGrpSpPr/>
          <p:nvPr/>
        </p:nvGrpSpPr>
        <p:grpSpPr>
          <a:xfrm>
            <a:off x="9402581" y="3497280"/>
            <a:ext cx="1561046" cy="1747149"/>
            <a:chOff x="-109" y="478"/>
            <a:chExt cx="1259" cy="1449"/>
          </a:xfrm>
        </p:grpSpPr>
        <p:pic>
          <p:nvPicPr>
            <p:cNvPr id="9228" name="图片 10252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75" y="478"/>
              <a:ext cx="1225" cy="8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9" name="文本框 10253"/>
            <p:cNvSpPr txBox="1"/>
            <p:nvPr/>
          </p:nvSpPr>
          <p:spPr>
            <a:xfrm>
              <a:off x="-109" y="1544"/>
              <a:ext cx="674" cy="3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茄子</a:t>
              </a:r>
            </a:p>
          </p:txBody>
        </p:sp>
      </p:grpSp>
      <p:grpSp>
        <p:nvGrpSpPr>
          <p:cNvPr id="9236" name="组合 10260"/>
          <p:cNvGrpSpPr/>
          <p:nvPr/>
        </p:nvGrpSpPr>
        <p:grpSpPr>
          <a:xfrm>
            <a:off x="1135380" y="3019664"/>
            <a:ext cx="1349329" cy="2228838"/>
            <a:chOff x="-37" y="0"/>
            <a:chExt cx="1168" cy="1717"/>
          </a:xfrm>
        </p:grpSpPr>
        <p:pic>
          <p:nvPicPr>
            <p:cNvPr id="9237" name="图片 10261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6" y="0"/>
              <a:ext cx="1015" cy="136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38" name="文本框 10262"/>
            <p:cNvSpPr txBox="1"/>
            <p:nvPr/>
          </p:nvSpPr>
          <p:spPr>
            <a:xfrm>
              <a:off x="-37" y="1361"/>
              <a:ext cx="693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葡萄</a:t>
              </a:r>
            </a:p>
          </p:txBody>
        </p:sp>
      </p:grpSp>
      <p:grpSp>
        <p:nvGrpSpPr>
          <p:cNvPr id="9239" name="组合 10263"/>
          <p:cNvGrpSpPr/>
          <p:nvPr/>
        </p:nvGrpSpPr>
        <p:grpSpPr>
          <a:xfrm>
            <a:off x="3709334" y="3273486"/>
            <a:ext cx="1757315" cy="1918534"/>
            <a:chOff x="0" y="146"/>
            <a:chExt cx="1180" cy="1156"/>
          </a:xfrm>
        </p:grpSpPr>
        <p:pic>
          <p:nvPicPr>
            <p:cNvPr id="9240" name="图片 10264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46"/>
              <a:ext cx="1180" cy="7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41" name="文本框 10265"/>
            <p:cNvSpPr txBox="1"/>
            <p:nvPr/>
          </p:nvSpPr>
          <p:spPr>
            <a:xfrm>
              <a:off x="8" y="1024"/>
              <a:ext cx="746" cy="27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绿豆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18D64A88-800D-47F7-B8A2-7CF7CE35036C}"/>
              </a:ext>
            </a:extLst>
          </p:cNvPr>
          <p:cNvSpPr txBox="1"/>
          <p:nvPr/>
        </p:nvSpPr>
        <p:spPr>
          <a:xfrm>
            <a:off x="899887" y="653142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一、绿色开花植物六大器官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D9F2D5-9576-48E5-9D3B-30B8F16E134A}"/>
              </a:ext>
            </a:extLst>
          </p:cNvPr>
          <p:cNvSpPr/>
          <p:nvPr/>
        </p:nvSpPr>
        <p:spPr>
          <a:xfrm>
            <a:off x="1173795" y="1627290"/>
            <a:ext cx="5827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请你辨认：平时所吃的食物属于植物的哪些器官？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1266"/>
          <p:cNvSpPr txBox="1"/>
          <p:nvPr/>
        </p:nvSpPr>
        <p:spPr>
          <a:xfrm>
            <a:off x="2967990" y="1936566"/>
            <a:ext cx="112947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连一连：植物体每一种器官的主要功能是什么？</a:t>
            </a:r>
          </a:p>
        </p:txBody>
      </p:sp>
      <p:sp>
        <p:nvSpPr>
          <p:cNvPr id="10243" name="矩形 11267"/>
          <p:cNvSpPr/>
          <p:nvPr/>
        </p:nvSpPr>
        <p:spPr>
          <a:xfrm>
            <a:off x="1995488" y="-225425"/>
            <a:ext cx="184731" cy="70788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4" name="文本框 11268"/>
          <p:cNvSpPr txBox="1"/>
          <p:nvPr/>
        </p:nvSpPr>
        <p:spPr>
          <a:xfrm>
            <a:off x="2967990" y="2973204"/>
            <a:ext cx="1285875" cy="323165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茎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果实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种子</a:t>
            </a:r>
          </a:p>
        </p:txBody>
      </p:sp>
      <p:sp>
        <p:nvSpPr>
          <p:cNvPr id="10245" name="文本框 11269"/>
          <p:cNvSpPr txBox="1"/>
          <p:nvPr/>
        </p:nvSpPr>
        <p:spPr>
          <a:xfrm>
            <a:off x="5300027" y="3201804"/>
            <a:ext cx="55181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输送水分和无机盐等物质</a:t>
            </a:r>
          </a:p>
        </p:txBody>
      </p:sp>
      <p:sp>
        <p:nvSpPr>
          <p:cNvPr id="10246" name="矩形 11270"/>
          <p:cNvSpPr/>
          <p:nvPr/>
        </p:nvSpPr>
        <p:spPr>
          <a:xfrm>
            <a:off x="5300027" y="4866426"/>
            <a:ext cx="226853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繁殖后代</a:t>
            </a:r>
          </a:p>
        </p:txBody>
      </p:sp>
      <p:sp>
        <p:nvSpPr>
          <p:cNvPr id="10247" name="矩形 11271"/>
          <p:cNvSpPr/>
          <p:nvPr/>
        </p:nvSpPr>
        <p:spPr>
          <a:xfrm>
            <a:off x="5300027" y="3832021"/>
            <a:ext cx="52260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进行光合作用制造有机物</a:t>
            </a:r>
          </a:p>
        </p:txBody>
      </p:sp>
      <p:sp>
        <p:nvSpPr>
          <p:cNvPr id="10248" name="矩形 11272"/>
          <p:cNvSpPr/>
          <p:nvPr/>
        </p:nvSpPr>
        <p:spPr>
          <a:xfrm>
            <a:off x="5300027" y="5479489"/>
            <a:ext cx="48602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吸收水分和无机盐</a:t>
            </a:r>
          </a:p>
        </p:txBody>
      </p:sp>
      <p:sp>
        <p:nvSpPr>
          <p:cNvPr id="11274" name="直接连接符 11273"/>
          <p:cNvSpPr/>
          <p:nvPr/>
        </p:nvSpPr>
        <p:spPr>
          <a:xfrm>
            <a:off x="3507105" y="3310706"/>
            <a:ext cx="1714500" cy="2298700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5" name="直接连接符 11274"/>
          <p:cNvSpPr/>
          <p:nvPr/>
        </p:nvSpPr>
        <p:spPr>
          <a:xfrm flipV="1">
            <a:off x="3507105" y="3432626"/>
            <a:ext cx="1714500" cy="335896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6" name="直接连接符 11275"/>
          <p:cNvSpPr/>
          <p:nvPr/>
        </p:nvSpPr>
        <p:spPr>
          <a:xfrm flipV="1">
            <a:off x="3543935" y="4007599"/>
            <a:ext cx="1677670" cy="335896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7" name="直接连接符 11276"/>
          <p:cNvSpPr/>
          <p:nvPr/>
        </p:nvSpPr>
        <p:spPr>
          <a:xfrm>
            <a:off x="3543935" y="4915600"/>
            <a:ext cx="1677670" cy="112145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8" name="直接连接符 11277"/>
          <p:cNvSpPr/>
          <p:nvPr/>
        </p:nvSpPr>
        <p:spPr>
          <a:xfrm flipV="1">
            <a:off x="3799840" y="5147067"/>
            <a:ext cx="1421765" cy="220276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9" name="直接连接符 11278"/>
          <p:cNvSpPr/>
          <p:nvPr/>
        </p:nvSpPr>
        <p:spPr>
          <a:xfrm flipV="1">
            <a:off x="3799839" y="5251265"/>
            <a:ext cx="1421765" cy="733087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F1E7F25-247C-4E27-AFEC-A034B83B2E05}"/>
              </a:ext>
            </a:extLst>
          </p:cNvPr>
          <p:cNvSpPr txBox="1"/>
          <p:nvPr/>
        </p:nvSpPr>
        <p:spPr>
          <a:xfrm>
            <a:off x="899887" y="653142"/>
            <a:ext cx="5243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一、绿色开花植物六大器官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内容占位符 14337" descr="保护组织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701" y="1400880"/>
            <a:ext cx="1469743" cy="852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内容占位符 14338" descr="输导组织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3650" y="4330020"/>
            <a:ext cx="758598" cy="151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内容占位符 14340" descr="营养组织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6134" y="2436509"/>
            <a:ext cx="1488862" cy="14363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文本框 14339"/>
          <p:cNvSpPr txBox="1"/>
          <p:nvPr/>
        </p:nvSpPr>
        <p:spPr>
          <a:xfrm>
            <a:off x="1911418" y="2801085"/>
            <a:ext cx="492443" cy="1858963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受精卵</a:t>
            </a:r>
          </a:p>
        </p:txBody>
      </p:sp>
      <p:sp>
        <p:nvSpPr>
          <p:cNvPr id="13317" name="直接连接符 14341"/>
          <p:cNvSpPr/>
          <p:nvPr/>
        </p:nvSpPr>
        <p:spPr>
          <a:xfrm>
            <a:off x="2445128" y="3281094"/>
            <a:ext cx="457200" cy="0"/>
          </a:xfrm>
          <a:prstGeom prst="line">
            <a:avLst/>
          </a:prstGeom>
          <a:ln w="34925" cap="flat" cmpd="sng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3" name="直接连接符 14342"/>
          <p:cNvSpPr/>
          <p:nvPr/>
        </p:nvSpPr>
        <p:spPr>
          <a:xfrm rot="5400000">
            <a:off x="5732372" y="6051940"/>
            <a:ext cx="6477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round/>
            <a:headEnd type="none" w="med" len="med"/>
            <a:tailEnd type="stealth" w="lg" len="lg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319" name="图片 14343" descr="900304-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568" y="5849258"/>
            <a:ext cx="989012" cy="823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上箭头 14344"/>
          <p:cNvSpPr/>
          <p:nvPr/>
        </p:nvSpPr>
        <p:spPr>
          <a:xfrm>
            <a:off x="4791742" y="2253049"/>
            <a:ext cx="266700" cy="49471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6" name="右箭头 14345"/>
          <p:cNvSpPr/>
          <p:nvPr/>
        </p:nvSpPr>
        <p:spPr>
          <a:xfrm>
            <a:off x="6271021" y="3073400"/>
            <a:ext cx="543544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7" name="下箭头 14346"/>
          <p:cNvSpPr/>
          <p:nvPr/>
        </p:nvSpPr>
        <p:spPr>
          <a:xfrm rot="3042967">
            <a:off x="4517098" y="3906748"/>
            <a:ext cx="275774" cy="608336"/>
          </a:xfrm>
          <a:prstGeom prst="downArrow">
            <a:avLst>
              <a:gd name="adj1" fmla="val 50000"/>
              <a:gd name="adj2" fmla="val 28529"/>
            </a:avLst>
          </a:prstGeom>
          <a:solidFill>
            <a:srgbClr val="99CCFF"/>
          </a:soli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8" name="右箭头 14347"/>
          <p:cNvSpPr/>
          <p:nvPr/>
        </p:nvSpPr>
        <p:spPr>
          <a:xfrm rot="5400000">
            <a:off x="5652188" y="4180567"/>
            <a:ext cx="532293" cy="27577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52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3324" name="图片 14348" descr="分生组织"/>
          <p:cNvPicPr>
            <a:picLocks noChangeAspect="1"/>
          </p:cNvPicPr>
          <p:nvPr/>
        </p:nvPicPr>
        <p:blipFill>
          <a:blip r:embed="rId7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2745" y="2828286"/>
            <a:ext cx="1451187" cy="1224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50" name="图片 14349" descr="分生组织"/>
          <p:cNvPicPr>
            <a:picLocks noChangeAspect="1"/>
          </p:cNvPicPr>
          <p:nvPr/>
        </p:nvPicPr>
        <p:blipFill>
          <a:blip r:embed="rId7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0660" y="4607878"/>
            <a:ext cx="1515328" cy="1278809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326" name="对象 143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22037"/>
              </p:ext>
            </p:extLst>
          </p:nvPr>
        </p:nvGraphicFramePr>
        <p:xfrm>
          <a:off x="2902328" y="2747694"/>
          <a:ext cx="9763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619125" imgH="676275" progId="PBrush">
                  <p:embed/>
                </p:oleObj>
              </mc:Choice>
              <mc:Fallback>
                <p:oleObj r:id="rId8" imgW="619125" imgH="676275" progId="PBrush">
                  <p:embed/>
                  <p:pic>
                    <p:nvPicPr>
                      <p:cNvPr id="13326" name="对象 1435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02328" y="2747694"/>
                        <a:ext cx="976313" cy="106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直接连接符 14351"/>
          <p:cNvSpPr/>
          <p:nvPr/>
        </p:nvSpPr>
        <p:spPr>
          <a:xfrm>
            <a:off x="3816728" y="3281094"/>
            <a:ext cx="647700" cy="0"/>
          </a:xfrm>
          <a:prstGeom prst="line">
            <a:avLst/>
          </a:prstGeom>
          <a:ln w="76200" cap="flat" cmpd="sng">
            <a:solidFill>
              <a:srgbClr val="0000FF"/>
            </a:solidFill>
            <a:prstDash val="sysDot"/>
            <a:round/>
            <a:headEnd type="none" w="med" len="med"/>
            <a:tailEnd type="stealth" w="lg" len="lg"/>
          </a:ln>
        </p:spPr>
        <p:txBody>
          <a:bodyPr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8" name="文本框 14352"/>
          <p:cNvSpPr txBox="1"/>
          <p:nvPr/>
        </p:nvSpPr>
        <p:spPr>
          <a:xfrm>
            <a:off x="2292728" y="2876282"/>
            <a:ext cx="6934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分裂</a:t>
            </a:r>
          </a:p>
        </p:txBody>
      </p:sp>
      <p:sp>
        <p:nvSpPr>
          <p:cNvPr id="14354" name="文本框 14353"/>
          <p:cNvSpPr txBox="1"/>
          <p:nvPr/>
        </p:nvSpPr>
        <p:spPr>
          <a:xfrm>
            <a:off x="4972665" y="2348985"/>
            <a:ext cx="6934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分化</a:t>
            </a:r>
          </a:p>
        </p:txBody>
      </p:sp>
      <p:sp>
        <p:nvSpPr>
          <p:cNvPr id="14355" name="文本框 14354"/>
          <p:cNvSpPr txBox="1"/>
          <p:nvPr/>
        </p:nvSpPr>
        <p:spPr>
          <a:xfrm>
            <a:off x="5571205" y="1461205"/>
            <a:ext cx="12105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保护组织</a:t>
            </a:r>
          </a:p>
        </p:txBody>
      </p:sp>
      <p:sp>
        <p:nvSpPr>
          <p:cNvPr id="14356" name="文本框 14355"/>
          <p:cNvSpPr txBox="1"/>
          <p:nvPr/>
        </p:nvSpPr>
        <p:spPr>
          <a:xfrm>
            <a:off x="7190503" y="3909014"/>
            <a:ext cx="12105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营养组织</a:t>
            </a:r>
          </a:p>
        </p:txBody>
      </p:sp>
      <p:sp>
        <p:nvSpPr>
          <p:cNvPr id="14357" name="文本框 14356"/>
          <p:cNvSpPr txBox="1"/>
          <p:nvPr/>
        </p:nvSpPr>
        <p:spPr>
          <a:xfrm>
            <a:off x="2194242" y="4807283"/>
            <a:ext cx="1290159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输导组织</a:t>
            </a:r>
          </a:p>
        </p:txBody>
      </p:sp>
      <p:sp>
        <p:nvSpPr>
          <p:cNvPr id="14358" name="文本框 14357"/>
          <p:cNvSpPr txBox="1"/>
          <p:nvPr/>
        </p:nvSpPr>
        <p:spPr>
          <a:xfrm>
            <a:off x="6193719" y="3347136"/>
            <a:ext cx="88233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分化</a:t>
            </a:r>
          </a:p>
        </p:txBody>
      </p:sp>
      <p:sp>
        <p:nvSpPr>
          <p:cNvPr id="14359" name="文本框 14358"/>
          <p:cNvSpPr txBox="1"/>
          <p:nvPr/>
        </p:nvSpPr>
        <p:spPr>
          <a:xfrm>
            <a:off x="4525450" y="4261268"/>
            <a:ext cx="69342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分化</a:t>
            </a:r>
          </a:p>
        </p:txBody>
      </p:sp>
      <p:sp>
        <p:nvSpPr>
          <p:cNvPr id="14360" name="文本框 14359"/>
          <p:cNvSpPr txBox="1"/>
          <p:nvPr/>
        </p:nvSpPr>
        <p:spPr>
          <a:xfrm>
            <a:off x="6778486" y="4940921"/>
            <a:ext cx="1210588" cy="4001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分生组织</a:t>
            </a:r>
          </a:p>
        </p:txBody>
      </p:sp>
      <p:sp>
        <p:nvSpPr>
          <p:cNvPr id="14361" name="文本框 14360"/>
          <p:cNvSpPr txBox="1"/>
          <p:nvPr/>
        </p:nvSpPr>
        <p:spPr>
          <a:xfrm>
            <a:off x="9237898" y="3429000"/>
            <a:ext cx="790658" cy="149579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细胞分化</a:t>
            </a:r>
          </a:p>
        </p:txBody>
      </p:sp>
      <p:sp>
        <p:nvSpPr>
          <p:cNvPr id="14362" name="文本框 14361"/>
          <p:cNvSpPr txBox="1"/>
          <p:nvPr/>
        </p:nvSpPr>
        <p:spPr>
          <a:xfrm>
            <a:off x="5174187" y="6348168"/>
            <a:ext cx="2236510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终生保持分裂能力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0C1E514-29D1-477C-B710-0ACB30AF0326}"/>
              </a:ext>
            </a:extLst>
          </p:cNvPr>
          <p:cNvSpPr txBox="1"/>
          <p:nvPr/>
        </p:nvSpPr>
        <p:spPr>
          <a:xfrm>
            <a:off x="899887" y="653142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二、绿色植物的几种组织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  <p:bldP spid="14355" grpId="0"/>
      <p:bldP spid="14356" grpId="0"/>
      <p:bldP spid="14357" grpId="0"/>
      <p:bldP spid="14358" grpId="0"/>
      <p:bldP spid="14359" grpId="0"/>
      <p:bldP spid="14360" grpId="0"/>
      <p:bldP spid="14361" grpId="0"/>
      <p:bldP spid="14362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直接连接符 53250"/>
          <p:cNvSpPr/>
          <p:nvPr/>
        </p:nvSpPr>
        <p:spPr>
          <a:xfrm flipH="1">
            <a:off x="3150551" y="2033014"/>
            <a:ext cx="1360485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oval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1" name="直接连接符 53251"/>
          <p:cNvSpPr/>
          <p:nvPr/>
        </p:nvSpPr>
        <p:spPr>
          <a:xfrm flipH="1">
            <a:off x="6532879" y="2033014"/>
            <a:ext cx="3399473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2" name="直接连接符 53252"/>
          <p:cNvSpPr/>
          <p:nvPr/>
        </p:nvSpPr>
        <p:spPr>
          <a:xfrm>
            <a:off x="3156902" y="2033014"/>
            <a:ext cx="1" cy="584774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3" name="直接连接符 53253"/>
          <p:cNvSpPr/>
          <p:nvPr/>
        </p:nvSpPr>
        <p:spPr>
          <a:xfrm>
            <a:off x="3150553" y="2608263"/>
            <a:ext cx="67691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294" name="直接连接符 53254"/>
          <p:cNvSpPr/>
          <p:nvPr/>
        </p:nvSpPr>
        <p:spPr>
          <a:xfrm>
            <a:off x="9919653" y="2033014"/>
            <a:ext cx="0" cy="587949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256" name="矩形 53255"/>
          <p:cNvSpPr/>
          <p:nvPr/>
        </p:nvSpPr>
        <p:spPr>
          <a:xfrm>
            <a:off x="4631236" y="1779233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分生组织的概念</a:t>
            </a:r>
          </a:p>
        </p:txBody>
      </p:sp>
      <p:sp>
        <p:nvSpPr>
          <p:cNvPr id="53257" name="矩形 53256"/>
          <p:cNvSpPr/>
          <p:nvPr/>
        </p:nvSpPr>
        <p:spPr>
          <a:xfrm>
            <a:off x="3973671" y="2177227"/>
            <a:ext cx="6553200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终身具有分裂能力的细胞群</a:t>
            </a:r>
          </a:p>
        </p:txBody>
      </p:sp>
      <p:sp>
        <p:nvSpPr>
          <p:cNvPr id="53264" name="矩形 53263"/>
          <p:cNvSpPr/>
          <p:nvPr/>
        </p:nvSpPr>
        <p:spPr>
          <a:xfrm>
            <a:off x="4931761" y="3332134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存在部位</a:t>
            </a:r>
          </a:p>
        </p:txBody>
      </p:sp>
      <p:sp>
        <p:nvSpPr>
          <p:cNvPr id="53265" name="矩形 53264"/>
          <p:cNvSpPr/>
          <p:nvPr/>
        </p:nvSpPr>
        <p:spPr>
          <a:xfrm>
            <a:off x="3973671" y="3690204"/>
            <a:ext cx="6553200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根的尖端，芽尖，茎的顶端</a:t>
            </a:r>
          </a:p>
        </p:txBody>
      </p:sp>
      <p:sp>
        <p:nvSpPr>
          <p:cNvPr id="53272" name="矩形 53271"/>
          <p:cNvSpPr/>
          <p:nvPr/>
        </p:nvSpPr>
        <p:spPr>
          <a:xfrm>
            <a:off x="4585513" y="4768741"/>
            <a:ext cx="1800493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分生组织的功能</a:t>
            </a:r>
          </a:p>
        </p:txBody>
      </p:sp>
      <p:sp>
        <p:nvSpPr>
          <p:cNvPr id="53273" name="矩形 53272"/>
          <p:cNvSpPr/>
          <p:nvPr/>
        </p:nvSpPr>
        <p:spPr>
          <a:xfrm>
            <a:off x="3725228" y="5093266"/>
            <a:ext cx="6553200" cy="36933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 不断分裂产生新细胞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49923" y="2752429"/>
            <a:ext cx="677108" cy="1733808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分生组织</a:t>
            </a:r>
          </a:p>
        </p:txBody>
      </p:sp>
      <p:sp>
        <p:nvSpPr>
          <p:cNvPr id="29" name="Text Box 5"/>
          <p:cNvSpPr txBox="1"/>
          <p:nvPr/>
        </p:nvSpPr>
        <p:spPr>
          <a:xfrm>
            <a:off x="1866265" y="5962307"/>
            <a:ext cx="11609705" cy="5057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细胞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小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，细胞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壁薄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，细胞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核大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，细胞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质浓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,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具有很强的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分裂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能力。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91901BF-C1C9-4E9B-8AE6-165C403D304C}"/>
              </a:ext>
            </a:extLst>
          </p:cNvPr>
          <p:cNvSpPr txBox="1"/>
          <p:nvPr/>
        </p:nvSpPr>
        <p:spPr>
          <a:xfrm>
            <a:off x="899887" y="653142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二、绿色植物的几种组织</a:t>
            </a:r>
          </a:p>
        </p:txBody>
      </p:sp>
      <p:sp>
        <p:nvSpPr>
          <p:cNvPr id="31" name="直接连接符 53250">
            <a:extLst>
              <a:ext uri="{FF2B5EF4-FFF2-40B4-BE49-F238E27FC236}">
                <a16:creationId xmlns:a16="http://schemas.microsoft.com/office/drawing/2014/main" id="{73130F89-9108-446A-8228-D55450EFCFC8}"/>
              </a:ext>
            </a:extLst>
          </p:cNvPr>
          <p:cNvSpPr/>
          <p:nvPr/>
        </p:nvSpPr>
        <p:spPr>
          <a:xfrm flipH="1">
            <a:off x="3150551" y="3547775"/>
            <a:ext cx="1360485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oval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直接连接符 53251">
            <a:extLst>
              <a:ext uri="{FF2B5EF4-FFF2-40B4-BE49-F238E27FC236}">
                <a16:creationId xmlns:a16="http://schemas.microsoft.com/office/drawing/2014/main" id="{19166C46-0874-4B7E-A157-B6A25B744D59}"/>
              </a:ext>
            </a:extLst>
          </p:cNvPr>
          <p:cNvSpPr/>
          <p:nvPr/>
        </p:nvSpPr>
        <p:spPr>
          <a:xfrm flipH="1">
            <a:off x="6532879" y="3547775"/>
            <a:ext cx="3399473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直接连接符 53252">
            <a:extLst>
              <a:ext uri="{FF2B5EF4-FFF2-40B4-BE49-F238E27FC236}">
                <a16:creationId xmlns:a16="http://schemas.microsoft.com/office/drawing/2014/main" id="{6C1C2D0B-B5BF-492C-9684-BA5E1830FCFF}"/>
              </a:ext>
            </a:extLst>
          </p:cNvPr>
          <p:cNvSpPr/>
          <p:nvPr/>
        </p:nvSpPr>
        <p:spPr>
          <a:xfrm>
            <a:off x="3156902" y="3547775"/>
            <a:ext cx="1" cy="584774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直接连接符 53253">
            <a:extLst>
              <a:ext uri="{FF2B5EF4-FFF2-40B4-BE49-F238E27FC236}">
                <a16:creationId xmlns:a16="http://schemas.microsoft.com/office/drawing/2014/main" id="{8961E51F-8D2A-4BF7-B4D5-0DF98F1455E1}"/>
              </a:ext>
            </a:extLst>
          </p:cNvPr>
          <p:cNvSpPr/>
          <p:nvPr/>
        </p:nvSpPr>
        <p:spPr>
          <a:xfrm>
            <a:off x="3150553" y="4123024"/>
            <a:ext cx="67691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直接连接符 53254">
            <a:extLst>
              <a:ext uri="{FF2B5EF4-FFF2-40B4-BE49-F238E27FC236}">
                <a16:creationId xmlns:a16="http://schemas.microsoft.com/office/drawing/2014/main" id="{EC5CDA79-9278-4063-A9DF-CAC36340B756}"/>
              </a:ext>
            </a:extLst>
          </p:cNvPr>
          <p:cNvSpPr/>
          <p:nvPr/>
        </p:nvSpPr>
        <p:spPr>
          <a:xfrm>
            <a:off x="9919653" y="3547775"/>
            <a:ext cx="0" cy="587949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直接连接符 53250">
            <a:extLst>
              <a:ext uri="{FF2B5EF4-FFF2-40B4-BE49-F238E27FC236}">
                <a16:creationId xmlns:a16="http://schemas.microsoft.com/office/drawing/2014/main" id="{D49D617D-2BB9-44FF-9638-86BFD7236390}"/>
              </a:ext>
            </a:extLst>
          </p:cNvPr>
          <p:cNvSpPr/>
          <p:nvPr/>
        </p:nvSpPr>
        <p:spPr>
          <a:xfrm flipH="1">
            <a:off x="3150551" y="4989524"/>
            <a:ext cx="1360485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oval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直接连接符 53251">
            <a:extLst>
              <a:ext uri="{FF2B5EF4-FFF2-40B4-BE49-F238E27FC236}">
                <a16:creationId xmlns:a16="http://schemas.microsoft.com/office/drawing/2014/main" id="{894A0BCC-A9CF-4BD4-9664-78FB83C9EBCF}"/>
              </a:ext>
            </a:extLst>
          </p:cNvPr>
          <p:cNvSpPr/>
          <p:nvPr/>
        </p:nvSpPr>
        <p:spPr>
          <a:xfrm flipH="1">
            <a:off x="6532879" y="4989524"/>
            <a:ext cx="3399473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oval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直接连接符 53252">
            <a:extLst>
              <a:ext uri="{FF2B5EF4-FFF2-40B4-BE49-F238E27FC236}">
                <a16:creationId xmlns:a16="http://schemas.microsoft.com/office/drawing/2014/main" id="{F43EE477-A56C-47A6-95E9-3223398866D3}"/>
              </a:ext>
            </a:extLst>
          </p:cNvPr>
          <p:cNvSpPr/>
          <p:nvPr/>
        </p:nvSpPr>
        <p:spPr>
          <a:xfrm>
            <a:off x="3156902" y="4989524"/>
            <a:ext cx="1" cy="584774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直接连接符 53253">
            <a:extLst>
              <a:ext uri="{FF2B5EF4-FFF2-40B4-BE49-F238E27FC236}">
                <a16:creationId xmlns:a16="http://schemas.microsoft.com/office/drawing/2014/main" id="{BEB51881-3C68-407D-8889-63EA7E9DD9B5}"/>
              </a:ext>
            </a:extLst>
          </p:cNvPr>
          <p:cNvSpPr/>
          <p:nvPr/>
        </p:nvSpPr>
        <p:spPr>
          <a:xfrm>
            <a:off x="3150553" y="5564773"/>
            <a:ext cx="6769100" cy="0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直接连接符 53254">
            <a:extLst>
              <a:ext uri="{FF2B5EF4-FFF2-40B4-BE49-F238E27FC236}">
                <a16:creationId xmlns:a16="http://schemas.microsoft.com/office/drawing/2014/main" id="{2096FC34-1292-4331-A9CE-D2CA7B397A6F}"/>
              </a:ext>
            </a:extLst>
          </p:cNvPr>
          <p:cNvSpPr/>
          <p:nvPr/>
        </p:nvSpPr>
        <p:spPr>
          <a:xfrm>
            <a:off x="9919653" y="4989524"/>
            <a:ext cx="0" cy="587949"/>
          </a:xfrm>
          <a:prstGeom prst="line">
            <a:avLst/>
          </a:prstGeom>
          <a:ln w="38100" cap="flat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  <p:bldP spid="53257" grpId="0"/>
      <p:bldP spid="53264" grpId="0"/>
      <p:bldP spid="53265" grpId="0"/>
      <p:bldP spid="53272" grpId="0"/>
      <p:bldP spid="53273" grpId="0"/>
      <p:bldP spid="4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内容占位符 15361" descr="营养组织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9681" y="1953942"/>
            <a:ext cx="1405501" cy="1356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内容占位符 15363" descr="输导组织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9075" y="1771618"/>
            <a:ext cx="637900" cy="18222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文本框 15365"/>
          <p:cNvSpPr txBox="1"/>
          <p:nvPr/>
        </p:nvSpPr>
        <p:spPr>
          <a:xfrm>
            <a:off x="9267769" y="4127605"/>
            <a:ext cx="2688510" cy="18792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细胞壁薄，液泡大，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有储藏营养物质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的功能。含有叶绿体的还能进行光合作用。</a:t>
            </a:r>
          </a:p>
        </p:txBody>
      </p:sp>
      <p:sp>
        <p:nvSpPr>
          <p:cNvPr id="15367" name="文本框 15366"/>
          <p:cNvSpPr txBox="1"/>
          <p:nvPr/>
        </p:nvSpPr>
        <p:spPr>
          <a:xfrm>
            <a:off x="6638869" y="4127605"/>
            <a:ext cx="2376488" cy="141756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能运输水的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导管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，运输无机盐的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筛管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均属于输导组织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69" name="文本框 15368"/>
          <p:cNvSpPr txBox="1"/>
          <p:nvPr/>
        </p:nvSpPr>
        <p:spPr>
          <a:xfrm>
            <a:off x="8104782" y="1771618"/>
            <a:ext cx="553998" cy="205108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输导组织</a:t>
            </a:r>
          </a:p>
        </p:txBody>
      </p:sp>
      <p:sp>
        <p:nvSpPr>
          <p:cNvPr id="15370" name="文本框 15369"/>
          <p:cNvSpPr txBox="1"/>
          <p:nvPr/>
        </p:nvSpPr>
        <p:spPr>
          <a:xfrm>
            <a:off x="10981149" y="1771618"/>
            <a:ext cx="553998" cy="1323439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 wrap="non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营养组织</a:t>
            </a:r>
          </a:p>
        </p:txBody>
      </p:sp>
      <p:pic>
        <p:nvPicPr>
          <p:cNvPr id="26644" name="Picture 8" descr="pic_381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9999" contrast="41999"/>
          </a:blip>
          <a:srcRect l="21310" r="44859" b="79787"/>
          <a:stretch>
            <a:fillRect/>
          </a:stretch>
        </p:blipFill>
        <p:spPr>
          <a:xfrm>
            <a:off x="3695792" y="2105597"/>
            <a:ext cx="2077791" cy="11543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755941" y="1921289"/>
            <a:ext cx="553998" cy="2677273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保护组织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856299" y="4127605"/>
            <a:ext cx="2453640" cy="17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根、茎、叶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表面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的表皮细胞构成保护组织，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具有保护内部柔嫩部分的功能。</a:t>
            </a:r>
          </a:p>
        </p:txBody>
      </p:sp>
      <p:pic>
        <p:nvPicPr>
          <p:cNvPr id="26647" name="Picture 8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87" y="1773380"/>
            <a:ext cx="1478823" cy="1678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538591" y="1773380"/>
            <a:ext cx="553998" cy="2677273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机械组织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530169" y="4127605"/>
            <a:ext cx="2688510" cy="212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茎、叶柄、叶片、花柄、果皮、种皮等处都有机械组织。此处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细胞细胞壁增厚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。对植物体起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支撑和保护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作用。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D35ED4-779D-4786-A43B-5DD3C52155E8}"/>
              </a:ext>
            </a:extLst>
          </p:cNvPr>
          <p:cNvSpPr txBox="1"/>
          <p:nvPr/>
        </p:nvSpPr>
        <p:spPr>
          <a:xfrm>
            <a:off x="899887" y="653142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二、绿色植物的几种组织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9" grpId="0"/>
      <p:bldP spid="15370" grpId="0"/>
      <p:bldP spid="3" grpId="0"/>
      <p:bldP spid="22" grpId="0"/>
      <p:bldP spid="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69" name="Group 6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3285766"/>
              </p:ext>
            </p:extLst>
          </p:nvPr>
        </p:nvGraphicFramePr>
        <p:xfrm>
          <a:off x="1112044" y="1598642"/>
          <a:ext cx="10192702" cy="4847015"/>
        </p:xfrm>
        <a:graphic>
          <a:graphicData uri="http://schemas.openxmlformats.org/drawingml/2006/table">
            <a:tbl>
              <a:tblPr/>
              <a:tblGrid>
                <a:gridCol w="1300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0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5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6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名称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分生组织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保护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组织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营养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组织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输导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组织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机械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组织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细胞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特点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细胞排列</a:t>
                      </a: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____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cs typeface="微软雅黑" panose="020B0503020204020204" charset="-122"/>
                        <a:sym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壁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_____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液泡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____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细胞壁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微软雅黑" panose="020B0503020204020204" charset="-122"/>
                          <a:sym typeface="Arial" panose="020B0604020202020204" pitchFamily="34" charset="0"/>
                        </a:rPr>
                        <a:t>_____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功能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17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分布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茎、叶柄、叶片、花柄、果皮、种皮等处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52" name="Text Box 40"/>
          <p:cNvSpPr txBox="1"/>
          <p:nvPr/>
        </p:nvSpPr>
        <p:spPr>
          <a:xfrm>
            <a:off x="2816623" y="2639754"/>
            <a:ext cx="2750185" cy="11690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细胞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核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、壁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质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 </a:t>
            </a:r>
          </a:p>
        </p:txBody>
      </p:sp>
      <p:sp>
        <p:nvSpPr>
          <p:cNvPr id="21545" name="Text Box 41"/>
          <p:cNvSpPr txBox="1"/>
          <p:nvPr/>
        </p:nvSpPr>
        <p:spPr>
          <a:xfrm>
            <a:off x="3140394" y="2686253"/>
            <a:ext cx="2087245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小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     薄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浓</a:t>
            </a:r>
          </a:p>
        </p:txBody>
      </p:sp>
      <p:sp>
        <p:nvSpPr>
          <p:cNvPr id="21546" name="Text Box 42"/>
          <p:cNvSpPr txBox="1"/>
          <p:nvPr/>
        </p:nvSpPr>
        <p:spPr>
          <a:xfrm>
            <a:off x="4869021" y="3131272"/>
            <a:ext cx="914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紧密</a:t>
            </a:r>
          </a:p>
        </p:txBody>
      </p:sp>
      <p:sp>
        <p:nvSpPr>
          <p:cNvPr id="21547" name="Text Box 43"/>
          <p:cNvSpPr txBox="1"/>
          <p:nvPr/>
        </p:nvSpPr>
        <p:spPr>
          <a:xfrm>
            <a:off x="7108031" y="2908315"/>
            <a:ext cx="8636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薄</a:t>
            </a:r>
          </a:p>
        </p:txBody>
      </p:sp>
      <p:sp>
        <p:nvSpPr>
          <p:cNvPr id="21548" name="Text Box 44"/>
          <p:cNvSpPr txBox="1"/>
          <p:nvPr/>
        </p:nvSpPr>
        <p:spPr>
          <a:xfrm>
            <a:off x="2409032" y="3877220"/>
            <a:ext cx="253492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分裂、分化形成其他组织</a:t>
            </a:r>
          </a:p>
        </p:txBody>
      </p:sp>
      <p:sp>
        <p:nvSpPr>
          <p:cNvPr id="21549" name="Text Box 45"/>
          <p:cNvSpPr txBox="1"/>
          <p:nvPr/>
        </p:nvSpPr>
        <p:spPr>
          <a:xfrm>
            <a:off x="5123499" y="3912321"/>
            <a:ext cx="109855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保护</a:t>
            </a:r>
          </a:p>
        </p:txBody>
      </p:sp>
      <p:sp>
        <p:nvSpPr>
          <p:cNvPr id="21550" name="Text Box 46"/>
          <p:cNvSpPr txBox="1"/>
          <p:nvPr/>
        </p:nvSpPr>
        <p:spPr>
          <a:xfrm>
            <a:off x="8487093" y="3935127"/>
            <a:ext cx="118110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运输</a:t>
            </a:r>
          </a:p>
        </p:txBody>
      </p:sp>
      <p:sp>
        <p:nvSpPr>
          <p:cNvPr id="13359" name="Text Box 47"/>
          <p:cNvSpPr txBox="1"/>
          <p:nvPr/>
        </p:nvSpPr>
        <p:spPr>
          <a:xfrm>
            <a:off x="8383825" y="3044568"/>
            <a:ext cx="166243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细胞较长</a:t>
            </a:r>
          </a:p>
        </p:txBody>
      </p:sp>
      <p:sp>
        <p:nvSpPr>
          <p:cNvPr id="13360" name="Text Box 49"/>
          <p:cNvSpPr txBox="1"/>
          <p:nvPr/>
        </p:nvSpPr>
        <p:spPr>
          <a:xfrm>
            <a:off x="2428510" y="4999649"/>
            <a:ext cx="253492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根尖的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、芽的生长点、茎内的形成层</a:t>
            </a:r>
          </a:p>
        </p:txBody>
      </p:sp>
      <p:sp>
        <p:nvSpPr>
          <p:cNvPr id="13361" name="Text Box 50"/>
          <p:cNvSpPr txBox="1"/>
          <p:nvPr/>
        </p:nvSpPr>
        <p:spPr>
          <a:xfrm>
            <a:off x="4848701" y="5016713"/>
            <a:ext cx="186944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根、茎、叶的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等</a:t>
            </a:r>
          </a:p>
        </p:txBody>
      </p:sp>
      <p:sp>
        <p:nvSpPr>
          <p:cNvPr id="21555" name="Text Box 51"/>
          <p:cNvSpPr txBox="1"/>
          <p:nvPr/>
        </p:nvSpPr>
        <p:spPr>
          <a:xfrm>
            <a:off x="6491605" y="4999648"/>
            <a:ext cx="186944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根、茎、叶、花、果实、种子</a:t>
            </a:r>
          </a:p>
        </p:txBody>
      </p:sp>
      <p:sp>
        <p:nvSpPr>
          <p:cNvPr id="13363" name="Text Box 52"/>
          <p:cNvSpPr txBox="1"/>
          <p:nvPr/>
        </p:nvSpPr>
        <p:spPr>
          <a:xfrm>
            <a:off x="8316198" y="4940460"/>
            <a:ext cx="2329927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茎、叶的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根尖的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______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等</a:t>
            </a:r>
          </a:p>
        </p:txBody>
      </p:sp>
      <p:sp>
        <p:nvSpPr>
          <p:cNvPr id="21557" name="Text Box 53"/>
          <p:cNvSpPr txBox="1"/>
          <p:nvPr/>
        </p:nvSpPr>
        <p:spPr>
          <a:xfrm>
            <a:off x="3201353" y="4979724"/>
            <a:ext cx="147256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分生区</a:t>
            </a:r>
          </a:p>
        </p:txBody>
      </p:sp>
      <p:sp>
        <p:nvSpPr>
          <p:cNvPr id="21558" name="Text Box 54"/>
          <p:cNvSpPr txBox="1"/>
          <p:nvPr/>
        </p:nvSpPr>
        <p:spPr>
          <a:xfrm>
            <a:off x="4858624" y="5349056"/>
            <a:ext cx="9442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表皮</a:t>
            </a:r>
          </a:p>
        </p:txBody>
      </p:sp>
      <p:sp>
        <p:nvSpPr>
          <p:cNvPr id="21559" name="Text Box 55"/>
          <p:cNvSpPr txBox="1"/>
          <p:nvPr/>
        </p:nvSpPr>
        <p:spPr>
          <a:xfrm>
            <a:off x="8256896" y="5259358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叶脉</a:t>
            </a:r>
          </a:p>
        </p:txBody>
      </p:sp>
      <p:sp>
        <p:nvSpPr>
          <p:cNvPr id="21560" name="Text Box 56"/>
          <p:cNvSpPr txBox="1"/>
          <p:nvPr/>
        </p:nvSpPr>
        <p:spPr>
          <a:xfrm>
            <a:off x="8201343" y="5667449"/>
            <a:ext cx="146685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成熟区</a:t>
            </a:r>
          </a:p>
        </p:txBody>
      </p:sp>
      <p:sp>
        <p:nvSpPr>
          <p:cNvPr id="21561" name="Text Box 57"/>
          <p:cNvSpPr txBox="1"/>
          <p:nvPr/>
        </p:nvSpPr>
        <p:spPr>
          <a:xfrm>
            <a:off x="6524944" y="3818459"/>
            <a:ext cx="160909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储藏营养物质</a:t>
            </a:r>
          </a:p>
        </p:txBody>
      </p:sp>
      <p:sp>
        <p:nvSpPr>
          <p:cNvPr id="21562" name="Text Box 58"/>
          <p:cNvSpPr txBox="1"/>
          <p:nvPr/>
        </p:nvSpPr>
        <p:spPr>
          <a:xfrm>
            <a:off x="7371479" y="3318808"/>
            <a:ext cx="8636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</a:t>
            </a:r>
          </a:p>
        </p:txBody>
      </p:sp>
      <p:sp>
        <p:nvSpPr>
          <p:cNvPr id="21563" name="Text Box 59"/>
          <p:cNvSpPr txBox="1"/>
          <p:nvPr/>
        </p:nvSpPr>
        <p:spPr>
          <a:xfrm>
            <a:off x="10115669" y="3089738"/>
            <a:ext cx="12122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增厚</a:t>
            </a:r>
          </a:p>
        </p:txBody>
      </p:sp>
      <p:sp>
        <p:nvSpPr>
          <p:cNvPr id="21564" name="Text Box 60"/>
          <p:cNvSpPr txBox="1"/>
          <p:nvPr/>
        </p:nvSpPr>
        <p:spPr>
          <a:xfrm>
            <a:off x="9726962" y="3935127"/>
            <a:ext cx="183832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支撑、保护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6A7CFC1-B4B6-4BD5-9D82-4DCE8875CBF1}"/>
              </a:ext>
            </a:extLst>
          </p:cNvPr>
          <p:cNvSpPr txBox="1"/>
          <p:nvPr/>
        </p:nvSpPr>
        <p:spPr>
          <a:xfrm>
            <a:off x="899887" y="653142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几种组织的比较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5" grpId="0"/>
      <p:bldP spid="21546" grpId="0"/>
      <p:bldP spid="21547" grpId="0"/>
      <p:bldP spid="21548" grpId="0"/>
      <p:bldP spid="21549" grpId="0"/>
      <p:bldP spid="21550" grpId="0"/>
      <p:bldP spid="21555" grpId="0"/>
      <p:bldP spid="21557" grpId="0"/>
      <p:bldP spid="21558" grpId="0"/>
      <p:bldP spid="21559" grpId="0"/>
      <p:bldP spid="21560" grpId="0"/>
      <p:bldP spid="21561" grpId="0"/>
      <p:bldP spid="21562" grpId="0"/>
      <p:bldP spid="21563" grpId="0"/>
      <p:bldP spid="215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74eed65-23c5-4653-92ff-4b46777ada9b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1018</Words>
  <Application>Microsoft Office PowerPoint</Application>
  <PresentationFormat>宽屏</PresentationFormat>
  <Paragraphs>214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FandolFang R</vt:lpstr>
      <vt:lpstr>思源黑体 CN Light</vt:lpstr>
      <vt:lpstr>Arial</vt:lpstr>
      <vt:lpstr>Calibri</vt:lpstr>
      <vt:lpstr>Wingdings</vt:lpstr>
      <vt:lpstr>办公资源网：www.bangongziyuan.com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2020-05-09T08:18:25Z</dcterms:created>
  <dcterms:modified xsi:type="dcterms:W3CDTF">2021-01-09T09:46:50Z</dcterms:modified>
</cp:coreProperties>
</file>