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71" r:id="rId2"/>
    <p:sldId id="272" r:id="rId3"/>
    <p:sldId id="482" r:id="rId4"/>
    <p:sldId id="443" r:id="rId5"/>
    <p:sldId id="423" r:id="rId6"/>
    <p:sldId id="427" r:id="rId7"/>
    <p:sldId id="424" r:id="rId8"/>
    <p:sldId id="428" r:id="rId9"/>
    <p:sldId id="429" r:id="rId10"/>
    <p:sldId id="430" r:id="rId11"/>
    <p:sldId id="442" r:id="rId12"/>
    <p:sldId id="425" r:id="rId13"/>
    <p:sldId id="287" r:id="rId14"/>
    <p:sldId id="483" r:id="rId1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39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BB136DF6-D36C-4F63-AD6D-A76658876F40}" type="datetimeFigureOut">
              <a:rPr lang="zh-CN" altLang="en-US" smtClean="0"/>
              <a:pPr/>
              <a:t>2021/1/9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7927E118-94E0-472C-8BB1-597D3E709823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05636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6723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88432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495299" y="0"/>
            <a:ext cx="335973" cy="850900"/>
          </a:xfrm>
          <a:prstGeom prst="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78815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46445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72F153D-2634-4A61-86A1-BC20FEA3F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17F7F9A-A884-481E-94FE-076C15926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8BC00A4-AC4B-428D-91CB-B3D28DBEA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D328-291A-47AC-BDFD-986BBBD9F7A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A8006B1-F14B-4844-9FBA-D5F2D8F4A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6CF8928-CF5D-4210-A8FC-3389789EF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03F8-67D8-4B14-B435-8036BD8CFE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71996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400050"/>
            <a:ext cx="647700" cy="6858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0807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2174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: 圆角 7"/>
          <p:cNvSpPr/>
          <p:nvPr userDrawn="1"/>
        </p:nvSpPr>
        <p:spPr>
          <a:xfrm>
            <a:off x="361950" y="323850"/>
            <a:ext cx="838200" cy="838200"/>
          </a:xfrm>
          <a:prstGeom prst="roundRect">
            <a:avLst/>
          </a:prstGeom>
          <a:solidFill>
            <a:srgbClr val="00A4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: 圆角 8"/>
          <p:cNvSpPr/>
          <p:nvPr userDrawn="1"/>
        </p:nvSpPr>
        <p:spPr>
          <a:xfrm>
            <a:off x="857250" y="723900"/>
            <a:ext cx="548640" cy="548640"/>
          </a:xfrm>
          <a:prstGeom prst="roundRect">
            <a:avLst/>
          </a:prstGeom>
          <a:solidFill>
            <a:srgbClr val="00A49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7749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9238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等腰三角形 5"/>
          <p:cNvSpPr/>
          <p:nvPr userDrawn="1"/>
        </p:nvSpPr>
        <p:spPr>
          <a:xfrm rot="10800000">
            <a:off x="0" y="-1"/>
            <a:ext cx="883920" cy="762000"/>
          </a:xfrm>
          <a:prstGeom prst="triangl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0370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4800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椭圆 7"/>
          <p:cNvSpPr/>
          <p:nvPr userDrawn="1"/>
        </p:nvSpPr>
        <p:spPr>
          <a:xfrm rot="20700000">
            <a:off x="499966" y="477209"/>
            <a:ext cx="899983" cy="899983"/>
          </a:xfrm>
          <a:prstGeom prst="ellipse">
            <a:avLst/>
          </a:prstGeom>
          <a:noFill/>
          <a:ln w="282575">
            <a:gradFill>
              <a:gsLst>
                <a:gs pos="0">
                  <a:srgbClr val="00A49D"/>
                </a:gs>
                <a:gs pos="100000">
                  <a:schemeClr val="bg1">
                    <a:alpha val="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277874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7516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66721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8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椭圆 7"/>
          <p:cNvSpPr/>
          <p:nvPr/>
        </p:nvSpPr>
        <p:spPr>
          <a:xfrm>
            <a:off x="3171346" y="-7727876"/>
            <a:ext cx="13713155" cy="13713155"/>
          </a:xfrm>
          <a:prstGeom prst="ellipse">
            <a:avLst/>
          </a:prstGeom>
          <a:noFill/>
          <a:ln w="1143000">
            <a:gradFill>
              <a:gsLst>
                <a:gs pos="8000">
                  <a:srgbClr val="00A49D"/>
                </a:gs>
                <a:gs pos="88000">
                  <a:schemeClr val="bg1">
                    <a:alpha val="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" name="椭圆 8"/>
          <p:cNvSpPr/>
          <p:nvPr/>
        </p:nvSpPr>
        <p:spPr>
          <a:xfrm rot="20700000">
            <a:off x="9671870" y="4895593"/>
            <a:ext cx="4030237" cy="4030237"/>
          </a:xfrm>
          <a:prstGeom prst="ellipse">
            <a:avLst/>
          </a:prstGeom>
          <a:noFill/>
          <a:ln w="762000">
            <a:gradFill>
              <a:gsLst>
                <a:gs pos="0">
                  <a:srgbClr val="00A49D"/>
                </a:gs>
                <a:gs pos="100000">
                  <a:schemeClr val="bg1">
                    <a:alpha val="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" name="Rectangle: Rounded Corners 40"/>
          <p:cNvSpPr/>
          <p:nvPr/>
        </p:nvSpPr>
        <p:spPr bwMode="auto">
          <a:xfrm rot="16200000">
            <a:off x="1971310" y="5130307"/>
            <a:ext cx="322784" cy="1423537"/>
          </a:xfrm>
          <a:prstGeom prst="roundRect">
            <a:avLst>
              <a:gd name="adj" fmla="val 12979"/>
            </a:avLst>
          </a:prstGeom>
          <a:solidFill>
            <a:srgbClr val="00A49D"/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1" name="Rectangle: Rounded Corners 43"/>
          <p:cNvSpPr/>
          <p:nvPr/>
        </p:nvSpPr>
        <p:spPr bwMode="auto">
          <a:xfrm rot="16200000">
            <a:off x="3662175" y="5130307"/>
            <a:ext cx="322784" cy="1423537"/>
          </a:xfrm>
          <a:prstGeom prst="roundRect">
            <a:avLst>
              <a:gd name="adj" fmla="val 12979"/>
            </a:avLst>
          </a:prstGeom>
          <a:solidFill>
            <a:schemeClr val="bg1">
              <a:lumMod val="75000"/>
            </a:schemeClr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1206038" y="3290486"/>
            <a:ext cx="5492473" cy="1610347"/>
            <a:chOff x="1501875" y="2869439"/>
            <a:chExt cx="4377951" cy="1283578"/>
          </a:xfrm>
        </p:grpSpPr>
        <p:sp>
          <p:nvSpPr>
            <p:cNvPr id="13" name="矩形 12"/>
            <p:cNvSpPr/>
            <p:nvPr/>
          </p:nvSpPr>
          <p:spPr bwMode="auto">
            <a:xfrm>
              <a:off x="1501875" y="2869439"/>
              <a:ext cx="4377951" cy="66237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dist">
                <a:defRPr/>
              </a:pPr>
              <a:r>
                <a:rPr lang="zh-CN" altLang="en-US" sz="4800" b="1" kern="100" dirty="0">
                  <a:solidFill>
                    <a:prstClr val="black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动物体的结构层次</a:t>
              </a:r>
            </a:p>
          </p:txBody>
        </p:sp>
        <p:sp>
          <p:nvSpPr>
            <p:cNvPr id="14" name="矩形 13"/>
            <p:cNvSpPr/>
            <p:nvPr/>
          </p:nvSpPr>
          <p:spPr>
            <a:xfrm>
              <a:off x="1571361" y="3637838"/>
              <a:ext cx="3472716" cy="51517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cxnSp>
          <p:nvCxnSpPr>
            <p:cNvPr id="15" name="直接连接符 14"/>
            <p:cNvCxnSpPr/>
            <p:nvPr/>
          </p:nvCxnSpPr>
          <p:spPr>
            <a:xfrm>
              <a:off x="1634862" y="3563329"/>
              <a:ext cx="3764713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16" name="矩形 15"/>
          <p:cNvSpPr/>
          <p:nvPr/>
        </p:nvSpPr>
        <p:spPr bwMode="auto">
          <a:xfrm>
            <a:off x="1247256" y="2640397"/>
            <a:ext cx="328808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第二章  第二节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1293214" y="4831861"/>
            <a:ext cx="5670333" cy="552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Please Enter Your Detailed Text Here, The Content Should Be Concise And Clear, Concise And Concise Do Not Need Too Much Text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1293214" y="4291047"/>
            <a:ext cx="487932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di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人教版  生物（初中）  （七年级 上）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1437668" y="5708743"/>
            <a:ext cx="100860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主讲人：</a:t>
            </a:r>
            <a:r>
              <a:rPr kumimoji="0" lang="en-US" altLang="zh-CN" sz="10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xippt</a:t>
            </a:r>
            <a:endParaRPr kumimoji="0" lang="zh-CN" altLang="en-US" sz="10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3128533" y="5708743"/>
            <a:ext cx="13463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时间：</a:t>
            </a:r>
            <a:r>
              <a:rPr kumimoji="0" lang="en-US" altLang="zh-CN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2020.4.30</a:t>
            </a:r>
            <a:endParaRPr kumimoji="0" lang="zh-CN" altLang="en-US" sz="10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pic>
        <p:nvPicPr>
          <p:cNvPr id="21" name="图片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0550" y="1049266"/>
            <a:ext cx="2875893" cy="2492034"/>
          </a:xfrm>
          <a:prstGeom prst="rect">
            <a:avLst/>
          </a:prstGeom>
        </p:spPr>
      </p:pic>
      <p:sp>
        <p:nvSpPr>
          <p:cNvPr id="22" name="矩形 21"/>
          <p:cNvSpPr/>
          <p:nvPr/>
        </p:nvSpPr>
        <p:spPr>
          <a:xfrm>
            <a:off x="10452787" y="517717"/>
            <a:ext cx="1121978" cy="369332"/>
          </a:xfrm>
          <a:prstGeom prst="rect">
            <a:avLst/>
          </a:prstGeom>
          <a:solidFill>
            <a:srgbClr val="00A49D"/>
          </a:solidFill>
          <a:ln>
            <a:noFill/>
          </a:ln>
          <a:effectLst>
            <a:outerShdw blurRad="393700" dist="50800" dir="5400000" algn="ctr" rotWithShape="0">
              <a:srgbClr val="000000">
                <a:alpha val="25000"/>
              </a:srgb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LOGO</a:t>
            </a:r>
            <a:endParaRPr kumimoji="0" lang="zh-CN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6" grpId="0"/>
      <p:bldP spid="17" grpId="0"/>
      <p:bldP spid="18" grpId="0"/>
      <p:bldP spid="19" grpId="0"/>
      <p:bldP spid="2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稻壳儿小白白(http://dwz.cn/Wu2UP)"/>
          <p:cNvSpPr/>
          <p:nvPr/>
        </p:nvSpPr>
        <p:spPr>
          <a:xfrm>
            <a:off x="1426634" y="1544300"/>
            <a:ext cx="1488412" cy="59692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0" y="0"/>
              </a:cxn>
            </a:cxnLst>
            <a:rect l="0" t="0" r="0" b="0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solidFill>
            <a:srgbClr val="63CFF6"/>
          </a:solidFill>
          <a:ln w="3175" cap="flat" cmpd="sng">
            <a:solidFill>
              <a:srgbClr val="002060">
                <a:alpha val="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pic>
        <p:nvPicPr>
          <p:cNvPr id="16386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271" y="5940087"/>
            <a:ext cx="1491624" cy="562665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16388" name="组合 6"/>
          <p:cNvGrpSpPr/>
          <p:nvPr/>
        </p:nvGrpSpPr>
        <p:grpSpPr>
          <a:xfrm>
            <a:off x="1447271" y="3404850"/>
            <a:ext cx="1491624" cy="843371"/>
            <a:chOff x="3175" y="2667789"/>
            <a:chExt cx="1474788" cy="1081090"/>
          </a:xfrm>
        </p:grpSpPr>
        <p:pic>
          <p:nvPicPr>
            <p:cNvPr id="16389" name="Picture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175" y="2980529"/>
              <a:ext cx="1474788" cy="768350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" name="下箭头 1"/>
            <p:cNvSpPr/>
            <p:nvPr/>
          </p:nvSpPr>
          <p:spPr bwMode="auto">
            <a:xfrm>
              <a:off x="533400" y="2667789"/>
              <a:ext cx="414338" cy="327026"/>
            </a:xfrm>
            <a:prstGeom prst="downArrow">
              <a:avLst/>
            </a:prstGeom>
            <a:ln w="28575">
              <a:solidFill>
                <a:srgbClr val="63CFF6"/>
              </a:solidFill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6391" name="组合 7"/>
          <p:cNvGrpSpPr/>
          <p:nvPr/>
        </p:nvGrpSpPr>
        <p:grpSpPr>
          <a:xfrm>
            <a:off x="1444096" y="2261850"/>
            <a:ext cx="1491624" cy="891669"/>
            <a:chOff x="0" y="3743323"/>
            <a:chExt cx="1474788" cy="1143001"/>
          </a:xfrm>
        </p:grpSpPr>
        <p:pic>
          <p:nvPicPr>
            <p:cNvPr id="16392" name="Picture 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4117974"/>
              <a:ext cx="1474788" cy="768350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6393" name="Picture 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68312" y="3743323"/>
              <a:ext cx="500062" cy="360363"/>
            </a:xfrm>
            <a:prstGeom prst="rect">
              <a:avLst/>
            </a:prstGeom>
            <a:noFill/>
            <a:ln w="9525">
              <a:noFill/>
            </a:ln>
          </p:spPr>
        </p:pic>
      </p:grpSp>
      <p:pic>
        <p:nvPicPr>
          <p:cNvPr id="16394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0346" y="5567025"/>
            <a:ext cx="505772" cy="364477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16395" name="组合 5"/>
          <p:cNvGrpSpPr/>
          <p:nvPr/>
        </p:nvGrpSpPr>
        <p:grpSpPr>
          <a:xfrm>
            <a:off x="1434571" y="4514514"/>
            <a:ext cx="1488413" cy="824794"/>
            <a:chOff x="-17463" y="1605748"/>
            <a:chExt cx="1471613" cy="1056491"/>
          </a:xfrm>
        </p:grpSpPr>
        <p:sp>
          <p:nvSpPr>
            <p:cNvPr id="16396" name="稻壳儿小白白(http://dwz.cn/Wu2UP)"/>
            <p:cNvSpPr/>
            <p:nvPr/>
          </p:nvSpPr>
          <p:spPr>
            <a:xfrm>
              <a:off x="-17463" y="1941514"/>
              <a:ext cx="1471613" cy="720725"/>
            </a:xfrm>
            <a:prstGeom prst="rect">
              <a:avLst/>
            </a:prstGeom>
            <a:solidFill>
              <a:srgbClr val="FBB9CC"/>
            </a:solidFill>
            <a:ln w="9525">
              <a:noFill/>
            </a:ln>
          </p:spPr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" name="下箭头 10"/>
            <p:cNvSpPr/>
            <p:nvPr/>
          </p:nvSpPr>
          <p:spPr bwMode="auto">
            <a:xfrm>
              <a:off x="525462" y="1605748"/>
              <a:ext cx="414338" cy="326783"/>
            </a:xfrm>
            <a:prstGeom prst="downArrow">
              <a:avLst/>
            </a:prstGeom>
            <a:ln w="28575">
              <a:solidFill>
                <a:srgbClr val="FBB9CC"/>
              </a:solidFill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6398" name="组合 4"/>
          <p:cNvGrpSpPr/>
          <p:nvPr/>
        </p:nvGrpSpPr>
        <p:grpSpPr>
          <a:xfrm>
            <a:off x="1426020" y="1584353"/>
            <a:ext cx="2096282" cy="4852443"/>
            <a:chOff x="-48419" y="825859"/>
            <a:chExt cx="2097162" cy="4852316"/>
          </a:xfrm>
        </p:grpSpPr>
        <p:sp>
          <p:nvSpPr>
            <p:cNvPr id="16399" name="TextBox 3"/>
            <p:cNvSpPr txBox="1"/>
            <p:nvPr/>
          </p:nvSpPr>
          <p:spPr>
            <a:xfrm>
              <a:off x="310431" y="825859"/>
              <a:ext cx="1738312" cy="46165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zh-CN" altLang="en-US" sz="240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rPr>
                <a:t>细胞</a:t>
              </a:r>
            </a:p>
          </p:txBody>
        </p:sp>
        <p:sp>
          <p:nvSpPr>
            <p:cNvPr id="16400" name="TextBox 12"/>
            <p:cNvSpPr txBox="1"/>
            <p:nvPr/>
          </p:nvSpPr>
          <p:spPr>
            <a:xfrm>
              <a:off x="-17463" y="1898650"/>
              <a:ext cx="1492251" cy="46165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zh-CN" altLang="en-US" sz="240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rPr>
                <a:t>组织</a:t>
              </a:r>
            </a:p>
          </p:txBody>
        </p:sp>
        <p:sp>
          <p:nvSpPr>
            <p:cNvPr id="16401" name="TextBox 13"/>
            <p:cNvSpPr txBox="1"/>
            <p:nvPr/>
          </p:nvSpPr>
          <p:spPr>
            <a:xfrm>
              <a:off x="3175" y="2923377"/>
              <a:ext cx="1492251" cy="46165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zh-CN" altLang="en-US" sz="240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rPr>
                <a:t>器官</a:t>
              </a:r>
            </a:p>
          </p:txBody>
        </p:sp>
        <p:sp>
          <p:nvSpPr>
            <p:cNvPr id="16402" name="TextBox 14"/>
            <p:cNvSpPr txBox="1"/>
            <p:nvPr/>
          </p:nvSpPr>
          <p:spPr>
            <a:xfrm>
              <a:off x="-48419" y="4117185"/>
              <a:ext cx="1492251" cy="46165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zh-CN" altLang="en-US" sz="240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rPr>
                <a:t>系统</a:t>
              </a:r>
            </a:p>
          </p:txBody>
        </p:sp>
        <p:sp>
          <p:nvSpPr>
            <p:cNvPr id="16403" name="TextBox 15"/>
            <p:cNvSpPr txBox="1"/>
            <p:nvPr/>
          </p:nvSpPr>
          <p:spPr>
            <a:xfrm>
              <a:off x="-11113" y="5216522"/>
              <a:ext cx="1492251" cy="46165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zh-CN" altLang="en-US" sz="240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rPr>
                <a:t>人体</a:t>
              </a:r>
            </a:p>
          </p:txBody>
        </p:sp>
      </p:grpSp>
      <p:sp>
        <p:nvSpPr>
          <p:cNvPr id="22" name="Text Box 2"/>
          <p:cNvSpPr txBox="1">
            <a:spLocks noChangeArrowheads="1"/>
          </p:cNvSpPr>
          <p:nvPr/>
        </p:nvSpPr>
        <p:spPr bwMode="auto">
          <a:xfrm>
            <a:off x="8105775" y="1544300"/>
            <a:ext cx="25336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24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ea typeface="思源黑体 CN Regular" panose="020B0500000000000000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系  统</a:t>
            </a:r>
          </a:p>
        </p:txBody>
      </p:sp>
      <p:sp>
        <p:nvSpPr>
          <p:cNvPr id="23" name="Rectangle 3"/>
          <p:cNvSpPr/>
          <p:nvPr/>
        </p:nvSpPr>
        <p:spPr>
          <a:xfrm>
            <a:off x="5474970" y="2005965"/>
            <a:ext cx="5833110" cy="707886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0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由能够完成一种或几种生理功能的多个器官，按照一定的次序组合在一起构成系统。</a:t>
            </a:r>
          </a:p>
        </p:txBody>
      </p:sp>
      <p:pic>
        <p:nvPicPr>
          <p:cNvPr id="16407" name="Picture 4" descr="消化系统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20182" y="2846605"/>
            <a:ext cx="2571185" cy="2955290"/>
          </a:xfrm>
          <a:prstGeom prst="rect">
            <a:avLst/>
          </a:prstGeom>
          <a:noFill/>
          <a:ln w="76200" cap="flat" cmpd="tri">
            <a:solidFill>
              <a:srgbClr val="FFCC66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3277552" y="6054090"/>
            <a:ext cx="1022794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     </a:t>
            </a:r>
            <a:r>
              <a:rPr kumimoji="0" lang="zh-CN" altLang="en-US" sz="20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这八个系统协调配合，使人体内各种复杂的生命活动能够正常进行</a:t>
            </a:r>
            <a:r>
              <a:rPr kumimoji="0" lang="zh-CN" altLang="en-US" sz="28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。</a:t>
            </a:r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B5E0F172-1CCA-41D9-B63A-1BCF7FED655F}"/>
              </a:ext>
            </a:extLst>
          </p:cNvPr>
          <p:cNvSpPr txBox="1"/>
          <p:nvPr/>
        </p:nvSpPr>
        <p:spPr>
          <a:xfrm>
            <a:off x="899887" y="653142"/>
            <a:ext cx="16770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altLang="zh-CN" sz="3200" b="1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4</a:t>
            </a:r>
            <a:r>
              <a:rPr lang="zh-CN" altLang="en-US" sz="3200" b="1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、系统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6" name="组合 1"/>
          <p:cNvGrpSpPr/>
          <p:nvPr/>
        </p:nvGrpSpPr>
        <p:grpSpPr>
          <a:xfrm>
            <a:off x="3666656" y="3581400"/>
            <a:ext cx="7247665" cy="3532079"/>
            <a:chOff x="2049462" y="2733675"/>
            <a:chExt cx="5434925" cy="2647998"/>
          </a:xfrm>
        </p:grpSpPr>
        <p:grpSp>
          <p:nvGrpSpPr>
            <p:cNvPr id="17417" name="Group 11"/>
            <p:cNvGrpSpPr/>
            <p:nvPr/>
          </p:nvGrpSpPr>
          <p:grpSpPr>
            <a:xfrm>
              <a:off x="2049462" y="2787253"/>
              <a:ext cx="1247775" cy="942975"/>
              <a:chOff x="1013" y="1649"/>
              <a:chExt cx="786" cy="792"/>
            </a:xfrm>
          </p:grpSpPr>
          <p:sp>
            <p:nvSpPr>
              <p:cNvPr id="17418" name="Line 12"/>
              <p:cNvSpPr/>
              <p:nvPr/>
            </p:nvSpPr>
            <p:spPr>
              <a:xfrm flipH="1">
                <a:off x="1013" y="1649"/>
                <a:ext cx="557" cy="783"/>
              </a:xfrm>
              <a:prstGeom prst="line">
                <a:avLst/>
              </a:prstGeom>
              <a:ln w="19050" cap="flat" cmpd="sng">
                <a:solidFill>
                  <a:srgbClr val="8A9C6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7419" name="Line 13"/>
              <p:cNvSpPr/>
              <p:nvPr/>
            </p:nvSpPr>
            <p:spPr>
              <a:xfrm flipH="1">
                <a:off x="1238" y="1697"/>
                <a:ext cx="417" cy="725"/>
              </a:xfrm>
              <a:prstGeom prst="line">
                <a:avLst/>
              </a:prstGeom>
              <a:ln w="19050" cap="flat" cmpd="sng">
                <a:solidFill>
                  <a:srgbClr val="8A9C6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7420" name="Line 14"/>
              <p:cNvSpPr/>
              <p:nvPr/>
            </p:nvSpPr>
            <p:spPr>
              <a:xfrm flipH="1">
                <a:off x="1411" y="1711"/>
                <a:ext cx="318" cy="730"/>
              </a:xfrm>
              <a:prstGeom prst="line">
                <a:avLst/>
              </a:prstGeom>
              <a:ln w="19050" cap="flat" cmpd="sng">
                <a:solidFill>
                  <a:srgbClr val="8A9C6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7421" name="Line 15"/>
              <p:cNvSpPr/>
              <p:nvPr/>
            </p:nvSpPr>
            <p:spPr>
              <a:xfrm flipH="1">
                <a:off x="1629" y="1687"/>
                <a:ext cx="170" cy="735"/>
              </a:xfrm>
              <a:prstGeom prst="line">
                <a:avLst/>
              </a:prstGeom>
              <a:ln w="19050" cap="flat" cmpd="sng">
                <a:solidFill>
                  <a:srgbClr val="8A9C6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17422" name="Text Box 20"/>
            <p:cNvSpPr txBox="1"/>
            <p:nvPr/>
          </p:nvSpPr>
          <p:spPr>
            <a:xfrm>
              <a:off x="4691738" y="3725181"/>
              <a:ext cx="2792649" cy="1656492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eaVert" anchor="t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zh-CN" altLang="en-US" sz="200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rPr>
                <a:t>生殖系统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zh-CN" altLang="en-US" sz="200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rPr>
                <a:t>内分泌系统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zh-CN" altLang="en-US" sz="200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rPr>
                <a:t>神经系统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zh-CN" altLang="en-US" sz="200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rPr>
                <a:t>泌尿系统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zh-CN" altLang="en-US" sz="200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rPr>
                <a:t>呼吸系统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zh-CN" altLang="en-US" sz="200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rPr>
                <a:t>循环系统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zh-CN" altLang="en-US" sz="200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rPr>
                <a:t>消化系统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zh-CN" altLang="en-US" sz="200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rPr>
                <a:t>运动系统</a:t>
              </a:r>
            </a:p>
          </p:txBody>
        </p:sp>
        <p:grpSp>
          <p:nvGrpSpPr>
            <p:cNvPr id="17423" name="Group 21"/>
            <p:cNvGrpSpPr/>
            <p:nvPr/>
          </p:nvGrpSpPr>
          <p:grpSpPr>
            <a:xfrm>
              <a:off x="4984750" y="2733675"/>
              <a:ext cx="2257425" cy="969112"/>
              <a:chOff x="3241" y="1488"/>
              <a:chExt cx="1422" cy="1251"/>
            </a:xfrm>
          </p:grpSpPr>
          <p:sp>
            <p:nvSpPr>
              <p:cNvPr id="17424" name="Line 22"/>
              <p:cNvSpPr/>
              <p:nvPr/>
            </p:nvSpPr>
            <p:spPr>
              <a:xfrm flipH="1">
                <a:off x="3241" y="1584"/>
                <a:ext cx="551" cy="1114"/>
              </a:xfrm>
              <a:prstGeom prst="line">
                <a:avLst/>
              </a:prstGeom>
              <a:ln w="19050" cap="flat" cmpd="sng">
                <a:solidFill>
                  <a:srgbClr val="8A9C6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7425" name="Line 23"/>
              <p:cNvSpPr/>
              <p:nvPr/>
            </p:nvSpPr>
            <p:spPr>
              <a:xfrm flipH="1">
                <a:off x="3442" y="1584"/>
                <a:ext cx="350" cy="1089"/>
              </a:xfrm>
              <a:prstGeom prst="line">
                <a:avLst/>
              </a:prstGeom>
              <a:ln w="19050" cap="flat" cmpd="sng">
                <a:solidFill>
                  <a:srgbClr val="8A9C6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7426" name="Line 24"/>
              <p:cNvSpPr/>
              <p:nvPr/>
            </p:nvSpPr>
            <p:spPr>
              <a:xfrm flipH="1">
                <a:off x="3634" y="1584"/>
                <a:ext cx="206" cy="1089"/>
              </a:xfrm>
              <a:prstGeom prst="line">
                <a:avLst/>
              </a:prstGeom>
              <a:ln w="19050" cap="flat" cmpd="sng">
                <a:solidFill>
                  <a:srgbClr val="8A9C6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7427" name="Line 25"/>
              <p:cNvSpPr/>
              <p:nvPr/>
            </p:nvSpPr>
            <p:spPr>
              <a:xfrm flipH="1">
                <a:off x="3840" y="1584"/>
                <a:ext cx="48" cy="1089"/>
              </a:xfrm>
              <a:prstGeom prst="line">
                <a:avLst/>
              </a:prstGeom>
              <a:ln w="19050" cap="flat" cmpd="sng">
                <a:solidFill>
                  <a:srgbClr val="8A9C6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7428" name="Line 26"/>
              <p:cNvSpPr/>
              <p:nvPr/>
            </p:nvSpPr>
            <p:spPr>
              <a:xfrm>
                <a:off x="3936" y="1584"/>
                <a:ext cx="113" cy="1155"/>
              </a:xfrm>
              <a:prstGeom prst="line">
                <a:avLst/>
              </a:prstGeom>
              <a:ln w="19050" cap="flat" cmpd="sng">
                <a:solidFill>
                  <a:srgbClr val="8A9C6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7429" name="Line 27"/>
              <p:cNvSpPr/>
              <p:nvPr/>
            </p:nvSpPr>
            <p:spPr>
              <a:xfrm>
                <a:off x="3984" y="1584"/>
                <a:ext cx="263" cy="1155"/>
              </a:xfrm>
              <a:prstGeom prst="line">
                <a:avLst/>
              </a:prstGeom>
              <a:ln w="19050" cap="flat" cmpd="sng">
                <a:solidFill>
                  <a:srgbClr val="8A9C6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7430" name="Line 28"/>
              <p:cNvSpPr/>
              <p:nvPr/>
            </p:nvSpPr>
            <p:spPr>
              <a:xfrm>
                <a:off x="4032" y="1536"/>
                <a:ext cx="454" cy="1155"/>
              </a:xfrm>
              <a:prstGeom prst="line">
                <a:avLst/>
              </a:prstGeom>
              <a:ln w="19050" cap="flat" cmpd="sng">
                <a:solidFill>
                  <a:srgbClr val="8A9C6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7431" name="Line 29"/>
              <p:cNvSpPr/>
              <p:nvPr/>
            </p:nvSpPr>
            <p:spPr>
              <a:xfrm>
                <a:off x="4080" y="1488"/>
                <a:ext cx="583" cy="1185"/>
              </a:xfrm>
              <a:prstGeom prst="line">
                <a:avLst/>
              </a:prstGeom>
              <a:ln w="19050" cap="flat" cmpd="sng">
                <a:solidFill>
                  <a:srgbClr val="8A9C6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17432" name="组合 5"/>
          <p:cNvGrpSpPr/>
          <p:nvPr/>
        </p:nvGrpSpPr>
        <p:grpSpPr>
          <a:xfrm>
            <a:off x="1526621" y="2802970"/>
            <a:ext cx="9269413" cy="4316192"/>
            <a:chOff x="876570" y="2871789"/>
            <a:chExt cx="6950608" cy="4316077"/>
          </a:xfrm>
        </p:grpSpPr>
        <p:sp>
          <p:nvSpPr>
            <p:cNvPr id="17433" name="Text Box 4"/>
            <p:cNvSpPr txBox="1"/>
            <p:nvPr/>
          </p:nvSpPr>
          <p:spPr>
            <a:xfrm>
              <a:off x="876570" y="3068466"/>
              <a:ext cx="533400" cy="830975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zh-CN" altLang="en-US" sz="2400" i="0" u="none" strike="noStrike" kern="1200" cap="none" spc="0" normalizeH="0" baseline="0" noProof="0" dirty="0">
                  <a:ln>
                    <a:noFill/>
                  </a:ln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rPr>
                <a:t>细胞</a:t>
              </a:r>
            </a:p>
          </p:txBody>
        </p:sp>
        <p:grpSp>
          <p:nvGrpSpPr>
            <p:cNvPr id="17434" name="Group 5"/>
            <p:cNvGrpSpPr/>
            <p:nvPr/>
          </p:nvGrpSpPr>
          <p:grpSpPr>
            <a:xfrm>
              <a:off x="1431925" y="2871789"/>
              <a:ext cx="1344613" cy="1082675"/>
              <a:chOff x="672" y="1596"/>
              <a:chExt cx="768" cy="682"/>
            </a:xfrm>
          </p:grpSpPr>
          <p:sp>
            <p:nvSpPr>
              <p:cNvPr id="17435" name="Line 6"/>
              <p:cNvSpPr/>
              <p:nvPr/>
            </p:nvSpPr>
            <p:spPr>
              <a:xfrm>
                <a:off x="672" y="1957"/>
                <a:ext cx="768" cy="0"/>
              </a:xfrm>
              <a:prstGeom prst="line">
                <a:avLst/>
              </a:prstGeom>
              <a:ln w="57150" cap="flat" cmpd="sng">
                <a:solidFill>
                  <a:srgbClr val="8A9C65"/>
                </a:solidFill>
                <a:prstDash val="solid"/>
                <a:round/>
                <a:headEnd type="none" w="med" len="med"/>
                <a:tailEnd type="stealth" w="sm" len="lg"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7436" name="Text Box 7"/>
              <p:cNvSpPr txBox="1"/>
              <p:nvPr/>
            </p:nvSpPr>
            <p:spPr>
              <a:xfrm>
                <a:off x="809" y="1596"/>
                <a:ext cx="528" cy="31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kumimoji="0" lang="zh-CN" altLang="en-US" sz="2000" i="1" u="none" strike="noStrike" kern="1200" cap="none" spc="0" normalizeH="0" baseline="0" noProof="0" dirty="0">
                    <a:ln>
                      <a:noFill/>
                    </a:ln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分裂</a:t>
                </a:r>
              </a:p>
            </p:txBody>
          </p:sp>
          <p:sp>
            <p:nvSpPr>
              <p:cNvPr id="17437" name="Text Box 8"/>
              <p:cNvSpPr txBox="1"/>
              <p:nvPr/>
            </p:nvSpPr>
            <p:spPr>
              <a:xfrm>
                <a:off x="764" y="1959"/>
                <a:ext cx="624" cy="31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kumimoji="0" lang="zh-CN" altLang="en-US" sz="2000" i="1" u="none" strike="noStrike" kern="1200" cap="none" spc="0" normalizeH="0" baseline="0" noProof="0" dirty="0">
                    <a:ln>
                      <a:noFill/>
                    </a:ln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分化</a:t>
                </a:r>
              </a:p>
            </p:txBody>
          </p:sp>
        </p:grpSp>
        <p:sp>
          <p:nvSpPr>
            <p:cNvPr id="17438" name="Text Box 9"/>
            <p:cNvSpPr txBox="1"/>
            <p:nvPr/>
          </p:nvSpPr>
          <p:spPr>
            <a:xfrm>
              <a:off x="2804576" y="3186997"/>
              <a:ext cx="609600" cy="46165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zh-CN" altLang="en-US" sz="2400" i="0" u="none" strike="noStrike" kern="1200" cap="none" spc="0" normalizeH="0" baseline="0" noProof="0" dirty="0">
                  <a:ln>
                    <a:noFill/>
                  </a:ln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rPr>
                <a:t>组织</a:t>
              </a:r>
            </a:p>
          </p:txBody>
        </p:sp>
        <p:sp>
          <p:nvSpPr>
            <p:cNvPr id="17439" name="Text Box 10"/>
            <p:cNvSpPr txBox="1"/>
            <p:nvPr/>
          </p:nvSpPr>
          <p:spPr>
            <a:xfrm>
              <a:off x="2233874" y="5051829"/>
              <a:ext cx="1407784" cy="2136037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eaVert" anchor="t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zh-CN" altLang="en-US" sz="200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rPr>
                <a:t>上皮组织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zh-CN" altLang="en-US" sz="200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rPr>
                <a:t>肌肉组织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zh-CN" altLang="en-US" sz="200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rPr>
                <a:t>神经组织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zh-CN" altLang="en-US" sz="200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rPr>
                <a:t>结缔组织</a:t>
              </a:r>
            </a:p>
          </p:txBody>
        </p:sp>
        <p:sp>
          <p:nvSpPr>
            <p:cNvPr id="17440" name="Line 16"/>
            <p:cNvSpPr/>
            <p:nvPr/>
          </p:nvSpPr>
          <p:spPr>
            <a:xfrm>
              <a:off x="3554413" y="3444932"/>
              <a:ext cx="762000" cy="0"/>
            </a:xfrm>
            <a:prstGeom prst="line">
              <a:avLst/>
            </a:prstGeom>
            <a:ln w="57150" cap="flat" cmpd="sng">
              <a:solidFill>
                <a:srgbClr val="8A9C65"/>
              </a:solidFill>
              <a:prstDash val="solid"/>
              <a:round/>
              <a:headEnd type="none" w="med" len="med"/>
              <a:tailEnd type="stealth" w="sm" len="lg"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441" name="Text Box 17"/>
            <p:cNvSpPr txBox="1"/>
            <p:nvPr/>
          </p:nvSpPr>
          <p:spPr>
            <a:xfrm>
              <a:off x="4277182" y="3186997"/>
              <a:ext cx="609600" cy="46165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zh-CN" altLang="en-US" sz="2400" i="0" u="none" strike="noStrike" kern="1200" cap="none" spc="0" normalizeH="0" baseline="0" noProof="0" dirty="0">
                  <a:ln>
                    <a:noFill/>
                  </a:ln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rPr>
                <a:t>器官</a:t>
              </a:r>
            </a:p>
          </p:txBody>
        </p:sp>
        <p:sp>
          <p:nvSpPr>
            <p:cNvPr id="17442" name="Line 18"/>
            <p:cNvSpPr/>
            <p:nvPr/>
          </p:nvSpPr>
          <p:spPr>
            <a:xfrm>
              <a:off x="4845050" y="3444932"/>
              <a:ext cx="762000" cy="0"/>
            </a:xfrm>
            <a:prstGeom prst="line">
              <a:avLst/>
            </a:prstGeom>
            <a:ln w="57150" cap="flat" cmpd="sng">
              <a:solidFill>
                <a:srgbClr val="8A9C65"/>
              </a:solidFill>
              <a:prstDash val="solid"/>
              <a:round/>
              <a:headEnd type="none" w="med" len="med"/>
              <a:tailEnd type="stealth" w="sm" len="lg"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443" name="Text Box 19"/>
            <p:cNvSpPr txBox="1"/>
            <p:nvPr/>
          </p:nvSpPr>
          <p:spPr>
            <a:xfrm>
              <a:off x="5681260" y="3214394"/>
              <a:ext cx="701675" cy="46165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zh-CN" altLang="en-US" sz="2400" i="0" u="none" strike="noStrike" kern="1200" cap="none" spc="0" normalizeH="0" baseline="0" noProof="0" dirty="0">
                  <a:ln>
                    <a:noFill/>
                  </a:ln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rPr>
                <a:t>系统</a:t>
              </a:r>
            </a:p>
          </p:txBody>
        </p:sp>
        <p:sp>
          <p:nvSpPr>
            <p:cNvPr id="17444" name="Line 30"/>
            <p:cNvSpPr/>
            <p:nvPr/>
          </p:nvSpPr>
          <p:spPr>
            <a:xfrm>
              <a:off x="6445250" y="3489325"/>
              <a:ext cx="762000" cy="0"/>
            </a:xfrm>
            <a:prstGeom prst="line">
              <a:avLst/>
            </a:prstGeom>
            <a:ln w="57150" cap="flat" cmpd="sng">
              <a:solidFill>
                <a:srgbClr val="8A9C65"/>
              </a:solidFill>
              <a:prstDash val="solid"/>
              <a:round/>
              <a:headEnd type="none" w="med" len="med"/>
              <a:tailEnd type="stealth" w="sm" len="lg"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445" name="Text Box 31"/>
            <p:cNvSpPr txBox="1"/>
            <p:nvPr/>
          </p:nvSpPr>
          <p:spPr>
            <a:xfrm>
              <a:off x="7331878" y="2972462"/>
              <a:ext cx="495300" cy="830975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zh-CN" altLang="en-US" sz="2400" i="0" u="none" strike="noStrike" kern="1200" cap="none" spc="0" normalizeH="0" baseline="0" noProof="0" dirty="0">
                  <a:ln>
                    <a:noFill/>
                  </a:ln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rPr>
                <a:t>人体</a:t>
              </a:r>
            </a:p>
          </p:txBody>
        </p:sp>
      </p:grpSp>
      <p:sp>
        <p:nvSpPr>
          <p:cNvPr id="11" name="内容占位符 10"/>
          <p:cNvSpPr>
            <a:spLocks noGrp="1"/>
          </p:cNvSpPr>
          <p:nvPr>
            <p:ph idx="4294967295"/>
          </p:nvPr>
        </p:nvSpPr>
        <p:spPr>
          <a:xfrm>
            <a:off x="1912272" y="1585415"/>
            <a:ext cx="8145463" cy="1150937"/>
          </a:xfrm>
          <a:noFill/>
          <a:ln w="12700">
            <a:noFill/>
            <a:miter lim="800000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动物体的结构层次从微观到宏观：</a:t>
            </a:r>
          </a:p>
        </p:txBody>
      </p:sp>
      <p:sp>
        <p:nvSpPr>
          <p:cNvPr id="35" name="文本框 34">
            <a:extLst>
              <a:ext uri="{FF2B5EF4-FFF2-40B4-BE49-F238E27FC236}">
                <a16:creationId xmlns:a16="http://schemas.microsoft.com/office/drawing/2014/main" id="{BC436340-0B7E-423D-AA31-818B8B4DB84C}"/>
              </a:ext>
            </a:extLst>
          </p:cNvPr>
          <p:cNvSpPr txBox="1"/>
          <p:nvPr/>
        </p:nvSpPr>
        <p:spPr>
          <a:xfrm>
            <a:off x="899887" y="653142"/>
            <a:ext cx="18710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zh-CN" altLang="en-US" sz="3200" b="1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课堂小结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Box 2"/>
          <p:cNvSpPr txBox="1"/>
          <p:nvPr/>
        </p:nvSpPr>
        <p:spPr>
          <a:xfrm>
            <a:off x="3354070" y="2366009"/>
            <a:ext cx="7449820" cy="2462213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8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心脏                          上皮组织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8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唾液腺                       肌肉组织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8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股骨                           神经组织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8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大脑                            结缔组织</a:t>
            </a:r>
          </a:p>
        </p:txBody>
      </p:sp>
      <p:sp>
        <p:nvSpPr>
          <p:cNvPr id="24" name="Line 4"/>
          <p:cNvSpPr>
            <a:spLocks noChangeShapeType="1"/>
          </p:cNvSpPr>
          <p:nvPr/>
        </p:nvSpPr>
        <p:spPr bwMode="auto">
          <a:xfrm>
            <a:off x="4244975" y="2652698"/>
            <a:ext cx="2193925" cy="59118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5" name="Line 5"/>
          <p:cNvSpPr>
            <a:spLocks noChangeShapeType="1"/>
          </p:cNvSpPr>
          <p:nvPr/>
        </p:nvSpPr>
        <p:spPr bwMode="auto">
          <a:xfrm>
            <a:off x="4244975" y="3907774"/>
            <a:ext cx="2193925" cy="59118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6" name="Line 6"/>
          <p:cNvSpPr>
            <a:spLocks noChangeShapeType="1"/>
          </p:cNvSpPr>
          <p:nvPr/>
        </p:nvSpPr>
        <p:spPr bwMode="auto">
          <a:xfrm flipV="1">
            <a:off x="4560570" y="2729848"/>
            <a:ext cx="1878330" cy="591186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7" name="Line 7"/>
          <p:cNvSpPr>
            <a:spLocks noChangeShapeType="1"/>
          </p:cNvSpPr>
          <p:nvPr/>
        </p:nvSpPr>
        <p:spPr bwMode="auto">
          <a:xfrm flipV="1">
            <a:off x="4244975" y="3948744"/>
            <a:ext cx="2193925" cy="59118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8" name="Text Box 9"/>
          <p:cNvSpPr txBox="1">
            <a:spLocks noChangeArrowheads="1"/>
          </p:cNvSpPr>
          <p:nvPr/>
        </p:nvSpPr>
        <p:spPr bwMode="auto">
          <a:xfrm>
            <a:off x="2309495" y="5630545"/>
            <a:ext cx="1145349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ea typeface="思源黑体 CN Regular" panose="020B0500000000000000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器官由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ea typeface="思源黑体 CN Regular" panose="020B0500000000000000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2~4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ea typeface="思源黑体 CN Regular" panose="020B0500000000000000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种基本组织构成，但常以某种组织为主。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A32A9D46-BE5E-4A92-9600-887E67EBD883}"/>
              </a:ext>
            </a:extLst>
          </p:cNvPr>
          <p:cNvSpPr txBox="1"/>
          <p:nvPr/>
        </p:nvSpPr>
        <p:spPr>
          <a:xfrm>
            <a:off x="899887" y="653142"/>
            <a:ext cx="1198918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zh-CN" altLang="en-US" sz="3200" b="1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连一连：下列左边的器官分别是由右边哪一类主要组织构成呢？</a:t>
            </a:r>
            <a:endParaRPr lang="en-US" altLang="zh-CN" sz="3200" b="1" dirty="0">
              <a:solidFill>
                <a:prstClr val="black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 lvl="0"/>
            <a:r>
              <a:rPr lang="zh-CN" altLang="en-US" sz="3200" b="1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请用连线连接起来。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8" grpId="0" bldLvl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FFDF8912-3067-43D1-8B6A-A2EC6CA25512}"/>
              </a:ext>
            </a:extLst>
          </p:cNvPr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ea"/>
              <a:sym typeface="+mn-lt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CFAD7A5F-FAC1-414B-896C-2780965A5606}"/>
              </a:ext>
            </a:extLst>
          </p:cNvPr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AE58FB28-7959-4C0B-B09F-EDEE9BEC0C87}"/>
              </a:ext>
            </a:extLst>
          </p:cNvPr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1FCC2A86-F5F5-4D1B-83F4-E930D552D3A1}"/>
              </a:ext>
            </a:extLst>
          </p:cNvPr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3061809"/>
      </p:ext>
    </p:extLst>
  </p:cSld>
  <p:clrMapOvr>
    <a:masterClrMapping/>
  </p:clrMapOvr>
  <p:transition spd="slow" advClick="0" advTm="3000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椭圆 7"/>
          <p:cNvSpPr/>
          <p:nvPr/>
        </p:nvSpPr>
        <p:spPr>
          <a:xfrm>
            <a:off x="3171346" y="-7727876"/>
            <a:ext cx="13713155" cy="13713155"/>
          </a:xfrm>
          <a:prstGeom prst="ellipse">
            <a:avLst/>
          </a:prstGeom>
          <a:noFill/>
          <a:ln w="1143000">
            <a:gradFill>
              <a:gsLst>
                <a:gs pos="8000">
                  <a:srgbClr val="00A49D"/>
                </a:gs>
                <a:gs pos="88000">
                  <a:schemeClr val="bg1">
                    <a:alpha val="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" name="椭圆 8"/>
          <p:cNvSpPr/>
          <p:nvPr/>
        </p:nvSpPr>
        <p:spPr>
          <a:xfrm rot="20700000">
            <a:off x="9671870" y="4895593"/>
            <a:ext cx="4030237" cy="4030237"/>
          </a:xfrm>
          <a:prstGeom prst="ellipse">
            <a:avLst/>
          </a:prstGeom>
          <a:noFill/>
          <a:ln w="762000">
            <a:gradFill>
              <a:gsLst>
                <a:gs pos="0">
                  <a:srgbClr val="00A49D"/>
                </a:gs>
                <a:gs pos="100000">
                  <a:schemeClr val="bg1">
                    <a:alpha val="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" name="Rectangle: Rounded Corners 40"/>
          <p:cNvSpPr/>
          <p:nvPr/>
        </p:nvSpPr>
        <p:spPr bwMode="auto">
          <a:xfrm rot="16200000">
            <a:off x="1971310" y="5130307"/>
            <a:ext cx="322784" cy="1423537"/>
          </a:xfrm>
          <a:prstGeom prst="roundRect">
            <a:avLst>
              <a:gd name="adj" fmla="val 12979"/>
            </a:avLst>
          </a:prstGeom>
          <a:solidFill>
            <a:srgbClr val="00A49D"/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1" name="Rectangle: Rounded Corners 43"/>
          <p:cNvSpPr/>
          <p:nvPr/>
        </p:nvSpPr>
        <p:spPr bwMode="auto">
          <a:xfrm rot="16200000">
            <a:off x="3662175" y="5130307"/>
            <a:ext cx="322784" cy="1423537"/>
          </a:xfrm>
          <a:prstGeom prst="roundRect">
            <a:avLst>
              <a:gd name="adj" fmla="val 12979"/>
            </a:avLst>
          </a:prstGeom>
          <a:solidFill>
            <a:schemeClr val="bg1">
              <a:lumMod val="75000"/>
            </a:schemeClr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1206038" y="3290486"/>
            <a:ext cx="5492473" cy="1610347"/>
            <a:chOff x="1501875" y="2869439"/>
            <a:chExt cx="4377951" cy="1283578"/>
          </a:xfrm>
        </p:grpSpPr>
        <p:sp>
          <p:nvSpPr>
            <p:cNvPr id="13" name="矩形 12"/>
            <p:cNvSpPr/>
            <p:nvPr/>
          </p:nvSpPr>
          <p:spPr bwMode="auto">
            <a:xfrm>
              <a:off x="1501875" y="2869439"/>
              <a:ext cx="4377951" cy="66237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dist">
                <a:defRPr/>
              </a:pPr>
              <a:r>
                <a:rPr lang="zh-CN" altLang="en-US" sz="4800" b="1" kern="100" dirty="0">
                  <a:solidFill>
                    <a:prstClr val="black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感谢你的仔细聆听</a:t>
              </a:r>
            </a:p>
          </p:txBody>
        </p:sp>
        <p:sp>
          <p:nvSpPr>
            <p:cNvPr id="14" name="矩形 13"/>
            <p:cNvSpPr/>
            <p:nvPr/>
          </p:nvSpPr>
          <p:spPr>
            <a:xfrm>
              <a:off x="1571361" y="3637838"/>
              <a:ext cx="3472716" cy="51517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cxnSp>
          <p:nvCxnSpPr>
            <p:cNvPr id="15" name="直接连接符 14"/>
            <p:cNvCxnSpPr/>
            <p:nvPr/>
          </p:nvCxnSpPr>
          <p:spPr>
            <a:xfrm>
              <a:off x="1634862" y="3563329"/>
              <a:ext cx="3764713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16" name="矩形 15"/>
          <p:cNvSpPr/>
          <p:nvPr/>
        </p:nvSpPr>
        <p:spPr bwMode="auto">
          <a:xfrm>
            <a:off x="1293214" y="2640397"/>
            <a:ext cx="328808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第二章  第二节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1293214" y="4831861"/>
            <a:ext cx="5670333" cy="552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Please Enter Your Detailed Text Here, The Content Should Be Concise And Clear, Concise And Concise Do Not Need Too Much Text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1293214" y="4291047"/>
            <a:ext cx="487932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di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人教版  生物（初中）  （七年级 上）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1437668" y="5708743"/>
            <a:ext cx="100860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主讲人：</a:t>
            </a:r>
            <a:r>
              <a:rPr kumimoji="0" lang="en-US" altLang="zh-CN" sz="10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xippt</a:t>
            </a:r>
            <a:endParaRPr kumimoji="0" lang="zh-CN" altLang="en-US" sz="10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3128533" y="5708743"/>
            <a:ext cx="13463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时间：</a:t>
            </a:r>
            <a:r>
              <a:rPr kumimoji="0" lang="en-US" altLang="zh-CN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2020.4.30</a:t>
            </a:r>
            <a:endParaRPr kumimoji="0" lang="zh-CN" altLang="en-US" sz="10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pic>
        <p:nvPicPr>
          <p:cNvPr id="21" name="图片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0550" y="1049266"/>
            <a:ext cx="2875893" cy="2492034"/>
          </a:xfrm>
          <a:prstGeom prst="rect">
            <a:avLst/>
          </a:prstGeom>
        </p:spPr>
      </p:pic>
      <p:sp>
        <p:nvSpPr>
          <p:cNvPr id="22" name="矩形 21"/>
          <p:cNvSpPr/>
          <p:nvPr/>
        </p:nvSpPr>
        <p:spPr>
          <a:xfrm>
            <a:off x="10452787" y="517717"/>
            <a:ext cx="1121978" cy="369332"/>
          </a:xfrm>
          <a:prstGeom prst="rect">
            <a:avLst/>
          </a:prstGeom>
          <a:solidFill>
            <a:srgbClr val="00A49D"/>
          </a:solidFill>
          <a:ln>
            <a:noFill/>
          </a:ln>
          <a:effectLst>
            <a:outerShdw blurRad="393700" dist="50800" dir="5400000" algn="ctr" rotWithShape="0">
              <a:srgbClr val="000000">
                <a:alpha val="25000"/>
              </a:srgb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LOGO</a:t>
            </a:r>
            <a:endParaRPr kumimoji="0" lang="zh-CN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8888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9" grpId="0"/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899887" y="653142"/>
            <a:ext cx="18710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zh-CN" altLang="en-US" sz="3200" b="1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回顾知识</a:t>
            </a:r>
          </a:p>
        </p:txBody>
      </p:sp>
      <p:pic>
        <p:nvPicPr>
          <p:cNvPr id="3" name="图片 34817" descr="timg?image&amp;quality=80&amp;size=b9999_10000&amp;sec=1509944738891&amp;di=8b14c594ac43b5ce1b2e9e1dd204b758&amp;imgtype=0&amp;src=http%3A%2F%2Fwww">
            <a:extLst>
              <a:ext uri="{FF2B5EF4-FFF2-40B4-BE49-F238E27FC236}">
                <a16:creationId xmlns:a16="http://schemas.microsoft.com/office/drawing/2014/main" id="{CD4FD333-0BE6-40CA-A61B-48512405D6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3478" y="4785457"/>
            <a:ext cx="3646842" cy="1888326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" name="Picture 20" descr="~L~M}QY~6)OPL1XE%S$_~AP">
            <a:extLst>
              <a:ext uri="{FF2B5EF4-FFF2-40B4-BE49-F238E27FC236}">
                <a16:creationId xmlns:a16="http://schemas.microsoft.com/office/drawing/2014/main" id="{41C18827-7755-4561-AD80-54CF23D625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29630" y="1392493"/>
            <a:ext cx="4562158" cy="133580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" name="Rectangle 2">
            <a:extLst>
              <a:ext uri="{FF2B5EF4-FFF2-40B4-BE49-F238E27FC236}">
                <a16:creationId xmlns:a16="http://schemas.microsoft.com/office/drawing/2014/main" id="{58D075C3-F0BA-486F-B1D6-9C5820CE61EB}"/>
              </a:ext>
            </a:extLst>
          </p:cNvPr>
          <p:cNvSpPr/>
          <p:nvPr/>
        </p:nvSpPr>
        <p:spPr>
          <a:xfrm>
            <a:off x="1600212" y="1602355"/>
            <a:ext cx="5294312" cy="4127265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ts val="1000"/>
              </a:spcBef>
              <a:spcAft>
                <a:spcPct val="0"/>
              </a:spcAft>
              <a:buClr>
                <a:srgbClr val="FF3300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细胞生长</a:t>
            </a:r>
            <a:r>
              <a:rPr kumimoji="0" lang="en-US" altLang="zh-CN" sz="2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——</a:t>
            </a:r>
          </a:p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ts val="1000"/>
              </a:spcBef>
              <a:spcAft>
                <a:spcPct val="0"/>
              </a:spcAft>
              <a:buClr>
                <a:srgbClr val="FF3300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CN" sz="24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ts val="1000"/>
              </a:spcBef>
              <a:spcAft>
                <a:spcPct val="0"/>
              </a:spcAft>
              <a:buClr>
                <a:srgbClr val="FF3300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CN" sz="24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ts val="1000"/>
              </a:spcBef>
              <a:spcAft>
                <a:spcPct val="0"/>
              </a:spcAft>
              <a:buClr>
                <a:srgbClr val="FF3300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细胞分裂</a:t>
            </a:r>
            <a:r>
              <a:rPr kumimoji="0" lang="en-US" altLang="zh-CN" sz="2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——</a:t>
            </a:r>
          </a:p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ts val="1000"/>
              </a:spcBef>
              <a:spcAft>
                <a:spcPct val="0"/>
              </a:spcAft>
              <a:buClr>
                <a:srgbClr val="FF3300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CN" sz="24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ts val="1000"/>
              </a:spcBef>
              <a:spcAft>
                <a:spcPct val="0"/>
              </a:spcAft>
              <a:buClr>
                <a:srgbClr val="FF3300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CN" sz="24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ts val="1000"/>
              </a:spcBef>
              <a:spcAft>
                <a:spcPct val="0"/>
              </a:spcAft>
              <a:buClr>
                <a:srgbClr val="FF3300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细胞分化</a:t>
            </a:r>
            <a:r>
              <a:rPr kumimoji="0" lang="en-US" altLang="zh-CN" sz="2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——</a:t>
            </a:r>
          </a:p>
        </p:txBody>
      </p:sp>
      <p:pic>
        <p:nvPicPr>
          <p:cNvPr id="7" name="图片 34820" descr="timg">
            <a:extLst>
              <a:ext uri="{FF2B5EF4-FFF2-40B4-BE49-F238E27FC236}">
                <a16:creationId xmlns:a16="http://schemas.microsoft.com/office/drawing/2014/main" id="{D83ADFF4-E85A-411F-B8CD-99D22546311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29630" y="3301100"/>
            <a:ext cx="4050690" cy="11139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文本框 1">
            <a:extLst>
              <a:ext uri="{FF2B5EF4-FFF2-40B4-BE49-F238E27FC236}">
                <a16:creationId xmlns:a16="http://schemas.microsoft.com/office/drawing/2014/main" id="{64EDD73E-6FA6-4B9C-8EC6-A629CA60EDE5}"/>
              </a:ext>
            </a:extLst>
          </p:cNvPr>
          <p:cNvSpPr txBox="1"/>
          <p:nvPr/>
        </p:nvSpPr>
        <p:spPr>
          <a:xfrm>
            <a:off x="9578338" y="6168705"/>
            <a:ext cx="21330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zh-CN" altLang="en-US" sz="14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血细胞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0039E257-AF2B-410F-B78B-E1D41BDD6B74}"/>
              </a:ext>
            </a:extLst>
          </p:cNvPr>
          <p:cNvSpPr txBox="1"/>
          <p:nvPr/>
        </p:nvSpPr>
        <p:spPr>
          <a:xfrm>
            <a:off x="5672832" y="6193567"/>
            <a:ext cx="21330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zh-CN" altLang="en-US" sz="14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心肌细胞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A5354E9D-5760-420B-A604-E722CB1F57C2}"/>
              </a:ext>
            </a:extLst>
          </p:cNvPr>
          <p:cNvSpPr txBox="1"/>
          <p:nvPr/>
        </p:nvSpPr>
        <p:spPr>
          <a:xfrm>
            <a:off x="9594754" y="5170150"/>
            <a:ext cx="21330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zh-CN" altLang="en-US" sz="14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肝细胞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7D27C08F-E7E0-4C58-85C7-426202E992CF}"/>
              </a:ext>
            </a:extLst>
          </p:cNvPr>
          <p:cNvSpPr txBox="1"/>
          <p:nvPr/>
        </p:nvSpPr>
        <p:spPr>
          <a:xfrm>
            <a:off x="5672832" y="5266946"/>
            <a:ext cx="21330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神经元细胞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2" grpId="0"/>
      <p:bldP spid="12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稻壳儿小白白(http://dwz.cn/Wu2UP)"/>
          <p:cNvSpPr txBox="1"/>
          <p:nvPr/>
        </p:nvSpPr>
        <p:spPr>
          <a:xfrm>
            <a:off x="1191260" y="3285490"/>
            <a:ext cx="11104880" cy="265620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CN" sz="20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1.</a:t>
            </a:r>
            <a:r>
              <a:rPr kumimoji="0" lang="zh-CN" altLang="en-US" sz="20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能说出细胞分化的概念。</a:t>
            </a:r>
            <a:endParaRPr kumimoji="0" lang="en-US" altLang="zh-CN" sz="2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2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CN" sz="20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2.</a:t>
            </a:r>
            <a:r>
              <a:rPr kumimoji="0" lang="zh-CN" altLang="en-US" sz="20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说出组织的概念，识别动物的基本组织。</a:t>
            </a:r>
            <a:endParaRPr kumimoji="0" lang="en-US" altLang="zh-CN" sz="2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2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CN" sz="20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3.</a:t>
            </a:r>
            <a:r>
              <a:rPr kumimoji="0" lang="zh-CN" altLang="en-US" sz="20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能够说出动物体的结构层次</a:t>
            </a:r>
            <a:r>
              <a:rPr lang="zh-CN" altLang="en-US" sz="20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。</a:t>
            </a:r>
            <a:endParaRPr kumimoji="0" lang="zh-CN" altLang="en-US" sz="2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197" name="TextBox 1"/>
          <p:cNvSpPr txBox="1"/>
          <p:nvPr/>
        </p:nvSpPr>
        <p:spPr>
          <a:xfrm>
            <a:off x="1191260" y="1919605"/>
            <a:ext cx="3200400" cy="5847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  <a:scene3d>
              <a:camera prst="orthographicFront"/>
              <a:lightRig rig="threePt" dir="t"/>
            </a:scene3d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3200" i="0" u="none" strike="noStrike" kern="1200" cap="none" spc="0" normalizeH="0" baseline="0" noProof="0" dirty="0">
                <a:ln>
                  <a:noFill/>
                </a:ln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学习目标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AA6D3925-AE14-47C1-907F-182733EDEEC6}"/>
              </a:ext>
            </a:extLst>
          </p:cNvPr>
          <p:cNvSpPr txBox="1"/>
          <p:nvPr/>
        </p:nvSpPr>
        <p:spPr>
          <a:xfrm>
            <a:off x="899887" y="653142"/>
            <a:ext cx="50081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zh-CN" altLang="en-US" sz="3200" b="1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第二节  动物体的结构层次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  <p:bldP spid="819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稻壳儿小白白(http://dwz.cn/Wu2UP)"/>
          <p:cNvSpPr/>
          <p:nvPr/>
        </p:nvSpPr>
        <p:spPr>
          <a:xfrm>
            <a:off x="1077033" y="1677965"/>
            <a:ext cx="1302031" cy="48949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0" y="0"/>
              </a:cxn>
            </a:cxnLst>
            <a:rect l="0" t="0" r="0" b="0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solidFill>
            <a:srgbClr val="63CFF6"/>
          </a:solidFill>
          <a:ln w="3175" cap="flat" cmpd="sng">
            <a:solidFill>
              <a:srgbClr val="002060">
                <a:alpha val="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pic>
        <p:nvPicPr>
          <p:cNvPr id="10242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5920" y="4887387"/>
            <a:ext cx="1302031" cy="6154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43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5920" y="6030387"/>
            <a:ext cx="1302031" cy="6154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46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5920" y="3876209"/>
            <a:ext cx="1302031" cy="49152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48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5941" y="4489427"/>
            <a:ext cx="501650" cy="3603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49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4991" y="5643540"/>
            <a:ext cx="500063" cy="36036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50" name="稻壳儿小白白(http://dwz.cn/Wu2UP)"/>
          <p:cNvSpPr/>
          <p:nvPr/>
        </p:nvSpPr>
        <p:spPr>
          <a:xfrm>
            <a:off x="1065920" y="2784313"/>
            <a:ext cx="1302031" cy="461062"/>
          </a:xfrm>
          <a:prstGeom prst="rect">
            <a:avLst/>
          </a:prstGeom>
          <a:solidFill>
            <a:srgbClr val="60CCFD"/>
          </a:solidFill>
          <a:ln w="9525">
            <a:noFill/>
          </a:ln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1" name="下箭头 10"/>
          <p:cNvSpPr/>
          <p:nvPr/>
        </p:nvSpPr>
        <p:spPr bwMode="auto">
          <a:xfrm>
            <a:off x="1459597" y="2315234"/>
            <a:ext cx="414338" cy="327025"/>
          </a:xfrm>
          <a:prstGeom prst="downArrow">
            <a:avLst/>
          </a:prstGeom>
          <a:solidFill>
            <a:srgbClr val="FBB9CC"/>
          </a:solidFill>
          <a:ln w="28575">
            <a:solidFill>
              <a:srgbClr val="FCC7D6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10252" name="组合 4"/>
          <p:cNvGrpSpPr/>
          <p:nvPr/>
        </p:nvGrpSpPr>
        <p:grpSpPr>
          <a:xfrm>
            <a:off x="808943" y="1677965"/>
            <a:ext cx="2527075" cy="4895324"/>
            <a:chOff x="77172" y="788342"/>
            <a:chExt cx="2148915" cy="4895194"/>
          </a:xfrm>
        </p:grpSpPr>
        <p:sp>
          <p:nvSpPr>
            <p:cNvPr id="10253" name="TextBox 3"/>
            <p:cNvSpPr txBox="1"/>
            <p:nvPr/>
          </p:nvSpPr>
          <p:spPr>
            <a:xfrm>
              <a:off x="487740" y="788342"/>
              <a:ext cx="1738347" cy="46165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zh-CN" altLang="en-US" sz="240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rPr>
                <a:t>细胞</a:t>
              </a:r>
            </a:p>
          </p:txBody>
        </p:sp>
        <p:sp>
          <p:nvSpPr>
            <p:cNvPr id="10254" name="TextBox 12"/>
            <p:cNvSpPr txBox="1"/>
            <p:nvPr/>
          </p:nvSpPr>
          <p:spPr>
            <a:xfrm>
              <a:off x="77172" y="1870783"/>
              <a:ext cx="1492978" cy="46165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zh-CN" altLang="en-US" sz="240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rPr>
                <a:t>组织</a:t>
              </a:r>
            </a:p>
          </p:txBody>
        </p:sp>
        <p:sp>
          <p:nvSpPr>
            <p:cNvPr id="10255" name="TextBox 13"/>
            <p:cNvSpPr txBox="1"/>
            <p:nvPr/>
          </p:nvSpPr>
          <p:spPr>
            <a:xfrm>
              <a:off x="112408" y="2958472"/>
              <a:ext cx="1492978" cy="46165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zh-CN" altLang="en-US" sz="240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rPr>
                <a:t>器官</a:t>
              </a:r>
            </a:p>
          </p:txBody>
        </p:sp>
        <p:sp>
          <p:nvSpPr>
            <p:cNvPr id="10256" name="TextBox 14"/>
            <p:cNvSpPr txBox="1"/>
            <p:nvPr/>
          </p:nvSpPr>
          <p:spPr>
            <a:xfrm>
              <a:off x="137419" y="4058000"/>
              <a:ext cx="1492978" cy="46165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zh-CN" altLang="en-US" sz="240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rPr>
                <a:t>系统</a:t>
              </a:r>
            </a:p>
          </p:txBody>
        </p:sp>
        <p:sp>
          <p:nvSpPr>
            <p:cNvPr id="10257" name="TextBox 15"/>
            <p:cNvSpPr txBox="1"/>
            <p:nvPr/>
          </p:nvSpPr>
          <p:spPr>
            <a:xfrm>
              <a:off x="129896" y="5221883"/>
              <a:ext cx="1491090" cy="46165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zh-CN" altLang="en-US" sz="240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rPr>
                <a:t>人体</a:t>
              </a:r>
            </a:p>
          </p:txBody>
        </p:sp>
      </p:grpSp>
      <p:sp>
        <p:nvSpPr>
          <p:cNvPr id="20500" name="Line 15"/>
          <p:cNvSpPr/>
          <p:nvPr/>
        </p:nvSpPr>
        <p:spPr>
          <a:xfrm flipV="1">
            <a:off x="6253530" y="3752156"/>
            <a:ext cx="410270" cy="0"/>
          </a:xfrm>
          <a:prstGeom prst="line">
            <a:avLst/>
          </a:prstGeom>
          <a:ln w="38100" cap="flat" cmpd="sng">
            <a:solidFill>
              <a:srgbClr val="00B050"/>
            </a:solidFill>
            <a:prstDash val="solid"/>
            <a:miter/>
            <a:headEnd type="none" w="med" len="med"/>
            <a:tailEnd type="triangle" w="med" len="med"/>
          </a:ln>
        </p:spPr>
        <p:txBody>
          <a:bodyPr rot="10800000" anchor="t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116" name="组合 3"/>
          <p:cNvGrpSpPr/>
          <p:nvPr/>
        </p:nvGrpSpPr>
        <p:grpSpPr>
          <a:xfrm>
            <a:off x="6868450" y="3077828"/>
            <a:ext cx="923109" cy="1131528"/>
            <a:chOff x="1724047" y="928412"/>
            <a:chExt cx="1641038" cy="1283002"/>
          </a:xfrm>
        </p:grpSpPr>
        <p:grpSp>
          <p:nvGrpSpPr>
            <p:cNvPr id="10261" name="Group 36"/>
            <p:cNvGrpSpPr>
              <a:grpSpLocks noChangeAspect="1"/>
            </p:cNvGrpSpPr>
            <p:nvPr/>
          </p:nvGrpSpPr>
          <p:grpSpPr>
            <a:xfrm>
              <a:off x="1950267" y="1807487"/>
              <a:ext cx="374206" cy="403927"/>
              <a:chOff x="816" y="1680"/>
              <a:chExt cx="672" cy="672"/>
            </a:xfrm>
          </p:grpSpPr>
          <p:sp>
            <p:nvSpPr>
              <p:cNvPr id="160" name="Oval 37"/>
              <p:cNvSpPr>
                <a:spLocks noChangeAspect="1" noChangeArrowheads="1"/>
              </p:cNvSpPr>
              <p:nvPr/>
            </p:nvSpPr>
            <p:spPr bwMode="auto">
              <a:xfrm>
                <a:off x="818" y="1679"/>
                <a:ext cx="671" cy="6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CN" altLang="zh-CN" sz="2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61" name="Oval 38"/>
              <p:cNvSpPr>
                <a:spLocks noChangeAspect="1" noChangeArrowheads="1"/>
              </p:cNvSpPr>
              <p:nvPr/>
            </p:nvSpPr>
            <p:spPr bwMode="auto">
              <a:xfrm>
                <a:off x="1059" y="1921"/>
                <a:ext cx="140" cy="144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CN" altLang="zh-CN" sz="2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0264" name="Group 39"/>
            <p:cNvGrpSpPr>
              <a:grpSpLocks noChangeAspect="1"/>
            </p:cNvGrpSpPr>
            <p:nvPr/>
          </p:nvGrpSpPr>
          <p:grpSpPr>
            <a:xfrm>
              <a:off x="1724047" y="1660974"/>
              <a:ext cx="374206" cy="403927"/>
              <a:chOff x="816" y="1680"/>
              <a:chExt cx="672" cy="672"/>
            </a:xfrm>
          </p:grpSpPr>
          <p:sp>
            <p:nvSpPr>
              <p:cNvPr id="158" name="Oval 40"/>
              <p:cNvSpPr>
                <a:spLocks noChangeAspect="1" noChangeArrowheads="1"/>
              </p:cNvSpPr>
              <p:nvPr/>
            </p:nvSpPr>
            <p:spPr bwMode="auto">
              <a:xfrm>
                <a:off x="816" y="1680"/>
                <a:ext cx="671" cy="6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CN" altLang="zh-CN" sz="2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59" name="Oval 41"/>
              <p:cNvSpPr>
                <a:spLocks noChangeAspect="1" noChangeArrowheads="1"/>
              </p:cNvSpPr>
              <p:nvPr/>
            </p:nvSpPr>
            <p:spPr bwMode="auto">
              <a:xfrm>
                <a:off x="1057" y="1923"/>
                <a:ext cx="140" cy="144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CN" altLang="zh-CN" sz="2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0267" name="Group 42"/>
            <p:cNvGrpSpPr>
              <a:grpSpLocks noChangeAspect="1"/>
            </p:cNvGrpSpPr>
            <p:nvPr/>
          </p:nvGrpSpPr>
          <p:grpSpPr>
            <a:xfrm>
              <a:off x="2221731" y="1660974"/>
              <a:ext cx="374206" cy="403927"/>
              <a:chOff x="816" y="1680"/>
              <a:chExt cx="672" cy="672"/>
            </a:xfrm>
          </p:grpSpPr>
          <p:sp>
            <p:nvSpPr>
              <p:cNvPr id="156" name="Oval 43"/>
              <p:cNvSpPr>
                <a:spLocks noChangeAspect="1" noChangeArrowheads="1"/>
              </p:cNvSpPr>
              <p:nvPr/>
            </p:nvSpPr>
            <p:spPr bwMode="auto">
              <a:xfrm>
                <a:off x="817" y="1680"/>
                <a:ext cx="671" cy="6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CN" altLang="zh-CN" sz="2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57" name="Oval 44"/>
              <p:cNvSpPr>
                <a:spLocks noChangeAspect="1" noChangeArrowheads="1"/>
              </p:cNvSpPr>
              <p:nvPr/>
            </p:nvSpPr>
            <p:spPr bwMode="auto">
              <a:xfrm>
                <a:off x="1058" y="1923"/>
                <a:ext cx="140" cy="144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CN" altLang="zh-CN" sz="2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0270" name="Group 51"/>
            <p:cNvGrpSpPr>
              <a:grpSpLocks noChangeAspect="1"/>
            </p:cNvGrpSpPr>
            <p:nvPr/>
          </p:nvGrpSpPr>
          <p:grpSpPr>
            <a:xfrm>
              <a:off x="2538439" y="1709812"/>
              <a:ext cx="374206" cy="403927"/>
              <a:chOff x="816" y="1680"/>
              <a:chExt cx="672" cy="672"/>
            </a:xfrm>
          </p:grpSpPr>
          <p:sp>
            <p:nvSpPr>
              <p:cNvPr id="154" name="Oval 52"/>
              <p:cNvSpPr>
                <a:spLocks noChangeAspect="1" noChangeArrowheads="1"/>
              </p:cNvSpPr>
              <p:nvPr/>
            </p:nvSpPr>
            <p:spPr bwMode="auto">
              <a:xfrm>
                <a:off x="814" y="1681"/>
                <a:ext cx="675" cy="669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CN" altLang="zh-CN" sz="2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55" name="Oval 53"/>
              <p:cNvSpPr>
                <a:spLocks noChangeAspect="1" noChangeArrowheads="1"/>
              </p:cNvSpPr>
              <p:nvPr/>
            </p:nvSpPr>
            <p:spPr bwMode="auto">
              <a:xfrm>
                <a:off x="1055" y="1919"/>
                <a:ext cx="145" cy="144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CN" altLang="zh-CN" sz="2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0273" name="Group 57"/>
            <p:cNvGrpSpPr>
              <a:grpSpLocks noChangeAspect="1"/>
            </p:cNvGrpSpPr>
            <p:nvPr/>
          </p:nvGrpSpPr>
          <p:grpSpPr>
            <a:xfrm>
              <a:off x="2131243" y="1319112"/>
              <a:ext cx="374206" cy="403927"/>
              <a:chOff x="816" y="1680"/>
              <a:chExt cx="672" cy="672"/>
            </a:xfrm>
          </p:grpSpPr>
          <p:sp>
            <p:nvSpPr>
              <p:cNvPr id="152" name="Oval 58"/>
              <p:cNvSpPr>
                <a:spLocks noChangeAspect="1" noChangeArrowheads="1"/>
              </p:cNvSpPr>
              <p:nvPr/>
            </p:nvSpPr>
            <p:spPr bwMode="auto">
              <a:xfrm>
                <a:off x="817" y="1679"/>
                <a:ext cx="671" cy="6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CN" altLang="zh-CN" sz="2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53" name="Oval 59"/>
              <p:cNvSpPr>
                <a:spLocks noChangeAspect="1" noChangeArrowheads="1"/>
              </p:cNvSpPr>
              <p:nvPr/>
            </p:nvSpPr>
            <p:spPr bwMode="auto">
              <a:xfrm>
                <a:off x="1058" y="1921"/>
                <a:ext cx="140" cy="144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CN" altLang="zh-CN" sz="2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0276" name="Group 60"/>
            <p:cNvGrpSpPr>
              <a:grpSpLocks noChangeAspect="1"/>
            </p:cNvGrpSpPr>
            <p:nvPr/>
          </p:nvGrpSpPr>
          <p:grpSpPr>
            <a:xfrm>
              <a:off x="1950267" y="1465625"/>
              <a:ext cx="374206" cy="403927"/>
              <a:chOff x="816" y="1680"/>
              <a:chExt cx="672" cy="672"/>
            </a:xfrm>
          </p:grpSpPr>
          <p:sp>
            <p:nvSpPr>
              <p:cNvPr id="150" name="Oval 61"/>
              <p:cNvSpPr>
                <a:spLocks noChangeAspect="1" noChangeArrowheads="1"/>
              </p:cNvSpPr>
              <p:nvPr/>
            </p:nvSpPr>
            <p:spPr bwMode="auto">
              <a:xfrm>
                <a:off x="818" y="1681"/>
                <a:ext cx="671" cy="669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CN" altLang="zh-CN" sz="2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51" name="Oval 62"/>
              <p:cNvSpPr>
                <a:spLocks noChangeAspect="1" noChangeArrowheads="1"/>
              </p:cNvSpPr>
              <p:nvPr/>
            </p:nvSpPr>
            <p:spPr bwMode="auto">
              <a:xfrm>
                <a:off x="1059" y="1919"/>
                <a:ext cx="140" cy="144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CN" altLang="zh-CN" sz="2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0279" name="Group 63"/>
            <p:cNvGrpSpPr>
              <a:grpSpLocks noChangeAspect="1"/>
            </p:cNvGrpSpPr>
            <p:nvPr/>
          </p:nvGrpSpPr>
          <p:grpSpPr>
            <a:xfrm>
              <a:off x="2447951" y="1465625"/>
              <a:ext cx="374206" cy="403927"/>
              <a:chOff x="816" y="1680"/>
              <a:chExt cx="672" cy="672"/>
            </a:xfrm>
          </p:grpSpPr>
          <p:sp>
            <p:nvSpPr>
              <p:cNvPr id="148" name="Oval 64"/>
              <p:cNvSpPr>
                <a:spLocks noChangeAspect="1" noChangeArrowheads="1"/>
              </p:cNvSpPr>
              <p:nvPr/>
            </p:nvSpPr>
            <p:spPr bwMode="auto">
              <a:xfrm>
                <a:off x="814" y="1681"/>
                <a:ext cx="675" cy="669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CN" altLang="zh-CN" sz="2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49" name="Oval 65"/>
              <p:cNvSpPr>
                <a:spLocks noChangeAspect="1" noChangeArrowheads="1"/>
              </p:cNvSpPr>
              <p:nvPr/>
            </p:nvSpPr>
            <p:spPr bwMode="auto">
              <a:xfrm>
                <a:off x="1055" y="1919"/>
                <a:ext cx="145" cy="144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CN" altLang="zh-CN" sz="2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0282" name="Group 66"/>
            <p:cNvGrpSpPr>
              <a:grpSpLocks noChangeAspect="1"/>
            </p:cNvGrpSpPr>
            <p:nvPr/>
          </p:nvGrpSpPr>
          <p:grpSpPr>
            <a:xfrm>
              <a:off x="1769291" y="1221437"/>
              <a:ext cx="374206" cy="403927"/>
              <a:chOff x="816" y="1680"/>
              <a:chExt cx="672" cy="672"/>
            </a:xfrm>
          </p:grpSpPr>
          <p:sp>
            <p:nvSpPr>
              <p:cNvPr id="146" name="Oval 67"/>
              <p:cNvSpPr>
                <a:spLocks noChangeAspect="1" noChangeArrowheads="1"/>
              </p:cNvSpPr>
              <p:nvPr/>
            </p:nvSpPr>
            <p:spPr bwMode="auto">
              <a:xfrm>
                <a:off x="818" y="1681"/>
                <a:ext cx="671" cy="669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CN" altLang="zh-CN" sz="2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47" name="Oval 68"/>
              <p:cNvSpPr>
                <a:spLocks noChangeAspect="1" noChangeArrowheads="1"/>
              </p:cNvSpPr>
              <p:nvPr/>
            </p:nvSpPr>
            <p:spPr bwMode="auto">
              <a:xfrm>
                <a:off x="1059" y="1919"/>
                <a:ext cx="140" cy="144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CN" altLang="zh-CN" sz="2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0285" name="Group 69"/>
            <p:cNvGrpSpPr>
              <a:grpSpLocks noChangeAspect="1"/>
            </p:cNvGrpSpPr>
            <p:nvPr/>
          </p:nvGrpSpPr>
          <p:grpSpPr>
            <a:xfrm>
              <a:off x="2040755" y="977250"/>
              <a:ext cx="374206" cy="403927"/>
              <a:chOff x="816" y="1680"/>
              <a:chExt cx="672" cy="672"/>
            </a:xfrm>
          </p:grpSpPr>
          <p:sp>
            <p:nvSpPr>
              <p:cNvPr id="144" name="Oval 70"/>
              <p:cNvSpPr>
                <a:spLocks noChangeAspect="1" noChangeArrowheads="1"/>
              </p:cNvSpPr>
              <p:nvPr/>
            </p:nvSpPr>
            <p:spPr bwMode="auto">
              <a:xfrm>
                <a:off x="817" y="1681"/>
                <a:ext cx="671" cy="6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CN" altLang="zh-CN" sz="2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45" name="Oval 71"/>
              <p:cNvSpPr>
                <a:spLocks noChangeAspect="1" noChangeArrowheads="1"/>
              </p:cNvSpPr>
              <p:nvPr/>
            </p:nvSpPr>
            <p:spPr bwMode="auto">
              <a:xfrm>
                <a:off x="1059" y="1923"/>
                <a:ext cx="140" cy="144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CN" altLang="zh-CN" sz="2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0288" name="Group 72"/>
            <p:cNvGrpSpPr>
              <a:grpSpLocks noChangeAspect="1"/>
            </p:cNvGrpSpPr>
            <p:nvPr/>
          </p:nvGrpSpPr>
          <p:grpSpPr>
            <a:xfrm>
              <a:off x="2357463" y="1172599"/>
              <a:ext cx="374206" cy="403927"/>
              <a:chOff x="816" y="1680"/>
              <a:chExt cx="672" cy="672"/>
            </a:xfrm>
          </p:grpSpPr>
          <p:sp>
            <p:nvSpPr>
              <p:cNvPr id="142" name="Oval 73"/>
              <p:cNvSpPr>
                <a:spLocks noChangeAspect="1" noChangeArrowheads="1"/>
              </p:cNvSpPr>
              <p:nvPr/>
            </p:nvSpPr>
            <p:spPr bwMode="auto">
              <a:xfrm>
                <a:off x="814" y="1680"/>
                <a:ext cx="675" cy="6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CN" altLang="zh-CN" sz="2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43" name="Oval 74"/>
              <p:cNvSpPr>
                <a:spLocks noChangeAspect="1" noChangeArrowheads="1"/>
              </p:cNvSpPr>
              <p:nvPr/>
            </p:nvSpPr>
            <p:spPr bwMode="auto">
              <a:xfrm>
                <a:off x="1056" y="1922"/>
                <a:ext cx="145" cy="144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CN" altLang="zh-CN" sz="2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0291" name="Group 75"/>
            <p:cNvGrpSpPr>
              <a:grpSpLocks noChangeAspect="1"/>
            </p:cNvGrpSpPr>
            <p:nvPr/>
          </p:nvGrpSpPr>
          <p:grpSpPr>
            <a:xfrm>
              <a:off x="2628927" y="1123762"/>
              <a:ext cx="374206" cy="403927"/>
              <a:chOff x="816" y="1680"/>
              <a:chExt cx="672" cy="672"/>
            </a:xfrm>
          </p:grpSpPr>
          <p:sp>
            <p:nvSpPr>
              <p:cNvPr id="140" name="Oval 76"/>
              <p:cNvSpPr>
                <a:spLocks noChangeAspect="1" noChangeArrowheads="1"/>
              </p:cNvSpPr>
              <p:nvPr/>
            </p:nvSpPr>
            <p:spPr bwMode="auto">
              <a:xfrm>
                <a:off x="818" y="1679"/>
                <a:ext cx="671" cy="6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CN" altLang="zh-CN" sz="2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41" name="Oval 77"/>
              <p:cNvSpPr>
                <a:spLocks noChangeAspect="1" noChangeArrowheads="1"/>
              </p:cNvSpPr>
              <p:nvPr/>
            </p:nvSpPr>
            <p:spPr bwMode="auto">
              <a:xfrm>
                <a:off x="1059" y="1921"/>
                <a:ext cx="140" cy="144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CN" altLang="zh-CN" sz="2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0294" name="Group 78"/>
            <p:cNvGrpSpPr>
              <a:grpSpLocks noChangeAspect="1"/>
            </p:cNvGrpSpPr>
            <p:nvPr/>
          </p:nvGrpSpPr>
          <p:grpSpPr>
            <a:xfrm>
              <a:off x="2719415" y="1465625"/>
              <a:ext cx="374206" cy="403927"/>
              <a:chOff x="816" y="1680"/>
              <a:chExt cx="672" cy="672"/>
            </a:xfrm>
          </p:grpSpPr>
          <p:sp>
            <p:nvSpPr>
              <p:cNvPr id="138" name="Oval 79"/>
              <p:cNvSpPr>
                <a:spLocks noChangeAspect="1" noChangeArrowheads="1"/>
              </p:cNvSpPr>
              <p:nvPr/>
            </p:nvSpPr>
            <p:spPr bwMode="auto">
              <a:xfrm>
                <a:off x="818" y="1681"/>
                <a:ext cx="671" cy="669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CN" altLang="zh-CN" sz="2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39" name="Oval 80"/>
              <p:cNvSpPr>
                <a:spLocks noChangeAspect="1" noChangeArrowheads="1"/>
              </p:cNvSpPr>
              <p:nvPr/>
            </p:nvSpPr>
            <p:spPr bwMode="auto">
              <a:xfrm>
                <a:off x="1059" y="1919"/>
                <a:ext cx="140" cy="144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CN" altLang="zh-CN" sz="2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0297" name="Group 81"/>
            <p:cNvGrpSpPr>
              <a:grpSpLocks noChangeAspect="1"/>
            </p:cNvGrpSpPr>
            <p:nvPr/>
          </p:nvGrpSpPr>
          <p:grpSpPr>
            <a:xfrm>
              <a:off x="2900392" y="1807487"/>
              <a:ext cx="374206" cy="403927"/>
              <a:chOff x="816" y="1680"/>
              <a:chExt cx="672" cy="672"/>
            </a:xfrm>
          </p:grpSpPr>
          <p:sp>
            <p:nvSpPr>
              <p:cNvPr id="136" name="Oval 82"/>
              <p:cNvSpPr>
                <a:spLocks noChangeAspect="1" noChangeArrowheads="1"/>
              </p:cNvSpPr>
              <p:nvPr/>
            </p:nvSpPr>
            <p:spPr bwMode="auto">
              <a:xfrm>
                <a:off x="817" y="1679"/>
                <a:ext cx="671" cy="6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CN" altLang="zh-CN" sz="2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37" name="Oval 83"/>
              <p:cNvSpPr>
                <a:spLocks noChangeAspect="1" noChangeArrowheads="1"/>
              </p:cNvSpPr>
              <p:nvPr/>
            </p:nvSpPr>
            <p:spPr bwMode="auto">
              <a:xfrm>
                <a:off x="1058" y="1921"/>
                <a:ext cx="140" cy="144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CN" altLang="zh-CN" sz="2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0300" name="Group 84"/>
            <p:cNvGrpSpPr>
              <a:grpSpLocks noChangeAspect="1"/>
            </p:cNvGrpSpPr>
            <p:nvPr/>
          </p:nvGrpSpPr>
          <p:grpSpPr>
            <a:xfrm>
              <a:off x="2357463" y="928412"/>
              <a:ext cx="374206" cy="403927"/>
              <a:chOff x="816" y="1680"/>
              <a:chExt cx="672" cy="672"/>
            </a:xfrm>
          </p:grpSpPr>
          <p:sp>
            <p:nvSpPr>
              <p:cNvPr id="134" name="Oval 85"/>
              <p:cNvSpPr>
                <a:spLocks noChangeAspect="1" noChangeArrowheads="1"/>
              </p:cNvSpPr>
              <p:nvPr/>
            </p:nvSpPr>
            <p:spPr bwMode="auto">
              <a:xfrm>
                <a:off x="814" y="1680"/>
                <a:ext cx="675" cy="6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CN" altLang="zh-CN" sz="2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35" name="Oval 86"/>
              <p:cNvSpPr>
                <a:spLocks noChangeAspect="1" noChangeArrowheads="1"/>
              </p:cNvSpPr>
              <p:nvPr/>
            </p:nvSpPr>
            <p:spPr bwMode="auto">
              <a:xfrm>
                <a:off x="1056" y="1922"/>
                <a:ext cx="145" cy="144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CN" altLang="zh-CN" sz="2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0303" name="Group 99"/>
            <p:cNvGrpSpPr>
              <a:grpSpLocks noChangeAspect="1"/>
            </p:cNvGrpSpPr>
            <p:nvPr/>
          </p:nvGrpSpPr>
          <p:grpSpPr>
            <a:xfrm>
              <a:off x="2990879" y="1465625"/>
              <a:ext cx="374206" cy="403927"/>
              <a:chOff x="816" y="1680"/>
              <a:chExt cx="672" cy="672"/>
            </a:xfrm>
          </p:grpSpPr>
          <p:sp>
            <p:nvSpPr>
              <p:cNvPr id="132" name="Oval 100"/>
              <p:cNvSpPr>
                <a:spLocks noChangeAspect="1" noChangeArrowheads="1"/>
              </p:cNvSpPr>
              <p:nvPr/>
            </p:nvSpPr>
            <p:spPr bwMode="auto">
              <a:xfrm>
                <a:off x="817" y="1681"/>
                <a:ext cx="671" cy="669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CN" altLang="zh-CN" sz="2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33" name="Oval 101"/>
              <p:cNvSpPr>
                <a:spLocks noChangeAspect="1" noChangeArrowheads="1"/>
              </p:cNvSpPr>
              <p:nvPr/>
            </p:nvSpPr>
            <p:spPr bwMode="auto">
              <a:xfrm>
                <a:off x="1058" y="1919"/>
                <a:ext cx="140" cy="144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CN" altLang="zh-CN" sz="2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165" name="Group 20"/>
          <p:cNvGrpSpPr/>
          <p:nvPr/>
        </p:nvGrpSpPr>
        <p:grpSpPr>
          <a:xfrm>
            <a:off x="2993644" y="3559305"/>
            <a:ext cx="269240" cy="409070"/>
            <a:chOff x="816" y="1680"/>
            <a:chExt cx="672" cy="672"/>
          </a:xfrm>
        </p:grpSpPr>
        <p:sp>
          <p:nvSpPr>
            <p:cNvPr id="166" name="Oval 21"/>
            <p:cNvSpPr>
              <a:spLocks noChangeArrowheads="1"/>
            </p:cNvSpPr>
            <p:nvPr/>
          </p:nvSpPr>
          <p:spPr bwMode="auto">
            <a:xfrm>
              <a:off x="816" y="1680"/>
              <a:ext cx="672" cy="672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CN" altLang="zh-CN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7" name="Oval 22"/>
            <p:cNvSpPr>
              <a:spLocks noChangeArrowheads="1"/>
            </p:cNvSpPr>
            <p:nvPr/>
          </p:nvSpPr>
          <p:spPr bwMode="auto">
            <a:xfrm>
              <a:off x="1056" y="1919"/>
              <a:ext cx="144" cy="146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CN" altLang="zh-CN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68" name="Group 24"/>
          <p:cNvGrpSpPr/>
          <p:nvPr/>
        </p:nvGrpSpPr>
        <p:grpSpPr>
          <a:xfrm>
            <a:off x="4262283" y="3465964"/>
            <a:ext cx="256419" cy="665605"/>
            <a:chOff x="1824" y="1392"/>
            <a:chExt cx="555" cy="1131"/>
          </a:xfrm>
        </p:grpSpPr>
        <p:grpSp>
          <p:nvGrpSpPr>
            <p:cNvPr id="10310" name="Group 25"/>
            <p:cNvGrpSpPr/>
            <p:nvPr/>
          </p:nvGrpSpPr>
          <p:grpSpPr>
            <a:xfrm>
              <a:off x="1824" y="1392"/>
              <a:ext cx="555" cy="555"/>
              <a:chOff x="816" y="1680"/>
              <a:chExt cx="672" cy="672"/>
            </a:xfrm>
          </p:grpSpPr>
          <p:sp>
            <p:nvSpPr>
              <p:cNvPr id="173" name="Oval 26"/>
              <p:cNvSpPr>
                <a:spLocks noChangeArrowheads="1"/>
              </p:cNvSpPr>
              <p:nvPr/>
            </p:nvSpPr>
            <p:spPr bwMode="auto">
              <a:xfrm>
                <a:off x="816" y="1680"/>
                <a:ext cx="672" cy="672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CN" altLang="zh-CN" sz="2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74" name="Oval 27"/>
              <p:cNvSpPr>
                <a:spLocks noChangeArrowheads="1"/>
              </p:cNvSpPr>
              <p:nvPr/>
            </p:nvSpPr>
            <p:spPr bwMode="auto">
              <a:xfrm>
                <a:off x="1057" y="1921"/>
                <a:ext cx="143" cy="141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CN" altLang="zh-CN" sz="2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0313" name="Group 28"/>
            <p:cNvGrpSpPr/>
            <p:nvPr/>
          </p:nvGrpSpPr>
          <p:grpSpPr>
            <a:xfrm>
              <a:off x="1824" y="1968"/>
              <a:ext cx="555" cy="555"/>
              <a:chOff x="816" y="1680"/>
              <a:chExt cx="672" cy="672"/>
            </a:xfrm>
          </p:grpSpPr>
          <p:sp>
            <p:nvSpPr>
              <p:cNvPr id="171" name="Oval 29"/>
              <p:cNvSpPr>
                <a:spLocks noChangeArrowheads="1"/>
              </p:cNvSpPr>
              <p:nvPr/>
            </p:nvSpPr>
            <p:spPr bwMode="auto">
              <a:xfrm>
                <a:off x="816" y="1680"/>
                <a:ext cx="672" cy="672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CN" altLang="zh-CN" sz="2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72" name="Oval 30"/>
              <p:cNvSpPr>
                <a:spLocks noChangeArrowheads="1"/>
              </p:cNvSpPr>
              <p:nvPr/>
            </p:nvSpPr>
            <p:spPr bwMode="auto">
              <a:xfrm>
                <a:off x="1057" y="1921"/>
                <a:ext cx="143" cy="141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CN" altLang="zh-CN" sz="2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endParaRPr>
              </a:p>
            </p:txBody>
          </p:sp>
        </p:grpSp>
      </p:grpSp>
      <p:pic>
        <p:nvPicPr>
          <p:cNvPr id="177" name="Picture 10" descr="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07626" y="3643306"/>
            <a:ext cx="1905881" cy="1320534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560" name="Picture 11" descr="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07625" y="5167258"/>
            <a:ext cx="1905881" cy="1386291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79" name="Picture 103" descr="pic_3816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407627" y="1934328"/>
            <a:ext cx="1905881" cy="14887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62" name="TextBox 179"/>
          <p:cNvSpPr txBox="1"/>
          <p:nvPr/>
        </p:nvSpPr>
        <p:spPr>
          <a:xfrm rot="20087600">
            <a:off x="7740480" y="2367012"/>
            <a:ext cx="2011045" cy="369332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细胞分化</a:t>
            </a:r>
          </a:p>
        </p:txBody>
      </p:sp>
      <p:sp>
        <p:nvSpPr>
          <p:cNvPr id="20563" name="TextBox 180"/>
          <p:cNvSpPr txBox="1"/>
          <p:nvPr/>
        </p:nvSpPr>
        <p:spPr>
          <a:xfrm rot="1297644">
            <a:off x="7987830" y="3591740"/>
            <a:ext cx="1107996" cy="36933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细胞分化</a:t>
            </a:r>
          </a:p>
        </p:txBody>
      </p:sp>
      <p:sp>
        <p:nvSpPr>
          <p:cNvPr id="20564" name="TextBox 181"/>
          <p:cNvSpPr txBox="1"/>
          <p:nvPr/>
        </p:nvSpPr>
        <p:spPr>
          <a:xfrm rot="3070775">
            <a:off x="7887809" y="4592358"/>
            <a:ext cx="1107996" cy="36933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细胞分化</a:t>
            </a:r>
          </a:p>
        </p:txBody>
      </p:sp>
      <p:sp>
        <p:nvSpPr>
          <p:cNvPr id="20565" name="Line 15"/>
          <p:cNvSpPr/>
          <p:nvPr/>
        </p:nvSpPr>
        <p:spPr>
          <a:xfrm flipV="1">
            <a:off x="7579114" y="2642258"/>
            <a:ext cx="1545773" cy="714693"/>
          </a:xfrm>
          <a:prstGeom prst="line">
            <a:avLst/>
          </a:prstGeom>
          <a:ln w="38100" cap="flat" cmpd="sng">
            <a:solidFill>
              <a:srgbClr val="00B050"/>
            </a:solidFill>
            <a:prstDash val="solid"/>
            <a:miter/>
            <a:headEnd type="none" w="med" len="med"/>
            <a:tailEnd type="triangle" w="med" len="med"/>
          </a:ln>
        </p:spPr>
        <p:txBody>
          <a:bodyPr rot="10800000" anchor="t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84" name="Line 15"/>
          <p:cNvSpPr>
            <a:spLocks noChangeShapeType="1"/>
          </p:cNvSpPr>
          <p:nvPr/>
        </p:nvSpPr>
        <p:spPr bwMode="auto">
          <a:xfrm>
            <a:off x="7791560" y="3752156"/>
            <a:ext cx="1428750" cy="606425"/>
          </a:xfrm>
          <a:prstGeom prst="line">
            <a:avLst/>
          </a:prstGeom>
          <a:ln w="38100">
            <a:solidFill>
              <a:srgbClr val="00B050"/>
            </a:solidFill>
            <a:tailEnd type="triangl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85" name="Line 15"/>
          <p:cNvSpPr>
            <a:spLocks noChangeShapeType="1"/>
          </p:cNvSpPr>
          <p:nvPr/>
        </p:nvSpPr>
        <p:spPr bwMode="auto">
          <a:xfrm>
            <a:off x="7663290" y="4209991"/>
            <a:ext cx="1461597" cy="1820396"/>
          </a:xfrm>
          <a:prstGeom prst="line">
            <a:avLst/>
          </a:prstGeom>
          <a:ln w="38100">
            <a:solidFill>
              <a:srgbClr val="00B050"/>
            </a:solidFill>
            <a:tailEnd type="triangl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0568" name="矩形 8"/>
          <p:cNvSpPr/>
          <p:nvPr/>
        </p:nvSpPr>
        <p:spPr>
          <a:xfrm>
            <a:off x="2671315" y="5571934"/>
            <a:ext cx="6000048" cy="1015663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CN" sz="1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</a:t>
            </a:r>
            <a:r>
              <a:rPr kumimoji="0" lang="zh-CN" altLang="en-US" sz="20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在发育过程中，大多数细胞失去了分裂能力，它们在形态、结构和功能上也逐渐发生了改变，这种现象叫做细胞分化。</a:t>
            </a:r>
          </a:p>
        </p:txBody>
      </p:sp>
      <p:grpSp>
        <p:nvGrpSpPr>
          <p:cNvPr id="4" name="Group 24"/>
          <p:cNvGrpSpPr/>
          <p:nvPr/>
        </p:nvGrpSpPr>
        <p:grpSpPr>
          <a:xfrm>
            <a:off x="5408782" y="3485511"/>
            <a:ext cx="294882" cy="723845"/>
            <a:chOff x="1824" y="1392"/>
            <a:chExt cx="555" cy="1131"/>
          </a:xfrm>
        </p:grpSpPr>
        <p:grpSp>
          <p:nvGrpSpPr>
            <p:cNvPr id="10329" name="Group 25"/>
            <p:cNvGrpSpPr/>
            <p:nvPr/>
          </p:nvGrpSpPr>
          <p:grpSpPr>
            <a:xfrm>
              <a:off x="1824" y="1392"/>
              <a:ext cx="555" cy="555"/>
              <a:chOff x="816" y="1680"/>
              <a:chExt cx="672" cy="672"/>
            </a:xfrm>
          </p:grpSpPr>
          <p:sp>
            <p:nvSpPr>
              <p:cNvPr id="5" name="Oval 26"/>
              <p:cNvSpPr>
                <a:spLocks noChangeArrowheads="1"/>
              </p:cNvSpPr>
              <p:nvPr/>
            </p:nvSpPr>
            <p:spPr bwMode="auto">
              <a:xfrm>
                <a:off x="816" y="1680"/>
                <a:ext cx="672" cy="672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CN" altLang="zh-CN" sz="2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6" name="Oval 27"/>
              <p:cNvSpPr>
                <a:spLocks noChangeArrowheads="1"/>
              </p:cNvSpPr>
              <p:nvPr/>
            </p:nvSpPr>
            <p:spPr bwMode="auto">
              <a:xfrm>
                <a:off x="1057" y="1921"/>
                <a:ext cx="143" cy="141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CN" altLang="zh-CN" sz="2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0332" name="Group 28"/>
            <p:cNvGrpSpPr/>
            <p:nvPr/>
          </p:nvGrpSpPr>
          <p:grpSpPr>
            <a:xfrm>
              <a:off x="1824" y="1968"/>
              <a:ext cx="555" cy="555"/>
              <a:chOff x="816" y="1680"/>
              <a:chExt cx="672" cy="672"/>
            </a:xfrm>
          </p:grpSpPr>
          <p:sp>
            <p:nvSpPr>
              <p:cNvPr id="7" name="Oval 29"/>
              <p:cNvSpPr>
                <a:spLocks noChangeArrowheads="1"/>
              </p:cNvSpPr>
              <p:nvPr/>
            </p:nvSpPr>
            <p:spPr bwMode="auto">
              <a:xfrm>
                <a:off x="816" y="1680"/>
                <a:ext cx="672" cy="672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CN" altLang="zh-CN" sz="2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8" name="Oval 30"/>
              <p:cNvSpPr>
                <a:spLocks noChangeArrowheads="1"/>
              </p:cNvSpPr>
              <p:nvPr/>
            </p:nvSpPr>
            <p:spPr bwMode="auto">
              <a:xfrm>
                <a:off x="1057" y="1921"/>
                <a:ext cx="143" cy="141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CN" altLang="zh-CN" sz="2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9" name="Group 24"/>
          <p:cNvGrpSpPr/>
          <p:nvPr/>
        </p:nvGrpSpPr>
        <p:grpSpPr>
          <a:xfrm>
            <a:off x="5727091" y="3465898"/>
            <a:ext cx="307703" cy="723845"/>
            <a:chOff x="1824" y="1392"/>
            <a:chExt cx="555" cy="1131"/>
          </a:xfrm>
        </p:grpSpPr>
        <p:grpSp>
          <p:nvGrpSpPr>
            <p:cNvPr id="10336" name="Group 25"/>
            <p:cNvGrpSpPr/>
            <p:nvPr/>
          </p:nvGrpSpPr>
          <p:grpSpPr>
            <a:xfrm>
              <a:off x="1824" y="1392"/>
              <a:ext cx="555" cy="555"/>
              <a:chOff x="816" y="1680"/>
              <a:chExt cx="672" cy="672"/>
            </a:xfrm>
          </p:grpSpPr>
          <p:sp>
            <p:nvSpPr>
              <p:cNvPr id="10" name="Oval 26"/>
              <p:cNvSpPr>
                <a:spLocks noChangeArrowheads="1"/>
              </p:cNvSpPr>
              <p:nvPr/>
            </p:nvSpPr>
            <p:spPr bwMode="auto">
              <a:xfrm>
                <a:off x="816" y="1680"/>
                <a:ext cx="672" cy="672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CN" altLang="zh-CN" sz="2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2" name="Oval 27"/>
              <p:cNvSpPr>
                <a:spLocks noChangeArrowheads="1"/>
              </p:cNvSpPr>
              <p:nvPr/>
            </p:nvSpPr>
            <p:spPr bwMode="auto">
              <a:xfrm>
                <a:off x="1057" y="1921"/>
                <a:ext cx="143" cy="141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CN" altLang="zh-CN" sz="2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0339" name="Group 28"/>
            <p:cNvGrpSpPr/>
            <p:nvPr/>
          </p:nvGrpSpPr>
          <p:grpSpPr>
            <a:xfrm>
              <a:off x="1824" y="1968"/>
              <a:ext cx="555" cy="555"/>
              <a:chOff x="816" y="1680"/>
              <a:chExt cx="672" cy="672"/>
            </a:xfrm>
          </p:grpSpPr>
          <p:sp>
            <p:nvSpPr>
              <p:cNvPr id="13" name="Oval 29"/>
              <p:cNvSpPr>
                <a:spLocks noChangeArrowheads="1"/>
              </p:cNvSpPr>
              <p:nvPr/>
            </p:nvSpPr>
            <p:spPr bwMode="auto">
              <a:xfrm>
                <a:off x="816" y="1680"/>
                <a:ext cx="672" cy="672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CN" altLang="zh-CN" sz="2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4" name="Oval 30"/>
              <p:cNvSpPr>
                <a:spLocks noChangeArrowheads="1"/>
              </p:cNvSpPr>
              <p:nvPr/>
            </p:nvSpPr>
            <p:spPr bwMode="auto">
              <a:xfrm>
                <a:off x="1057" y="1921"/>
                <a:ext cx="143" cy="141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CN" altLang="zh-CN" sz="2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endParaRPr>
              </a:p>
            </p:txBody>
          </p:sp>
        </p:grpSp>
      </p:grpSp>
      <p:sp>
        <p:nvSpPr>
          <p:cNvPr id="102" name="文本框 101">
            <a:extLst>
              <a:ext uri="{FF2B5EF4-FFF2-40B4-BE49-F238E27FC236}">
                <a16:creationId xmlns:a16="http://schemas.microsoft.com/office/drawing/2014/main" id="{B97E21B4-AA99-40A7-A560-378FD8ABCFC8}"/>
              </a:ext>
            </a:extLst>
          </p:cNvPr>
          <p:cNvSpPr txBox="1"/>
          <p:nvPr/>
        </p:nvSpPr>
        <p:spPr>
          <a:xfrm>
            <a:off x="899887" y="653142"/>
            <a:ext cx="22124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altLang="zh-CN" sz="3200" b="1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1.</a:t>
            </a:r>
            <a:r>
              <a:rPr lang="zh-CN" altLang="en-US" sz="3200" b="1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细胞分化</a:t>
            </a:r>
          </a:p>
        </p:txBody>
      </p:sp>
      <p:sp>
        <p:nvSpPr>
          <p:cNvPr id="103" name="Line 15">
            <a:extLst>
              <a:ext uri="{FF2B5EF4-FFF2-40B4-BE49-F238E27FC236}">
                <a16:creationId xmlns:a16="http://schemas.microsoft.com/office/drawing/2014/main" id="{D14AC2E8-D7B5-4D7D-8580-7CE0771610C7}"/>
              </a:ext>
            </a:extLst>
          </p:cNvPr>
          <p:cNvSpPr/>
          <p:nvPr/>
        </p:nvSpPr>
        <p:spPr>
          <a:xfrm flipV="1">
            <a:off x="4784805" y="3778640"/>
            <a:ext cx="410270" cy="0"/>
          </a:xfrm>
          <a:prstGeom prst="line">
            <a:avLst/>
          </a:prstGeom>
          <a:ln w="38100" cap="flat" cmpd="sng">
            <a:solidFill>
              <a:srgbClr val="00B050"/>
            </a:solidFill>
            <a:prstDash val="solid"/>
            <a:miter/>
            <a:headEnd type="none" w="med" len="med"/>
            <a:tailEnd type="triangle" w="med" len="med"/>
          </a:ln>
        </p:spPr>
        <p:txBody>
          <a:bodyPr rot="10800000" anchor="t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4" name="Line 15">
            <a:extLst>
              <a:ext uri="{FF2B5EF4-FFF2-40B4-BE49-F238E27FC236}">
                <a16:creationId xmlns:a16="http://schemas.microsoft.com/office/drawing/2014/main" id="{3C4AA497-6980-48A6-A9EB-BDEE69F30BB4}"/>
              </a:ext>
            </a:extLst>
          </p:cNvPr>
          <p:cNvSpPr/>
          <p:nvPr/>
        </p:nvSpPr>
        <p:spPr>
          <a:xfrm flipV="1">
            <a:off x="3589695" y="3803725"/>
            <a:ext cx="410270" cy="0"/>
          </a:xfrm>
          <a:prstGeom prst="line">
            <a:avLst/>
          </a:prstGeom>
          <a:ln w="38100" cap="flat" cmpd="sng">
            <a:solidFill>
              <a:srgbClr val="00B050"/>
            </a:solidFill>
            <a:prstDash val="solid"/>
            <a:miter/>
            <a:headEnd type="none" w="med" len="med"/>
            <a:tailEnd type="triangle" w="med" len="med"/>
          </a:ln>
        </p:spPr>
        <p:txBody>
          <a:bodyPr rot="10800000" anchor="t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pic>
        <p:nvPicPr>
          <p:cNvPr id="105" name="Picture 8">
            <a:extLst>
              <a:ext uri="{FF2B5EF4-FFF2-40B4-BE49-F238E27FC236}">
                <a16:creationId xmlns:a16="http://schemas.microsoft.com/office/drawing/2014/main" id="{213C2DCA-3396-4E99-90F4-CCC243CFE9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5941" y="3412599"/>
            <a:ext cx="501650" cy="36036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0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05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0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0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0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0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0" grpId="0" bldLvl="0" animBg="1"/>
      <p:bldP spid="20563" grpId="0"/>
      <p:bldP spid="20564" grpId="0"/>
      <p:bldP spid="20565" grpId="0" bldLvl="0" animBg="1"/>
      <p:bldP spid="184" grpId="0" bldLvl="0" animBg="1"/>
      <p:bldP spid="185" grpId="0" bldLvl="0" animBg="1"/>
      <p:bldP spid="20568" grpId="0"/>
      <p:bldP spid="103" grpId="0" bldLvl="0" animBg="1"/>
      <p:bldP spid="104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稻壳儿小白白(http://dwz.cn/Wu2UP)"/>
          <p:cNvSpPr/>
          <p:nvPr/>
        </p:nvSpPr>
        <p:spPr>
          <a:xfrm>
            <a:off x="1211755" y="1659893"/>
            <a:ext cx="1471523" cy="53877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0" y="0"/>
              </a:cxn>
            </a:cxnLst>
            <a:rect l="0" t="0" r="0" b="0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solidFill>
            <a:srgbClr val="63CFF6"/>
          </a:solidFill>
          <a:ln w="3175" cap="flat" cmpd="sng">
            <a:solidFill>
              <a:srgbClr val="002060">
                <a:alpha val="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pic>
        <p:nvPicPr>
          <p:cNvPr id="11266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942" y="4883623"/>
            <a:ext cx="1495337" cy="52322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267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1117" y="6010748"/>
            <a:ext cx="1495337" cy="52322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270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0588" y="3745387"/>
            <a:ext cx="1495337" cy="523219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272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3884" y="4413985"/>
            <a:ext cx="500062" cy="3603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273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3884" y="5555254"/>
            <a:ext cx="500063" cy="360363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11274" name="组合 5"/>
          <p:cNvGrpSpPr/>
          <p:nvPr/>
        </p:nvGrpSpPr>
        <p:grpSpPr>
          <a:xfrm>
            <a:off x="1227486" y="2389776"/>
            <a:ext cx="1475894" cy="814766"/>
            <a:chOff x="-17463" y="1605748"/>
            <a:chExt cx="1471613" cy="1056491"/>
          </a:xfrm>
        </p:grpSpPr>
        <p:sp>
          <p:nvSpPr>
            <p:cNvPr id="11275" name="稻壳儿小白白(http://dwz.cn/Wu2UP)"/>
            <p:cNvSpPr/>
            <p:nvPr/>
          </p:nvSpPr>
          <p:spPr>
            <a:xfrm>
              <a:off x="-17463" y="1941514"/>
              <a:ext cx="1471613" cy="720725"/>
            </a:xfrm>
            <a:prstGeom prst="rect">
              <a:avLst/>
            </a:prstGeom>
            <a:solidFill>
              <a:srgbClr val="FBB9CC"/>
            </a:solidFill>
            <a:ln w="9525">
              <a:noFill/>
            </a:ln>
          </p:spPr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" name="下箭头 10"/>
            <p:cNvSpPr/>
            <p:nvPr/>
          </p:nvSpPr>
          <p:spPr bwMode="auto">
            <a:xfrm>
              <a:off x="525463" y="1605748"/>
              <a:ext cx="414337" cy="326783"/>
            </a:xfrm>
            <a:prstGeom prst="downArrow">
              <a:avLst/>
            </a:prstGeom>
            <a:ln w="28575">
              <a:solidFill>
                <a:srgbClr val="FBB9CC"/>
              </a:solidFill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1277" name="组合 4"/>
          <p:cNvGrpSpPr/>
          <p:nvPr/>
        </p:nvGrpSpPr>
        <p:grpSpPr>
          <a:xfrm>
            <a:off x="1180812" y="1631071"/>
            <a:ext cx="2081075" cy="4829876"/>
            <a:chOff x="-48419" y="848426"/>
            <a:chExt cx="2081947" cy="4829749"/>
          </a:xfrm>
        </p:grpSpPr>
        <p:sp>
          <p:nvSpPr>
            <p:cNvPr id="11278" name="TextBox 3"/>
            <p:cNvSpPr txBox="1"/>
            <p:nvPr/>
          </p:nvSpPr>
          <p:spPr>
            <a:xfrm>
              <a:off x="295216" y="848426"/>
              <a:ext cx="1738312" cy="46165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zh-CN" altLang="en-US" sz="240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rPr>
                <a:t>细胞</a:t>
              </a:r>
            </a:p>
          </p:txBody>
        </p:sp>
        <p:sp>
          <p:nvSpPr>
            <p:cNvPr id="11279" name="TextBox 12"/>
            <p:cNvSpPr txBox="1"/>
            <p:nvPr/>
          </p:nvSpPr>
          <p:spPr>
            <a:xfrm>
              <a:off x="-17463" y="1898650"/>
              <a:ext cx="1492251" cy="46165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zh-CN" altLang="en-US" sz="240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rPr>
                <a:t>组织</a:t>
              </a:r>
            </a:p>
          </p:txBody>
        </p:sp>
        <p:sp>
          <p:nvSpPr>
            <p:cNvPr id="11280" name="TextBox 13"/>
            <p:cNvSpPr txBox="1"/>
            <p:nvPr/>
          </p:nvSpPr>
          <p:spPr>
            <a:xfrm>
              <a:off x="3175" y="2923377"/>
              <a:ext cx="1492251" cy="46165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zh-CN" altLang="en-US" sz="240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rPr>
                <a:t>器官</a:t>
              </a:r>
            </a:p>
          </p:txBody>
        </p:sp>
        <p:sp>
          <p:nvSpPr>
            <p:cNvPr id="11281" name="TextBox 14"/>
            <p:cNvSpPr txBox="1"/>
            <p:nvPr/>
          </p:nvSpPr>
          <p:spPr>
            <a:xfrm>
              <a:off x="-48419" y="4117185"/>
              <a:ext cx="1492251" cy="46165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zh-CN" altLang="en-US" sz="240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rPr>
                <a:t>系统</a:t>
              </a:r>
            </a:p>
          </p:txBody>
        </p:sp>
        <p:sp>
          <p:nvSpPr>
            <p:cNvPr id="11282" name="TextBox 15"/>
            <p:cNvSpPr txBox="1"/>
            <p:nvPr/>
          </p:nvSpPr>
          <p:spPr>
            <a:xfrm>
              <a:off x="-11113" y="5216522"/>
              <a:ext cx="1492251" cy="46165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zh-CN" altLang="en-US" sz="240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rPr>
                <a:t>人体</a:t>
              </a:r>
            </a:p>
          </p:txBody>
        </p:sp>
      </p:grpSp>
      <p:sp>
        <p:nvSpPr>
          <p:cNvPr id="22" name="Text Box 2"/>
          <p:cNvSpPr txBox="1">
            <a:spLocks noChangeArrowheads="1"/>
          </p:cNvSpPr>
          <p:nvPr/>
        </p:nvSpPr>
        <p:spPr bwMode="auto">
          <a:xfrm>
            <a:off x="3754955" y="1655310"/>
            <a:ext cx="7899092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细胞分化形成组织。细胞分化产生了不同的细胞群，每个细胞群都是由形态相似，结构、功能相同的细胞联合在一起形成的，这样的细胞群叫做组织。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4346893" y="2508896"/>
            <a:ext cx="9144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人体的四种组织有什么？各种组织有什么作用？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00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24" name="Group 3"/>
          <p:cNvGrpSpPr/>
          <p:nvPr/>
        </p:nvGrpSpPr>
        <p:grpSpPr>
          <a:xfrm>
            <a:off x="3754955" y="3105446"/>
            <a:ext cx="6807892" cy="3428522"/>
            <a:chOff x="450" y="1480"/>
            <a:chExt cx="4927" cy="3023"/>
          </a:xfrm>
        </p:grpSpPr>
        <p:pic>
          <p:nvPicPr>
            <p:cNvPr id="11287" name="Picture 4" descr="复层扁平上皮">
              <a:hlinkClick r:id="" action="ppaction://noaction"/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38" y="1525"/>
              <a:ext cx="1777" cy="1451"/>
            </a:xfrm>
            <a:prstGeom prst="rect">
              <a:avLst/>
            </a:prstGeom>
            <a:noFill/>
            <a:ln w="76200" cap="flat" cmpd="tri">
              <a:solidFill>
                <a:srgbClr val="FFCC66"/>
              </a:solidFill>
              <a:prstDash val="solid"/>
              <a:miter/>
              <a:headEnd type="none" w="med" len="med"/>
              <a:tailEnd type="none" w="med" len="med"/>
            </a:ln>
          </p:spPr>
        </p:pic>
        <p:sp>
          <p:nvSpPr>
            <p:cNvPr id="26" name="Text Box 5"/>
            <p:cNvSpPr txBox="1">
              <a:spLocks noChangeArrowheads="1"/>
            </p:cNvSpPr>
            <p:nvPr/>
          </p:nvSpPr>
          <p:spPr bwMode="auto">
            <a:xfrm>
              <a:off x="471" y="1616"/>
              <a:ext cx="334" cy="1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zh-CN" altLang="en-US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ea typeface="思源黑体 CN Regular" panose="020B0500000000000000" pitchFamily="34" charset="-122"/>
                  <a:sym typeface="Arial" panose="020B0604020202020204" pitchFamily="34" charset="0"/>
                </a:rPr>
                <a:t>上皮组织</a:t>
              </a:r>
            </a:p>
          </p:txBody>
        </p:sp>
        <p:pic>
          <p:nvPicPr>
            <p:cNvPr id="11289" name="Picture 6" descr="致密结缔组织">
              <a:hlinkClick r:id="" action="ppaction://noaction"/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77" y="3188"/>
              <a:ext cx="1777" cy="1315"/>
            </a:xfrm>
            <a:prstGeom prst="rect">
              <a:avLst/>
            </a:prstGeom>
            <a:noFill/>
            <a:ln w="76200" cap="flat" cmpd="tri">
              <a:solidFill>
                <a:srgbClr val="FFCC66"/>
              </a:solidFill>
              <a:prstDash val="solid"/>
              <a:miter/>
              <a:headEnd type="none" w="med" len="med"/>
              <a:tailEnd type="none" w="med" len="med"/>
            </a:ln>
          </p:spPr>
        </p:pic>
        <p:sp>
          <p:nvSpPr>
            <p:cNvPr id="28" name="Text Box 7"/>
            <p:cNvSpPr txBox="1">
              <a:spLocks noChangeArrowheads="1"/>
            </p:cNvSpPr>
            <p:nvPr/>
          </p:nvSpPr>
          <p:spPr bwMode="auto">
            <a:xfrm>
              <a:off x="450" y="3130"/>
              <a:ext cx="334" cy="8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zh-CN" altLang="en-US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ea typeface="思源黑体 CN Regular" panose="020B0500000000000000" pitchFamily="34" charset="-122"/>
                  <a:sym typeface="Arial" panose="020B0604020202020204" pitchFamily="34" charset="0"/>
                </a:rPr>
                <a:t>结缔组织</a:t>
              </a:r>
            </a:p>
          </p:txBody>
        </p:sp>
        <p:pic>
          <p:nvPicPr>
            <p:cNvPr id="11291" name="Picture 8" descr="骨骼肌">
              <a:hlinkClick r:id="" action="ppaction://noaction"/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569" y="1480"/>
              <a:ext cx="1794" cy="1404"/>
            </a:xfrm>
            <a:prstGeom prst="rect">
              <a:avLst/>
            </a:prstGeom>
            <a:noFill/>
            <a:ln w="76200" cap="flat" cmpd="tri">
              <a:solidFill>
                <a:srgbClr val="FFCC66"/>
              </a:solidFill>
              <a:prstDash val="solid"/>
              <a:miter/>
              <a:headEnd type="none" w="med" len="med"/>
              <a:tailEnd type="none" w="med" len="med"/>
            </a:ln>
          </p:spPr>
        </p:pic>
        <p:sp>
          <p:nvSpPr>
            <p:cNvPr id="30" name="Text Box 9"/>
            <p:cNvSpPr txBox="1">
              <a:spLocks noChangeArrowheads="1"/>
            </p:cNvSpPr>
            <p:nvPr/>
          </p:nvSpPr>
          <p:spPr bwMode="auto">
            <a:xfrm>
              <a:off x="3079" y="1783"/>
              <a:ext cx="334" cy="8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zh-CN" altLang="en-US" i="0" u="none" strike="noStrike" kern="0" cap="none" spc="0" normalizeH="0" baseline="0" noProof="0">
                  <a:ln>
                    <a:noFill/>
                  </a:ln>
                  <a:effectLst/>
                  <a:uLnTx/>
                  <a:uFillTx/>
                  <a:ea typeface="思源黑体 CN Regular" panose="020B0500000000000000" pitchFamily="34" charset="-122"/>
                  <a:sym typeface="Arial" panose="020B0604020202020204" pitchFamily="34" charset="0"/>
                </a:rPr>
                <a:t>肌肉组织</a:t>
              </a:r>
            </a:p>
          </p:txBody>
        </p:sp>
        <p:pic>
          <p:nvPicPr>
            <p:cNvPr id="11293" name="Picture 10" descr="神经组织">
              <a:hlinkClick r:id="" action="ppaction://noaction"/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3574" y="3197"/>
              <a:ext cx="1803" cy="1297"/>
            </a:xfrm>
            <a:prstGeom prst="rect">
              <a:avLst/>
            </a:prstGeom>
            <a:noFill/>
            <a:ln w="76200" cap="flat" cmpd="tri">
              <a:solidFill>
                <a:srgbClr val="FFCC66"/>
              </a:solidFill>
              <a:prstDash val="solid"/>
              <a:miter/>
              <a:headEnd type="none" w="med" len="med"/>
              <a:tailEnd type="none" w="med" len="med"/>
            </a:ln>
          </p:spPr>
        </p:pic>
        <p:sp>
          <p:nvSpPr>
            <p:cNvPr id="32" name="Text Box 11"/>
            <p:cNvSpPr txBox="1">
              <a:spLocks noChangeArrowheads="1"/>
            </p:cNvSpPr>
            <p:nvPr/>
          </p:nvSpPr>
          <p:spPr bwMode="auto">
            <a:xfrm>
              <a:off x="3130" y="3293"/>
              <a:ext cx="334" cy="8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zh-CN" altLang="en-US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ea typeface="思源黑体 CN Regular" panose="020B0500000000000000" pitchFamily="34" charset="-122"/>
                  <a:sym typeface="Arial" panose="020B0604020202020204" pitchFamily="34" charset="0"/>
                </a:rPr>
                <a:t>神经组织</a:t>
              </a:r>
            </a:p>
          </p:txBody>
        </p:sp>
      </p:grpSp>
      <p:sp>
        <p:nvSpPr>
          <p:cNvPr id="31" name="文本框 30">
            <a:extLst>
              <a:ext uri="{FF2B5EF4-FFF2-40B4-BE49-F238E27FC236}">
                <a16:creationId xmlns:a16="http://schemas.microsoft.com/office/drawing/2014/main" id="{59E6D085-A318-489A-AE6A-A5E7A9182D34}"/>
              </a:ext>
            </a:extLst>
          </p:cNvPr>
          <p:cNvSpPr txBox="1"/>
          <p:nvPr/>
        </p:nvSpPr>
        <p:spPr>
          <a:xfrm>
            <a:off x="899887" y="653142"/>
            <a:ext cx="18710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zh-CN" altLang="en-US" sz="3200" b="1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细胞分化</a:t>
            </a:r>
          </a:p>
        </p:txBody>
      </p:sp>
      <p:pic>
        <p:nvPicPr>
          <p:cNvPr id="35" name="Picture 8">
            <a:extLst>
              <a:ext uri="{FF2B5EF4-FFF2-40B4-BE49-F238E27FC236}">
                <a16:creationId xmlns:a16="http://schemas.microsoft.com/office/drawing/2014/main" id="{B2D52142-18EB-44FF-A2E2-ED44930599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8166" y="3306405"/>
            <a:ext cx="500062" cy="36036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ldLvl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Group 55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837277381"/>
              </p:ext>
            </p:extLst>
          </p:nvPr>
        </p:nvGraphicFramePr>
        <p:xfrm>
          <a:off x="3268881" y="1960880"/>
          <a:ext cx="8089680" cy="4528200"/>
        </p:xfrm>
        <a:graphic>
          <a:graphicData uri="http://schemas.openxmlformats.org/drawingml/2006/table">
            <a:tbl>
              <a:tblPr/>
              <a:tblGrid>
                <a:gridCol w="16182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34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8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497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2594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sym typeface="Arial" panose="020B0604020202020204" pitchFamily="34" charset="0"/>
                        </a:rPr>
                        <a:t>名称</a:t>
                      </a:r>
                    </a:p>
                  </a:txBody>
                  <a:tcPr marL="91423" marR="91423" marT="38104" marB="38104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+mn-cs"/>
                          <a:sym typeface="Arial" panose="020B0604020202020204" pitchFamily="34" charset="0"/>
                        </a:rPr>
                        <a:t>组成</a:t>
                      </a:r>
                    </a:p>
                  </a:txBody>
                  <a:tcPr marL="91423" marR="91423" marT="38104" marB="38104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sym typeface="Arial" panose="020B0604020202020204" pitchFamily="34" charset="0"/>
                        </a:rPr>
                        <a:t>功能</a:t>
                      </a:r>
                    </a:p>
                  </a:txBody>
                  <a:tcPr marL="91423" marR="91423" marT="38104" marB="38104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sym typeface="Arial" panose="020B0604020202020204" pitchFamily="34" charset="0"/>
                        </a:rPr>
                        <a:t>举例</a:t>
                      </a:r>
                    </a:p>
                  </a:txBody>
                  <a:tcPr marL="91423" marR="91423" marT="38104" marB="38104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365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23" marR="91423" marT="38104" marB="38104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sym typeface="Arial" panose="020B0604020202020204" pitchFamily="34" charset="0"/>
                        </a:rPr>
                        <a:t>上皮细胞</a:t>
                      </a:r>
                    </a:p>
                  </a:txBody>
                  <a:tcPr marL="91423" marR="91423" marT="38104" marB="38104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23" marR="91423" marT="38104" marB="38104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23" marR="91423" marT="38104" marB="38104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927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23" marR="91423" marT="38104" marB="38104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4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sym typeface="Arial" panose="020B0604020202020204" pitchFamily="34" charset="0"/>
                        </a:rPr>
                        <a:t>各种细胞</a:t>
                      </a:r>
                    </a:p>
                  </a:txBody>
                  <a:tcPr marL="91423" marR="91423" marT="38104" marB="38104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23" marR="91423" marT="38104" marB="38104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23" marR="91423" marT="38104" marB="38104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0145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sym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23" marR="91423" marT="38104" marB="38104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sym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sym typeface="Arial" panose="020B0604020202020204" pitchFamily="34" charset="0"/>
                        </a:rPr>
                        <a:t>肌细胞</a:t>
                      </a:r>
                    </a:p>
                  </a:txBody>
                  <a:tcPr marL="91423" marR="91423" marT="38104" marB="38104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sym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23" marR="91423" marT="38104" marB="38104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sym typeface="Arial" panose="020B0604020202020204" pitchFamily="34" charset="0"/>
                        </a:rPr>
                        <a:t> 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23" marR="91423" marT="38104" marB="38104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787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23" marR="91423" marT="38104" marB="38104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sym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sym typeface="Arial" panose="020B0604020202020204" pitchFamily="34" charset="0"/>
                        </a:rPr>
                        <a:t>神经细胞</a:t>
                      </a:r>
                    </a:p>
                  </a:txBody>
                  <a:tcPr marL="91423" marR="91423" marT="38104" marB="38104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23" marR="91423" marT="38104" marB="38104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23" marR="91423" marT="38104" marB="38104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3" name="Rectangle 35"/>
          <p:cNvSpPr>
            <a:spLocks noChangeArrowheads="1"/>
          </p:cNvSpPr>
          <p:nvPr/>
        </p:nvSpPr>
        <p:spPr bwMode="auto">
          <a:xfrm>
            <a:off x="3334467" y="2795833"/>
            <a:ext cx="1210588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i="0" u="none" strike="noStrike" kern="1200" cap="none" spc="0" normalizeH="0" baseline="0" noProof="0" dirty="0">
                <a:ln>
                  <a:noFill/>
                </a:ln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上皮组织</a:t>
            </a:r>
          </a:p>
        </p:txBody>
      </p:sp>
      <p:sp>
        <p:nvSpPr>
          <p:cNvPr id="24" name="Rectangle 36"/>
          <p:cNvSpPr>
            <a:spLocks noChangeArrowheads="1"/>
          </p:cNvSpPr>
          <p:nvPr/>
        </p:nvSpPr>
        <p:spPr bwMode="auto">
          <a:xfrm>
            <a:off x="3420540" y="3776057"/>
            <a:ext cx="1210588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i="0" u="none" strike="noStrike" kern="1200" cap="none" spc="0" normalizeH="0" baseline="0" noProof="0" dirty="0">
                <a:ln>
                  <a:noFill/>
                </a:ln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结缔组织</a:t>
            </a:r>
          </a:p>
        </p:txBody>
      </p:sp>
      <p:sp>
        <p:nvSpPr>
          <p:cNvPr id="25" name="Rectangle 37"/>
          <p:cNvSpPr>
            <a:spLocks noChangeArrowheads="1"/>
          </p:cNvSpPr>
          <p:nvPr/>
        </p:nvSpPr>
        <p:spPr bwMode="auto">
          <a:xfrm>
            <a:off x="3427108" y="4823896"/>
            <a:ext cx="1210588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i="0" u="none" strike="noStrike" kern="1200" cap="none" spc="0" normalizeH="0" baseline="0" noProof="0" dirty="0">
                <a:ln>
                  <a:noFill/>
                </a:ln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肌肉组织</a:t>
            </a:r>
          </a:p>
        </p:txBody>
      </p:sp>
      <p:sp>
        <p:nvSpPr>
          <p:cNvPr id="26" name="Rectangle 38"/>
          <p:cNvSpPr>
            <a:spLocks noChangeArrowheads="1"/>
          </p:cNvSpPr>
          <p:nvPr/>
        </p:nvSpPr>
        <p:spPr bwMode="auto">
          <a:xfrm>
            <a:off x="3427108" y="5810639"/>
            <a:ext cx="1210588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i="0" u="none" strike="noStrike" kern="1200" cap="none" spc="0" normalizeH="0" baseline="0" noProof="0" dirty="0">
                <a:ln>
                  <a:noFill/>
                </a:ln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神经组织</a:t>
            </a:r>
          </a:p>
        </p:txBody>
      </p:sp>
      <p:sp>
        <p:nvSpPr>
          <p:cNvPr id="27" name="Rectangle 39"/>
          <p:cNvSpPr/>
          <p:nvPr/>
        </p:nvSpPr>
        <p:spPr>
          <a:xfrm>
            <a:off x="7911710" y="2845370"/>
            <a:ext cx="1338828" cy="36933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563C1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r>
              <a:rPr kumimoji="0" lang="zh-CN" altLang="en-US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保护、分泌</a:t>
            </a:r>
          </a:p>
        </p:txBody>
      </p:sp>
      <p:sp>
        <p:nvSpPr>
          <p:cNvPr id="28" name="Rectangle 40"/>
          <p:cNvSpPr/>
          <p:nvPr/>
        </p:nvSpPr>
        <p:spPr>
          <a:xfrm>
            <a:off x="7918571" y="3680750"/>
            <a:ext cx="1569660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连接、支持、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保护、营养 </a:t>
            </a:r>
          </a:p>
        </p:txBody>
      </p:sp>
      <p:sp>
        <p:nvSpPr>
          <p:cNvPr id="29" name="Rectangle 41"/>
          <p:cNvSpPr/>
          <p:nvPr/>
        </p:nvSpPr>
        <p:spPr>
          <a:xfrm>
            <a:off x="7918571" y="4802211"/>
            <a:ext cx="1338828" cy="36933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收缩、舒张</a:t>
            </a:r>
          </a:p>
        </p:txBody>
      </p:sp>
      <p:sp>
        <p:nvSpPr>
          <p:cNvPr id="30" name="Rectangle 42"/>
          <p:cNvSpPr/>
          <p:nvPr/>
        </p:nvSpPr>
        <p:spPr>
          <a:xfrm>
            <a:off x="7959389" y="5646673"/>
            <a:ext cx="13388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产生和传导</a:t>
            </a:r>
            <a:endParaRPr kumimoji="0" lang="en-US" altLang="zh-CN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神经冲动</a:t>
            </a:r>
          </a:p>
        </p:txBody>
      </p:sp>
      <p:sp>
        <p:nvSpPr>
          <p:cNvPr id="31" name="Rectangle 43"/>
          <p:cNvSpPr/>
          <p:nvPr/>
        </p:nvSpPr>
        <p:spPr>
          <a:xfrm>
            <a:off x="9778724" y="2734278"/>
            <a:ext cx="13388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皮肤上皮、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小肠腺上皮</a:t>
            </a:r>
          </a:p>
        </p:txBody>
      </p:sp>
      <p:sp>
        <p:nvSpPr>
          <p:cNvPr id="32" name="Rectangle 44"/>
          <p:cNvSpPr/>
          <p:nvPr/>
        </p:nvSpPr>
        <p:spPr>
          <a:xfrm>
            <a:off x="9670321" y="3854028"/>
            <a:ext cx="2583180" cy="369332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血液、骨组织</a:t>
            </a:r>
          </a:p>
        </p:txBody>
      </p:sp>
      <p:sp>
        <p:nvSpPr>
          <p:cNvPr id="33" name="Rectangle 45"/>
          <p:cNvSpPr/>
          <p:nvPr/>
        </p:nvSpPr>
        <p:spPr>
          <a:xfrm>
            <a:off x="9894140" y="5869440"/>
            <a:ext cx="1107996" cy="36933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脑和脊髓</a:t>
            </a:r>
          </a:p>
        </p:txBody>
      </p:sp>
      <p:sp>
        <p:nvSpPr>
          <p:cNvPr id="34" name="Rectangle 46"/>
          <p:cNvSpPr/>
          <p:nvPr/>
        </p:nvSpPr>
        <p:spPr>
          <a:xfrm>
            <a:off x="9939471" y="4607914"/>
            <a:ext cx="1550988" cy="92333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平滑肌</a:t>
            </a:r>
            <a:endParaRPr kumimoji="0" lang="en-US" altLang="zh-CN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骨骼肌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心肌</a:t>
            </a:r>
          </a:p>
        </p:txBody>
      </p:sp>
      <p:sp>
        <p:nvSpPr>
          <p:cNvPr id="35" name="文本框 34">
            <a:extLst>
              <a:ext uri="{FF2B5EF4-FFF2-40B4-BE49-F238E27FC236}">
                <a16:creationId xmlns:a16="http://schemas.microsoft.com/office/drawing/2014/main" id="{9CF27F34-CEF5-4D6F-80FB-ADF8B9DB5991}"/>
              </a:ext>
            </a:extLst>
          </p:cNvPr>
          <p:cNvSpPr txBox="1"/>
          <p:nvPr/>
        </p:nvSpPr>
        <p:spPr>
          <a:xfrm>
            <a:off x="899887" y="653142"/>
            <a:ext cx="34531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altLang="zh-CN" sz="3200" b="1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2.</a:t>
            </a:r>
            <a:r>
              <a:rPr lang="zh-CN" altLang="en-US" sz="3200" b="1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人体的基本组织</a:t>
            </a:r>
          </a:p>
        </p:txBody>
      </p:sp>
      <p:sp>
        <p:nvSpPr>
          <p:cNvPr id="36" name="稻壳儿小白白(http://dwz.cn/Wu2UP)">
            <a:extLst>
              <a:ext uri="{FF2B5EF4-FFF2-40B4-BE49-F238E27FC236}">
                <a16:creationId xmlns:a16="http://schemas.microsoft.com/office/drawing/2014/main" id="{85E18DB0-9C9A-4691-BAA3-DD0BB97BA44D}"/>
              </a:ext>
            </a:extLst>
          </p:cNvPr>
          <p:cNvSpPr/>
          <p:nvPr/>
        </p:nvSpPr>
        <p:spPr>
          <a:xfrm>
            <a:off x="1107999" y="1670053"/>
            <a:ext cx="1471523" cy="53877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0" y="0"/>
              </a:cxn>
            </a:cxnLst>
            <a:rect l="0" t="0" r="0" b="0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solidFill>
            <a:srgbClr val="63CFF6"/>
          </a:solidFill>
          <a:ln w="3175" cap="flat" cmpd="sng">
            <a:solidFill>
              <a:srgbClr val="002060">
                <a:alpha val="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pic>
        <p:nvPicPr>
          <p:cNvPr id="37" name="Picture 7">
            <a:extLst>
              <a:ext uri="{FF2B5EF4-FFF2-40B4-BE49-F238E27FC236}">
                <a16:creationId xmlns:a16="http://schemas.microsoft.com/office/drawing/2014/main" id="{DBF22478-9BD3-4F30-8006-AFCC982A8B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186" y="4893783"/>
            <a:ext cx="1495337" cy="52322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8" name="Picture 8">
            <a:extLst>
              <a:ext uri="{FF2B5EF4-FFF2-40B4-BE49-F238E27FC236}">
                <a16:creationId xmlns:a16="http://schemas.microsoft.com/office/drawing/2014/main" id="{E91A2A81-7AE6-4BAF-A366-E77E04BD9D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7361" y="6020908"/>
            <a:ext cx="1495337" cy="52322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9" name="Picture 6">
            <a:extLst>
              <a:ext uri="{FF2B5EF4-FFF2-40B4-BE49-F238E27FC236}">
                <a16:creationId xmlns:a16="http://schemas.microsoft.com/office/drawing/2014/main" id="{DD2FBA75-3995-454B-B37D-2AC7D07324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6832" y="3755547"/>
            <a:ext cx="1495337" cy="523219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0" name="Picture 8">
            <a:extLst>
              <a:ext uri="{FF2B5EF4-FFF2-40B4-BE49-F238E27FC236}">
                <a16:creationId xmlns:a16="http://schemas.microsoft.com/office/drawing/2014/main" id="{982EE7D5-1FC2-4533-8115-3FEF7342CB1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10128" y="4424145"/>
            <a:ext cx="500062" cy="3603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1" name="Picture 9">
            <a:extLst>
              <a:ext uri="{FF2B5EF4-FFF2-40B4-BE49-F238E27FC236}">
                <a16:creationId xmlns:a16="http://schemas.microsoft.com/office/drawing/2014/main" id="{04E9806D-8D9F-400E-811E-28498DDEAB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10128" y="5565414"/>
            <a:ext cx="500063" cy="360363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42" name="组合 5">
            <a:extLst>
              <a:ext uri="{FF2B5EF4-FFF2-40B4-BE49-F238E27FC236}">
                <a16:creationId xmlns:a16="http://schemas.microsoft.com/office/drawing/2014/main" id="{9F078F0E-8979-458E-81A3-75585F226474}"/>
              </a:ext>
            </a:extLst>
          </p:cNvPr>
          <p:cNvGrpSpPr/>
          <p:nvPr/>
        </p:nvGrpSpPr>
        <p:grpSpPr>
          <a:xfrm>
            <a:off x="1123730" y="2399936"/>
            <a:ext cx="1475894" cy="814766"/>
            <a:chOff x="-17463" y="1605748"/>
            <a:chExt cx="1471613" cy="1056491"/>
          </a:xfrm>
        </p:grpSpPr>
        <p:sp>
          <p:nvSpPr>
            <p:cNvPr id="43" name="稻壳儿小白白(http://dwz.cn/Wu2UP)">
              <a:extLst>
                <a:ext uri="{FF2B5EF4-FFF2-40B4-BE49-F238E27FC236}">
                  <a16:creationId xmlns:a16="http://schemas.microsoft.com/office/drawing/2014/main" id="{FE9C429C-CA67-4964-824E-19F95C4BC1A6}"/>
                </a:ext>
              </a:extLst>
            </p:cNvPr>
            <p:cNvSpPr/>
            <p:nvPr/>
          </p:nvSpPr>
          <p:spPr>
            <a:xfrm>
              <a:off x="-17463" y="1941514"/>
              <a:ext cx="1471613" cy="720725"/>
            </a:xfrm>
            <a:prstGeom prst="rect">
              <a:avLst/>
            </a:prstGeom>
            <a:solidFill>
              <a:srgbClr val="FBB9CC"/>
            </a:solidFill>
            <a:ln w="9525">
              <a:noFill/>
            </a:ln>
          </p:spPr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4" name="下箭头 10">
              <a:extLst>
                <a:ext uri="{FF2B5EF4-FFF2-40B4-BE49-F238E27FC236}">
                  <a16:creationId xmlns:a16="http://schemas.microsoft.com/office/drawing/2014/main" id="{11D46EF7-8784-47FE-8D42-6C52734B9DEE}"/>
                </a:ext>
              </a:extLst>
            </p:cNvPr>
            <p:cNvSpPr/>
            <p:nvPr/>
          </p:nvSpPr>
          <p:spPr bwMode="auto">
            <a:xfrm>
              <a:off x="525463" y="1605748"/>
              <a:ext cx="414337" cy="326783"/>
            </a:xfrm>
            <a:prstGeom prst="downArrow">
              <a:avLst/>
            </a:prstGeom>
            <a:ln w="28575">
              <a:solidFill>
                <a:srgbClr val="FBB9CC"/>
              </a:solidFill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</p:grpSp>
      <p:pic>
        <p:nvPicPr>
          <p:cNvPr id="45" name="Picture 8">
            <a:extLst>
              <a:ext uri="{FF2B5EF4-FFF2-40B4-BE49-F238E27FC236}">
                <a16:creationId xmlns:a16="http://schemas.microsoft.com/office/drawing/2014/main" id="{36BF75EE-5CD6-4889-AB7D-7AF19C58254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24410" y="3316565"/>
            <a:ext cx="500062" cy="3603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6" name="TextBox 3">
            <a:extLst>
              <a:ext uri="{FF2B5EF4-FFF2-40B4-BE49-F238E27FC236}">
                <a16:creationId xmlns:a16="http://schemas.microsoft.com/office/drawing/2014/main" id="{56347964-9D7E-455B-AF67-7E8D27AD1179}"/>
              </a:ext>
            </a:extLst>
          </p:cNvPr>
          <p:cNvSpPr txBox="1"/>
          <p:nvPr/>
        </p:nvSpPr>
        <p:spPr>
          <a:xfrm>
            <a:off x="1399399" y="1684026"/>
            <a:ext cx="1737584" cy="46166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细胞</a:t>
            </a:r>
          </a:p>
        </p:txBody>
      </p:sp>
      <p:sp>
        <p:nvSpPr>
          <p:cNvPr id="47" name="TextBox 12">
            <a:extLst>
              <a:ext uri="{FF2B5EF4-FFF2-40B4-BE49-F238E27FC236}">
                <a16:creationId xmlns:a16="http://schemas.microsoft.com/office/drawing/2014/main" id="{EF3880F5-6EA3-4A20-8921-4A5E76A0AF5B}"/>
              </a:ext>
            </a:extLst>
          </p:cNvPr>
          <p:cNvSpPr txBox="1"/>
          <p:nvPr/>
        </p:nvSpPr>
        <p:spPr>
          <a:xfrm>
            <a:off x="1086851" y="2734278"/>
            <a:ext cx="1491626" cy="46166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组织</a:t>
            </a:r>
          </a:p>
        </p:txBody>
      </p:sp>
      <p:sp>
        <p:nvSpPr>
          <p:cNvPr id="48" name="TextBox 13">
            <a:extLst>
              <a:ext uri="{FF2B5EF4-FFF2-40B4-BE49-F238E27FC236}">
                <a16:creationId xmlns:a16="http://schemas.microsoft.com/office/drawing/2014/main" id="{169AB4F0-C4E1-44FA-A22B-5BFA78F5BC29}"/>
              </a:ext>
            </a:extLst>
          </p:cNvPr>
          <p:cNvSpPr txBox="1"/>
          <p:nvPr/>
        </p:nvSpPr>
        <p:spPr>
          <a:xfrm>
            <a:off x="1107480" y="3759032"/>
            <a:ext cx="1491626" cy="46166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器官</a:t>
            </a:r>
          </a:p>
        </p:txBody>
      </p:sp>
      <p:sp>
        <p:nvSpPr>
          <p:cNvPr id="49" name="TextBox 14">
            <a:extLst>
              <a:ext uri="{FF2B5EF4-FFF2-40B4-BE49-F238E27FC236}">
                <a16:creationId xmlns:a16="http://schemas.microsoft.com/office/drawing/2014/main" id="{B9A22985-D56B-4B7D-9244-AD1A2D0564B2}"/>
              </a:ext>
            </a:extLst>
          </p:cNvPr>
          <p:cNvSpPr txBox="1"/>
          <p:nvPr/>
        </p:nvSpPr>
        <p:spPr>
          <a:xfrm>
            <a:off x="1055908" y="4952871"/>
            <a:ext cx="1491626" cy="46166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系统</a:t>
            </a:r>
          </a:p>
        </p:txBody>
      </p:sp>
      <p:sp>
        <p:nvSpPr>
          <p:cNvPr id="50" name="TextBox 15">
            <a:extLst>
              <a:ext uri="{FF2B5EF4-FFF2-40B4-BE49-F238E27FC236}">
                <a16:creationId xmlns:a16="http://schemas.microsoft.com/office/drawing/2014/main" id="{11F771C7-8F29-4884-B971-D05D757759F4}"/>
              </a:ext>
            </a:extLst>
          </p:cNvPr>
          <p:cNvSpPr txBox="1"/>
          <p:nvPr/>
        </p:nvSpPr>
        <p:spPr>
          <a:xfrm>
            <a:off x="1093198" y="6052237"/>
            <a:ext cx="1491626" cy="46166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人体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稻壳儿小白白(http://dwz.cn/Wu2UP)"/>
          <p:cNvSpPr/>
          <p:nvPr/>
        </p:nvSpPr>
        <p:spPr>
          <a:xfrm>
            <a:off x="1278926" y="1661915"/>
            <a:ext cx="1488412" cy="582359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0" y="0"/>
              </a:cxn>
            </a:cxnLst>
            <a:rect l="0" t="0" r="0" b="0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solidFill>
            <a:srgbClr val="63CFF6"/>
          </a:solidFill>
          <a:ln w="3175" cap="flat" cmpd="sng">
            <a:solidFill>
              <a:srgbClr val="002060">
                <a:alpha val="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pic>
        <p:nvPicPr>
          <p:cNvPr id="13314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6388" y="4973440"/>
            <a:ext cx="1477336" cy="548936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315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9563" y="6100565"/>
            <a:ext cx="1477336" cy="548936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13317" name="组合 6"/>
          <p:cNvGrpSpPr/>
          <p:nvPr/>
        </p:nvGrpSpPr>
        <p:grpSpPr>
          <a:xfrm>
            <a:off x="1285276" y="2455665"/>
            <a:ext cx="1491623" cy="822793"/>
            <a:chOff x="3175" y="2667789"/>
            <a:chExt cx="1474788" cy="1081090"/>
          </a:xfrm>
        </p:grpSpPr>
        <p:pic>
          <p:nvPicPr>
            <p:cNvPr id="13318" name="Picture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175" y="2980529"/>
              <a:ext cx="1474788" cy="768350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" name="下箭头 1"/>
            <p:cNvSpPr/>
            <p:nvPr/>
          </p:nvSpPr>
          <p:spPr bwMode="auto">
            <a:xfrm>
              <a:off x="533401" y="2667789"/>
              <a:ext cx="414337" cy="327026"/>
            </a:xfrm>
            <a:prstGeom prst="downArrow">
              <a:avLst/>
            </a:prstGeom>
            <a:ln w="28575">
              <a:solidFill>
                <a:srgbClr val="63CFF6"/>
              </a:solidFill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</p:grpSp>
      <p:pic>
        <p:nvPicPr>
          <p:cNvPr id="13320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4700" y="4598790"/>
            <a:ext cx="505771" cy="36447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321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4063" y="5741790"/>
            <a:ext cx="505772" cy="364477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13322" name="组合 5"/>
          <p:cNvGrpSpPr/>
          <p:nvPr/>
        </p:nvGrpSpPr>
        <p:grpSpPr>
          <a:xfrm>
            <a:off x="1280513" y="3538341"/>
            <a:ext cx="1488413" cy="804670"/>
            <a:chOff x="-17463" y="1605748"/>
            <a:chExt cx="1471613" cy="1056491"/>
          </a:xfrm>
        </p:grpSpPr>
        <p:sp>
          <p:nvSpPr>
            <p:cNvPr id="13323" name="稻壳儿小白白(http://dwz.cn/Wu2UP)"/>
            <p:cNvSpPr/>
            <p:nvPr/>
          </p:nvSpPr>
          <p:spPr>
            <a:xfrm>
              <a:off x="-17463" y="1941514"/>
              <a:ext cx="1471613" cy="720725"/>
            </a:xfrm>
            <a:prstGeom prst="rect">
              <a:avLst/>
            </a:prstGeom>
            <a:solidFill>
              <a:srgbClr val="FBB9CC"/>
            </a:solidFill>
            <a:ln w="9525">
              <a:noFill/>
            </a:ln>
          </p:spPr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" name="下箭头 10"/>
            <p:cNvSpPr/>
            <p:nvPr/>
          </p:nvSpPr>
          <p:spPr bwMode="auto">
            <a:xfrm>
              <a:off x="525462" y="1605748"/>
              <a:ext cx="414338" cy="326783"/>
            </a:xfrm>
            <a:prstGeom prst="downArrow">
              <a:avLst/>
            </a:prstGeom>
            <a:ln w="28575">
              <a:solidFill>
                <a:srgbClr val="FBB9CC"/>
              </a:solidFill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3325" name="组合 4"/>
          <p:cNvGrpSpPr/>
          <p:nvPr/>
        </p:nvGrpSpPr>
        <p:grpSpPr>
          <a:xfrm>
            <a:off x="1277125" y="1681676"/>
            <a:ext cx="2065337" cy="4934289"/>
            <a:chOff x="-270469" y="825510"/>
            <a:chExt cx="2066205" cy="4934159"/>
          </a:xfrm>
        </p:grpSpPr>
        <p:sp>
          <p:nvSpPr>
            <p:cNvPr id="13326" name="TextBox 3"/>
            <p:cNvSpPr txBox="1"/>
            <p:nvPr/>
          </p:nvSpPr>
          <p:spPr>
            <a:xfrm>
              <a:off x="57424" y="825510"/>
              <a:ext cx="1738312" cy="52320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zh-CN" altLang="en-US" sz="280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rPr>
                <a:t>细胞</a:t>
              </a:r>
            </a:p>
          </p:txBody>
        </p:sp>
        <p:sp>
          <p:nvSpPr>
            <p:cNvPr id="13327" name="TextBox 12"/>
            <p:cNvSpPr txBox="1"/>
            <p:nvPr/>
          </p:nvSpPr>
          <p:spPr>
            <a:xfrm>
              <a:off x="-239513" y="1918591"/>
              <a:ext cx="1492251" cy="52320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zh-CN" altLang="en-US" sz="280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rPr>
                <a:t>组织</a:t>
              </a:r>
            </a:p>
          </p:txBody>
        </p:sp>
        <p:sp>
          <p:nvSpPr>
            <p:cNvPr id="13328" name="TextBox 13"/>
            <p:cNvSpPr txBox="1"/>
            <p:nvPr/>
          </p:nvSpPr>
          <p:spPr>
            <a:xfrm>
              <a:off x="-218875" y="2943319"/>
              <a:ext cx="1492251" cy="52320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zh-CN" altLang="en-US" sz="280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rPr>
                <a:t>器官</a:t>
              </a:r>
            </a:p>
          </p:txBody>
        </p:sp>
        <p:sp>
          <p:nvSpPr>
            <p:cNvPr id="13329" name="TextBox 14"/>
            <p:cNvSpPr txBox="1"/>
            <p:nvPr/>
          </p:nvSpPr>
          <p:spPr>
            <a:xfrm>
              <a:off x="-270469" y="4137126"/>
              <a:ext cx="1492251" cy="52320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zh-CN" altLang="en-US" sz="280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rPr>
                <a:t>系统</a:t>
              </a:r>
            </a:p>
          </p:txBody>
        </p:sp>
        <p:sp>
          <p:nvSpPr>
            <p:cNvPr id="13330" name="TextBox 15"/>
            <p:cNvSpPr txBox="1"/>
            <p:nvPr/>
          </p:nvSpPr>
          <p:spPr>
            <a:xfrm>
              <a:off x="-233163" y="5236463"/>
              <a:ext cx="1492251" cy="52320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zh-CN" altLang="en-US" sz="280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rPr>
                <a:t>人体</a:t>
              </a:r>
            </a:p>
          </p:txBody>
        </p:sp>
      </p:grpSp>
      <p:pic>
        <p:nvPicPr>
          <p:cNvPr id="24" name="Picture 2" descr="心脏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67003" y="1989254"/>
            <a:ext cx="2021335" cy="22220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4" descr="pic_3810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25799" y="2003922"/>
            <a:ext cx="2028863" cy="22534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5" descr="pic_3810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006532" y="2003922"/>
            <a:ext cx="2163117" cy="22534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80" name="矩形 7"/>
          <p:cNvSpPr/>
          <p:nvPr/>
        </p:nvSpPr>
        <p:spPr>
          <a:xfrm>
            <a:off x="3637558" y="5247908"/>
            <a:ext cx="7643851" cy="830997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由上皮组织、结缔组织、肌肉组织和神经组织按照一定的次序结合在一起构成器官。</a:t>
            </a:r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C4CAA164-27A2-4466-A2CC-587939F9C573}"/>
              </a:ext>
            </a:extLst>
          </p:cNvPr>
          <p:cNvSpPr txBox="1"/>
          <p:nvPr/>
        </p:nvSpPr>
        <p:spPr>
          <a:xfrm>
            <a:off x="899887" y="653142"/>
            <a:ext cx="13692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altLang="zh-CN" sz="3200" b="1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3.</a:t>
            </a:r>
            <a:r>
              <a:rPr lang="zh-CN" altLang="en-US" sz="3200" b="1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器官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矩形 26"/>
          <p:cNvSpPr/>
          <p:nvPr/>
        </p:nvSpPr>
        <p:spPr>
          <a:xfrm>
            <a:off x="5343787" y="1160402"/>
            <a:ext cx="3877985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2400" i="0" u="none" strike="noStrike" kern="0" cap="none" spc="0" normalizeH="0" baseline="0" noProof="0" dirty="0">
                <a:ln w="12700">
                  <a:solidFill>
                    <a:srgbClr val="303030">
                      <a:satMod val="155000"/>
                    </a:srgbClr>
                  </a:solidFill>
                  <a:prstDash val="solid"/>
                </a:ln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以下器官由什么组织构成？</a:t>
            </a:r>
          </a:p>
        </p:txBody>
      </p:sp>
      <p:pic>
        <p:nvPicPr>
          <p:cNvPr id="14358" name="Picture 3" descr="pic_3810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5563" y="1977212"/>
            <a:ext cx="2658772" cy="176293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4359" name="Picture 5" descr="pic_3810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43787" y="4517741"/>
            <a:ext cx="2670547" cy="2037999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2" name="Rectangle 4"/>
          <p:cNvSpPr/>
          <p:nvPr/>
        </p:nvSpPr>
        <p:spPr>
          <a:xfrm>
            <a:off x="8388033" y="2458571"/>
            <a:ext cx="5473700" cy="40011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0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神经组织</a:t>
            </a:r>
            <a:r>
              <a:rPr kumimoji="0" lang="en-US" altLang="zh-CN" sz="20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+</a:t>
            </a:r>
            <a:r>
              <a:rPr kumimoji="0" lang="zh-CN" altLang="en-US" sz="20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结缔组织</a:t>
            </a:r>
          </a:p>
        </p:txBody>
      </p:sp>
      <p:sp>
        <p:nvSpPr>
          <p:cNvPr id="33" name="Rectangle 4"/>
          <p:cNvSpPr/>
          <p:nvPr/>
        </p:nvSpPr>
        <p:spPr>
          <a:xfrm>
            <a:off x="8465188" y="5132753"/>
            <a:ext cx="5749925" cy="707886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0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神经组织、上皮组织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0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结缔组织、肌肉组织</a:t>
            </a: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D65F2BB1-56C2-41D6-A3B0-36612389CEF6}"/>
              </a:ext>
            </a:extLst>
          </p:cNvPr>
          <p:cNvSpPr txBox="1"/>
          <p:nvPr/>
        </p:nvSpPr>
        <p:spPr>
          <a:xfrm>
            <a:off x="899887" y="653142"/>
            <a:ext cx="18710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zh-CN" altLang="en-US" sz="3200" b="1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思考？？</a:t>
            </a:r>
          </a:p>
        </p:txBody>
      </p:sp>
      <p:sp>
        <p:nvSpPr>
          <p:cNvPr id="49" name="稻壳儿小白白(http://dwz.cn/Wu2UP)">
            <a:extLst>
              <a:ext uri="{FF2B5EF4-FFF2-40B4-BE49-F238E27FC236}">
                <a16:creationId xmlns:a16="http://schemas.microsoft.com/office/drawing/2014/main" id="{31A1E939-42A0-4887-84A7-B6ED832E0BC1}"/>
              </a:ext>
            </a:extLst>
          </p:cNvPr>
          <p:cNvSpPr/>
          <p:nvPr/>
        </p:nvSpPr>
        <p:spPr>
          <a:xfrm>
            <a:off x="1339886" y="1686032"/>
            <a:ext cx="1488412" cy="582359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0" y="0"/>
              </a:cxn>
            </a:cxnLst>
            <a:rect l="0" t="0" r="0" b="0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solidFill>
            <a:srgbClr val="63CFF6"/>
          </a:solidFill>
          <a:ln w="3175" cap="flat" cmpd="sng">
            <a:solidFill>
              <a:srgbClr val="002060">
                <a:alpha val="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pic>
        <p:nvPicPr>
          <p:cNvPr id="50" name="Picture 7">
            <a:extLst>
              <a:ext uri="{FF2B5EF4-FFF2-40B4-BE49-F238E27FC236}">
                <a16:creationId xmlns:a16="http://schemas.microsoft.com/office/drawing/2014/main" id="{C8C175E4-051A-4B9C-94A9-E6DE7C1381E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57348" y="4997557"/>
            <a:ext cx="1477336" cy="548936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" name="Picture 8">
            <a:extLst>
              <a:ext uri="{FF2B5EF4-FFF2-40B4-BE49-F238E27FC236}">
                <a16:creationId xmlns:a16="http://schemas.microsoft.com/office/drawing/2014/main" id="{C183014A-BC6A-434B-A8EB-345FE6734B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60523" y="6124682"/>
            <a:ext cx="1477336" cy="548936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52" name="组合 6">
            <a:extLst>
              <a:ext uri="{FF2B5EF4-FFF2-40B4-BE49-F238E27FC236}">
                <a16:creationId xmlns:a16="http://schemas.microsoft.com/office/drawing/2014/main" id="{FD1A3476-D0D5-4BC1-A138-D7DF9DCD9AF0}"/>
              </a:ext>
            </a:extLst>
          </p:cNvPr>
          <p:cNvGrpSpPr/>
          <p:nvPr/>
        </p:nvGrpSpPr>
        <p:grpSpPr>
          <a:xfrm>
            <a:off x="1346236" y="2479782"/>
            <a:ext cx="1491623" cy="822793"/>
            <a:chOff x="3175" y="2667789"/>
            <a:chExt cx="1474788" cy="1081090"/>
          </a:xfrm>
        </p:grpSpPr>
        <p:pic>
          <p:nvPicPr>
            <p:cNvPr id="53" name="Picture 6">
              <a:extLst>
                <a:ext uri="{FF2B5EF4-FFF2-40B4-BE49-F238E27FC236}">
                  <a16:creationId xmlns:a16="http://schemas.microsoft.com/office/drawing/2014/main" id="{85D1CEFC-7F19-47E1-98BA-8B726C7362D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175" y="2980529"/>
              <a:ext cx="1474788" cy="768350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54" name="下箭头 1">
              <a:extLst>
                <a:ext uri="{FF2B5EF4-FFF2-40B4-BE49-F238E27FC236}">
                  <a16:creationId xmlns:a16="http://schemas.microsoft.com/office/drawing/2014/main" id="{EEE46ECE-0F94-400C-A1EB-F61E26228867}"/>
                </a:ext>
              </a:extLst>
            </p:cNvPr>
            <p:cNvSpPr/>
            <p:nvPr/>
          </p:nvSpPr>
          <p:spPr bwMode="auto">
            <a:xfrm>
              <a:off x="533401" y="2667789"/>
              <a:ext cx="414337" cy="327026"/>
            </a:xfrm>
            <a:prstGeom prst="downArrow">
              <a:avLst/>
            </a:prstGeom>
            <a:ln w="28575">
              <a:solidFill>
                <a:srgbClr val="63CFF6"/>
              </a:solidFill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</p:grpSp>
      <p:pic>
        <p:nvPicPr>
          <p:cNvPr id="55" name="Picture 8">
            <a:extLst>
              <a:ext uri="{FF2B5EF4-FFF2-40B4-BE49-F238E27FC236}">
                <a16:creationId xmlns:a16="http://schemas.microsoft.com/office/drawing/2014/main" id="{5610A107-B5AD-4324-B8FF-5BB49305742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25660" y="4622907"/>
            <a:ext cx="505771" cy="36447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6" name="Picture 9">
            <a:extLst>
              <a:ext uri="{FF2B5EF4-FFF2-40B4-BE49-F238E27FC236}">
                <a16:creationId xmlns:a16="http://schemas.microsoft.com/office/drawing/2014/main" id="{E3884821-8603-4A7C-BA37-0FD128BA6AF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05023" y="5765907"/>
            <a:ext cx="505772" cy="364477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57" name="组合 5">
            <a:extLst>
              <a:ext uri="{FF2B5EF4-FFF2-40B4-BE49-F238E27FC236}">
                <a16:creationId xmlns:a16="http://schemas.microsoft.com/office/drawing/2014/main" id="{0E1E120B-7791-4641-8D87-1116D6FD1040}"/>
              </a:ext>
            </a:extLst>
          </p:cNvPr>
          <p:cNvGrpSpPr/>
          <p:nvPr/>
        </p:nvGrpSpPr>
        <p:grpSpPr>
          <a:xfrm>
            <a:off x="1341473" y="3562458"/>
            <a:ext cx="1488413" cy="804670"/>
            <a:chOff x="-17463" y="1605748"/>
            <a:chExt cx="1471613" cy="1056491"/>
          </a:xfrm>
        </p:grpSpPr>
        <p:sp>
          <p:nvSpPr>
            <p:cNvPr id="58" name="稻壳儿小白白(http://dwz.cn/Wu2UP)">
              <a:extLst>
                <a:ext uri="{FF2B5EF4-FFF2-40B4-BE49-F238E27FC236}">
                  <a16:creationId xmlns:a16="http://schemas.microsoft.com/office/drawing/2014/main" id="{88074AB7-A79E-49A6-B528-F4E235DDE03B}"/>
                </a:ext>
              </a:extLst>
            </p:cNvPr>
            <p:cNvSpPr/>
            <p:nvPr/>
          </p:nvSpPr>
          <p:spPr>
            <a:xfrm>
              <a:off x="-17463" y="1941514"/>
              <a:ext cx="1471613" cy="720725"/>
            </a:xfrm>
            <a:prstGeom prst="rect">
              <a:avLst/>
            </a:prstGeom>
            <a:solidFill>
              <a:srgbClr val="FBB9CC"/>
            </a:solidFill>
            <a:ln w="9525">
              <a:noFill/>
            </a:ln>
          </p:spPr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9" name="下箭头 10">
              <a:extLst>
                <a:ext uri="{FF2B5EF4-FFF2-40B4-BE49-F238E27FC236}">
                  <a16:creationId xmlns:a16="http://schemas.microsoft.com/office/drawing/2014/main" id="{36D2EEA6-4EBF-4DF0-99C1-E0C801F2C779}"/>
                </a:ext>
              </a:extLst>
            </p:cNvPr>
            <p:cNvSpPr/>
            <p:nvPr/>
          </p:nvSpPr>
          <p:spPr bwMode="auto">
            <a:xfrm>
              <a:off x="525462" y="1605748"/>
              <a:ext cx="414338" cy="326783"/>
            </a:xfrm>
            <a:prstGeom prst="downArrow">
              <a:avLst/>
            </a:prstGeom>
            <a:ln w="28575">
              <a:solidFill>
                <a:srgbClr val="FBB9CC"/>
              </a:solidFill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60" name="TextBox 3">
            <a:extLst>
              <a:ext uri="{FF2B5EF4-FFF2-40B4-BE49-F238E27FC236}">
                <a16:creationId xmlns:a16="http://schemas.microsoft.com/office/drawing/2014/main" id="{778CF3A5-619E-45ED-82B9-AECF9DF0C135}"/>
              </a:ext>
            </a:extLst>
          </p:cNvPr>
          <p:cNvSpPr txBox="1"/>
          <p:nvPr/>
        </p:nvSpPr>
        <p:spPr>
          <a:xfrm>
            <a:off x="1667641" y="1686032"/>
            <a:ext cx="1737582" cy="52322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8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细胞</a:t>
            </a:r>
          </a:p>
        </p:txBody>
      </p:sp>
      <p:sp>
        <p:nvSpPr>
          <p:cNvPr id="61" name="TextBox 12">
            <a:extLst>
              <a:ext uri="{FF2B5EF4-FFF2-40B4-BE49-F238E27FC236}">
                <a16:creationId xmlns:a16="http://schemas.microsoft.com/office/drawing/2014/main" id="{8F9A113F-6AFA-4968-B9C4-0C606054B166}"/>
              </a:ext>
            </a:extLst>
          </p:cNvPr>
          <p:cNvSpPr txBox="1"/>
          <p:nvPr/>
        </p:nvSpPr>
        <p:spPr>
          <a:xfrm>
            <a:off x="1370829" y="2779142"/>
            <a:ext cx="1491624" cy="52322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8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组织</a:t>
            </a:r>
          </a:p>
        </p:txBody>
      </p:sp>
      <p:sp>
        <p:nvSpPr>
          <p:cNvPr id="62" name="TextBox 13">
            <a:extLst>
              <a:ext uri="{FF2B5EF4-FFF2-40B4-BE49-F238E27FC236}">
                <a16:creationId xmlns:a16="http://schemas.microsoft.com/office/drawing/2014/main" id="{6E5522A2-1856-4B91-B368-E5FE99571558}"/>
              </a:ext>
            </a:extLst>
          </p:cNvPr>
          <p:cNvSpPr txBox="1"/>
          <p:nvPr/>
        </p:nvSpPr>
        <p:spPr>
          <a:xfrm>
            <a:off x="1391458" y="3803897"/>
            <a:ext cx="1491624" cy="52322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8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器官</a:t>
            </a:r>
          </a:p>
        </p:txBody>
      </p:sp>
      <p:sp>
        <p:nvSpPr>
          <p:cNvPr id="63" name="TextBox 14">
            <a:extLst>
              <a:ext uri="{FF2B5EF4-FFF2-40B4-BE49-F238E27FC236}">
                <a16:creationId xmlns:a16="http://schemas.microsoft.com/office/drawing/2014/main" id="{4E3804FE-198F-4EF7-AC69-BFC859F02418}"/>
              </a:ext>
            </a:extLst>
          </p:cNvPr>
          <p:cNvSpPr txBox="1"/>
          <p:nvPr/>
        </p:nvSpPr>
        <p:spPr>
          <a:xfrm>
            <a:off x="1339886" y="4997735"/>
            <a:ext cx="1491624" cy="52322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8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系统</a:t>
            </a:r>
          </a:p>
        </p:txBody>
      </p:sp>
      <p:sp>
        <p:nvSpPr>
          <p:cNvPr id="64" name="TextBox 15">
            <a:extLst>
              <a:ext uri="{FF2B5EF4-FFF2-40B4-BE49-F238E27FC236}">
                <a16:creationId xmlns:a16="http://schemas.microsoft.com/office/drawing/2014/main" id="{EC362126-96FC-48F3-B4BF-CACB719337F3}"/>
              </a:ext>
            </a:extLst>
          </p:cNvPr>
          <p:cNvSpPr txBox="1"/>
          <p:nvPr/>
        </p:nvSpPr>
        <p:spPr>
          <a:xfrm>
            <a:off x="1377176" y="6097101"/>
            <a:ext cx="1491624" cy="52322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8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人体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81" name="矩形 1"/>
          <p:cNvSpPr/>
          <p:nvPr/>
        </p:nvSpPr>
        <p:spPr>
          <a:xfrm>
            <a:off x="3466878" y="1752973"/>
            <a:ext cx="7508145" cy="707886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0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皮肤在人体表面起到保护作用，当皮肤划破时人感觉到疼，会流血，这说明了皮肤当中有哪几种组织？</a:t>
            </a:r>
          </a:p>
        </p:txBody>
      </p:sp>
      <p:sp>
        <p:nvSpPr>
          <p:cNvPr id="35" name="Rectangle 9"/>
          <p:cNvSpPr/>
          <p:nvPr/>
        </p:nvSpPr>
        <p:spPr>
          <a:xfrm>
            <a:off x="3466878" y="4250297"/>
            <a:ext cx="5778722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上皮组织、神经组织、结缔组织。</a:t>
            </a:r>
          </a:p>
        </p:txBody>
      </p:sp>
      <p:pic>
        <p:nvPicPr>
          <p:cNvPr id="3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2167" y="2933338"/>
            <a:ext cx="3230758" cy="327152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  <a:headEnd/>
            <a:tailEnd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23" name="文本框 22">
            <a:extLst>
              <a:ext uri="{FF2B5EF4-FFF2-40B4-BE49-F238E27FC236}">
                <a16:creationId xmlns:a16="http://schemas.microsoft.com/office/drawing/2014/main" id="{25847992-955F-48D4-AFB0-BD36D5B79BF3}"/>
              </a:ext>
            </a:extLst>
          </p:cNvPr>
          <p:cNvSpPr txBox="1"/>
          <p:nvPr/>
        </p:nvSpPr>
        <p:spPr>
          <a:xfrm>
            <a:off x="899887" y="653142"/>
            <a:ext cx="18710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zh-CN" altLang="en-US" sz="3200" b="1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思考？？</a:t>
            </a:r>
          </a:p>
        </p:txBody>
      </p:sp>
      <p:sp>
        <p:nvSpPr>
          <p:cNvPr id="42" name="稻壳儿小白白(http://dwz.cn/Wu2UP)">
            <a:extLst>
              <a:ext uri="{FF2B5EF4-FFF2-40B4-BE49-F238E27FC236}">
                <a16:creationId xmlns:a16="http://schemas.microsoft.com/office/drawing/2014/main" id="{7935C229-909B-4C74-A03C-DDB0D029CBBB}"/>
              </a:ext>
            </a:extLst>
          </p:cNvPr>
          <p:cNvSpPr/>
          <p:nvPr/>
        </p:nvSpPr>
        <p:spPr>
          <a:xfrm>
            <a:off x="1268766" y="1604173"/>
            <a:ext cx="1488412" cy="582359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0" y="0"/>
              </a:cxn>
            </a:cxnLst>
            <a:rect l="0" t="0" r="0" b="0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solidFill>
            <a:srgbClr val="63CFF6"/>
          </a:solidFill>
          <a:ln w="3175" cap="flat" cmpd="sng">
            <a:solidFill>
              <a:srgbClr val="002060">
                <a:alpha val="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pic>
        <p:nvPicPr>
          <p:cNvPr id="43" name="Picture 7">
            <a:extLst>
              <a:ext uri="{FF2B5EF4-FFF2-40B4-BE49-F238E27FC236}">
                <a16:creationId xmlns:a16="http://schemas.microsoft.com/office/drawing/2014/main" id="{6B9876B6-FA74-4C17-A618-CD609612C4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6228" y="4915698"/>
            <a:ext cx="1477336" cy="548936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4" name="Picture 8">
            <a:extLst>
              <a:ext uri="{FF2B5EF4-FFF2-40B4-BE49-F238E27FC236}">
                <a16:creationId xmlns:a16="http://schemas.microsoft.com/office/drawing/2014/main" id="{AA715EFA-346C-4879-8F08-F981117E1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9403" y="6042823"/>
            <a:ext cx="1477336" cy="548936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45" name="组合 6">
            <a:extLst>
              <a:ext uri="{FF2B5EF4-FFF2-40B4-BE49-F238E27FC236}">
                <a16:creationId xmlns:a16="http://schemas.microsoft.com/office/drawing/2014/main" id="{082B3BCD-518D-4392-940C-6F56C6F084E8}"/>
              </a:ext>
            </a:extLst>
          </p:cNvPr>
          <p:cNvGrpSpPr/>
          <p:nvPr/>
        </p:nvGrpSpPr>
        <p:grpSpPr>
          <a:xfrm>
            <a:off x="1275116" y="2397923"/>
            <a:ext cx="1491623" cy="822793"/>
            <a:chOff x="3175" y="2667789"/>
            <a:chExt cx="1474788" cy="1081090"/>
          </a:xfrm>
        </p:grpSpPr>
        <p:pic>
          <p:nvPicPr>
            <p:cNvPr id="46" name="Picture 6">
              <a:extLst>
                <a:ext uri="{FF2B5EF4-FFF2-40B4-BE49-F238E27FC236}">
                  <a16:creationId xmlns:a16="http://schemas.microsoft.com/office/drawing/2014/main" id="{DFAA63A0-6CCC-4BC1-A5DD-042C5C9B52A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175" y="2980529"/>
              <a:ext cx="1474788" cy="768350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47" name="下箭头 1">
              <a:extLst>
                <a:ext uri="{FF2B5EF4-FFF2-40B4-BE49-F238E27FC236}">
                  <a16:creationId xmlns:a16="http://schemas.microsoft.com/office/drawing/2014/main" id="{66FE60ED-B92A-44B3-B898-DABA4624EE36}"/>
                </a:ext>
              </a:extLst>
            </p:cNvPr>
            <p:cNvSpPr/>
            <p:nvPr/>
          </p:nvSpPr>
          <p:spPr bwMode="auto">
            <a:xfrm>
              <a:off x="533401" y="2667789"/>
              <a:ext cx="414337" cy="327026"/>
            </a:xfrm>
            <a:prstGeom prst="downArrow">
              <a:avLst/>
            </a:prstGeom>
            <a:ln w="28575">
              <a:solidFill>
                <a:srgbClr val="63CFF6"/>
              </a:solidFill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</p:grpSp>
      <p:pic>
        <p:nvPicPr>
          <p:cNvPr id="48" name="Picture 8">
            <a:extLst>
              <a:ext uri="{FF2B5EF4-FFF2-40B4-BE49-F238E27FC236}">
                <a16:creationId xmlns:a16="http://schemas.microsoft.com/office/drawing/2014/main" id="{1B742DF0-DF9F-4637-8C7E-940FF674B1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54540" y="4541048"/>
            <a:ext cx="505771" cy="36447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9" name="Picture 9">
            <a:extLst>
              <a:ext uri="{FF2B5EF4-FFF2-40B4-BE49-F238E27FC236}">
                <a16:creationId xmlns:a16="http://schemas.microsoft.com/office/drawing/2014/main" id="{34D82C1D-DD66-4E3E-989C-4A7B608D5C7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33903" y="5684048"/>
            <a:ext cx="505772" cy="364477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50" name="组合 5">
            <a:extLst>
              <a:ext uri="{FF2B5EF4-FFF2-40B4-BE49-F238E27FC236}">
                <a16:creationId xmlns:a16="http://schemas.microsoft.com/office/drawing/2014/main" id="{A01AC361-9105-458A-9223-278847AFC1A8}"/>
              </a:ext>
            </a:extLst>
          </p:cNvPr>
          <p:cNvGrpSpPr/>
          <p:nvPr/>
        </p:nvGrpSpPr>
        <p:grpSpPr>
          <a:xfrm>
            <a:off x="1270353" y="3480599"/>
            <a:ext cx="1488413" cy="804670"/>
            <a:chOff x="-17463" y="1605748"/>
            <a:chExt cx="1471613" cy="1056491"/>
          </a:xfrm>
        </p:grpSpPr>
        <p:sp>
          <p:nvSpPr>
            <p:cNvPr id="51" name="稻壳儿小白白(http://dwz.cn/Wu2UP)">
              <a:extLst>
                <a:ext uri="{FF2B5EF4-FFF2-40B4-BE49-F238E27FC236}">
                  <a16:creationId xmlns:a16="http://schemas.microsoft.com/office/drawing/2014/main" id="{29C2E715-7FDA-4244-A126-AD6DB05F785F}"/>
                </a:ext>
              </a:extLst>
            </p:cNvPr>
            <p:cNvSpPr/>
            <p:nvPr/>
          </p:nvSpPr>
          <p:spPr>
            <a:xfrm>
              <a:off x="-17463" y="1941514"/>
              <a:ext cx="1471613" cy="720725"/>
            </a:xfrm>
            <a:prstGeom prst="rect">
              <a:avLst/>
            </a:prstGeom>
            <a:solidFill>
              <a:srgbClr val="FBB9CC"/>
            </a:solidFill>
            <a:ln w="9525">
              <a:noFill/>
            </a:ln>
          </p:spPr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2" name="下箭头 10">
              <a:extLst>
                <a:ext uri="{FF2B5EF4-FFF2-40B4-BE49-F238E27FC236}">
                  <a16:creationId xmlns:a16="http://schemas.microsoft.com/office/drawing/2014/main" id="{1EDD1DF2-F6B6-4420-85BD-A3513FD6CFBF}"/>
                </a:ext>
              </a:extLst>
            </p:cNvPr>
            <p:cNvSpPr/>
            <p:nvPr/>
          </p:nvSpPr>
          <p:spPr bwMode="auto">
            <a:xfrm>
              <a:off x="525462" y="1605748"/>
              <a:ext cx="414338" cy="326783"/>
            </a:xfrm>
            <a:prstGeom prst="downArrow">
              <a:avLst/>
            </a:prstGeom>
            <a:ln w="28575">
              <a:solidFill>
                <a:srgbClr val="FBB9CC"/>
              </a:solidFill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53" name="TextBox 3">
            <a:extLst>
              <a:ext uri="{FF2B5EF4-FFF2-40B4-BE49-F238E27FC236}">
                <a16:creationId xmlns:a16="http://schemas.microsoft.com/office/drawing/2014/main" id="{0868CF31-62E3-4C3D-A40D-07BC30FE5ED4}"/>
              </a:ext>
            </a:extLst>
          </p:cNvPr>
          <p:cNvSpPr txBox="1"/>
          <p:nvPr/>
        </p:nvSpPr>
        <p:spPr>
          <a:xfrm>
            <a:off x="1596521" y="1604173"/>
            <a:ext cx="1737582" cy="52322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8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细胞</a:t>
            </a:r>
          </a:p>
        </p:txBody>
      </p:sp>
      <p:sp>
        <p:nvSpPr>
          <p:cNvPr id="54" name="TextBox 12">
            <a:extLst>
              <a:ext uri="{FF2B5EF4-FFF2-40B4-BE49-F238E27FC236}">
                <a16:creationId xmlns:a16="http://schemas.microsoft.com/office/drawing/2014/main" id="{6D1DB4A2-8A2F-4BF3-982A-40326B6BCC6A}"/>
              </a:ext>
            </a:extLst>
          </p:cNvPr>
          <p:cNvSpPr txBox="1"/>
          <p:nvPr/>
        </p:nvSpPr>
        <p:spPr>
          <a:xfrm>
            <a:off x="1299709" y="2697283"/>
            <a:ext cx="1491624" cy="52322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8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组织</a:t>
            </a:r>
          </a:p>
        </p:txBody>
      </p:sp>
      <p:sp>
        <p:nvSpPr>
          <p:cNvPr id="55" name="TextBox 13">
            <a:extLst>
              <a:ext uri="{FF2B5EF4-FFF2-40B4-BE49-F238E27FC236}">
                <a16:creationId xmlns:a16="http://schemas.microsoft.com/office/drawing/2014/main" id="{3A9047AF-87EE-40D6-94AF-DBB1FB0E5279}"/>
              </a:ext>
            </a:extLst>
          </p:cNvPr>
          <p:cNvSpPr txBox="1"/>
          <p:nvPr/>
        </p:nvSpPr>
        <p:spPr>
          <a:xfrm>
            <a:off x="1320338" y="3722038"/>
            <a:ext cx="1491624" cy="52322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8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器官</a:t>
            </a:r>
          </a:p>
        </p:txBody>
      </p:sp>
      <p:sp>
        <p:nvSpPr>
          <p:cNvPr id="56" name="TextBox 14">
            <a:extLst>
              <a:ext uri="{FF2B5EF4-FFF2-40B4-BE49-F238E27FC236}">
                <a16:creationId xmlns:a16="http://schemas.microsoft.com/office/drawing/2014/main" id="{B6A480ED-74E7-40DD-8CD9-61A04A9CA8C2}"/>
              </a:ext>
            </a:extLst>
          </p:cNvPr>
          <p:cNvSpPr txBox="1"/>
          <p:nvPr/>
        </p:nvSpPr>
        <p:spPr>
          <a:xfrm>
            <a:off x="1268766" y="4915876"/>
            <a:ext cx="1491624" cy="52322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8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系统</a:t>
            </a:r>
          </a:p>
        </p:txBody>
      </p:sp>
      <p:sp>
        <p:nvSpPr>
          <p:cNvPr id="57" name="TextBox 15">
            <a:extLst>
              <a:ext uri="{FF2B5EF4-FFF2-40B4-BE49-F238E27FC236}">
                <a16:creationId xmlns:a16="http://schemas.microsoft.com/office/drawing/2014/main" id="{889C1D8B-4922-4A5C-A1EA-1904EA7AEE83}"/>
              </a:ext>
            </a:extLst>
          </p:cNvPr>
          <p:cNvSpPr txBox="1"/>
          <p:nvPr/>
        </p:nvSpPr>
        <p:spPr>
          <a:xfrm>
            <a:off x="1306056" y="6015242"/>
            <a:ext cx="1491624" cy="52322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8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人体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7df8e092-624b-429e-a43a-966376895825}"/>
</p:tagLst>
</file>

<file path=ppt/theme/theme1.xml><?xml version="1.0" encoding="utf-8"?>
<a:theme xmlns:a="http://schemas.openxmlformats.org/drawingml/2006/main" name="办公资源网：www.bangongziyuan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</TotalTime>
  <Words>703</Words>
  <Application>Microsoft Office PowerPoint</Application>
  <PresentationFormat>宽屏</PresentationFormat>
  <Paragraphs>157</Paragraphs>
  <Slides>14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0" baseType="lpstr">
      <vt:lpstr>FandolFang R</vt:lpstr>
      <vt:lpstr>思源黑体 CN Light</vt:lpstr>
      <vt:lpstr>Arial</vt:lpstr>
      <vt:lpstr>Calibri</vt:lpstr>
      <vt:lpstr>Wingdings</vt:lpstr>
      <vt:lpstr>办公资源网：www.bangongziyuan.com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办公资源网</dc:creator>
  <dc:description>办公资源网：https://www.bangongziyuan.com/</dc:description>
  <cp:lastModifiedBy>天 下</cp:lastModifiedBy>
  <cp:revision>1</cp:revision>
  <dcterms:created xsi:type="dcterms:W3CDTF">2020-05-09T07:00:05Z</dcterms:created>
  <dcterms:modified xsi:type="dcterms:W3CDTF">2021-01-09T09:47:06Z</dcterms:modified>
</cp:coreProperties>
</file>