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av" ContentType="audio/x-wav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tags/tag1.xml" ContentType="application/vnd.openxmlformats-officedocument.presentationml.tags+xml"/>
  <Override PartName="/ppt/notesSlides/notesSlide4.xml" ContentType="application/vnd.openxmlformats-officedocument.presentationml.notesSlide+xml"/>
  <Override PartName="/ppt/tags/tag2.xml" ContentType="application/vnd.openxmlformats-officedocument.presentationml.tag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1"/>
  </p:notesMasterIdLst>
  <p:sldIdLst>
    <p:sldId id="271" r:id="rId2"/>
    <p:sldId id="345" r:id="rId3"/>
    <p:sldId id="346" r:id="rId4"/>
    <p:sldId id="267" r:id="rId5"/>
    <p:sldId id="348" r:id="rId6"/>
    <p:sldId id="349" r:id="rId7"/>
    <p:sldId id="357" r:id="rId8"/>
    <p:sldId id="358" r:id="rId9"/>
    <p:sldId id="359" r:id="rId10"/>
    <p:sldId id="277" r:id="rId11"/>
    <p:sldId id="360" r:id="rId12"/>
    <p:sldId id="278" r:id="rId13"/>
    <p:sldId id="352" r:id="rId14"/>
    <p:sldId id="281" r:id="rId15"/>
    <p:sldId id="362" r:id="rId16"/>
    <p:sldId id="363" r:id="rId17"/>
    <p:sldId id="287" r:id="rId18"/>
    <p:sldId id="364" r:id="rId19"/>
    <p:sldId id="365" r:id="rId20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8" d="100"/>
          <a:sy n="108" d="100"/>
        </p:scale>
        <p:origin x="396" y="10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BBC7EE28-7DD7-466F-8D99-7E114D75332E}" type="datetimeFigureOut">
              <a:rPr lang="zh-CN" altLang="en-US" smtClean="0"/>
              <a:pPr/>
              <a:t>2021/1/9</a:t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二级</a:t>
            </a:r>
          </a:p>
          <a:p>
            <a:pPr lvl="2"/>
            <a:r>
              <a:rPr lang="zh-CN" altLang="en-US" dirty="0"/>
              <a:t>三级</a:t>
            </a:r>
          </a:p>
          <a:p>
            <a:pPr lvl="3"/>
            <a:r>
              <a:rPr lang="zh-CN" altLang="en-US" dirty="0"/>
              <a:t>四级</a:t>
            </a:r>
          </a:p>
          <a:p>
            <a:pPr lvl="4"/>
            <a:r>
              <a:rPr lang="zh-CN" altLang="en-US" dirty="0"/>
              <a:t>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endParaRPr lang="zh-CN" altLang="en-US" dirty="0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FandolFang R" panose="00000500000000000000" pitchFamily="50" charset="-122"/>
                <a:ea typeface="FandolFang R" panose="00000500000000000000" pitchFamily="50" charset="-122"/>
              </a:defRPr>
            </a:lvl1pPr>
          </a:lstStyle>
          <a:p>
            <a:fld id="{9C0021E8-5B9A-49A3-B03B-BD2C1A0E08F9}" type="slidenum">
              <a:rPr lang="zh-CN" altLang="en-US" smtClean="0"/>
              <a:pPr/>
              <a:t>‹#›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8202252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FandolFang R" panose="00000500000000000000" pitchFamily="50" charset="-122"/>
        <a:ea typeface="FandolFang R" panose="00000500000000000000" pitchFamily="50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0021E8-5B9A-49A3-B03B-BD2C1A0E08F9}" type="slidenum">
              <a:rPr lang="zh-CN" altLang="en-US" smtClean="0"/>
              <a:pPr/>
              <a:t>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38963067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0021E8-5B9A-49A3-B03B-BD2C1A0E08F9}" type="slidenum">
              <a:rPr lang="zh-CN" altLang="en-US" smtClean="0"/>
              <a:pPr/>
              <a:t>10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93574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0021E8-5B9A-49A3-B03B-BD2C1A0E08F9}" type="slidenum">
              <a:rPr lang="zh-CN" altLang="en-US" smtClean="0"/>
              <a:pPr/>
              <a:t>11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061865429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幻灯片图像占位符 83969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1986" name="文本占位符 83970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41987" name="灯片编号占位符 1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16104C3D-F1AB-4F84-958F-0CA2590F9DD5}" type="slidenum">
              <a:rPr kumimoji="0" lang="zh-CN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/>
                <a:ea typeface="宋体" panose="02010600030101010101" pitchFamily="2" charset="-122"/>
                <a:cs typeface="微软雅黑" panose="020B0503020204020204" charset="-122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12</a:t>
            </a:fld>
            <a:endParaRPr kumimoji="0" lang="en-US" altLang="zh-CN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/>
              <a:ea typeface="宋体" panose="02010600030101010101" pitchFamily="2" charset="-122"/>
              <a:cs typeface="微软雅黑" panose="020B0503020204020204" charset="-122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0021E8-5B9A-49A3-B03B-BD2C1A0E08F9}" type="slidenum">
              <a:rPr lang="zh-CN" altLang="en-US" smtClean="0"/>
              <a:pPr/>
              <a:t>13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51765229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0021E8-5B9A-49A3-B03B-BD2C1A0E08F9}" type="slidenum">
              <a:rPr lang="zh-CN" altLang="en-US" smtClean="0"/>
              <a:pPr/>
              <a:t>14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60542363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0021E8-5B9A-49A3-B03B-BD2C1A0E08F9}" type="slidenum">
              <a:rPr lang="zh-CN" altLang="en-US" smtClean="0"/>
              <a:pPr/>
              <a:t>15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97355888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0021E8-5B9A-49A3-B03B-BD2C1A0E08F9}" type="slidenum">
              <a:rPr lang="zh-CN" altLang="en-US" smtClean="0"/>
              <a:pPr/>
              <a:t>16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76077538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4AF39AF-2281-4A67-BEFF-C4B1DAD081C2}" type="slidenum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17</a:t>
            </a:fld>
            <a:endParaRPr kumimoji="0" lang="zh-CN" altLang="en-US" sz="1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3672349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0021E8-5B9A-49A3-B03B-BD2C1A0E08F9}" type="slidenum">
              <a:rPr lang="zh-CN" altLang="en-US" smtClean="0"/>
              <a:pPr/>
              <a:t>18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6221942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0021E8-5B9A-49A3-B03B-BD2C1A0E08F9}" type="slidenum">
              <a:rPr lang="zh-CN" altLang="en-US" smtClean="0"/>
              <a:pPr/>
              <a:t>19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801673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0021E8-5B9A-49A3-B03B-BD2C1A0E08F9}" type="slidenum">
              <a:rPr lang="zh-CN" altLang="en-US" smtClean="0"/>
              <a:pPr/>
              <a:t>2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92807016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0021E8-5B9A-49A3-B03B-BD2C1A0E08F9}" type="slidenum">
              <a:rPr lang="zh-CN" altLang="en-US" smtClean="0"/>
              <a:pPr/>
              <a:t>3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4239641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0021E8-5B9A-49A3-B03B-BD2C1A0E08F9}" type="slidenum">
              <a:rPr lang="zh-CN" altLang="en-US" smtClean="0"/>
              <a:pPr/>
              <a:t>4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27898915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0021E8-5B9A-49A3-B03B-BD2C1A0E08F9}" type="slidenum">
              <a:rPr lang="zh-CN" altLang="en-US" smtClean="0"/>
              <a:pPr/>
              <a:t>5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4758964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0021E8-5B9A-49A3-B03B-BD2C1A0E08F9}" type="slidenum">
              <a:rPr lang="zh-CN" altLang="en-US" smtClean="0"/>
              <a:pPr/>
              <a:t>6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7319704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0021E8-5B9A-49A3-B03B-BD2C1A0E08F9}" type="slidenum">
              <a:rPr lang="zh-CN" altLang="en-US" smtClean="0"/>
              <a:pPr/>
              <a:t>7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60747685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0021E8-5B9A-49A3-B03B-BD2C1A0E08F9}" type="slidenum">
              <a:rPr lang="zh-CN" altLang="en-US" smtClean="0"/>
              <a:pPr/>
              <a:t>8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115118634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C0021E8-5B9A-49A3-B03B-BD2C1A0E08F9}" type="slidenum">
              <a:rPr lang="zh-CN" altLang="en-US" smtClean="0"/>
              <a:pPr/>
              <a:t>9</a:t>
            </a:fld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8887790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232146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 userDrawn="1"/>
        </p:nvSpPr>
        <p:spPr>
          <a:xfrm rot="20700000">
            <a:off x="499966" y="477209"/>
            <a:ext cx="899983" cy="899983"/>
          </a:xfrm>
          <a:prstGeom prst="ellipse">
            <a:avLst/>
          </a:prstGeom>
          <a:noFill/>
          <a:ln w="282575">
            <a:gradFill>
              <a:gsLst>
                <a:gs pos="0">
                  <a:srgbClr val="00A49D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</p:spTree>
    <p:extLst>
      <p:ext uri="{BB962C8B-B14F-4D97-AF65-F5344CB8AC3E}">
        <p14:creationId xmlns:p14="http://schemas.microsoft.com/office/powerpoint/2010/main" val="37006067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>
  <p:cSld name="1_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zh-CN" altLang="en-US" dirty="0"/>
              <a:t>单击此处编辑母版文本样式</a:t>
            </a:r>
          </a:p>
          <a:p>
            <a:pPr lvl="1"/>
            <a:r>
              <a:rPr lang="zh-CN" altLang="en-US" dirty="0"/>
              <a:t>第二级</a:t>
            </a:r>
          </a:p>
          <a:p>
            <a:pPr lvl="2"/>
            <a:r>
              <a:rPr lang="zh-CN" altLang="en-US" dirty="0"/>
              <a:t>第三级</a:t>
            </a:r>
          </a:p>
          <a:p>
            <a:pPr lvl="3"/>
            <a:r>
              <a:rPr lang="zh-CN" altLang="en-US" dirty="0"/>
              <a:t>第四级</a:t>
            </a:r>
          </a:p>
          <a:p>
            <a:pPr lvl="4"/>
            <a:r>
              <a:rPr lang="zh-CN" altLang="en-US" dirty="0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C396D5D-FE32-471A-BE4C-EBD24DA39BF2}" type="datetimeFigureOut">
              <a:rPr lang="zh-CN" altLang="en-US"/>
              <a:t>2021/1/9</a:t>
            </a:fld>
            <a:endParaRPr lang="zh-CN" altLang="en-US" dirty="0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dirty="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076325D-A397-4B82-9F87-E19DA8C590F0}" type="slidenum">
              <a:rPr lang="zh-CN" altLang="en-US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520369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2021/1/9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6586434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87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audio" Target="../media/audio3.wav"/><Relationship Id="rId7" Type="http://schemas.openxmlformats.org/officeDocument/2006/relationships/image" Target="../media/image18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Relationship Id="rId9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Relationship Id="rId5" Type="http://schemas.openxmlformats.org/officeDocument/2006/relationships/audio" Target="../media/audio2.wav"/><Relationship Id="rId4" Type="http://schemas.openxmlformats.org/officeDocument/2006/relationships/audio" Target="../media/audio1.wav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9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>
            <a:off x="3171346" y="-7727876"/>
            <a:ext cx="13713155" cy="13713155"/>
          </a:xfrm>
          <a:prstGeom prst="ellipse">
            <a:avLst/>
          </a:prstGeom>
          <a:noFill/>
          <a:ln w="1143000">
            <a:gradFill>
              <a:gsLst>
                <a:gs pos="8000">
                  <a:srgbClr val="00A49D"/>
                </a:gs>
                <a:gs pos="88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椭圆 8"/>
          <p:cNvSpPr/>
          <p:nvPr/>
        </p:nvSpPr>
        <p:spPr>
          <a:xfrm rot="20700000">
            <a:off x="9671870" y="4895593"/>
            <a:ext cx="4030237" cy="4030237"/>
          </a:xfrm>
          <a:prstGeom prst="ellipse">
            <a:avLst/>
          </a:prstGeom>
          <a:noFill/>
          <a:ln w="762000">
            <a:gradFill>
              <a:gsLst>
                <a:gs pos="0">
                  <a:srgbClr val="00A49D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Rectangle: Rounded Corners 40"/>
          <p:cNvSpPr/>
          <p:nvPr/>
        </p:nvSpPr>
        <p:spPr bwMode="auto">
          <a:xfrm rot="16200000">
            <a:off x="1971310" y="5130307"/>
            <a:ext cx="322784" cy="1423537"/>
          </a:xfrm>
          <a:prstGeom prst="roundRect">
            <a:avLst>
              <a:gd name="adj" fmla="val 12979"/>
            </a:avLst>
          </a:prstGeom>
          <a:solidFill>
            <a:srgbClr val="00A49D"/>
          </a:solidFill>
          <a:ln w="50800"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Rectangle: Rounded Corners 43"/>
          <p:cNvSpPr/>
          <p:nvPr/>
        </p:nvSpPr>
        <p:spPr bwMode="auto">
          <a:xfrm rot="16200000">
            <a:off x="3662175" y="5130307"/>
            <a:ext cx="322784" cy="1423537"/>
          </a:xfrm>
          <a:prstGeom prst="roundRect">
            <a:avLst>
              <a:gd name="adj" fmla="val 12979"/>
            </a:avLst>
          </a:prstGeom>
          <a:solidFill>
            <a:schemeClr val="bg1">
              <a:lumMod val="75000"/>
            </a:schemeClr>
          </a:solidFill>
          <a:ln w="50800"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887061" y="3308377"/>
            <a:ext cx="6949134" cy="1592455"/>
            <a:chOff x="1247624" y="2883700"/>
            <a:chExt cx="5539029" cy="1269317"/>
          </a:xfrm>
        </p:grpSpPr>
        <p:sp>
          <p:nvSpPr>
            <p:cNvPr id="13" name="矩形 12"/>
            <p:cNvSpPr/>
            <p:nvPr/>
          </p:nvSpPr>
          <p:spPr bwMode="auto">
            <a:xfrm>
              <a:off x="1247624" y="2883700"/>
              <a:ext cx="5539029" cy="613307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>
                <a:defRPr/>
              </a:pPr>
              <a:r>
                <a:rPr lang="zh-CN" altLang="en-US" sz="4400" b="1" kern="1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细胞通过分裂产生新细胞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1571361" y="3637838"/>
              <a:ext cx="3472716" cy="5151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15" name="直接连接符 14"/>
            <p:cNvCxnSpPr>
              <a:cxnSpLocks/>
            </p:cNvCxnSpPr>
            <p:nvPr/>
          </p:nvCxnSpPr>
          <p:spPr>
            <a:xfrm>
              <a:off x="1413490" y="3546073"/>
              <a:ext cx="5186712" cy="0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</p:grpSp>
      <p:sp>
        <p:nvSpPr>
          <p:cNvPr id="16" name="矩形 15"/>
          <p:cNvSpPr/>
          <p:nvPr/>
        </p:nvSpPr>
        <p:spPr bwMode="auto">
          <a:xfrm>
            <a:off x="1032492" y="2640397"/>
            <a:ext cx="32880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600" b="1" i="0" u="none" strike="noStrike" kern="1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第二章  第二节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293214" y="4831861"/>
            <a:ext cx="5670333" cy="552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Please Enter Your Detailed Text Here, The Content Should Be Concise And Clear, Concise And Concise Do Not Need Too Much Text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293214" y="4291047"/>
            <a:ext cx="48793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  生物（初中）  （七年级 上）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437668" y="5708743"/>
            <a:ext cx="100860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主讲人：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3128533" y="5708743"/>
            <a:ext cx="134632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时间：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2020.4.30</a:t>
            </a: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550" y="1049266"/>
            <a:ext cx="2875893" cy="2492034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10452787" y="517717"/>
            <a:ext cx="1121978" cy="369332"/>
          </a:xfrm>
          <a:prstGeom prst="rect">
            <a:avLst/>
          </a:prstGeom>
          <a:solidFill>
            <a:srgbClr val="00A49D"/>
          </a:solidFill>
          <a:ln>
            <a:noFill/>
          </a:ln>
          <a:effectLst>
            <a:outerShdw blurRad="393700" dist="50800" dir="5400000" algn="ctr" rotWithShape="0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LOGO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6" grpId="0"/>
      <p:bldP spid="17" grpId="0"/>
      <p:bldP spid="18" grpId="0"/>
      <p:bldP spid="19" grpId="0"/>
      <p:bldP spid="20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9937" name="组合 80897"/>
          <p:cNvGrpSpPr/>
          <p:nvPr/>
        </p:nvGrpSpPr>
        <p:grpSpPr bwMode="auto">
          <a:xfrm>
            <a:off x="2301221" y="2302524"/>
            <a:ext cx="6508470" cy="3328485"/>
            <a:chOff x="672" y="240"/>
            <a:chExt cx="4944" cy="3888"/>
          </a:xfrm>
        </p:grpSpPr>
        <p:grpSp>
          <p:nvGrpSpPr>
            <p:cNvPr id="39942" name="组合 80898"/>
            <p:cNvGrpSpPr/>
            <p:nvPr/>
          </p:nvGrpSpPr>
          <p:grpSpPr bwMode="auto">
            <a:xfrm>
              <a:off x="672" y="240"/>
              <a:ext cx="4944" cy="3888"/>
              <a:chOff x="816" y="480"/>
              <a:chExt cx="4758" cy="3264"/>
            </a:xfrm>
          </p:grpSpPr>
          <p:pic>
            <p:nvPicPr>
              <p:cNvPr id="39948" name="图片 80899" descr="有丝后期1"/>
              <p:cNvPicPr>
                <a:picLocks noChangeAspect="1"/>
              </p:cNvPicPr>
              <p:nvPr/>
            </p:nvPicPr>
            <p:blipFill>
              <a:blip r:embed="rId4"/>
              <a:srcRect/>
              <a:stretch>
                <a:fillRect/>
              </a:stretch>
            </p:blipFill>
            <p:spPr bwMode="auto">
              <a:xfrm>
                <a:off x="2490" y="2112"/>
                <a:ext cx="1542" cy="163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39949" name="图片 80900" descr="有丝间期"/>
              <p:cNvPicPr>
                <a:picLocks noChangeAspect="1"/>
              </p:cNvPicPr>
              <p:nvPr/>
            </p:nvPicPr>
            <p:blipFill>
              <a:blip r:embed="rId5"/>
              <a:srcRect/>
              <a:stretch>
                <a:fillRect/>
              </a:stretch>
            </p:blipFill>
            <p:spPr bwMode="auto">
              <a:xfrm>
                <a:off x="822" y="480"/>
                <a:ext cx="1632" cy="158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39950" name="图片 80901" descr="有丝前期"/>
              <p:cNvPicPr>
                <a:picLocks noChangeAspect="1"/>
              </p:cNvPicPr>
              <p:nvPr/>
            </p:nvPicPr>
            <p:blipFill>
              <a:blip r:embed="rId6"/>
              <a:srcRect/>
              <a:stretch>
                <a:fillRect/>
              </a:stretch>
            </p:blipFill>
            <p:spPr bwMode="auto">
              <a:xfrm>
                <a:off x="2496" y="480"/>
                <a:ext cx="1542" cy="158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39951" name="图片 80902" descr="有丝中侧"/>
              <p:cNvPicPr>
                <a:picLocks noChangeAspect="1"/>
              </p:cNvPicPr>
              <p:nvPr/>
            </p:nvPicPr>
            <p:blipFill>
              <a:blip r:embed="rId7"/>
              <a:srcRect/>
              <a:stretch>
                <a:fillRect/>
              </a:stretch>
            </p:blipFill>
            <p:spPr bwMode="auto">
              <a:xfrm>
                <a:off x="4080" y="480"/>
                <a:ext cx="1494" cy="1585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39952" name="图片 80903" descr="有丝子细"/>
              <p:cNvPicPr>
                <a:picLocks noChangeAspect="1"/>
              </p:cNvPicPr>
              <p:nvPr/>
            </p:nvPicPr>
            <p:blipFill>
              <a:blip r:embed="rId8"/>
              <a:srcRect/>
              <a:stretch>
                <a:fillRect/>
              </a:stretch>
            </p:blipFill>
            <p:spPr bwMode="auto">
              <a:xfrm>
                <a:off x="816" y="2112"/>
                <a:ext cx="1632" cy="163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</p:pic>
          <p:pic>
            <p:nvPicPr>
              <p:cNvPr id="39953" name="图片 80904" descr="有丝后期"/>
              <p:cNvPicPr>
                <a:picLocks noChangeAspect="1"/>
              </p:cNvPicPr>
              <p:nvPr/>
            </p:nvPicPr>
            <p:blipFill>
              <a:blip r:embed="rId9"/>
              <a:srcRect/>
              <a:stretch>
                <a:fillRect/>
              </a:stretch>
            </p:blipFill>
            <p:spPr bwMode="auto">
              <a:xfrm>
                <a:off x="4074" y="2112"/>
                <a:ext cx="1494" cy="1632"/>
              </a:xfrm>
              <a:prstGeom prst="rect">
                <a:avLst/>
              </a:prstGeom>
              <a:noFill/>
              <a:ln w="28575">
                <a:solidFill>
                  <a:schemeClr val="tx1"/>
                </a:solidFill>
                <a:miter lim="800000"/>
                <a:headEnd/>
                <a:tailEnd/>
              </a:ln>
            </p:spPr>
          </p:pic>
        </p:grpSp>
        <p:sp>
          <p:nvSpPr>
            <p:cNvPr id="39943" name="直接连接符 80905"/>
            <p:cNvSpPr>
              <a:spLocks noChangeShapeType="1"/>
            </p:cNvSpPr>
            <p:nvPr/>
          </p:nvSpPr>
          <p:spPr bwMode="auto">
            <a:xfrm>
              <a:off x="2208" y="1200"/>
              <a:ext cx="384" cy="0"/>
            </a:xfrm>
            <a:prstGeom prst="line">
              <a:avLst/>
            </a:prstGeom>
            <a:noFill/>
            <a:ln w="38100">
              <a:solidFill>
                <a:srgbClr val="003399"/>
              </a:solidFill>
              <a:rou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944" name="直接连接符 80906"/>
            <p:cNvSpPr>
              <a:spLocks noChangeShapeType="1"/>
            </p:cNvSpPr>
            <p:nvPr/>
          </p:nvSpPr>
          <p:spPr bwMode="auto">
            <a:xfrm>
              <a:off x="3840" y="1200"/>
              <a:ext cx="576" cy="0"/>
            </a:xfrm>
            <a:prstGeom prst="line">
              <a:avLst/>
            </a:prstGeom>
            <a:noFill/>
            <a:ln w="38100">
              <a:solidFill>
                <a:srgbClr val="003399"/>
              </a:solidFill>
              <a:rou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945" name="直接连接符 80907"/>
            <p:cNvSpPr>
              <a:spLocks noChangeShapeType="1"/>
            </p:cNvSpPr>
            <p:nvPr/>
          </p:nvSpPr>
          <p:spPr bwMode="auto">
            <a:xfrm>
              <a:off x="4944" y="2016"/>
              <a:ext cx="0" cy="528"/>
            </a:xfrm>
            <a:prstGeom prst="line">
              <a:avLst/>
            </a:prstGeom>
            <a:noFill/>
            <a:ln w="38100">
              <a:solidFill>
                <a:srgbClr val="003399"/>
              </a:solidFill>
              <a:rou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946" name="直接连接符 80908"/>
            <p:cNvSpPr>
              <a:spLocks noChangeShapeType="1"/>
            </p:cNvSpPr>
            <p:nvPr/>
          </p:nvSpPr>
          <p:spPr bwMode="auto">
            <a:xfrm flipH="1">
              <a:off x="3744" y="3216"/>
              <a:ext cx="384" cy="0"/>
            </a:xfrm>
            <a:prstGeom prst="line">
              <a:avLst/>
            </a:prstGeom>
            <a:noFill/>
            <a:ln w="38100">
              <a:solidFill>
                <a:srgbClr val="003399"/>
              </a:solidFill>
              <a:rou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39947" name="直接连接符 80909"/>
            <p:cNvSpPr>
              <a:spLocks noChangeShapeType="1"/>
            </p:cNvSpPr>
            <p:nvPr/>
          </p:nvSpPr>
          <p:spPr bwMode="auto">
            <a:xfrm flipH="1">
              <a:off x="2160" y="3216"/>
              <a:ext cx="384" cy="0"/>
            </a:xfrm>
            <a:prstGeom prst="line">
              <a:avLst/>
            </a:prstGeom>
            <a:noFill/>
            <a:ln w="38100">
              <a:solidFill>
                <a:srgbClr val="003399"/>
              </a:solidFill>
              <a:round/>
              <a:tailEnd type="triangl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80911" name="文本框 80910"/>
          <p:cNvSpPr txBox="1">
            <a:spLocks noChangeArrowheads="1"/>
          </p:cNvSpPr>
          <p:nvPr/>
        </p:nvSpPr>
        <p:spPr bwMode="auto">
          <a:xfrm>
            <a:off x="2135599" y="1484773"/>
            <a:ext cx="867219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细胞分裂过程中最明显的变化是什么？</a:t>
            </a:r>
          </a:p>
        </p:txBody>
      </p:sp>
      <p:sp>
        <p:nvSpPr>
          <p:cNvPr id="39939" name="文本框 80911"/>
          <p:cNvSpPr txBox="1">
            <a:spLocks noChangeArrowheads="1"/>
          </p:cNvSpPr>
          <p:nvPr/>
        </p:nvSpPr>
        <p:spPr bwMode="auto">
          <a:xfrm>
            <a:off x="2351088" y="6237288"/>
            <a:ext cx="6408737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zh-CN" altLang="en-US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39940" name="文本框 80912"/>
          <p:cNvSpPr txBox="1">
            <a:spLocks noChangeArrowheads="1"/>
          </p:cNvSpPr>
          <p:nvPr/>
        </p:nvSpPr>
        <p:spPr bwMode="auto">
          <a:xfrm>
            <a:off x="2301221" y="6174362"/>
            <a:ext cx="6287770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zh-CN" altLang="en-US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洋葱根尖细胞分裂过程中的染色体变化</a:t>
            </a:r>
            <a:endParaRPr kumimoji="0" lang="zh-CN" altLang="en-US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endParaRPr kumimoji="0" lang="zh-CN" altLang="en-US" sz="20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0914" name="文本框 80913"/>
          <p:cNvSpPr txBox="1">
            <a:spLocks noChangeArrowheads="1"/>
          </p:cNvSpPr>
          <p:nvPr/>
        </p:nvSpPr>
        <p:spPr bwMode="auto">
          <a:xfrm>
            <a:off x="9317762" y="3688005"/>
            <a:ext cx="190817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染色体</a:t>
            </a:r>
          </a:p>
        </p:txBody>
      </p:sp>
      <p:sp>
        <p:nvSpPr>
          <p:cNvPr id="19" name="文本框 18">
            <a:extLst>
              <a:ext uri="{FF2B5EF4-FFF2-40B4-BE49-F238E27FC236}">
                <a16:creationId xmlns:a16="http://schemas.microsoft.com/office/drawing/2014/main" id="{C143B52E-7E62-458D-9C5A-4288C60D2457}"/>
              </a:ext>
            </a:extLst>
          </p:cNvPr>
          <p:cNvSpPr txBox="1"/>
          <p:nvPr/>
        </p:nvSpPr>
        <p:spPr>
          <a:xfrm>
            <a:off x="833785" y="683638"/>
            <a:ext cx="3903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考考你！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809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9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1000"/>
                                        <p:tgtEl>
                                          <p:spTgt spid="809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0911" grpId="0"/>
      <p:bldP spid="8091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细胞分裂染色体的变化"/>
          <p:cNvPicPr>
            <a:picLocks noGrp="1" noChangeAspect="1"/>
          </p:cNvPicPr>
          <p:nvPr>
            <p:ph idx="4294967295"/>
          </p:nvPr>
        </p:nvPicPr>
        <p:blipFill>
          <a:blip r:embed="rId3"/>
          <a:stretch>
            <a:fillRect/>
          </a:stretch>
        </p:blipFill>
        <p:spPr>
          <a:xfrm>
            <a:off x="1847034" y="2765306"/>
            <a:ext cx="3017684" cy="2663055"/>
          </a:xfrm>
        </p:spPr>
      </p:pic>
      <p:sp>
        <p:nvSpPr>
          <p:cNvPr id="15363" name="TextBox 4"/>
          <p:cNvSpPr txBox="1"/>
          <p:nvPr/>
        </p:nvSpPr>
        <p:spPr>
          <a:xfrm>
            <a:off x="1688109" y="1931464"/>
            <a:ext cx="4897437" cy="4616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洋葱根尖的细胞分裂</a:t>
            </a:r>
          </a:p>
        </p:txBody>
      </p:sp>
      <p:pic>
        <p:nvPicPr>
          <p:cNvPr id="35845" name="Picture 4" descr="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206514" y="2765306"/>
            <a:ext cx="2803760" cy="2662674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5846" name="Text Box 5"/>
          <p:cNvSpPr txBox="1"/>
          <p:nvPr/>
        </p:nvSpPr>
        <p:spPr>
          <a:xfrm>
            <a:off x="7210735" y="1931463"/>
            <a:ext cx="3803650" cy="4616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染色体的组成</a:t>
            </a:r>
          </a:p>
        </p:txBody>
      </p:sp>
      <p:sp>
        <p:nvSpPr>
          <p:cNvPr id="15366" name="文本框 1"/>
          <p:cNvSpPr txBox="1"/>
          <p:nvPr/>
        </p:nvSpPr>
        <p:spPr>
          <a:xfrm>
            <a:off x="2038121" y="6005238"/>
            <a:ext cx="11333480" cy="52322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r>
              <a:rPr kumimoji="0" lang="zh-CN" altLang="zh-CN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细胞分裂时内部变化最明显的结构是</a:t>
            </a:r>
            <a:r>
              <a:rPr kumimoji="0" lang="zh-CN" altLang="zh-CN" sz="2800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染色体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58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1" name="图片 82945" descr="122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866155" y="2569454"/>
            <a:ext cx="1412212" cy="1041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947" name="图片 82946" descr="366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18955" y="2595620"/>
            <a:ext cx="1412212" cy="10391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82948" name="组合 82947"/>
          <p:cNvGrpSpPr/>
          <p:nvPr/>
        </p:nvGrpSpPr>
        <p:grpSpPr bwMode="auto">
          <a:xfrm>
            <a:off x="8337863" y="2206022"/>
            <a:ext cx="960304" cy="2065337"/>
            <a:chOff x="4464" y="768"/>
            <a:chExt cx="816" cy="1776"/>
          </a:xfrm>
        </p:grpSpPr>
        <p:pic>
          <p:nvPicPr>
            <p:cNvPr id="40973" name="图片 82948" descr="488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464" y="768"/>
              <a:ext cx="816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0974" name="图片 82949" descr="488"/>
            <p:cNvPicPr>
              <a:picLocks noChangeAspect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464" y="1728"/>
              <a:ext cx="816" cy="8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sp>
        <p:nvSpPr>
          <p:cNvPr id="82951" name="燕尾形箭头 82950"/>
          <p:cNvSpPr>
            <a:spLocks noChangeArrowheads="1"/>
          </p:cNvSpPr>
          <p:nvPr/>
        </p:nvSpPr>
        <p:spPr bwMode="auto">
          <a:xfrm>
            <a:off x="3689663" y="2719916"/>
            <a:ext cx="960304" cy="263982"/>
          </a:xfrm>
          <a:prstGeom prst="notchedRightArrow">
            <a:avLst>
              <a:gd name="adj1" fmla="val 50000"/>
              <a:gd name="adj2" fmla="val 89868"/>
            </a:avLst>
          </a:prstGeom>
          <a:solidFill>
            <a:schemeClr val="accent2"/>
          </a:solidFill>
          <a:ln w="9525">
            <a:solidFill>
              <a:schemeClr val="tx1"/>
            </a:solidFill>
            <a:miter lim="800000"/>
          </a:ln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82952" name="组合 82951"/>
          <p:cNvGrpSpPr/>
          <p:nvPr/>
        </p:nvGrpSpPr>
        <p:grpSpPr bwMode="auto">
          <a:xfrm>
            <a:off x="7005685" y="2507574"/>
            <a:ext cx="1073281" cy="1012899"/>
            <a:chOff x="4205" y="1567"/>
            <a:chExt cx="516" cy="775"/>
          </a:xfrm>
        </p:grpSpPr>
        <p:sp>
          <p:nvSpPr>
            <p:cNvPr id="40971" name="燕尾形箭头 82952"/>
            <p:cNvSpPr>
              <a:spLocks noChangeArrowheads="1"/>
            </p:cNvSpPr>
            <p:nvPr/>
          </p:nvSpPr>
          <p:spPr bwMode="auto">
            <a:xfrm rot="-1523464">
              <a:off x="4224" y="1567"/>
              <a:ext cx="497" cy="173"/>
            </a:xfrm>
            <a:prstGeom prst="notchedRightArrow">
              <a:avLst>
                <a:gd name="adj1" fmla="val 50000"/>
                <a:gd name="adj2" fmla="val 71821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40972" name="燕尾形箭头 82953"/>
            <p:cNvSpPr>
              <a:spLocks noChangeArrowheads="1"/>
            </p:cNvSpPr>
            <p:nvPr/>
          </p:nvSpPr>
          <p:spPr bwMode="auto">
            <a:xfrm rot="1568342">
              <a:off x="4205" y="2160"/>
              <a:ext cx="499" cy="182"/>
            </a:xfrm>
            <a:prstGeom prst="notchedRightArrow">
              <a:avLst>
                <a:gd name="adj1" fmla="val 50000"/>
                <a:gd name="adj2" fmla="val 68544"/>
              </a:avLst>
            </a:prstGeom>
            <a:solidFill>
              <a:schemeClr val="accent2"/>
            </a:solidFill>
            <a:ln w="95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sp>
        <p:nvSpPr>
          <p:cNvPr id="40966" name="文本框 82954"/>
          <p:cNvSpPr txBox="1">
            <a:spLocks noChangeArrowheads="1"/>
          </p:cNvSpPr>
          <p:nvPr/>
        </p:nvSpPr>
        <p:spPr bwMode="auto">
          <a:xfrm>
            <a:off x="1866155" y="1796512"/>
            <a:ext cx="20313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None/>
              <a:tabLst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染色体的变化</a:t>
            </a:r>
          </a:p>
        </p:txBody>
      </p:sp>
      <p:sp>
        <p:nvSpPr>
          <p:cNvPr id="82956" name="矩形 82955"/>
          <p:cNvSpPr>
            <a:spLocks noChangeArrowheads="1"/>
          </p:cNvSpPr>
          <p:nvPr/>
        </p:nvSpPr>
        <p:spPr bwMode="auto">
          <a:xfrm>
            <a:off x="1498811" y="3816605"/>
            <a:ext cx="8382000" cy="11477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Char char="•"/>
              <a:tabLst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染色体复制，数量增加一倍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Tx/>
              <a:buFontTx/>
              <a:buChar char="•"/>
              <a:tabLst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染色体平均分配到两个新细胞里       </a:t>
            </a:r>
          </a:p>
        </p:txBody>
      </p:sp>
      <p:sp>
        <p:nvSpPr>
          <p:cNvPr id="82958" name="文本框 82957"/>
          <p:cNvSpPr txBox="1">
            <a:spLocks noChangeArrowheads="1"/>
          </p:cNvSpPr>
          <p:nvPr/>
        </p:nvSpPr>
        <p:spPr bwMode="auto">
          <a:xfrm>
            <a:off x="1866155" y="5688449"/>
            <a:ext cx="8748712" cy="116955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、两个新细胞的染色体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形态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和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数目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相同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、新细胞与原细胞的染色体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形态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和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solidFill>
                  <a:srgbClr val="FF00FF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数目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相同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00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82960" name="文本框 82959"/>
          <p:cNvSpPr txBox="1">
            <a:spLocks noChangeArrowheads="1"/>
          </p:cNvSpPr>
          <p:nvPr/>
        </p:nvSpPr>
        <p:spPr bwMode="auto">
          <a:xfrm>
            <a:off x="1866155" y="4996835"/>
            <a:ext cx="5256212" cy="52322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生物学意义</a:t>
            </a:r>
          </a:p>
        </p:txBody>
      </p:sp>
      <p:sp>
        <p:nvSpPr>
          <p:cNvPr id="16" name="文本框 15">
            <a:extLst>
              <a:ext uri="{FF2B5EF4-FFF2-40B4-BE49-F238E27FC236}">
                <a16:creationId xmlns:a16="http://schemas.microsoft.com/office/drawing/2014/main" id="{838FD05E-B5C7-4BC4-B96D-11C869382026}"/>
              </a:ext>
            </a:extLst>
          </p:cNvPr>
          <p:cNvSpPr txBox="1"/>
          <p:nvPr/>
        </p:nvSpPr>
        <p:spPr>
          <a:xfrm>
            <a:off x="833785" y="683638"/>
            <a:ext cx="824411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细胞分裂过程中染色体的变化结果怎样？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829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829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829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829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829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829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Top)">
                                      <p:cBhvr>
                                        <p:cTn id="33" dur="500"/>
                                        <p:tgtEl>
                                          <p:spTgt spid="8296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38" dur="1000"/>
                                        <p:tgtEl>
                                          <p:spTgt spid="8295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9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3" dur="1000"/>
                                        <p:tgtEl>
                                          <p:spTgt spid="8295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386" name="组合 16385"/>
          <p:cNvGrpSpPr/>
          <p:nvPr/>
        </p:nvGrpSpPr>
        <p:grpSpPr>
          <a:xfrm>
            <a:off x="1961002" y="2055985"/>
            <a:ext cx="8627125" cy="4350553"/>
            <a:chOff x="-1" y="1"/>
            <a:chExt cx="4446" cy="2812"/>
          </a:xfrm>
        </p:grpSpPr>
        <p:sp>
          <p:nvSpPr>
            <p:cNvPr id="16387" name="椭圆 16386"/>
            <p:cNvSpPr/>
            <p:nvPr/>
          </p:nvSpPr>
          <p:spPr>
            <a:xfrm rot="5400000">
              <a:off x="682" y="-682"/>
              <a:ext cx="2812" cy="4177"/>
            </a:xfrm>
            <a:prstGeom prst="ellipse">
              <a:avLst/>
            </a:prstGeom>
            <a:solidFill>
              <a:srgbClr val="FFCCFF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388" name="文本框 16387"/>
            <p:cNvSpPr txBox="1"/>
            <p:nvPr/>
          </p:nvSpPr>
          <p:spPr>
            <a:xfrm>
              <a:off x="3175" y="998"/>
              <a:ext cx="1270" cy="338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细胞</a:t>
              </a:r>
            </a:p>
          </p:txBody>
        </p:sp>
      </p:grpSp>
      <p:sp>
        <p:nvSpPr>
          <p:cNvPr id="16389" name="文本占位符 16388"/>
          <p:cNvSpPr>
            <a:spLocks noGrp="1"/>
          </p:cNvSpPr>
          <p:nvPr>
            <p:ph idx="4294967295"/>
          </p:nvPr>
        </p:nvSpPr>
        <p:spPr>
          <a:xfrm>
            <a:off x="0" y="981075"/>
            <a:ext cx="7848600" cy="2952750"/>
          </a:xfrm>
        </p:spPr>
        <p:txBody>
          <a:bodyPr vert="horz"/>
          <a:lstStyle/>
          <a:p>
            <a:pPr>
              <a:buNone/>
            </a:pPr>
            <a:r>
              <a:rPr lang="en-US" altLang="zh-CN" sz="4400" b="1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  <a:endParaRPr lang="en-US" altLang="zh-CN" sz="4400" b="1" u="sng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6390" name="组合 16389"/>
          <p:cNvGrpSpPr/>
          <p:nvPr/>
        </p:nvGrpSpPr>
        <p:grpSpPr>
          <a:xfrm>
            <a:off x="2850318" y="2860244"/>
            <a:ext cx="5601034" cy="2895419"/>
            <a:chOff x="0" y="0"/>
            <a:chExt cx="3583" cy="1950"/>
          </a:xfrm>
        </p:grpSpPr>
        <p:sp>
          <p:nvSpPr>
            <p:cNvPr id="16391" name="椭圆 16390"/>
            <p:cNvSpPr/>
            <p:nvPr/>
          </p:nvSpPr>
          <p:spPr>
            <a:xfrm rot="5400000">
              <a:off x="773" y="-773"/>
              <a:ext cx="1950" cy="3496"/>
            </a:xfrm>
            <a:prstGeom prst="ellipse">
              <a:avLst/>
            </a:prstGeom>
            <a:solidFill>
              <a:schemeClr val="accent1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392" name="文本框 16391"/>
            <p:cNvSpPr txBox="1"/>
            <p:nvPr/>
          </p:nvSpPr>
          <p:spPr>
            <a:xfrm>
              <a:off x="2585" y="685"/>
              <a:ext cx="998" cy="35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染色体</a:t>
              </a:r>
            </a:p>
          </p:txBody>
        </p:sp>
      </p:grpSp>
      <p:grpSp>
        <p:nvGrpSpPr>
          <p:cNvPr id="16393" name="组合 16392"/>
          <p:cNvGrpSpPr/>
          <p:nvPr/>
        </p:nvGrpSpPr>
        <p:grpSpPr>
          <a:xfrm>
            <a:off x="2832062" y="3238498"/>
            <a:ext cx="4425489" cy="2098065"/>
            <a:chOff x="0" y="0"/>
            <a:chExt cx="2831" cy="1413"/>
          </a:xfrm>
        </p:grpSpPr>
        <p:sp>
          <p:nvSpPr>
            <p:cNvPr id="16394" name="椭圆 16393"/>
            <p:cNvSpPr/>
            <p:nvPr/>
          </p:nvSpPr>
          <p:spPr>
            <a:xfrm rot="5400000">
              <a:off x="609" y="-609"/>
              <a:ext cx="1413" cy="2631"/>
            </a:xfrm>
            <a:prstGeom prst="ellipse">
              <a:avLst/>
            </a:prstGeom>
            <a:solidFill>
              <a:srgbClr val="CC9900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395" name="文本框 16394"/>
            <p:cNvSpPr txBox="1"/>
            <p:nvPr/>
          </p:nvSpPr>
          <p:spPr>
            <a:xfrm>
              <a:off x="1678" y="408"/>
              <a:ext cx="1153" cy="35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细胞核</a:t>
              </a:r>
            </a:p>
          </p:txBody>
        </p:sp>
      </p:grpSp>
      <p:grpSp>
        <p:nvGrpSpPr>
          <p:cNvPr id="16396" name="组合 16395"/>
          <p:cNvGrpSpPr/>
          <p:nvPr/>
        </p:nvGrpSpPr>
        <p:grpSpPr>
          <a:xfrm>
            <a:off x="2803603" y="3416410"/>
            <a:ext cx="2695000" cy="1548678"/>
            <a:chOff x="-1" y="0"/>
            <a:chExt cx="1724" cy="1043"/>
          </a:xfrm>
        </p:grpSpPr>
        <p:sp>
          <p:nvSpPr>
            <p:cNvPr id="16397" name="椭圆 16396"/>
            <p:cNvSpPr/>
            <p:nvPr/>
          </p:nvSpPr>
          <p:spPr>
            <a:xfrm rot="5100272">
              <a:off x="339" y="-340"/>
              <a:ext cx="1043" cy="1724"/>
            </a:xfrm>
            <a:prstGeom prst="ellipse">
              <a:avLst/>
            </a:prstGeom>
            <a:solidFill>
              <a:schemeClr val="hlink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398" name="文本框 16397"/>
            <p:cNvSpPr txBox="1"/>
            <p:nvPr/>
          </p:nvSpPr>
          <p:spPr>
            <a:xfrm>
              <a:off x="816" y="272"/>
              <a:ext cx="862" cy="35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2800" i="0" u="none" strike="noStrike" kern="1200" cap="none" spc="0" normalizeH="0" baseline="0" noProof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DNA</a:t>
              </a:r>
            </a:p>
          </p:txBody>
        </p:sp>
      </p:grpSp>
      <p:grpSp>
        <p:nvGrpSpPr>
          <p:cNvPr id="16399" name="组合 16398"/>
          <p:cNvGrpSpPr/>
          <p:nvPr/>
        </p:nvGrpSpPr>
        <p:grpSpPr>
          <a:xfrm>
            <a:off x="2714575" y="3733295"/>
            <a:ext cx="1460052" cy="942867"/>
            <a:chOff x="0" y="0"/>
            <a:chExt cx="934" cy="635"/>
          </a:xfrm>
        </p:grpSpPr>
        <p:sp>
          <p:nvSpPr>
            <p:cNvPr id="16400" name="椭圆 16399"/>
            <p:cNvSpPr/>
            <p:nvPr/>
          </p:nvSpPr>
          <p:spPr>
            <a:xfrm rot="5213676">
              <a:off x="171" y="-127"/>
              <a:ext cx="635" cy="890"/>
            </a:xfrm>
            <a:prstGeom prst="ellipse">
              <a:avLst/>
            </a:prstGeom>
            <a:solidFill>
              <a:srgbClr val="CC00FF"/>
            </a:solidFill>
            <a:ln w="9525" cap="flat" cmpd="sng">
              <a:solidFill>
                <a:schemeClr val="tx1"/>
              </a:solidFill>
              <a:prstDash val="solid"/>
              <a:headEnd type="none" w="med" len="med"/>
              <a:tailEnd type="none" w="med" len="med"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40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6401" name="文本框 16400"/>
            <p:cNvSpPr txBox="1"/>
            <p:nvPr/>
          </p:nvSpPr>
          <p:spPr>
            <a:xfrm>
              <a:off x="0" y="91"/>
              <a:ext cx="862" cy="352"/>
            </a:xfrm>
            <a:prstGeom prst="rect">
              <a:avLst/>
            </a:prstGeom>
            <a:noFill/>
            <a:ln w="9525">
              <a:noFill/>
            </a:ln>
          </p:spPr>
          <p:txBody>
            <a:bodyPr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5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zh-CN" altLang="en-US" sz="2800" i="0" u="none" strike="noStrike" kern="1200" cap="none" spc="0" normalizeH="0" baseline="0" noProof="0" dirty="0">
                  <a:ln>
                    <a:noFill/>
                  </a:ln>
                  <a:effectLst/>
                  <a:uLnTx/>
                  <a:uFillTx/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基因</a:t>
              </a:r>
            </a:p>
          </p:txBody>
        </p:sp>
      </p:grpSp>
      <p:sp>
        <p:nvSpPr>
          <p:cNvPr id="19" name="文本框 18">
            <a:extLst>
              <a:ext uri="{FF2B5EF4-FFF2-40B4-BE49-F238E27FC236}">
                <a16:creationId xmlns:a16="http://schemas.microsoft.com/office/drawing/2014/main" id="{295382A9-242C-4B24-A93D-DFA8A284C65B}"/>
              </a:ext>
            </a:extLst>
          </p:cNvPr>
          <p:cNvSpPr txBox="1"/>
          <p:nvPr/>
        </p:nvSpPr>
        <p:spPr>
          <a:xfrm>
            <a:off x="833784" y="683638"/>
            <a:ext cx="11358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用图形表示细胞、细胞核、染色体、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DNA</a:t>
            </a:r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和基因之间的关系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标题 155649"/>
          <p:cNvSpPr>
            <a:spLocks noGrp="1"/>
          </p:cNvSpPr>
          <p:nvPr>
            <p:ph type="title" idx="4294967295"/>
          </p:nvPr>
        </p:nvSpPr>
        <p:spPr>
          <a:xfrm>
            <a:off x="2487976" y="1592062"/>
            <a:ext cx="8686800" cy="1143000"/>
          </a:xfrm>
        </p:spPr>
        <p:txBody>
          <a:bodyPr>
            <a:normAutofit/>
          </a:bodyPr>
          <a:lstStyle/>
          <a:p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细胞通过</a:t>
            </a:r>
            <a:r>
              <a:rPr lang="zh-CN" altLang="en-US" sz="2400" u="sng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</a:t>
            </a:r>
            <a:r>
              <a:rPr lang="zh-CN" altLang="en-US" sz="24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产生新细胞</a:t>
            </a:r>
          </a:p>
        </p:txBody>
      </p:sp>
      <p:sp>
        <p:nvSpPr>
          <p:cNvPr id="155651" name="文本占位符 155650"/>
          <p:cNvSpPr>
            <a:spLocks noGrp="1"/>
          </p:cNvSpPr>
          <p:nvPr>
            <p:ph idx="4294967295"/>
          </p:nvPr>
        </p:nvSpPr>
        <p:spPr>
          <a:xfrm>
            <a:off x="2487976" y="2789130"/>
            <a:ext cx="3970338" cy="2333625"/>
          </a:xfrm>
        </p:spPr>
        <p:txBody>
          <a:bodyPr/>
          <a:lstStyle/>
          <a:p>
            <a:pPr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细胞生长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</a:p>
          <a:p>
            <a:pPr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细胞分裂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</a:p>
          <a:p>
            <a:pPr>
              <a:buClr>
                <a:srgbClr val="FF3300"/>
              </a:buClr>
              <a:buFont typeface="Wingdings" panose="05000000000000000000" pitchFamily="2" charset="2"/>
              <a:buChar char="Ø"/>
            </a:pPr>
            <a:r>
              <a:rPr lang="zh-CN" altLang="en-US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细胞分化</a:t>
            </a:r>
            <a:r>
              <a:rPr lang="en-US" altLang="zh-CN" sz="24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</a:p>
        </p:txBody>
      </p:sp>
      <p:sp>
        <p:nvSpPr>
          <p:cNvPr id="155652" name="文本框 155651"/>
          <p:cNvSpPr txBox="1">
            <a:spLocks noChangeArrowheads="1"/>
          </p:cNvSpPr>
          <p:nvPr/>
        </p:nvSpPr>
        <p:spPr bwMode="auto">
          <a:xfrm>
            <a:off x="3954138" y="1802367"/>
            <a:ext cx="1366838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分裂</a:t>
            </a:r>
          </a:p>
        </p:txBody>
      </p:sp>
      <p:sp>
        <p:nvSpPr>
          <p:cNvPr id="155653" name="文本框 155652"/>
          <p:cNvSpPr txBox="1">
            <a:spLocks noChangeArrowheads="1"/>
          </p:cNvSpPr>
          <p:nvPr/>
        </p:nvSpPr>
        <p:spPr bwMode="auto">
          <a:xfrm>
            <a:off x="4723625" y="2728418"/>
            <a:ext cx="3313113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细胞体积增大</a:t>
            </a:r>
          </a:p>
        </p:txBody>
      </p:sp>
      <p:sp>
        <p:nvSpPr>
          <p:cNvPr id="155654" name="文本框 155653"/>
          <p:cNvSpPr txBox="1">
            <a:spLocks noChangeArrowheads="1"/>
          </p:cNvSpPr>
          <p:nvPr/>
        </p:nvSpPr>
        <p:spPr bwMode="auto">
          <a:xfrm>
            <a:off x="4723625" y="3199448"/>
            <a:ext cx="3600450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细胞数目增多</a:t>
            </a:r>
          </a:p>
        </p:txBody>
      </p:sp>
      <p:sp>
        <p:nvSpPr>
          <p:cNvPr id="155655" name="文本框 155654"/>
          <p:cNvSpPr txBox="1">
            <a:spLocks noChangeArrowheads="1"/>
          </p:cNvSpPr>
          <p:nvPr/>
        </p:nvSpPr>
        <p:spPr bwMode="auto">
          <a:xfrm>
            <a:off x="4723625" y="3661113"/>
            <a:ext cx="5076825" cy="46166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产生不同类型的细胞</a:t>
            </a:r>
          </a:p>
        </p:txBody>
      </p:sp>
      <p:sp>
        <p:nvSpPr>
          <p:cNvPr id="155656" name="矩形 155655"/>
          <p:cNvSpPr>
            <a:spLocks noChangeArrowheads="1"/>
          </p:cNvSpPr>
          <p:nvPr/>
        </p:nvSpPr>
        <p:spPr bwMode="auto">
          <a:xfrm>
            <a:off x="2487976" y="4417607"/>
            <a:ext cx="10255885" cy="23336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zh-CN" altLang="en-US" sz="240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能描述细胞分裂过程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rgbClr val="FF3300"/>
              </a:buClr>
              <a:buSzTx/>
              <a:buFont typeface="Wingdings" panose="05000000000000000000" pitchFamily="2" charset="2"/>
              <a:buChar char="Ø"/>
              <a:tabLst/>
              <a:defRPr/>
            </a:pPr>
            <a:r>
              <a:rPr kumimoji="0" lang="zh-CN" altLang="en-US" sz="240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细胞分裂过程中染色体和</a:t>
            </a:r>
            <a:r>
              <a:rPr kumimoji="0" lang="en-US" altLang="zh-CN" sz="240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DNA</a:t>
            </a:r>
            <a:r>
              <a:rPr kumimoji="0" lang="zh-CN" altLang="en-US" sz="2400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的数目变化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1CC6EC42-A7D4-4DAB-841A-07F35CF78FA4}"/>
              </a:ext>
            </a:extLst>
          </p:cNvPr>
          <p:cNvSpPr txBox="1"/>
          <p:nvPr/>
        </p:nvSpPr>
        <p:spPr>
          <a:xfrm>
            <a:off x="833784" y="683638"/>
            <a:ext cx="1135821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小结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1" dur="500"/>
                                        <p:tgtEl>
                                          <p:spTgt spid="155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6" dur="500"/>
                                        <p:tgtEl>
                                          <p:spTgt spid="155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1" dur="500"/>
                                        <p:tgtEl>
                                          <p:spTgt spid="155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6" dur="500"/>
                                        <p:tgtEl>
                                          <p:spTgt spid="1556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1" dur="500"/>
                                        <p:tgtEl>
                                          <p:spTgt spid="1556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1556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5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500"/>
                                        <p:tgtEl>
                                          <p:spTgt spid="155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5651" grpId="0" build="p"/>
      <p:bldP spid="155652" grpId="0"/>
      <p:bldP spid="155653" grpId="0"/>
      <p:bldP spid="155654" grpId="0"/>
      <p:bldP spid="155655" grpId="0"/>
      <p:bldP spid="15565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Text Box 5"/>
          <p:cNvSpPr txBox="1">
            <a:spLocks noChangeArrowheads="1"/>
          </p:cNvSpPr>
          <p:nvPr/>
        </p:nvSpPr>
        <p:spPr bwMode="auto">
          <a:xfrm>
            <a:off x="1670432" y="3035713"/>
            <a:ext cx="12419965" cy="523220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如果细胞不按规律进行分裂，无限制地分裂下去会有什么结果？</a:t>
            </a:r>
          </a:p>
        </p:txBody>
      </p:sp>
      <p:sp>
        <p:nvSpPr>
          <p:cNvPr id="6" name="文本框 5">
            <a:extLst>
              <a:ext uri="{FF2B5EF4-FFF2-40B4-BE49-F238E27FC236}">
                <a16:creationId xmlns:a16="http://schemas.microsoft.com/office/drawing/2014/main" id="{9F50393F-4611-48D5-831D-009918EB8EBB}"/>
              </a:ext>
            </a:extLst>
          </p:cNvPr>
          <p:cNvSpPr txBox="1"/>
          <p:nvPr/>
        </p:nvSpPr>
        <p:spPr>
          <a:xfrm>
            <a:off x="833784" y="683638"/>
            <a:ext cx="11358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拓展</a:t>
            </a:r>
          </a:p>
        </p:txBody>
      </p:sp>
    </p:spTree>
  </p:cSld>
  <p:clrMapOvr>
    <a:masterClrMapping/>
  </p:clrMapOvr>
  <p:transition/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6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28576" y="2747954"/>
            <a:ext cx="2712848" cy="2349191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7" name="Text Box 5"/>
          <p:cNvSpPr txBox="1"/>
          <p:nvPr/>
        </p:nvSpPr>
        <p:spPr>
          <a:xfrm>
            <a:off x="2916736" y="5300035"/>
            <a:ext cx="2879725" cy="4616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脑癌细胞</a:t>
            </a:r>
          </a:p>
        </p:txBody>
      </p:sp>
      <p:pic>
        <p:nvPicPr>
          <p:cNvPr id="18438" name="Picture 6" descr="胸癌细胞cancercell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948793" y="2747954"/>
            <a:ext cx="2712848" cy="2324257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8439" name="Text Box 7"/>
          <p:cNvSpPr txBox="1"/>
          <p:nvPr/>
        </p:nvSpPr>
        <p:spPr>
          <a:xfrm>
            <a:off x="7142279" y="5300035"/>
            <a:ext cx="2519362" cy="461665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胸癌细胞</a:t>
            </a:r>
          </a:p>
        </p:txBody>
      </p:sp>
      <p:sp>
        <p:nvSpPr>
          <p:cNvPr id="7" name="文本框 6">
            <a:extLst>
              <a:ext uri="{FF2B5EF4-FFF2-40B4-BE49-F238E27FC236}">
                <a16:creationId xmlns:a16="http://schemas.microsoft.com/office/drawing/2014/main" id="{0CEAB6AD-3BE9-458A-A5CF-0F60EC5FFA4A}"/>
              </a:ext>
            </a:extLst>
          </p:cNvPr>
          <p:cNvSpPr txBox="1"/>
          <p:nvPr/>
        </p:nvSpPr>
        <p:spPr>
          <a:xfrm>
            <a:off x="833784" y="683638"/>
            <a:ext cx="1135821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科学  技术  社会</a:t>
            </a:r>
            <a:b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</a:br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           </a:t>
            </a:r>
            <a:endParaRPr lang="en-US" altLang="zh-CN" sz="3200" b="1" dirty="0">
              <a:solidFill>
                <a:prstClr val="black"/>
              </a:solidFill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lvl="0" algn="ctr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脱缰之马</a:t>
            </a:r>
            <a:r>
              <a:rPr lang="en-US" altLang="zh-CN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——</a:t>
            </a:r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癌细胞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>
            <a:extLst>
              <a:ext uri="{FF2B5EF4-FFF2-40B4-BE49-F238E27FC236}">
                <a16:creationId xmlns:a16="http://schemas.microsoft.com/office/drawing/2014/main" id="{FFDF8912-3067-43D1-8B6A-A2EC6CA25512}"/>
              </a:ext>
            </a:extLst>
          </p:cNvPr>
          <p:cNvSpPr/>
          <p:nvPr/>
        </p:nvSpPr>
        <p:spPr>
          <a:xfrm>
            <a:off x="431800" y="349250"/>
            <a:ext cx="11328400" cy="6159500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FandolFang R" panose="00000500000000000000" pitchFamily="50" charset="-122"/>
              <a:ea typeface="FandolFang R" panose="00000500000000000000" pitchFamily="50" charset="-122"/>
              <a:cs typeface="+mn-ea"/>
              <a:sym typeface="+mn-lt"/>
            </a:endParaRPr>
          </a:p>
        </p:txBody>
      </p:sp>
      <p:sp>
        <p:nvSpPr>
          <p:cNvPr id="3" name="矩形 2">
            <a:extLst>
              <a:ext uri="{FF2B5EF4-FFF2-40B4-BE49-F238E27FC236}">
                <a16:creationId xmlns:a16="http://schemas.microsoft.com/office/drawing/2014/main" id="{CFAD7A5F-FAC1-414B-896C-2780965A5606}"/>
              </a:ext>
            </a:extLst>
          </p:cNvPr>
          <p:cNvSpPr/>
          <p:nvPr/>
        </p:nvSpPr>
        <p:spPr>
          <a:xfrm>
            <a:off x="1422400" y="2078962"/>
            <a:ext cx="9347200" cy="33715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感谢您下载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平台上提供的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作品，为了您和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以及原创作者的利益，请勿复制、传播、销售，否则将承担法律责任！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将对作品进行维权，按照传播下载次数进行十倍的索取赔偿！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1.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在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出售的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模板是免版税类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(RF: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Royalty-Free)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正版受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中国人民共和国著作法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和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《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世界版权公约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》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的保护，作品的所有权、版权和著作权归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所有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您下载的是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模板素材的使用权。</a:t>
            </a:r>
          </a:p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  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2. 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不得将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xippt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的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模板、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PPT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素材，本身用于再出售</a:t>
            </a:r>
            <a:r>
              <a:rPr kumimoji="0" lang="en-US" altLang="zh-CN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,</a:t>
            </a:r>
            <a:r>
              <a: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或者出租、出借、转让、分销、发布或者作为礼物供他人使用，不得转授权、出卖、转让本协议或者本协议中的权利。</a:t>
            </a: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sp>
        <p:nvSpPr>
          <p:cNvPr id="4" name="矩形 3">
            <a:extLst>
              <a:ext uri="{FF2B5EF4-FFF2-40B4-BE49-F238E27FC236}">
                <a16:creationId xmlns:a16="http://schemas.microsoft.com/office/drawing/2014/main" id="{AE58FB28-7959-4C0B-B09F-EDEE9BEC0C87}"/>
              </a:ext>
            </a:extLst>
          </p:cNvPr>
          <p:cNvSpPr/>
          <p:nvPr/>
        </p:nvSpPr>
        <p:spPr>
          <a:xfrm>
            <a:off x="5182930" y="1025730"/>
            <a:ext cx="1871025" cy="6773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32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思源黑体 CN Light" panose="020B0300000000000000" pitchFamily="34" charset="-122"/>
                <a:ea typeface="思源黑体 CN Light" panose="020B0300000000000000" pitchFamily="34" charset="-122"/>
                <a:cs typeface="+mn-ea"/>
                <a:sym typeface="+mn-lt"/>
              </a:rPr>
              <a:t>版权声明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思源黑体 CN Light" panose="020B0300000000000000" pitchFamily="34" charset="-122"/>
              <a:ea typeface="思源黑体 CN Light" panose="020B0300000000000000" pitchFamily="34" charset="-122"/>
              <a:cs typeface="+mn-ea"/>
              <a:sym typeface="+mn-lt"/>
            </a:endParaRPr>
          </a:p>
        </p:txBody>
      </p:sp>
      <p:cxnSp>
        <p:nvCxnSpPr>
          <p:cNvPr id="5" name="直接连接符 4">
            <a:extLst>
              <a:ext uri="{FF2B5EF4-FFF2-40B4-BE49-F238E27FC236}">
                <a16:creationId xmlns:a16="http://schemas.microsoft.com/office/drawing/2014/main" id="{1FCC2A86-F5F5-4D1B-83F4-E930D552D3A1}"/>
              </a:ext>
            </a:extLst>
          </p:cNvPr>
          <p:cNvCxnSpPr/>
          <p:nvPr/>
        </p:nvCxnSpPr>
        <p:spPr>
          <a:xfrm>
            <a:off x="5816600" y="1852612"/>
            <a:ext cx="5588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43061809"/>
      </p:ext>
    </p:extLst>
  </p:cSld>
  <p:clrMapOvr>
    <a:masterClrMapping/>
  </p:clrMapOvr>
  <p:transition spd="slow" advClick="0" advTm="3000">
    <p:push dir="u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TextBox 3"/>
          <p:cNvSpPr txBox="1"/>
          <p:nvPr/>
        </p:nvSpPr>
        <p:spPr>
          <a:xfrm>
            <a:off x="1694841" y="2582871"/>
            <a:ext cx="7994650" cy="169225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1.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癌细胞的主要特点是什么？</a:t>
            </a:r>
            <a:endParaRPr kumimoji="0" lang="en-US" altLang="zh-CN" sz="28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2.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怎样预防癌症？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714F274A-FA20-4E78-9C57-B746EF84261E}"/>
              </a:ext>
            </a:extLst>
          </p:cNvPr>
          <p:cNvSpPr txBox="1"/>
          <p:nvPr/>
        </p:nvSpPr>
        <p:spPr>
          <a:xfrm>
            <a:off x="833784" y="683638"/>
            <a:ext cx="113582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想一想</a:t>
            </a:r>
          </a:p>
        </p:txBody>
      </p:sp>
    </p:spTree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椭圆 7"/>
          <p:cNvSpPr/>
          <p:nvPr/>
        </p:nvSpPr>
        <p:spPr>
          <a:xfrm>
            <a:off x="3171346" y="-7727876"/>
            <a:ext cx="13713155" cy="13713155"/>
          </a:xfrm>
          <a:prstGeom prst="ellipse">
            <a:avLst/>
          </a:prstGeom>
          <a:noFill/>
          <a:ln w="1143000">
            <a:gradFill>
              <a:gsLst>
                <a:gs pos="8000">
                  <a:srgbClr val="00A49D"/>
                </a:gs>
                <a:gs pos="88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9" name="椭圆 8"/>
          <p:cNvSpPr/>
          <p:nvPr/>
        </p:nvSpPr>
        <p:spPr>
          <a:xfrm rot="20700000">
            <a:off x="9671870" y="4895593"/>
            <a:ext cx="4030237" cy="4030237"/>
          </a:xfrm>
          <a:prstGeom prst="ellipse">
            <a:avLst/>
          </a:prstGeom>
          <a:noFill/>
          <a:ln w="762000">
            <a:gradFill>
              <a:gsLst>
                <a:gs pos="0">
                  <a:srgbClr val="00A49D"/>
                </a:gs>
                <a:gs pos="100000">
                  <a:schemeClr val="bg1">
                    <a:alpha val="0"/>
                  </a:schemeClr>
                </a:gs>
              </a:gsLst>
              <a:lin ang="5400000" scaled="1"/>
            </a:gra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1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0" name="Rectangle: Rounded Corners 40"/>
          <p:cNvSpPr/>
          <p:nvPr/>
        </p:nvSpPr>
        <p:spPr bwMode="auto">
          <a:xfrm rot="16200000">
            <a:off x="1693987" y="5130307"/>
            <a:ext cx="322784" cy="1423537"/>
          </a:xfrm>
          <a:prstGeom prst="roundRect">
            <a:avLst>
              <a:gd name="adj" fmla="val 12979"/>
            </a:avLst>
          </a:prstGeom>
          <a:solidFill>
            <a:srgbClr val="00A49D"/>
          </a:solidFill>
          <a:ln w="50800"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2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" name="Rectangle: Rounded Corners 43"/>
          <p:cNvSpPr/>
          <p:nvPr/>
        </p:nvSpPr>
        <p:spPr bwMode="auto">
          <a:xfrm rot="16200000">
            <a:off x="3384852" y="5130307"/>
            <a:ext cx="322784" cy="1423537"/>
          </a:xfrm>
          <a:prstGeom prst="roundRect">
            <a:avLst>
              <a:gd name="adj" fmla="val 12979"/>
            </a:avLst>
          </a:prstGeom>
          <a:solidFill>
            <a:schemeClr val="bg1">
              <a:lumMod val="75000"/>
            </a:schemeClr>
          </a:solidFill>
          <a:ln w="50800">
            <a:noFill/>
          </a:ln>
        </p:spPr>
        <p:txBody>
          <a:bodyPr vert="horz" wrap="square" lIns="91440" tIns="45720" rIns="91440" bIns="45720" numCol="1" anchor="ctr" anchorCtr="0" compatLnSpc="1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ID" sz="20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12" name="组合 11"/>
          <p:cNvGrpSpPr/>
          <p:nvPr/>
        </p:nvGrpSpPr>
        <p:grpSpPr>
          <a:xfrm>
            <a:off x="887061" y="3308377"/>
            <a:ext cx="6949134" cy="1592455"/>
            <a:chOff x="1247624" y="2883700"/>
            <a:chExt cx="5539029" cy="1269317"/>
          </a:xfrm>
        </p:grpSpPr>
        <p:sp>
          <p:nvSpPr>
            <p:cNvPr id="13" name="矩形 12"/>
            <p:cNvSpPr/>
            <p:nvPr/>
          </p:nvSpPr>
          <p:spPr bwMode="auto">
            <a:xfrm>
              <a:off x="1247624" y="2883700"/>
              <a:ext cx="5539029" cy="6623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lvl="0" algn="dist">
                <a:defRPr/>
              </a:pPr>
              <a:r>
                <a:rPr lang="zh-CN" altLang="en-US" sz="4800" b="1" kern="100" dirty="0">
                  <a:solidFill>
                    <a:prstClr val="black"/>
                  </a:solidFill>
                  <a:latin typeface="Arial" panose="020B0604020202020204" pitchFamily="34" charset="0"/>
                  <a:ea typeface="思源黑体 CN Regular" panose="020B0500000000000000" pitchFamily="34" charset="-122"/>
                  <a:cs typeface="+mn-ea"/>
                  <a:sym typeface="Arial" panose="020B0604020202020204" pitchFamily="34" charset="0"/>
                </a:rPr>
                <a:t>感谢你的聆听</a:t>
              </a:r>
            </a:p>
          </p:txBody>
        </p:sp>
        <p:sp>
          <p:nvSpPr>
            <p:cNvPr id="14" name="矩形 13"/>
            <p:cNvSpPr/>
            <p:nvPr/>
          </p:nvSpPr>
          <p:spPr>
            <a:xfrm>
              <a:off x="1571361" y="3637838"/>
              <a:ext cx="3472716" cy="51517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0" marR="0" lvl="0" indent="0" algn="l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3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endParaRPr>
            </a:p>
          </p:txBody>
        </p:sp>
        <p:cxnSp>
          <p:nvCxnSpPr>
            <p:cNvPr id="15" name="直接连接符 14"/>
            <p:cNvCxnSpPr>
              <a:cxnSpLocks/>
            </p:cNvCxnSpPr>
            <p:nvPr/>
          </p:nvCxnSpPr>
          <p:spPr>
            <a:xfrm>
              <a:off x="1413490" y="3546073"/>
              <a:ext cx="5186712" cy="0"/>
            </a:xfrm>
            <a:prstGeom prst="line">
              <a:avLst/>
            </a:prstGeom>
            <a:noFill/>
            <a:ln w="6350" cap="flat" cmpd="sng" algn="ctr">
              <a:solidFill>
                <a:schemeClr val="tx1"/>
              </a:solidFill>
              <a:prstDash val="solid"/>
              <a:miter lim="800000"/>
            </a:ln>
            <a:effectLst/>
          </p:spPr>
        </p:cxnSp>
      </p:grpSp>
      <p:sp>
        <p:nvSpPr>
          <p:cNvPr id="16" name="矩形 15"/>
          <p:cNvSpPr/>
          <p:nvPr/>
        </p:nvSpPr>
        <p:spPr bwMode="auto">
          <a:xfrm>
            <a:off x="1015891" y="2640397"/>
            <a:ext cx="3288080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defTabSz="457200">
              <a:defRPr/>
            </a:pPr>
            <a:r>
              <a:rPr lang="zh-CN" altLang="en-US" sz="3600" b="1" kern="100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第二章  第二节</a:t>
            </a:r>
          </a:p>
        </p:txBody>
      </p:sp>
      <p:sp>
        <p:nvSpPr>
          <p:cNvPr id="17" name="文本框 16"/>
          <p:cNvSpPr txBox="1"/>
          <p:nvPr/>
        </p:nvSpPr>
        <p:spPr>
          <a:xfrm>
            <a:off x="1015891" y="4831861"/>
            <a:ext cx="5670333" cy="5520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black">
                    <a:lumMod val="85000"/>
                    <a:lumOff val="15000"/>
                  </a:prstClr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Please Enter Your Detailed Text Here, The Content Should Be Concise And Clear, Concise And Concise Do Not Need Too Much Text</a:t>
            </a:r>
            <a:endParaRPr kumimoji="0" lang="zh-CN" alt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>
                  <a:lumMod val="85000"/>
                  <a:lumOff val="15000"/>
                </a:prstClr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18" name="矩形 17"/>
          <p:cNvSpPr/>
          <p:nvPr/>
        </p:nvSpPr>
        <p:spPr>
          <a:xfrm>
            <a:off x="1015891" y="4291047"/>
            <a:ext cx="487932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dist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人教版  生物（初中）  （七年级 上）</a:t>
            </a:r>
          </a:p>
        </p:txBody>
      </p:sp>
      <p:sp>
        <p:nvSpPr>
          <p:cNvPr id="19" name="文本框 18"/>
          <p:cNvSpPr txBox="1"/>
          <p:nvPr/>
        </p:nvSpPr>
        <p:spPr>
          <a:xfrm>
            <a:off x="1160345" y="5708743"/>
            <a:ext cx="1008609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主讲人：</a:t>
            </a:r>
            <a:r>
              <a:rPr kumimoji="0" lang="en-US" altLang="zh-CN" sz="105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xippt</a:t>
            </a: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2851210" y="5708743"/>
            <a:ext cx="1346323" cy="2539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时间：</a:t>
            </a:r>
            <a:r>
              <a:rPr kumimoji="0" lang="en-US" altLang="zh-CN" sz="105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2020.4.30</a:t>
            </a:r>
            <a:endParaRPr kumimoji="0" lang="zh-CN" altLang="en-US" sz="105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0550" y="1049266"/>
            <a:ext cx="2875893" cy="2492034"/>
          </a:xfrm>
          <a:prstGeom prst="rect">
            <a:avLst/>
          </a:prstGeom>
        </p:spPr>
      </p:pic>
      <p:sp>
        <p:nvSpPr>
          <p:cNvPr id="22" name="矩形 21"/>
          <p:cNvSpPr/>
          <p:nvPr/>
        </p:nvSpPr>
        <p:spPr>
          <a:xfrm>
            <a:off x="10452787" y="517717"/>
            <a:ext cx="1121978" cy="369332"/>
          </a:xfrm>
          <a:prstGeom prst="rect">
            <a:avLst/>
          </a:prstGeom>
          <a:solidFill>
            <a:srgbClr val="00A49D"/>
          </a:solidFill>
          <a:ln>
            <a:noFill/>
          </a:ln>
          <a:effectLst>
            <a:outerShdw blurRad="393700" dist="50800" dir="5400000" algn="ctr" rotWithShape="0">
              <a:srgbClr val="000000">
                <a:alpha val="25000"/>
              </a:srgbClr>
            </a:outerShdw>
          </a:effectLst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di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+mn-ea"/>
                <a:sym typeface="Arial" panose="020B0604020202020204" pitchFamily="34" charset="0"/>
              </a:rPr>
              <a:t>LOGO</a:t>
            </a:r>
            <a:endParaRPr kumimoji="0" lang="zh-CN" alt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cs typeface="+mn-ea"/>
              <a:sym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75370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  <p:bldP spid="19" grpId="0"/>
      <p:bldP spid="20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文本占位符 6146"/>
          <p:cNvSpPr>
            <a:spLocks noGrp="1"/>
          </p:cNvSpPr>
          <p:nvPr>
            <p:ph idx="4294967295"/>
          </p:nvPr>
        </p:nvSpPr>
        <p:spPr>
          <a:xfrm>
            <a:off x="899887" y="2077349"/>
            <a:ext cx="10818812" cy="4525962"/>
          </a:xfrm>
        </p:spPr>
        <p:txBody>
          <a:bodyPr>
            <a:normAutofit/>
          </a:bodyPr>
          <a:lstStyle/>
          <a:p>
            <a:pPr>
              <a:lnSpc>
                <a:spcPct val="200000"/>
              </a:lnSpc>
            </a:pPr>
            <a:endParaRPr lang="en-US" altLang="zh-CN" sz="1800" dirty="0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  <a:p>
            <a:pPr>
              <a:lnSpc>
                <a:spcPct val="200000"/>
              </a:lnSpc>
              <a:buNone/>
            </a:pPr>
            <a:r>
              <a:rPr lang="en-US" altLang="zh-CN" sz="18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</a:t>
            </a: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构成生物体的细胞要不断从周围环境中吸收营养物质，并且转变成组成自身的物质，</a:t>
            </a:r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体积</a:t>
            </a:r>
            <a:r>
              <a:rPr lang="zh-CN" altLang="en-US" sz="3200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由小变大，这就是细胞的生长</a:t>
            </a:r>
            <a:r>
              <a:rPr lang="zh-CN" altLang="en-US" sz="3200" dirty="0">
                <a:solidFill>
                  <a:srgbClr val="00B050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。</a:t>
            </a:r>
          </a:p>
        </p:txBody>
      </p:sp>
      <p:sp>
        <p:nvSpPr>
          <p:cNvPr id="4" name="文本框 3">
            <a:extLst>
              <a:ext uri="{FF2B5EF4-FFF2-40B4-BE49-F238E27FC236}">
                <a16:creationId xmlns:a16="http://schemas.microsoft.com/office/drawing/2014/main" id="{E08EA827-EC6F-4C77-A815-5383B0D4C6E3}"/>
              </a:ext>
            </a:extLst>
          </p:cNvPr>
          <p:cNvSpPr txBox="1"/>
          <p:nvPr/>
        </p:nvSpPr>
        <p:spPr>
          <a:xfrm>
            <a:off x="899887" y="653142"/>
            <a:ext cx="31357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一、细胞的生长</a:t>
            </a:r>
            <a:endParaRPr kumimoji="0" lang="zh-CN" alt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61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14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1" name="内容占位符 7170" descr="细胞生长1"/>
          <p:cNvPicPr>
            <a:picLocks noGrp="1" noChangeAspect="1"/>
          </p:cNvPicPr>
          <p:nvPr>
            <p:ph sz="half" idx="4294967295"/>
          </p:nvPr>
        </p:nvPicPr>
        <p:blipFill>
          <a:blip r:embed="rId3"/>
          <a:stretch>
            <a:fillRect/>
          </a:stretch>
        </p:blipFill>
        <p:spPr>
          <a:xfrm>
            <a:off x="2428510" y="3003708"/>
            <a:ext cx="840018" cy="1437182"/>
          </a:xfrm>
        </p:spPr>
      </p:pic>
      <p:pic>
        <p:nvPicPr>
          <p:cNvPr id="7172" name="内容占位符 7171" descr="细胞生长2"/>
          <p:cNvPicPr>
            <a:picLocks noGrp="1" noChangeAspect="1"/>
          </p:cNvPicPr>
          <p:nvPr>
            <p:ph sz="quarter" idx="4294967295"/>
          </p:nvPr>
        </p:nvPicPr>
        <p:blipFill>
          <a:blip r:embed="rId4"/>
          <a:stretch>
            <a:fillRect/>
          </a:stretch>
        </p:blipFill>
        <p:spPr>
          <a:xfrm>
            <a:off x="5273157" y="2609768"/>
            <a:ext cx="1103218" cy="1998037"/>
          </a:xfrm>
        </p:spPr>
      </p:pic>
      <p:pic>
        <p:nvPicPr>
          <p:cNvPr id="7173" name="内容占位符 7172" descr="细胞生长3"/>
          <p:cNvPicPr>
            <a:picLocks noGrp="1" noChangeAspect="1"/>
          </p:cNvPicPr>
          <p:nvPr>
            <p:ph sz="quarter" idx="4294967295"/>
          </p:nvPr>
        </p:nvPicPr>
        <p:blipFill>
          <a:blip r:embed="rId5"/>
          <a:stretch>
            <a:fillRect/>
          </a:stretch>
        </p:blipFill>
        <p:spPr>
          <a:xfrm>
            <a:off x="8159337" y="2240452"/>
            <a:ext cx="1227305" cy="2539105"/>
          </a:xfrm>
        </p:spPr>
      </p:pic>
      <p:sp>
        <p:nvSpPr>
          <p:cNvPr id="7174" name="直接连接符 7173"/>
          <p:cNvSpPr/>
          <p:nvPr/>
        </p:nvSpPr>
        <p:spPr>
          <a:xfrm>
            <a:off x="3714284" y="3737472"/>
            <a:ext cx="1223963" cy="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175" name="直接连接符 7174"/>
          <p:cNvSpPr/>
          <p:nvPr/>
        </p:nvSpPr>
        <p:spPr>
          <a:xfrm>
            <a:off x="6664955" y="3722299"/>
            <a:ext cx="1296988" cy="0"/>
          </a:xfrm>
          <a:prstGeom prst="line">
            <a:avLst/>
          </a:prstGeom>
          <a:ln w="57150" cap="flat" cmpd="sng">
            <a:solidFill>
              <a:schemeClr val="tx1"/>
            </a:solidFill>
            <a:prstDash val="solid"/>
            <a:headEnd type="none" w="med" len="med"/>
            <a:tailEnd type="triangle" w="med" len="med"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7176" name="文本框 7175"/>
          <p:cNvSpPr txBox="1"/>
          <p:nvPr/>
        </p:nvSpPr>
        <p:spPr>
          <a:xfrm>
            <a:off x="3197900" y="5302217"/>
            <a:ext cx="4946015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核在中央液泡小而多</a:t>
            </a:r>
          </a:p>
        </p:txBody>
      </p:sp>
      <p:sp>
        <p:nvSpPr>
          <p:cNvPr id="7177" name="文本框 7176"/>
          <p:cNvSpPr txBox="1"/>
          <p:nvPr/>
        </p:nvSpPr>
        <p:spPr>
          <a:xfrm>
            <a:off x="7569894" y="5302217"/>
            <a:ext cx="4838065" cy="400110"/>
          </a:xfrm>
          <a:prstGeom prst="rect">
            <a:avLst/>
          </a:prstGeom>
          <a:noFill/>
          <a:ln w="9525">
            <a:noFill/>
          </a:ln>
        </p:spPr>
        <p:txBody>
          <a:bodyPr wrap="square"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b="1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核在边缘一个大液泡</a:t>
            </a:r>
          </a:p>
        </p:txBody>
      </p:sp>
      <p:sp>
        <p:nvSpPr>
          <p:cNvPr id="10" name="文本框 9">
            <a:extLst>
              <a:ext uri="{FF2B5EF4-FFF2-40B4-BE49-F238E27FC236}">
                <a16:creationId xmlns:a16="http://schemas.microsoft.com/office/drawing/2014/main" id="{642F63EB-224C-40A1-B85B-2B4CFC8E5FE1}"/>
              </a:ext>
            </a:extLst>
          </p:cNvPr>
          <p:cNvSpPr txBox="1"/>
          <p:nvPr/>
        </p:nvSpPr>
        <p:spPr>
          <a:xfrm>
            <a:off x="899887" y="653142"/>
            <a:ext cx="31357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细胞的生长过程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71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717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7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76" grpId="0"/>
      <p:bldP spid="717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9" name="文本框 143368"/>
          <p:cNvSpPr txBox="1">
            <a:spLocks noChangeArrowheads="1"/>
          </p:cNvSpPr>
          <p:nvPr/>
        </p:nvSpPr>
        <p:spPr bwMode="auto">
          <a:xfrm>
            <a:off x="1325743" y="6161760"/>
            <a:ext cx="8001000" cy="76944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cs typeface="幼圆"/>
                <a:sym typeface="Arial" panose="020B0604020202020204" pitchFamily="34" charset="0"/>
              </a:rPr>
              <a:t>★ </a:t>
            </a:r>
            <a:r>
              <a:rPr kumimoji="0" lang="zh-CN" altLang="en-US" sz="2400" i="1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比一比</a:t>
            </a:r>
            <a:r>
              <a:rPr kumimoji="0" lang="zh-CN" altLang="en-US" sz="16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           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谁的“表面积</a:t>
            </a: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/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体积”最大？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</a:t>
            </a:r>
          </a:p>
        </p:txBody>
      </p:sp>
      <p:sp>
        <p:nvSpPr>
          <p:cNvPr id="143370" name="文本框 143369"/>
          <p:cNvSpPr txBox="1">
            <a:spLocks noChangeArrowheads="1"/>
          </p:cNvSpPr>
          <p:nvPr/>
        </p:nvSpPr>
        <p:spPr bwMode="auto">
          <a:xfrm>
            <a:off x="1839127" y="1437731"/>
            <a:ext cx="11414125" cy="10156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细胞体积为什么这么小，能不能无限制地生长？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240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aphicFrame>
        <p:nvGraphicFramePr>
          <p:cNvPr id="143372" name="表格 143371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2446025729"/>
              </p:ext>
            </p:extLst>
          </p:nvPr>
        </p:nvGraphicFramePr>
        <p:xfrm>
          <a:off x="1473699" y="4153120"/>
          <a:ext cx="8121993" cy="1848681"/>
        </p:xfrm>
        <a:graphic>
          <a:graphicData uri="http://schemas.openxmlformats.org/drawingml/2006/table">
            <a:tbl>
              <a:tblPr/>
              <a:tblGrid>
                <a:gridCol w="203049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32529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284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3049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344669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边长</a:t>
                      </a:r>
                      <a:r>
                        <a:rPr lang="en-US" altLang="zh-CN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(cm)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表面积</a:t>
                      </a:r>
                      <a:r>
                        <a:rPr lang="en-US" altLang="zh-CN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(cm</a:t>
                      </a:r>
                      <a:r>
                        <a:rPr lang="en-US" altLang="zh-CN" sz="1600" b="1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2</a:t>
                      </a:r>
                      <a:r>
                        <a:rPr lang="en-US" altLang="zh-CN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)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体积 </a:t>
                      </a:r>
                      <a:r>
                        <a:rPr lang="en-US" altLang="zh-CN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(cm</a:t>
                      </a:r>
                      <a:r>
                        <a:rPr lang="en-US" altLang="zh-CN" sz="1600" b="1" baseline="300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3</a:t>
                      </a:r>
                      <a:r>
                        <a:rPr lang="en-US" altLang="zh-CN" sz="16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)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表面积</a:t>
                      </a:r>
                      <a:r>
                        <a:rPr lang="en-US" altLang="zh-CN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/</a:t>
                      </a:r>
                      <a:r>
                        <a:rPr lang="zh-CN" altLang="en-US" sz="1600" b="1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体积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6003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 b="1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6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1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6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6003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2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24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8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3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76003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3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54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27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2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76003"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4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96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64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180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1.5</a:t>
                      </a:r>
                      <a:endParaRPr lang="zh-CN" altLang="en-US" sz="180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" name="文本框 12">
            <a:extLst>
              <a:ext uri="{FF2B5EF4-FFF2-40B4-BE49-F238E27FC236}">
                <a16:creationId xmlns:a16="http://schemas.microsoft.com/office/drawing/2014/main" id="{95A32901-2AF0-42FA-A130-B630999806F6}"/>
              </a:ext>
            </a:extLst>
          </p:cNvPr>
          <p:cNvSpPr txBox="1"/>
          <p:nvPr/>
        </p:nvSpPr>
        <p:spPr>
          <a:xfrm>
            <a:off x="899887" y="653142"/>
            <a:ext cx="1449436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算一算</a:t>
            </a:r>
          </a:p>
        </p:txBody>
      </p:sp>
      <p:grpSp>
        <p:nvGrpSpPr>
          <p:cNvPr id="14" name="组合 13">
            <a:extLst>
              <a:ext uri="{FF2B5EF4-FFF2-40B4-BE49-F238E27FC236}">
                <a16:creationId xmlns:a16="http://schemas.microsoft.com/office/drawing/2014/main" id="{FEC43C37-ECEB-4064-A6D6-0F83267C9C4B}"/>
              </a:ext>
            </a:extLst>
          </p:cNvPr>
          <p:cNvGrpSpPr/>
          <p:nvPr/>
        </p:nvGrpSpPr>
        <p:grpSpPr bwMode="auto">
          <a:xfrm>
            <a:off x="1473699" y="2100801"/>
            <a:ext cx="5669968" cy="3354413"/>
            <a:chOff x="288" y="528"/>
            <a:chExt cx="5259" cy="3679"/>
          </a:xfrm>
        </p:grpSpPr>
        <p:sp>
          <p:nvSpPr>
            <p:cNvPr id="15" name="文本框 143363">
              <a:extLst>
                <a:ext uri="{FF2B5EF4-FFF2-40B4-BE49-F238E27FC236}">
                  <a16:creationId xmlns:a16="http://schemas.microsoft.com/office/drawing/2014/main" id="{A281ED6A-0DF9-4FF7-A03B-58499422BDFF}"/>
                </a:ext>
              </a:extLst>
            </p:cNvPr>
            <p:cNvSpPr txBox="1">
              <a:spLocks noChangeArrowheads="1"/>
            </p:cNvSpPr>
            <p:nvPr/>
          </p:nvSpPr>
          <p:spPr bwMode="auto">
            <a:xfrm>
              <a:off x="288" y="528"/>
              <a:ext cx="5088" cy="367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endParaRPr lang="en-US" altLang="zh-CN" sz="3200" b="1" i="1" dirty="0">
                <a:solidFill>
                  <a:srgbClr val="FFFF66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幼圆"/>
                <a:sym typeface="Arial" panose="020B0604020202020204" pitchFamily="34" charset="0"/>
              </a:endParaRPr>
            </a:p>
            <a:p>
              <a:pPr>
                <a:spcBef>
                  <a:spcPct val="50000"/>
                </a:spcBef>
              </a:pPr>
              <a:endParaRPr lang="en-US" altLang="zh-CN" b="1" i="1" dirty="0">
                <a:solidFill>
                  <a:srgbClr val="FFFF66"/>
                </a:solidFill>
                <a:latin typeface="Arial" panose="020B0604020202020204" pitchFamily="34" charset="0"/>
                <a:ea typeface="思源黑体 CN Regular" panose="020B0500000000000000" pitchFamily="34" charset="-122"/>
                <a:cs typeface="幼圆"/>
                <a:sym typeface="Arial" panose="020B0604020202020204" pitchFamily="34" charset="0"/>
              </a:endParaRPr>
            </a:p>
            <a:p>
              <a:pPr>
                <a:spcBef>
                  <a:spcPct val="50000"/>
                </a:spcBef>
              </a:pPr>
              <a:endParaRPr lang="en-US" altLang="zh-CN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 altLang="zh-CN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   1cm                  2cm                    3cm                          4cm</a:t>
              </a:r>
            </a:p>
            <a:p>
              <a:pPr>
                <a:spcBef>
                  <a:spcPct val="50000"/>
                </a:spcBef>
              </a:pPr>
              <a:endParaRPr lang="en-US" altLang="zh-CN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pPr>
                <a:spcBef>
                  <a:spcPct val="50000"/>
                </a:spcBef>
              </a:pPr>
              <a:endParaRPr lang="en-US" altLang="zh-CN" dirty="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  <a:p>
              <a:pPr>
                <a:spcBef>
                  <a:spcPct val="50000"/>
                </a:spcBef>
              </a:pPr>
              <a:r>
                <a:rPr lang="en-US" altLang="zh-CN" dirty="0">
                  <a:latin typeface="Arial" panose="020B0604020202020204" pitchFamily="34" charset="0"/>
                  <a:ea typeface="思源黑体 CN Regular" panose="020B0500000000000000" pitchFamily="34" charset="-122"/>
                  <a:sym typeface="Arial" panose="020B0604020202020204" pitchFamily="34" charset="0"/>
                </a:rPr>
                <a:t>      </a:t>
              </a:r>
            </a:p>
          </p:txBody>
        </p:sp>
        <p:sp>
          <p:nvSpPr>
            <p:cNvPr id="16" name="立方体 143364">
              <a:extLst>
                <a:ext uri="{FF2B5EF4-FFF2-40B4-BE49-F238E27FC236}">
                  <a16:creationId xmlns:a16="http://schemas.microsoft.com/office/drawing/2014/main" id="{977D5209-E073-4687-ABD1-AE03437DA6BD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720" y="1296"/>
              <a:ext cx="358" cy="351"/>
            </a:xfrm>
            <a:prstGeom prst="cube">
              <a:avLst>
                <a:gd name="adj" fmla="val 25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7" name="立方体 143365">
              <a:extLst>
                <a:ext uri="{FF2B5EF4-FFF2-40B4-BE49-F238E27FC236}">
                  <a16:creationId xmlns:a16="http://schemas.microsoft.com/office/drawing/2014/main" id="{87629ECE-68AE-41DA-9F59-873038CBCC8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1776" y="1200"/>
              <a:ext cx="494" cy="486"/>
            </a:xfrm>
            <a:prstGeom prst="cube">
              <a:avLst>
                <a:gd name="adj" fmla="val 25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8" name="立方体 143366">
              <a:extLst>
                <a:ext uri="{FF2B5EF4-FFF2-40B4-BE49-F238E27FC236}">
                  <a16:creationId xmlns:a16="http://schemas.microsoft.com/office/drawing/2014/main" id="{05253631-C8BF-4D10-A5D1-8FEF24018EBB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3120" y="1008"/>
              <a:ext cx="669" cy="669"/>
            </a:xfrm>
            <a:prstGeom prst="cube">
              <a:avLst>
                <a:gd name="adj" fmla="val 25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</p:spPr>
          <p:txBody>
            <a:bodyPr wrap="none" anchor="ctr"/>
            <a:lstStyle/>
            <a:p>
              <a:pPr algn="ctr"/>
              <a:endParaRPr lang="zh-CN" altLang="en-US">
                <a:solidFill>
                  <a:schemeClr val="bg1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9" name="立方体 143367">
              <a:extLst>
                <a:ext uri="{FF2B5EF4-FFF2-40B4-BE49-F238E27FC236}">
                  <a16:creationId xmlns:a16="http://schemas.microsoft.com/office/drawing/2014/main" id="{22729CF3-6735-44F0-98CB-4F2914C9E824}"/>
                </a:ext>
              </a:extLst>
            </p:cNvPr>
            <p:cNvSpPr>
              <a:spLocks noChangeArrowheads="1"/>
            </p:cNvSpPr>
            <p:nvPr/>
          </p:nvSpPr>
          <p:spPr bwMode="auto">
            <a:xfrm>
              <a:off x="4560" y="720"/>
              <a:ext cx="987" cy="981"/>
            </a:xfrm>
            <a:prstGeom prst="cube">
              <a:avLst>
                <a:gd name="adj" fmla="val 25000"/>
              </a:avLst>
            </a:prstGeom>
            <a:solidFill>
              <a:schemeClr val="bg1"/>
            </a:solidFill>
            <a:ln w="9525">
              <a:solidFill>
                <a:schemeClr val="tx1"/>
              </a:solidFill>
              <a:miter lim="800000"/>
            </a:ln>
          </p:spPr>
          <p:txBody>
            <a:bodyPr/>
            <a:lstStyle/>
            <a:p>
              <a:endParaRPr lang="zh-CN" altLang="en-US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</p:spTree>
  </p:cSld>
  <p:clrMapOvr>
    <a:masterClrMapping/>
  </p:clrMapOvr>
  <p:transition spd="slow"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33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33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433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433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33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" fill="hold"/>
                                        <p:tgtEl>
                                          <p:spTgt spid="143369"/>
                                        </p:tgtEl>
                                      </p:cBhvr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amera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69" grpId="0"/>
      <p:bldP spid="14337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63" name="文本占位符 9262"/>
          <p:cNvSpPr>
            <a:spLocks noGrp="1"/>
          </p:cNvSpPr>
          <p:nvPr>
            <p:ph idx="4294967295"/>
          </p:nvPr>
        </p:nvSpPr>
        <p:spPr>
          <a:xfrm>
            <a:off x="883273" y="4515995"/>
            <a:ext cx="10425452" cy="1013591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  <a:buNone/>
            </a:pPr>
            <a:r>
              <a:rPr lang="en-US" altLang="zh-CN" sz="16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   </a:t>
            </a:r>
            <a:r>
              <a:rPr lang="zh-CN" altLang="en-US" sz="2000"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结论：随着细胞的生长，体积不断增大，需 要吸收更多的营养物质，但表面积相对较小，无法满足细胞生活需要，所以细胞不能无限长大。</a:t>
            </a:r>
          </a:p>
        </p:txBody>
      </p:sp>
      <p:graphicFrame>
        <p:nvGraphicFramePr>
          <p:cNvPr id="9219" name="表格 9218"/>
          <p:cNvGraphicFramePr/>
          <p:nvPr>
            <p:custDataLst>
              <p:tags r:id="rId1"/>
            </p:custDataLst>
            <p:extLst>
              <p:ext uri="{D42A27DB-BD31-4B8C-83A1-F6EECF244321}">
                <p14:modId xmlns:p14="http://schemas.microsoft.com/office/powerpoint/2010/main" val="690811937"/>
              </p:ext>
            </p:extLst>
          </p:nvPr>
        </p:nvGraphicFramePr>
        <p:xfrm>
          <a:off x="883274" y="2140083"/>
          <a:ext cx="10425452" cy="1988915"/>
        </p:xfrm>
        <a:graphic>
          <a:graphicData uri="http://schemas.openxmlformats.org/drawingml/2006/table">
            <a:tbl>
              <a:tblPr/>
              <a:tblGrid>
                <a:gridCol w="26063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248774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44268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312763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403955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0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正方体     边长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000" b="0" i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i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表面积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000" b="0" i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  </a:t>
                      </a:r>
                      <a:r>
                        <a:rPr lang="zh-CN" altLang="en-US" sz="2000" b="0" i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体积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000" b="0" i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 </a:t>
                      </a:r>
                      <a:r>
                        <a:rPr lang="zh-CN" altLang="en-US" sz="2000" b="0" i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表面积与 体积比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45658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000" b="0" i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   1</a:t>
                      </a:r>
                      <a:r>
                        <a:rPr lang="zh-CN" altLang="en-US" sz="2000" b="0" i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厘米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0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6</a:t>
                      </a:r>
                      <a:endParaRPr lang="zh-CN" altLang="en-US" sz="20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0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1</a:t>
                      </a:r>
                      <a:endParaRPr lang="zh-CN" altLang="en-US" sz="20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6   </a:t>
                      </a:r>
                      <a:r>
                        <a:rPr kumimoji="0" lang="zh-CN" alt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：</a:t>
                      </a:r>
                      <a:r>
                        <a:rPr kumimoji="0" lang="en-US" altLang="zh-C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45658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000" b="0" i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   3</a:t>
                      </a:r>
                      <a:r>
                        <a:rPr lang="zh-CN" altLang="en-US" sz="2000" b="0" i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厘米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54</a:t>
                      </a:r>
                      <a:r>
                        <a:rPr lang="en-US" altLang="zh-CN" sz="20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   </a:t>
                      </a:r>
                      <a:endParaRPr lang="zh-CN" altLang="en-US" sz="20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27</a:t>
                      </a:r>
                      <a:r>
                        <a:rPr lang="en-US" altLang="zh-CN" sz="20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     </a:t>
                      </a:r>
                      <a:endParaRPr lang="zh-CN" altLang="en-US" sz="20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2    </a:t>
                      </a:r>
                      <a:r>
                        <a:rPr kumimoji="0" lang="zh-CN" alt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： </a:t>
                      </a:r>
                      <a:r>
                        <a:rPr kumimoji="0" lang="en-US" altLang="zh-C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1</a:t>
                      </a:r>
                      <a:r>
                        <a:rPr lang="en-US" altLang="zh-CN" sz="20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       </a:t>
                      </a:r>
                      <a:endParaRPr lang="zh-CN" altLang="en-US" sz="20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45658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000" b="0" i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   5</a:t>
                      </a:r>
                      <a:r>
                        <a:rPr lang="zh-CN" altLang="en-US" sz="2000" b="0" i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厘米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150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125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1.2  </a:t>
                      </a:r>
                      <a:r>
                        <a:rPr kumimoji="0" lang="zh-CN" alt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： </a:t>
                      </a:r>
                      <a:r>
                        <a:rPr kumimoji="0" lang="en-US" altLang="zh-C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45658"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000" b="0" i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   8</a:t>
                      </a:r>
                      <a:r>
                        <a:rPr lang="zh-CN" altLang="en-US" sz="2000" b="0" i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厘米</a:t>
                      </a:r>
                    </a:p>
                  </a:txBody>
                  <a:tcPr>
                    <a:lnL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0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 384</a:t>
                      </a:r>
                      <a:endParaRPr lang="zh-CN" altLang="en-US" sz="20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lvl="0" indent="0" algn="ctr">
                        <a:buNone/>
                      </a:pPr>
                      <a:r>
                        <a:rPr lang="en-US" altLang="zh-CN" sz="2000" b="0" i="0" dirty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 512</a:t>
                      </a:r>
                      <a:endParaRPr lang="zh-CN" altLang="en-US" sz="2000" b="0" i="0" dirty="0">
                        <a:solidFill>
                          <a:schemeClr val="tx1"/>
                        </a:solidFill>
                        <a:latin typeface="Arial" panose="020B0604020202020204" pitchFamily="34" charset="0"/>
                        <a:ea typeface="思源黑体 CN Regular" panose="020B0500000000000000" pitchFamily="34" charset="-122"/>
                        <a:sym typeface="Arial" panose="020B0604020202020204" pitchFamily="34" charset="0"/>
                      </a:endParaRP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 marL="342900" lvl="0" indent="-3429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80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1pPr>
                      <a:lvl2pPr marL="742950" lvl="1" indent="-28575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24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2pPr>
                      <a:lvl3pPr marL="1143000" lvl="2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•"/>
                        <a:defRPr sz="20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3pPr>
                      <a:lvl4pPr marL="1600200" lvl="3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–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4pPr>
                      <a:lvl5pPr marL="2057400" lvl="4" indent="-228600" algn="l" defTabSz="91440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Char char="»"/>
                        <a:defRPr sz="1800" b="0" i="0" u="none" kern="1200" baseline="0">
                          <a:solidFill>
                            <a:schemeClr val="tx1"/>
                          </a:solidFill>
                          <a:latin typeface="Arial" panose="020B0604020202020204" pitchFamily="34" charset="0"/>
                          <a:ea typeface="宋体" panose="02010600030101010101" pitchFamily="2" charset="-122"/>
                        </a:defRPr>
                      </a:lvl5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zh-C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0.75 </a:t>
                      </a:r>
                      <a:r>
                        <a:rPr kumimoji="0" lang="zh-CN" altLang="en-US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：</a:t>
                      </a:r>
                      <a:r>
                        <a:rPr kumimoji="0" lang="en-US" altLang="zh-CN" sz="2000" b="0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Arial" panose="020B0604020202020204" pitchFamily="34" charset="0"/>
                          <a:ea typeface="思源黑体 CN Regular" panose="020B0500000000000000" pitchFamily="34" charset="-122"/>
                          <a:sym typeface="Arial" panose="020B0604020202020204" pitchFamily="34" charset="0"/>
                        </a:rPr>
                        <a:t>1</a:t>
                      </a:r>
                    </a:p>
                  </a:txBody>
                  <a:tcPr>
                    <a:lnL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L>
                    <a:lnR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R>
                    <a:lnT w="12700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T>
                    <a:lnB w="28575" cap="flat" cmpd="sng">
                      <a:solidFill>
                        <a:schemeClr val="tx1"/>
                      </a:solidFill>
                      <a:prstDash val="solid"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7" name="文本框 16">
            <a:extLst>
              <a:ext uri="{FF2B5EF4-FFF2-40B4-BE49-F238E27FC236}">
                <a16:creationId xmlns:a16="http://schemas.microsoft.com/office/drawing/2014/main" id="{90D166E3-5FD2-4C2F-AF79-F4C1D35EF177}"/>
              </a:ext>
            </a:extLst>
          </p:cNvPr>
          <p:cNvSpPr txBox="1"/>
          <p:nvPr/>
        </p:nvSpPr>
        <p:spPr>
          <a:xfrm>
            <a:off x="899887" y="653142"/>
            <a:ext cx="482215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计算表面积与体积的比值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63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矩形 10241"/>
          <p:cNvSpPr/>
          <p:nvPr/>
        </p:nvSpPr>
        <p:spPr>
          <a:xfrm>
            <a:off x="3957134" y="2344092"/>
            <a:ext cx="9859645" cy="1465979"/>
          </a:xfrm>
          <a:prstGeom prst="rect">
            <a:avLst/>
          </a:prstGeom>
          <a:noFill/>
          <a:ln w="9525">
            <a:noFill/>
          </a:ln>
        </p:spPr>
        <p:txBody>
          <a:bodyPr wrap="square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、定义：</a:t>
            </a:r>
          </a:p>
          <a:p>
            <a:pPr marL="0" marR="0" lvl="0" indent="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一个细胞分成两个细胞的过程。</a:t>
            </a:r>
          </a:p>
        </p:txBody>
      </p:sp>
      <p:sp>
        <p:nvSpPr>
          <p:cNvPr id="10244" name="矩形 10243"/>
          <p:cNvSpPr/>
          <p:nvPr/>
        </p:nvSpPr>
        <p:spPr>
          <a:xfrm>
            <a:off x="3957134" y="4118762"/>
            <a:ext cx="8435975" cy="1008063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marL="342900" lvl="0" indent="-3429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320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lvl="1" indent="-28575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8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lvl="2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•"/>
              <a:defRPr sz="24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lvl="3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–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lvl="4" indent="-228600" algn="l" defTabSz="91440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har char="»"/>
              <a:defRPr sz="2000" b="0" i="0" u="none" kern="1200" baseline="0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</a:lstStyle>
          <a:p>
            <a:pPr marL="342900" marR="0" lvl="0" indent="-342900" algn="l" defTabSz="914400" rtl="0" eaLnBrk="1" fontAlgn="base" latinLnBrk="0" hangingPunct="1">
              <a:lnSpc>
                <a:spcPct val="2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zh-CN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4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、细胞分裂的过程</a:t>
            </a:r>
          </a:p>
        </p:txBody>
      </p:sp>
      <p:sp>
        <p:nvSpPr>
          <p:cNvPr id="5" name="文本框 4">
            <a:extLst>
              <a:ext uri="{FF2B5EF4-FFF2-40B4-BE49-F238E27FC236}">
                <a16:creationId xmlns:a16="http://schemas.microsoft.com/office/drawing/2014/main" id="{309DF608-30A7-4B10-ACAC-036B4297B7F6}"/>
              </a:ext>
            </a:extLst>
          </p:cNvPr>
          <p:cNvSpPr txBox="1"/>
          <p:nvPr/>
        </p:nvSpPr>
        <p:spPr>
          <a:xfrm>
            <a:off x="899887" y="653142"/>
            <a:ext cx="3135795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二、细胞的分裂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2" grpId="0"/>
      <p:bldP spid="1024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94510" y="1903165"/>
            <a:ext cx="971233" cy="1405431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1267" name="Picture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47508" y="1911171"/>
            <a:ext cx="988372" cy="1425999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1268" name="Picture 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41896" y="2005550"/>
            <a:ext cx="932384" cy="1480845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1269" name="AutoShape 5"/>
          <p:cNvSpPr/>
          <p:nvPr/>
        </p:nvSpPr>
        <p:spPr>
          <a:xfrm>
            <a:off x="3117908" y="2347783"/>
            <a:ext cx="570171" cy="233738"/>
          </a:xfrm>
          <a:prstGeom prst="notchedRightArrow">
            <a:avLst>
              <a:gd name="adj1" fmla="val 50000"/>
              <a:gd name="adj2" fmla="val 54945"/>
            </a:avLst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sp>
        <p:nvSpPr>
          <p:cNvPr id="11270" name="AutoShape 6"/>
          <p:cNvSpPr/>
          <p:nvPr/>
        </p:nvSpPr>
        <p:spPr>
          <a:xfrm>
            <a:off x="5510272" y="2419220"/>
            <a:ext cx="570171" cy="233737"/>
          </a:xfrm>
          <a:prstGeom prst="notchedRightArrow">
            <a:avLst>
              <a:gd name="adj1" fmla="val 50000"/>
              <a:gd name="adj2" fmla="val 54945"/>
            </a:avLst>
          </a:prstGeom>
          <a:solidFill>
            <a:schemeClr val="tx1"/>
          </a:solidFill>
          <a:ln w="9525" cap="flat" cmpd="sng">
            <a:solidFill>
              <a:schemeClr val="tx1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思源黑体 CN Regular" panose="020B0500000000000000" pitchFamily="34" charset="-122"/>
              <a:sym typeface="Arial" panose="020B0604020202020204" pitchFamily="34" charset="0"/>
            </a:endParaRPr>
          </a:p>
        </p:txBody>
      </p:sp>
      <p:grpSp>
        <p:nvGrpSpPr>
          <p:cNvPr id="2" name="Group 7"/>
          <p:cNvGrpSpPr/>
          <p:nvPr/>
        </p:nvGrpSpPr>
        <p:grpSpPr>
          <a:xfrm>
            <a:off x="7926072" y="2364543"/>
            <a:ext cx="589596" cy="798003"/>
            <a:chOff x="0" y="0"/>
            <a:chExt cx="516" cy="775"/>
          </a:xfrm>
          <a:solidFill>
            <a:schemeClr val="tx1"/>
          </a:solidFill>
        </p:grpSpPr>
        <p:sp>
          <p:nvSpPr>
            <p:cNvPr id="12296" name="AutoShape 8"/>
            <p:cNvSpPr/>
            <p:nvPr/>
          </p:nvSpPr>
          <p:spPr>
            <a:xfrm rot="-1523463">
              <a:off x="19" y="0"/>
              <a:ext cx="497" cy="173"/>
            </a:xfrm>
            <a:prstGeom prst="notchedRightArrow">
              <a:avLst>
                <a:gd name="adj1" fmla="val 50000"/>
                <a:gd name="adj2" fmla="val 71807"/>
              </a:avLst>
            </a:prstGeom>
            <a:grpFill/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  <p:sp>
          <p:nvSpPr>
            <p:cNvPr id="12297" name="AutoShape 9"/>
            <p:cNvSpPr/>
            <p:nvPr/>
          </p:nvSpPr>
          <p:spPr>
            <a:xfrm rot="1568342">
              <a:off x="0" y="593"/>
              <a:ext cx="499" cy="182"/>
            </a:xfrm>
            <a:prstGeom prst="notchedRightArrow">
              <a:avLst>
                <a:gd name="adj1" fmla="val 50000"/>
                <a:gd name="adj2" fmla="val 68531"/>
              </a:avLst>
            </a:prstGeom>
            <a:grpFill/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 typeface="Arial" panose="020B0604020202020204" pitchFamily="34" charset="0"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endParaRPr>
            </a:p>
          </p:txBody>
        </p:sp>
      </p:grpSp>
      <p:grpSp>
        <p:nvGrpSpPr>
          <p:cNvPr id="3" name="Group 10"/>
          <p:cNvGrpSpPr>
            <a:grpSpLocks noChangeAspect="1"/>
          </p:cNvGrpSpPr>
          <p:nvPr/>
        </p:nvGrpSpPr>
        <p:grpSpPr>
          <a:xfrm>
            <a:off x="8935464" y="1908811"/>
            <a:ext cx="772416" cy="1974460"/>
            <a:chOff x="0" y="0"/>
            <a:chExt cx="676" cy="1728"/>
          </a:xfrm>
        </p:grpSpPr>
        <p:pic>
          <p:nvPicPr>
            <p:cNvPr id="12299" name="Picture 11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676" cy="720"/>
            </a:xfrm>
            <a:prstGeom prst="rect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pic>
        <p:pic>
          <p:nvPicPr>
            <p:cNvPr id="12300" name="Picture 1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973"/>
              <a:ext cx="676" cy="755"/>
            </a:xfrm>
            <a:prstGeom prst="rect">
              <a:avLst/>
            </a:prstGeom>
            <a:noFill/>
            <a:ln w="38100" cap="flat" cmpd="sng">
              <a:solidFill>
                <a:srgbClr val="000000"/>
              </a:solidFill>
              <a:prstDash val="solid"/>
              <a:miter/>
              <a:headEnd type="none" w="med" len="med"/>
              <a:tailEnd type="none" w="med" len="med"/>
            </a:ln>
          </p:spPr>
        </p:pic>
      </p:grpSp>
      <p:sp>
        <p:nvSpPr>
          <p:cNvPr id="11278" name="Text Box 14"/>
          <p:cNvSpPr txBox="1"/>
          <p:nvPr/>
        </p:nvSpPr>
        <p:spPr>
          <a:xfrm>
            <a:off x="1794857" y="4276480"/>
            <a:ext cx="8001000" cy="2346283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细胞分裂的步骤：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.先是细胞核一分为二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.后是细胞质一分为二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.然后在细胞中央形成新的细胞膜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4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.最后在细胞中央形成新的细胞壁</a:t>
            </a:r>
          </a:p>
        </p:txBody>
      </p:sp>
      <p:sp>
        <p:nvSpPr>
          <p:cNvPr id="15" name="文本框 14">
            <a:extLst>
              <a:ext uri="{FF2B5EF4-FFF2-40B4-BE49-F238E27FC236}">
                <a16:creationId xmlns:a16="http://schemas.microsoft.com/office/drawing/2014/main" id="{E9BDC743-DDFD-4682-9E4D-BB26EAC4C32F}"/>
              </a:ext>
            </a:extLst>
          </p:cNvPr>
          <p:cNvSpPr txBox="1"/>
          <p:nvPr/>
        </p:nvSpPr>
        <p:spPr>
          <a:xfrm>
            <a:off x="899887" y="653142"/>
            <a:ext cx="3903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植物细胞分裂过程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12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500"/>
                                        <p:tgtEl>
                                          <p:spTgt spid="112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7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12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112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7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112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9" grpId="0" bldLvl="0" animBg="1"/>
      <p:bldP spid="11270" grpId="0" bldLvl="0" animBg="1"/>
      <p:bldP spid="11278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 descr="Y@147GU~FA2$9KSIW@G``Y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3903" y="2245357"/>
            <a:ext cx="1159287" cy="1762384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0244" name="Picture 4" descr="]]0X4`0LNLZFM7QG}PSXYJ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101023" y="2224749"/>
            <a:ext cx="1501042" cy="1883004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0245" name="Picture 5" descr="IU`K9{G](%}FY5CE__1MK~F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33490" y="2216278"/>
            <a:ext cx="1159287" cy="1862900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10246" name="Text Box 6"/>
          <p:cNvSpPr txBox="1"/>
          <p:nvPr/>
        </p:nvSpPr>
        <p:spPr>
          <a:xfrm>
            <a:off x="2013903" y="4652327"/>
            <a:ext cx="7489825" cy="1884618"/>
          </a:xfrm>
          <a:prstGeom prst="rect">
            <a:avLst/>
          </a:prstGeom>
          <a:noFill/>
          <a:ln w="9525">
            <a:noFill/>
          </a:ln>
        </p:spPr>
        <p:txBody>
          <a:bodyPr anchor="t"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细胞分裂的步骤：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1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.先是细胞核一分为二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2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.后是细胞质一分为二</a:t>
            </a:r>
          </a:p>
          <a:p>
            <a:pPr marL="0" marR="0" lvl="0" indent="0" algn="l" defTabSz="914400" rtl="0" eaLnBrk="1" fontAlgn="base" latinLnBrk="0" hangingPunct="1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3</a:t>
            </a:r>
            <a:r>
              <a:rPr kumimoji="0" lang="zh-CN" altLang="en-US" sz="2000" i="0" u="none" strike="noStrike" kern="1200" cap="none" spc="0" normalizeH="0" baseline="0" noProof="0" dirty="0">
                <a:ln>
                  <a:noFill/>
                </a:ln>
                <a:effectLst/>
                <a:uLnTx/>
                <a:uFillTx/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.最后形成新的细胞膜</a:t>
            </a:r>
          </a:p>
        </p:txBody>
      </p:sp>
      <p:pic>
        <p:nvPicPr>
          <p:cNvPr id="10247" name="Picture 7" descr="368TG(@G5LTF[R$D5PVU)QA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8410" y="1826576"/>
            <a:ext cx="1112379" cy="938151"/>
          </a:xfrm>
          <a:prstGeom prst="rect">
            <a:avLst/>
          </a:prstGeom>
          <a:noFill/>
          <a:ln w="2857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pic>
        <p:nvPicPr>
          <p:cNvPr id="10248" name="Picture 8" descr="368TG(@G5LTF[R$D5PVU)QA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258410" y="3337876"/>
            <a:ext cx="1112379" cy="938151"/>
          </a:xfrm>
          <a:prstGeom prst="rect">
            <a:avLst/>
          </a:prstGeom>
          <a:noFill/>
          <a:ln w="38100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pic>
      <p:sp>
        <p:nvSpPr>
          <p:cNvPr id="9" name="文本框 8">
            <a:extLst>
              <a:ext uri="{FF2B5EF4-FFF2-40B4-BE49-F238E27FC236}">
                <a16:creationId xmlns:a16="http://schemas.microsoft.com/office/drawing/2014/main" id="{05F40DD2-AC1A-4755-9015-674879174DB7}"/>
              </a:ext>
            </a:extLst>
          </p:cNvPr>
          <p:cNvSpPr txBox="1"/>
          <p:nvPr/>
        </p:nvSpPr>
        <p:spPr>
          <a:xfrm>
            <a:off x="899887" y="653142"/>
            <a:ext cx="3903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动物细胞分裂过程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02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54" presetClass="entr" presetSubtype="0" ac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2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0" dur="2000"/>
                                        <p:tgtEl>
                                          <p:spTgt spid="102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5" dur="500"/>
                                        <p:tgtEl>
                                          <p:spTgt spid="102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246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3"/>
          <p:cNvSpPr txBox="1">
            <a:spLocks noChangeArrowheads="1"/>
          </p:cNvSpPr>
          <p:nvPr/>
        </p:nvSpPr>
        <p:spPr bwMode="auto">
          <a:xfrm>
            <a:off x="1649411" y="1622975"/>
            <a:ext cx="8893175" cy="523220"/>
          </a:xfrm>
          <a:prstGeom prst="rect">
            <a:avLst/>
          </a:prstGeom>
          <a:noFill/>
          <a:ln>
            <a:noFill/>
          </a:ln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altLang="zh-CN" sz="2000" i="0" u="none" strike="noStrike" kern="1200" cap="none" spc="0" normalizeH="0" baseline="0" noProof="0" dirty="0">
                <a:ln>
                  <a:noFill/>
                </a:ln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       </a:t>
            </a:r>
            <a:r>
              <a:rPr kumimoji="0" lang="zh-CN" altLang="en-US" sz="2800" i="0" u="none" strike="noStrike" kern="1200" cap="none" spc="0" normalizeH="0" baseline="0" noProof="0" dirty="0">
                <a:ln>
                  <a:noFill/>
                </a:ln>
                <a:uLnTx/>
                <a:uFillTx/>
                <a:ea typeface="思源黑体 CN Regular" panose="020B0500000000000000" pitchFamily="34" charset="-122"/>
                <a:sym typeface="Arial" panose="020B0604020202020204" pitchFamily="34" charset="0"/>
              </a:rPr>
              <a:t>动植物细胞的分裂过程有什么相同和不同之处？</a:t>
            </a:r>
          </a:p>
        </p:txBody>
      </p:sp>
      <p:grpSp>
        <p:nvGrpSpPr>
          <p:cNvPr id="14339" name="Group 3"/>
          <p:cNvGrpSpPr>
            <a:grpSpLocks noChangeAspect="1"/>
          </p:cNvGrpSpPr>
          <p:nvPr/>
        </p:nvGrpSpPr>
        <p:grpSpPr>
          <a:xfrm>
            <a:off x="2262818" y="2726004"/>
            <a:ext cx="7666363" cy="3478854"/>
            <a:chOff x="0" y="0"/>
            <a:chExt cx="3948" cy="2304"/>
          </a:xfrm>
        </p:grpSpPr>
        <p:pic>
          <p:nvPicPr>
            <p:cNvPr id="14340" name="Picture 7" descr="细胞分裂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768"/>
              <a:ext cx="3936" cy="816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341" name="Picture 8" descr="分裂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1536"/>
              <a:ext cx="3936" cy="768"/>
            </a:xfrm>
            <a:prstGeom prst="rect">
              <a:avLst/>
            </a:prstGeom>
            <a:noFill/>
            <a:ln w="9525">
              <a:noFill/>
            </a:ln>
          </p:spPr>
        </p:pic>
        <p:pic>
          <p:nvPicPr>
            <p:cNvPr id="14342" name="Picture 9" descr="分裂3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0" y="0"/>
              <a:ext cx="3948" cy="768"/>
            </a:xfrm>
            <a:prstGeom prst="rect">
              <a:avLst/>
            </a:prstGeom>
            <a:noFill/>
            <a:ln w="9525">
              <a:noFill/>
            </a:ln>
          </p:spPr>
        </p:pic>
      </p:grpSp>
      <p:sp>
        <p:nvSpPr>
          <p:cNvPr id="8" name="文本框 7">
            <a:extLst>
              <a:ext uri="{FF2B5EF4-FFF2-40B4-BE49-F238E27FC236}">
                <a16:creationId xmlns:a16="http://schemas.microsoft.com/office/drawing/2014/main" id="{408BCBCA-4A0F-4170-9BB8-B8735651C4C7}"/>
              </a:ext>
            </a:extLst>
          </p:cNvPr>
          <p:cNvSpPr txBox="1"/>
          <p:nvPr/>
        </p:nvSpPr>
        <p:spPr>
          <a:xfrm>
            <a:off x="899887" y="653142"/>
            <a:ext cx="390346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zh-CN" altLang="en-US" sz="3200" b="1" dirty="0">
                <a:solidFill>
                  <a:prstClr val="black"/>
                </a:solidFill>
                <a:latin typeface="Arial" panose="020B0604020202020204" pitchFamily="34" charset="0"/>
                <a:ea typeface="思源黑体 CN Regular" panose="020B0500000000000000" pitchFamily="34" charset="-122"/>
                <a:sym typeface="Arial" panose="020B0604020202020204" pitchFamily="34" charset="0"/>
              </a:rPr>
              <a:t>考考你！</a:t>
            </a:r>
          </a:p>
        </p:txBody>
      </p:sp>
    </p:spTree>
  </p:cSld>
  <p:clrMapOvr>
    <a:masterClrMapping/>
  </p:clrMapOvr>
  <p:transition/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432e9e38-8ef4-4922-8c33-cc96f57b2bd4}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UNIT_TABLE_BEAUTIFY" val="smartTable{c913797b-2acd-4786-b127-4714e4192208}"/>
</p:tagLst>
</file>

<file path=ppt/theme/theme1.xml><?xml version="1.0" encoding="utf-8"?>
<a:theme xmlns:a="http://schemas.openxmlformats.org/drawingml/2006/main" name="办公资源网：www.bangongziyuan.com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等线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75</TotalTime>
  <Words>796</Words>
  <Application>Microsoft Office PowerPoint</Application>
  <PresentationFormat>宽屏</PresentationFormat>
  <Paragraphs>155</Paragraphs>
  <Slides>19</Slides>
  <Notes>19</Notes>
  <HiddenSlides>0</HiddenSlides>
  <MMClips>0</MMClips>
  <ScaleCrop>false</ScaleCrop>
  <HeadingPairs>
    <vt:vector size="6" baseType="variant">
      <vt:variant>
        <vt:lpstr>已用的字体</vt:lpstr>
      </vt:variant>
      <vt:variant>
        <vt:i4>5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5" baseType="lpstr">
      <vt:lpstr>FandolFang R</vt:lpstr>
      <vt:lpstr>思源黑体 CN Light</vt:lpstr>
      <vt:lpstr>Arial</vt:lpstr>
      <vt:lpstr>Calibri</vt:lpstr>
      <vt:lpstr>Wingdings</vt:lpstr>
      <vt:lpstr>办公资源网：www.bangongziyuan.com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细胞通过       产生新细胞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办公资源网</dc:creator>
  <dc:description>办公资源网：https://www.bangongziyuan.com/</dc:description>
  <cp:lastModifiedBy>天 下</cp:lastModifiedBy>
  <cp:revision>1</cp:revision>
  <dcterms:created xsi:type="dcterms:W3CDTF">2020-05-09T06:33:59Z</dcterms:created>
  <dcterms:modified xsi:type="dcterms:W3CDTF">2021-01-09T09:47:15Z</dcterms:modified>
</cp:coreProperties>
</file>