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18" r:id="rId4"/>
    <p:sldId id="384" r:id="rId5"/>
    <p:sldId id="385" r:id="rId6"/>
    <p:sldId id="388" r:id="rId7"/>
    <p:sldId id="389" r:id="rId8"/>
    <p:sldId id="324" r:id="rId9"/>
    <p:sldId id="395" r:id="rId10"/>
    <p:sldId id="331" r:id="rId11"/>
    <p:sldId id="402" r:id="rId12"/>
    <p:sldId id="401" r:id="rId13"/>
    <p:sldId id="376" r:id="rId14"/>
    <p:sldId id="377" r:id="rId15"/>
    <p:sldId id="287" r:id="rId16"/>
    <p:sldId id="333" r:id="rId17"/>
    <p:sldId id="40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5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CF81981-E482-49F5-9A29-36E675D82A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E5F83A3-1325-4115-A1DD-85C89ACBDB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E08E3-62A4-4D67-A0D3-6CDA50AD2D42}" type="datetimeFigureOut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2021/1/9</a:t>
            </a:fld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9C7D313-81BA-4F95-B8F1-C8AC9EFD1F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CA4609-FEEB-4965-BF7A-F66707D634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FF459-5452-4EC4-A7B8-50307DE2DFD1}" type="slidenum">
              <a:rPr lang="zh-CN" altLang="en-US" smtClean="0"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‹#›</a:t>
            </a:fld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6905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H" panose="00020600040101010101" pitchFamily="18" charset="-122"/>
                <a:ea typeface="阿里巴巴普惠体 H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H" panose="00020600040101010101" pitchFamily="18" charset="-122"/>
                <a:ea typeface="阿里巴巴普惠体 H" panose="00020600040101010101" pitchFamily="18" charset="-122"/>
              </a:defRPr>
            </a:lvl1pPr>
          </a:lstStyle>
          <a:p>
            <a:fld id="{0CD85FCF-7D49-4CE7-A1CE-21784D1C65D1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H" panose="00020600040101010101" pitchFamily="18" charset="-122"/>
                <a:ea typeface="阿里巴巴普惠体 H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H" panose="00020600040101010101" pitchFamily="18" charset="-122"/>
                <a:ea typeface="阿里巴巴普惠体 H" panose="00020600040101010101" pitchFamily="18" charset="-122"/>
              </a:defRPr>
            </a:lvl1pPr>
          </a:lstStyle>
          <a:p>
            <a:fld id="{9F68391F-BA7B-4293-B5E3-8DBFBEAE65A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208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H" panose="00020600040101010101" pitchFamily="18" charset="-122"/>
        <a:ea typeface="阿里巴巴普惠体 H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H" panose="00020600040101010101" pitchFamily="18" charset="-122"/>
        <a:ea typeface="阿里巴巴普惠体 H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H" panose="00020600040101010101" pitchFamily="18" charset="-122"/>
        <a:ea typeface="阿里巴巴普惠体 H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H" panose="00020600040101010101" pitchFamily="18" charset="-122"/>
        <a:ea typeface="阿里巴巴普惠体 H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H" panose="00020600040101010101" pitchFamily="18" charset="-122"/>
        <a:ea typeface="阿里巴巴普惠体 H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7565D9-62FA-46F2-8A57-B092C8792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B9316F-9107-4DDB-AD08-E1D7CE804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777D2B-F84E-4BE4-B9D4-F1A01A707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333689-A931-45C2-BBCA-6428DC63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D4252A-4BAA-4DF1-9A99-B7C02E95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72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344DC3-6600-4749-AC3F-54C46D4B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949D47B-8968-4D5D-8AAD-063E29BAF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D53F22-37BA-4481-9393-F4B3D301A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81F1E5-EB76-431D-9C26-D8353D77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B0949C-2594-41C6-BBE2-A63516B2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25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1E9B74-2F3E-4003-A4B9-B5FEA1C5E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C995DC-B554-4EC0-B21D-D2961BF89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645F28-EA06-48E1-9ADD-FCD8A46B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9A6E27-9DBA-4263-AA39-21A2895D6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743CFD-6FE0-4369-B372-564B8876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55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46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 userDrawn="1"/>
        </p:nvSpPr>
        <p:spPr>
          <a:xfrm rot="10800000">
            <a:off x="0" y="-1"/>
            <a:ext cx="883920" cy="76200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H" panose="00020600040101010101" pitchFamily="18" charset="-122"/>
              <a:ea typeface="阿里巴巴普惠体 H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851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6B3FEC-9D31-483A-8CCD-40C55368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25A325-82A2-42EC-88DF-967E7B81C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571C13-162E-4D23-BA69-21BBD3491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C4AAF6-EFA5-4F26-BDB8-8EAF3B85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C766CE-E8F7-471E-83FC-7DE0483B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05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83F4D5-E80B-490F-95F8-0A292969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765752-C3B7-43E7-AC94-6B3CECD1E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C484B8-8B34-4DB1-A948-B9F645B4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B0802C-D42D-4057-AE8D-CD3B08F0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D71CAD-A61C-435A-9B8E-D77ED610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53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A39F7F-E935-4BE8-9DB1-C177A199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A1AF6D-33BC-44D3-B52D-D74E99635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A8A5629-1462-40CA-BCA0-E3646D12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C195A5-5ED3-41D1-A4CC-D685805C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450417-033F-4762-B2EE-3089DDC1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FAB1D3-E72E-4406-83F7-8E693E4A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84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29F3FC-2E83-4FA2-A6CD-A6816526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BE7E2D-87A8-49EA-83B4-7B63B879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1C08DA-6BC3-413A-8BF2-96D34B51B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8670A83-59A0-4839-8600-CFA46EADA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32DDAE8-5AF6-46E2-8317-49397DF5F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B76E525-138E-44E7-993C-5CC3EEC2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4C87968-3DDD-4D09-BA38-1583C595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D6F8FC1-37CE-4C6D-A5E8-3A644209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99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838C5A-AC3F-4850-9692-EB6F9C0C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9E34C8-8CE7-4D47-9D64-DFEF0900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652C9B8-E457-4965-B727-2319C3BE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25AB7-2C0F-4896-ACBE-2F28AD15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259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1CAC27F-E146-4045-AE59-6CF25389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58FA2A3-40C4-43B8-A7B0-A4597C9B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3487079-D743-49E0-A701-22CA09AD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27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6A9149-9D70-4F65-85D0-0ED5B1E92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5128D0-1289-49B4-8042-C6C2BD46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24537E-8ED6-468B-85A5-EB08E1276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0F8755-6BF6-46DC-BE0D-9E62FDF2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B68914-CC5D-4DCF-B7DE-9F04F03E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D8E7C1-231E-4BA9-8EF5-EDA25D9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452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2624AD-FCAB-4FCC-9EF9-7CBC436C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78F3286-E467-4CF9-AC00-A0AF7E3CD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146E97-6D6E-4E84-BAEB-81707869B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6058DFE-DCD6-442D-851B-51C9B82D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EB0-9081-4A8B-BC6A-342DAEC0CE3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99A094-8925-4D39-9110-DD71C7DC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3B29FB-97F9-453D-98E7-986A15D5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156D-A3B5-40AD-BC7D-AAB9597ADF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4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8210EEE-E7F3-4E87-8D96-DE113A053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F529D2-1B75-4822-8BC2-3C4AEE2B7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792CD3-AAB9-4680-9F22-5EC8C92C3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</a:defRPr>
            </a:lvl1pPr>
          </a:lstStyle>
          <a:p>
            <a:fld id="{F8F22EB0-9081-4A8B-BC6A-342DAEC0CE36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A3B88A-DC7C-446F-89AB-C7011A255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C1F573-B30D-4F6C-BB8A-F25F33AEB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</a:defRPr>
            </a:lvl1pPr>
          </a:lstStyle>
          <a:p>
            <a:fld id="{D464156D-A3B5-40AD-BC7D-AAB9597ADF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09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H" panose="00020600040101010101" pitchFamily="18" charset="-122"/>
          <a:ea typeface="阿里巴巴普惠体 H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H" panose="00020600040101010101" pitchFamily="18" charset="-122"/>
          <a:ea typeface="阿里巴巴普惠体 H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H" panose="00020600040101010101" pitchFamily="18" charset="-122"/>
          <a:ea typeface="阿里巴巴普惠体 H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H" panose="00020600040101010101" pitchFamily="18" charset="-122"/>
          <a:ea typeface="阿里巴巴普惠体 H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H" panose="00020600040101010101" pitchFamily="18" charset="-122"/>
          <a:ea typeface="阿里巴巴普惠体 H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g"/><Relationship Id="rId2" Type="http://schemas.openxmlformats.org/officeDocument/2006/relationships/hyperlink" Target="http://www.cbc.ytu.edu.cn/swsyzx/html/zhaopianjijin/20070531/41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hyperlink" Target="http://www.cbc.ytu.edu.cn/swsyzx/html/zhaopianjijin/20070531/41_2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.baidu.com/i?ct=503316480&amp;z=0&amp;tn=baiduimagedetail&amp;word=%B6%AF%CC%ACppt%B1%B3%BE%B0%BA%FB%B5%FB&amp;in=3775&amp;cl=2&amp;lm=-1&amp;pn=185&amp;rn=1&amp;di=39199130925&amp;ln=194&amp;fr=&amp;fmq=&amp;ic=0&amp;s=0&amp;se=1&amp;sme=0&amp;tab=&amp;width=&amp;height=&amp;face=0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rot="10800000">
            <a:off x="682766" y="1355218"/>
            <a:ext cx="3853186" cy="3321712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等腰三角形 6"/>
          <p:cNvSpPr/>
          <p:nvPr/>
        </p:nvSpPr>
        <p:spPr>
          <a:xfrm rot="10800000">
            <a:off x="1578604" y="958761"/>
            <a:ext cx="3853186" cy="3321712"/>
          </a:xfrm>
          <a:prstGeom prst="triangle">
            <a:avLst/>
          </a:prstGeom>
          <a:noFill/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等腰三角形 7"/>
          <p:cNvSpPr/>
          <p:nvPr/>
        </p:nvSpPr>
        <p:spPr>
          <a:xfrm rot="10800000">
            <a:off x="4345023" y="3905671"/>
            <a:ext cx="1250527" cy="107804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1564090" y="2490957"/>
            <a:ext cx="3703940" cy="319305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25" y="1458731"/>
            <a:ext cx="4567069" cy="3957481"/>
          </a:xfrm>
          <a:prstGeom prst="rect">
            <a:avLst/>
          </a:prstGeom>
        </p:spPr>
      </p:pic>
      <p:sp>
        <p:nvSpPr>
          <p:cNvPr id="12" name="Rectangle: Rounded Corners 40"/>
          <p:cNvSpPr/>
          <p:nvPr/>
        </p:nvSpPr>
        <p:spPr bwMode="auto">
          <a:xfrm rot="16200000">
            <a:off x="6956355" y="4333968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0F0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: Rounded Corners 43"/>
          <p:cNvSpPr/>
          <p:nvPr/>
        </p:nvSpPr>
        <p:spPr bwMode="auto">
          <a:xfrm rot="16200000">
            <a:off x="8647220" y="4333968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201716" y="2490389"/>
            <a:ext cx="4879329" cy="1614104"/>
            <a:chOff x="1510350" y="2866444"/>
            <a:chExt cx="3889225" cy="1286573"/>
          </a:xfrm>
        </p:grpSpPr>
        <p:sp>
          <p:nvSpPr>
            <p:cNvPr id="15" name="矩形 14"/>
            <p:cNvSpPr/>
            <p:nvPr/>
          </p:nvSpPr>
          <p:spPr bwMode="auto">
            <a:xfrm>
              <a:off x="1510350" y="2866444"/>
              <a:ext cx="3889225" cy="662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48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阿里巴巴普惠体 H" panose="00020600040101010101" pitchFamily="18" charset="-122"/>
                  <a:sym typeface="Arial" panose="020B0604020202020204" pitchFamily="34" charset="0"/>
                </a:rPr>
                <a:t>动物细胞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634862" y="3563329"/>
              <a:ext cx="3764713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8" name="矩形 17"/>
          <p:cNvSpPr/>
          <p:nvPr/>
        </p:nvSpPr>
        <p:spPr bwMode="auto">
          <a:xfrm>
            <a:off x="6278259" y="1844058"/>
            <a:ext cx="3288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CN" altLang="en-US" sz="3600" b="1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第二章  第一节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145672" y="4046375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145672" y="3505561"/>
            <a:ext cx="4879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人教版  生物（初中）  （七年级 上）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22713" y="4912404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13578" y="4912404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2020.4.30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452787" y="517717"/>
            <a:ext cx="1121978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表格 2048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6419052"/>
              </p:ext>
            </p:extLst>
          </p:nvPr>
        </p:nvGraphicFramePr>
        <p:xfrm>
          <a:off x="2131061" y="1554441"/>
          <a:ext cx="8153400" cy="4815919"/>
        </p:xfrm>
        <a:graphic>
          <a:graphicData uri="http://schemas.openxmlformats.org/drawingml/2006/table">
            <a:tbl>
              <a:tblPr/>
              <a:tblGrid>
                <a:gridCol w="2288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176"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360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植物细胞</a:t>
                      </a: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动物细胞</a:t>
                      </a: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629"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细胞壁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629"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细胞膜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629"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细胞质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629"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细胞核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629"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液    泡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629"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叶绿体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40000"/>
                        <a:buBlip>
                          <a:blip r:embed="rId3"/>
                        </a:buBlip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defRPr>
                      </a:lvl1pPr>
                      <a:lvl2pPr marL="357505" lvl="1" indent="-357505" algn="just" defTabSz="91440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itchFamily="1" charset="-122"/>
                        <a:buChar char=" "/>
                        <a:defRPr sz="1400" b="0" i="0" u="none" kern="1200" baseline="0">
                          <a:solidFill>
                            <a:srgbClr val="7D7D7D"/>
                          </a:solidFill>
                          <a:latin typeface="幼圆" pitchFamily="1" charset="-122"/>
                          <a:ea typeface="幼圆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2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517" name="矩形 20516"/>
          <p:cNvSpPr/>
          <p:nvPr/>
        </p:nvSpPr>
        <p:spPr>
          <a:xfrm>
            <a:off x="2209800" y="3124201"/>
            <a:ext cx="184731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518" name="矩形 20517"/>
          <p:cNvSpPr/>
          <p:nvPr/>
        </p:nvSpPr>
        <p:spPr>
          <a:xfrm>
            <a:off x="2362200" y="3962401"/>
            <a:ext cx="184731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519" name="矩形 20518"/>
          <p:cNvSpPr/>
          <p:nvPr/>
        </p:nvSpPr>
        <p:spPr>
          <a:xfrm>
            <a:off x="2286000" y="4724401"/>
            <a:ext cx="184731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520" name="矩形 20519"/>
          <p:cNvSpPr/>
          <p:nvPr/>
        </p:nvSpPr>
        <p:spPr>
          <a:xfrm>
            <a:off x="2590800" y="5768976"/>
            <a:ext cx="184731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521" name="矩形 20520"/>
          <p:cNvSpPr/>
          <p:nvPr/>
        </p:nvSpPr>
        <p:spPr>
          <a:xfrm>
            <a:off x="2286000" y="2286001"/>
            <a:ext cx="184731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522" name="矩形 20521"/>
          <p:cNvSpPr/>
          <p:nvPr/>
        </p:nvSpPr>
        <p:spPr>
          <a:xfrm>
            <a:off x="5568950" y="2273059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20523" name="矩形 20522"/>
          <p:cNvSpPr/>
          <p:nvPr/>
        </p:nvSpPr>
        <p:spPr>
          <a:xfrm>
            <a:off x="8464550" y="2273059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没有</a:t>
            </a:r>
          </a:p>
        </p:txBody>
      </p:sp>
      <p:sp>
        <p:nvSpPr>
          <p:cNvPr id="20524" name="矩形 20523"/>
          <p:cNvSpPr/>
          <p:nvPr/>
        </p:nvSpPr>
        <p:spPr>
          <a:xfrm>
            <a:off x="5568950" y="2975274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20525" name="矩形 20524"/>
          <p:cNvSpPr/>
          <p:nvPr/>
        </p:nvSpPr>
        <p:spPr>
          <a:xfrm>
            <a:off x="8464550" y="3016550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有</a:t>
            </a:r>
          </a:p>
        </p:txBody>
      </p:sp>
      <p:sp>
        <p:nvSpPr>
          <p:cNvPr id="20526" name="矩形 20525"/>
          <p:cNvSpPr/>
          <p:nvPr/>
        </p:nvSpPr>
        <p:spPr>
          <a:xfrm>
            <a:off x="5563553" y="3695999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20527" name="矩形 20526"/>
          <p:cNvSpPr/>
          <p:nvPr/>
        </p:nvSpPr>
        <p:spPr>
          <a:xfrm>
            <a:off x="8464550" y="3659689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20528" name="矩形 20527"/>
          <p:cNvSpPr/>
          <p:nvPr/>
        </p:nvSpPr>
        <p:spPr>
          <a:xfrm>
            <a:off x="5563553" y="4493568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20529" name="矩形 20528"/>
          <p:cNvSpPr/>
          <p:nvPr/>
        </p:nvSpPr>
        <p:spPr>
          <a:xfrm>
            <a:off x="8460738" y="4403762"/>
            <a:ext cx="1562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20530" name="矩形 20529"/>
          <p:cNvSpPr/>
          <p:nvPr/>
        </p:nvSpPr>
        <p:spPr>
          <a:xfrm>
            <a:off x="4979353" y="5072726"/>
            <a:ext cx="25146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有大型液泡</a:t>
            </a:r>
          </a:p>
        </p:txBody>
      </p:sp>
      <p:sp>
        <p:nvSpPr>
          <p:cNvPr id="20531" name="矩形 20530"/>
          <p:cNvSpPr/>
          <p:nvPr/>
        </p:nvSpPr>
        <p:spPr>
          <a:xfrm>
            <a:off x="7748775" y="5046901"/>
            <a:ext cx="30480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没有大型液泡</a:t>
            </a:r>
          </a:p>
        </p:txBody>
      </p:sp>
      <p:sp>
        <p:nvSpPr>
          <p:cNvPr id="20532" name="矩形 20531"/>
          <p:cNvSpPr/>
          <p:nvPr/>
        </p:nvSpPr>
        <p:spPr>
          <a:xfrm>
            <a:off x="4979353" y="5791344"/>
            <a:ext cx="27305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绿色细胞有</a:t>
            </a:r>
          </a:p>
        </p:txBody>
      </p:sp>
      <p:sp>
        <p:nvSpPr>
          <p:cNvPr id="20533" name="矩形 20532"/>
          <p:cNvSpPr/>
          <p:nvPr/>
        </p:nvSpPr>
        <p:spPr>
          <a:xfrm>
            <a:off x="7236461" y="5790392"/>
            <a:ext cx="30480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没有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7917421-9655-4266-9F77-6C6FA777A4AB}"/>
              </a:ext>
            </a:extLst>
          </p:cNvPr>
          <p:cNvSpPr txBox="1"/>
          <p:nvPr/>
        </p:nvSpPr>
        <p:spPr>
          <a:xfrm>
            <a:off x="885372" y="464457"/>
            <a:ext cx="5464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动物细胞和植物细胞的区别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7" grpId="0"/>
      <p:bldP spid="20518" grpId="0"/>
      <p:bldP spid="20519" grpId="0"/>
      <p:bldP spid="20520" grpId="0"/>
      <p:bldP spid="20521" grpId="0"/>
      <p:bldP spid="20522" grpId="0"/>
      <p:bldP spid="20523" grpId="0"/>
      <p:bldP spid="20524" grpId="0"/>
      <p:bldP spid="20525" grpId="0"/>
      <p:bldP spid="20526" grpId="0"/>
      <p:bldP spid="20527" grpId="0"/>
      <p:bldP spid="20528" grpId="0"/>
      <p:bldP spid="20529" grpId="0"/>
      <p:bldP spid="20530" grpId="0"/>
      <p:bldP spid="20531" grpId="0"/>
      <p:bldP spid="20532" grpId="0"/>
      <p:bldP spid="205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 descr="21036024a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540" y="2001521"/>
            <a:ext cx="2892372" cy="159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5" descr="21036024051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109" y="2001842"/>
            <a:ext cx="2760105" cy="159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75751" y="4138331"/>
            <a:ext cx="2875152" cy="2155287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59623" y="4312254"/>
            <a:ext cx="2777791" cy="178981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254540" y="1294384"/>
            <a:ext cx="6214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注：病毒没有细胞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AAC3049-EF99-4C5F-9397-41F3FD976EBF}"/>
              </a:ext>
            </a:extLst>
          </p:cNvPr>
          <p:cNvSpPr txBox="1"/>
          <p:nvPr/>
        </p:nvSpPr>
        <p:spPr>
          <a:xfrm>
            <a:off x="885372" y="464457"/>
            <a:ext cx="5665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细胞是构成生物体的基本单位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gallery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2810828" y="1545466"/>
            <a:ext cx="7937500" cy="3406775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7494B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755391" y="1634365"/>
            <a:ext cx="30241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制作临时装片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152391" y="3437765"/>
            <a:ext cx="752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823296" y="3313940"/>
            <a:ext cx="3527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观察临时装片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749989" y="4941764"/>
            <a:ext cx="3097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动物细胞结构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465253" y="1634364"/>
            <a:ext cx="4254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擦、滴、刮、涂、盖、染、吸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492240" y="4142784"/>
            <a:ext cx="2668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细胞膜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465253" y="5033202"/>
            <a:ext cx="269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细胞质</a:t>
            </a:r>
          </a:p>
        </p:txBody>
      </p:sp>
      <p:grpSp>
        <p:nvGrpSpPr>
          <p:cNvPr id="23574" name="Group 22"/>
          <p:cNvGrpSpPr/>
          <p:nvPr/>
        </p:nvGrpSpPr>
        <p:grpSpPr bwMode="auto">
          <a:xfrm>
            <a:off x="6465253" y="5931580"/>
            <a:ext cx="3171825" cy="461963"/>
            <a:chOff x="0" y="0"/>
            <a:chExt cx="945" cy="291"/>
          </a:xfrm>
        </p:grpSpPr>
        <p:sp>
          <p:nvSpPr>
            <p:cNvPr id="23575" name="AutoShape 23"/>
            <p:cNvSpPr>
              <a:spLocks noChangeArrowheads="1"/>
            </p:cNvSpPr>
            <p:nvPr/>
          </p:nvSpPr>
          <p:spPr bwMode="auto">
            <a:xfrm>
              <a:off x="28" y="10"/>
              <a:ext cx="917" cy="24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77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细胞核</a:t>
              </a: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6A89BBFC-F859-43E3-A924-576B36EA95A1}"/>
              </a:ext>
            </a:extLst>
          </p:cNvPr>
          <p:cNvSpPr txBox="1"/>
          <p:nvPr/>
        </p:nvSpPr>
        <p:spPr>
          <a:xfrm>
            <a:off x="885372" y="4644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课堂小结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3ED60BC-1F91-4688-80ED-639A4AD7F9D4}"/>
              </a:ext>
            </a:extLst>
          </p:cNvPr>
          <p:cNvSpPr txBox="1"/>
          <p:nvPr/>
        </p:nvSpPr>
        <p:spPr>
          <a:xfrm>
            <a:off x="1300044" y="3248853"/>
            <a:ext cx="2406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观察动物细胞</a:t>
            </a:r>
          </a:p>
        </p:txBody>
      </p:sp>
      <p:sp>
        <p:nvSpPr>
          <p:cNvPr id="4" name="左大括号 3">
            <a:extLst>
              <a:ext uri="{FF2B5EF4-FFF2-40B4-BE49-F238E27FC236}">
                <a16:creationId xmlns:a16="http://schemas.microsoft.com/office/drawing/2014/main" id="{5F3998ED-BF0F-481E-B4E9-8E65042C7279}"/>
              </a:ext>
            </a:extLst>
          </p:cNvPr>
          <p:cNvSpPr/>
          <p:nvPr/>
        </p:nvSpPr>
        <p:spPr>
          <a:xfrm>
            <a:off x="3528777" y="1789835"/>
            <a:ext cx="116679" cy="340677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左大括号 4">
            <a:extLst>
              <a:ext uri="{FF2B5EF4-FFF2-40B4-BE49-F238E27FC236}">
                <a16:creationId xmlns:a16="http://schemas.microsoft.com/office/drawing/2014/main" id="{E25A6BEA-5664-415A-9C7F-2566B57EAC4C}"/>
              </a:ext>
            </a:extLst>
          </p:cNvPr>
          <p:cNvSpPr/>
          <p:nvPr/>
        </p:nvSpPr>
        <p:spPr>
          <a:xfrm>
            <a:off x="6085840" y="4348692"/>
            <a:ext cx="131605" cy="182145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2"/>
          <p:cNvSpPr>
            <a:spLocks noGrp="1"/>
          </p:cNvSpPr>
          <p:nvPr>
            <p:ph idx="4294967295"/>
          </p:nvPr>
        </p:nvSpPr>
        <p:spPr>
          <a:xfrm>
            <a:off x="1800225" y="1546859"/>
            <a:ext cx="10391775" cy="583565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1.下列关于制作和观察人口腔上皮细胞实验的叙述，错误的是   (          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A．用凉开水漱口                  B．在载玻片上滴加生理盐水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C．用碘液进行染色               D．口腔上皮细胞包括细胞壁、细胞质和细胞核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2.植物细胞与动物细胞都有的结构是  （           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A．叶绿体     B．线粒体        C．细胞壁       D．液泡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3.下列哪种细胞与人体口腔上皮细胞的基本结构相同 （            ）</a:t>
            </a:r>
            <a:endParaRPr lang="en-US" altLang="zh-CN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A．洋葱鳞片叶表皮细胞           B．西红柿果肉细胞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C．黑藻叶片细胞                      D．血管内表皮细胞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61462" y="1546859"/>
            <a:ext cx="102711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6684" y="3299172"/>
            <a:ext cx="123983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163561" y="4464684"/>
            <a:ext cx="773112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57AE942-6197-407E-85D3-C7ECC6C6807A}"/>
              </a:ext>
            </a:extLst>
          </p:cNvPr>
          <p:cNvSpPr txBox="1"/>
          <p:nvPr/>
        </p:nvSpPr>
        <p:spPr>
          <a:xfrm>
            <a:off x="885372" y="4644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当堂练习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801053" y="1465898"/>
            <a:ext cx="10974387" cy="5192713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4.构成桃树结构和功能的基本单位是   (        )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A. 细胞 　　　　　   B. 细胞壁 　　　　　　　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C. 细胞质 　　　　　D. 叶绿体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zh-CN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。制作人的口腔上皮细胞临时装片的正确顺序是（       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①在漱净的口腔内侧壁刮取上皮细胞 ②擦干净载玻片和盖玻片 ③盖上盖玻片 ④把从口腔内取出的碎屑涂在载玻片上的水滴中  ⑤在载玻片的中央滴一滴生理盐水  ⑥滴碘液染色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A.</a:t>
            </a: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①②③④⑤⑥                                                    </a:t>
            </a:r>
            <a:r>
              <a:rPr lang="en-US" altLang="zh-CN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B.</a:t>
            </a: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②①③④⑤⑥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C.</a:t>
            </a: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②⑤①④③⑥                                                    </a:t>
            </a:r>
            <a:r>
              <a:rPr lang="en-US" altLang="zh-CN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D.</a:t>
            </a:r>
            <a:r>
              <a:rPr lang="zh-CN" altLang="en-US" sz="2000" noProof="1"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①④③⑥⑤②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2000" noProof="1">
              <a:latin typeface="Arial" panose="020B0604020202020204" pitchFamily="34" charset="0"/>
              <a:ea typeface="思源黑体 CN Regular" panose="020B05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47481" y="1465898"/>
            <a:ext cx="169703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48609" y="3258822"/>
            <a:ext cx="109855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C03B3E3-D4A2-442A-9D86-CA7E95B9EAC5}"/>
              </a:ext>
            </a:extLst>
          </p:cNvPr>
          <p:cNvSpPr txBox="1"/>
          <p:nvPr/>
        </p:nvSpPr>
        <p:spPr>
          <a:xfrm>
            <a:off x="885372" y="4644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当堂练习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阿里巴巴普惠体 H" panose="00020600040101010101" pitchFamily="18" charset="-122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H" panose="00020600040101010101" pitchFamily="18" charset="-122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阿里巴巴普惠体 H" panose="00020600040101010101" pitchFamily="18" charset="-122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文本框 22530"/>
          <p:cNvSpPr txBox="1"/>
          <p:nvPr/>
        </p:nvSpPr>
        <p:spPr>
          <a:xfrm>
            <a:off x="1798442" y="1854054"/>
            <a:ext cx="8926195" cy="11350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公安部门得到一份生物样品，从外形上分辨不出是取自植物体还是动物体。如果允许你借助显微镜，你怎样将它鉴定出来？</a:t>
            </a:r>
          </a:p>
        </p:txBody>
      </p:sp>
      <p:sp>
        <p:nvSpPr>
          <p:cNvPr id="22532" name="文本框 22531"/>
          <p:cNvSpPr txBox="1"/>
          <p:nvPr/>
        </p:nvSpPr>
        <p:spPr>
          <a:xfrm>
            <a:off x="1798442" y="4297363"/>
            <a:ext cx="8496300" cy="96128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答案提示：将材料制作成临时装片，放在显微镜下观察细胞结构，如有细胞壁、液泡、叶绿体等结构则说明是植物，否则是动物。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1292D77-E4B7-4A4A-B57A-74F6DF3B05ED}"/>
              </a:ext>
            </a:extLst>
          </p:cNvPr>
          <p:cNvSpPr txBox="1"/>
          <p:nvPr/>
        </p:nvSpPr>
        <p:spPr>
          <a:xfrm>
            <a:off x="885372" y="4644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rot="10800000">
            <a:off x="682766" y="1355218"/>
            <a:ext cx="3853186" cy="3321712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等腰三角形 6"/>
          <p:cNvSpPr/>
          <p:nvPr/>
        </p:nvSpPr>
        <p:spPr>
          <a:xfrm rot="10800000">
            <a:off x="1578604" y="958761"/>
            <a:ext cx="3853186" cy="3321712"/>
          </a:xfrm>
          <a:prstGeom prst="triangle">
            <a:avLst/>
          </a:prstGeom>
          <a:noFill/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等腰三角形 7"/>
          <p:cNvSpPr/>
          <p:nvPr/>
        </p:nvSpPr>
        <p:spPr>
          <a:xfrm rot="10800000">
            <a:off x="4345023" y="3905671"/>
            <a:ext cx="1250527" cy="107804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1564090" y="2490957"/>
            <a:ext cx="3703940" cy="319305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25" y="1458731"/>
            <a:ext cx="4567069" cy="3957481"/>
          </a:xfrm>
          <a:prstGeom prst="rect">
            <a:avLst/>
          </a:prstGeom>
        </p:spPr>
      </p:pic>
      <p:sp>
        <p:nvSpPr>
          <p:cNvPr id="12" name="Rectangle: Rounded Corners 40"/>
          <p:cNvSpPr/>
          <p:nvPr/>
        </p:nvSpPr>
        <p:spPr bwMode="auto">
          <a:xfrm rot="16200000">
            <a:off x="7423437" y="4333968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0F0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: Rounded Corners 43"/>
          <p:cNvSpPr/>
          <p:nvPr/>
        </p:nvSpPr>
        <p:spPr bwMode="auto">
          <a:xfrm rot="16200000">
            <a:off x="9114302" y="4333968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533859" y="2532295"/>
            <a:ext cx="5302291" cy="1572197"/>
            <a:chOff x="1402792" y="2899847"/>
            <a:chExt cx="4226360" cy="1253170"/>
          </a:xfrm>
        </p:grpSpPr>
        <p:sp>
          <p:nvSpPr>
            <p:cNvPr id="15" name="矩形 14"/>
            <p:cNvSpPr/>
            <p:nvPr/>
          </p:nvSpPr>
          <p:spPr bwMode="auto">
            <a:xfrm>
              <a:off x="1402792" y="2899847"/>
              <a:ext cx="4226360" cy="662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48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阿里巴巴普惠体 H" panose="00020600040101010101" pitchFamily="18" charset="-122"/>
                  <a:sym typeface="Arial" panose="020B0604020202020204" pitchFamily="34" charset="0"/>
                </a:rPr>
                <a:t>感谢你的仔细聆听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634862" y="3563329"/>
              <a:ext cx="3764713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8" name="矩形 17"/>
          <p:cNvSpPr/>
          <p:nvPr/>
        </p:nvSpPr>
        <p:spPr bwMode="auto">
          <a:xfrm>
            <a:off x="6612754" y="1844058"/>
            <a:ext cx="3284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CN" altLang="en-US" sz="3600" b="1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第二章  第一节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594676" y="4034130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94676" y="3493316"/>
            <a:ext cx="4879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人教版  生物（初中）  （七年级 上）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889795" y="4912404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580660" y="4912404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2020.4.30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452787" y="517717"/>
            <a:ext cx="1121978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H" panose="00020600040101010101" pitchFamily="18" charset="-122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阿里巴巴普惠体 H" panose="00020600040101010101" pitchFamily="18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6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85372" y="464457"/>
            <a:ext cx="3135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植物细胞模式图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A766EA-8AC1-4214-91FC-462BD0EE3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974" y="1666240"/>
            <a:ext cx="3951864" cy="438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38F8E63F-6E42-43B1-BD04-6FC6B0C87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17" y="1923240"/>
            <a:ext cx="1919952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8080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细胞核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439E6E77-3597-42A6-88AF-177366020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230396"/>
            <a:ext cx="1656148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8080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细胞质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9FAC5FEF-4C71-4DBF-AE30-565302E2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36341"/>
            <a:ext cx="15637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8080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细胞壁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FAC67AA0-35A4-4004-9FE4-0120DA575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875" y="3163970"/>
            <a:ext cx="141747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8080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液泡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3F741DB7-F2C8-40CB-B2E2-A61E5BCA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653" y="3546879"/>
            <a:ext cx="192546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8080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线粒体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AEB2A38F-7144-462E-9E0A-5DF09874F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17" y="4267954"/>
            <a:ext cx="192546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8080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叶绿体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3B6A4D44-32F9-4B6A-9680-14C86F7B4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17" y="2559269"/>
            <a:ext cx="1925469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8080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细胞膜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AF4D06A1-5BCD-4229-97D6-00C75A4F3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475" y="2943230"/>
            <a:ext cx="16561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保护和支持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F83360F-30C5-4BA4-972A-5AFB11F7F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5287" y="2607996"/>
            <a:ext cx="2873179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保护并控制物质的进出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308CEAD3-AFC9-40A7-BD01-55217999B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9770" y="4298731"/>
            <a:ext cx="22926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进行光合作用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D591D248-EAF7-481D-BCDE-DCCCE1598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475" y="1969549"/>
            <a:ext cx="28139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控制中心（遗传物质）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DE5CF705-781C-47F9-B58C-79BB1E691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475" y="3250190"/>
            <a:ext cx="2181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内含细胞液</a:t>
            </a: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7F710299-86F0-452D-80B1-3E9E1B335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475" y="2281161"/>
            <a:ext cx="2136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新陈代谢的场所</a:t>
            </a: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12570AD1-C8C5-4849-A65A-BBFC5601D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958" y="3607701"/>
            <a:ext cx="18894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E163E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提供能量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/>
      <p:bldP spid="7" grpId="0" bldLvl="0"/>
      <p:bldP spid="8" grpId="0" bldLvl="0"/>
      <p:bldP spid="9" grpId="0" bldLvl="0"/>
      <p:bldP spid="10" grpId="0" bldLvl="0"/>
      <p:bldP spid="11" grpId="0" bldLvl="0"/>
      <p:bldP spid="12" grpId="0" bldLvl="0" animBg="1"/>
      <p:bldP spid="13" grpId="0" bldLvl="0"/>
      <p:bldP spid="14" grpId="0" bldLvl="0" animBg="1"/>
      <p:bldP spid="15" grpId="0" bldLvl="0" animBg="1"/>
      <p:bldP spid="16" grpId="0" bldLvl="0" animBg="1"/>
      <p:bldP spid="17" grpId="0" bldLvl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7169"/>
          <p:cNvSpPr txBox="1"/>
          <p:nvPr/>
        </p:nvSpPr>
        <p:spPr>
          <a:xfrm>
            <a:off x="3021013" y="1870076"/>
            <a:ext cx="50419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zh-CN" altLang="en-US" dirty="0">
              <a:solidFill>
                <a:srgbClr val="8E163E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1" name="文本框 7171"/>
          <p:cNvSpPr txBox="1"/>
          <p:nvPr/>
        </p:nvSpPr>
        <p:spPr>
          <a:xfrm>
            <a:off x="969963" y="1870076"/>
            <a:ext cx="9144000" cy="32918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30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、进一步学会制作临时装片的基本方法。</a:t>
            </a:r>
          </a:p>
          <a:p>
            <a:pPr fontAlgn="base">
              <a:lnSpc>
                <a:spcPct val="300000"/>
              </a:lnSpc>
              <a:spcBef>
                <a:spcPct val="1000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、说出人口腔上皮细胞的基本结构。</a:t>
            </a:r>
          </a:p>
          <a:p>
            <a:pPr fontAlgn="base">
              <a:lnSpc>
                <a:spcPct val="300000"/>
              </a:lnSpc>
              <a:spcBef>
                <a:spcPct val="1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3、掌握动植物细胞结构的主要不同点。</a:t>
            </a:r>
          </a:p>
        </p:txBody>
      </p:sp>
      <p:sp>
        <p:nvSpPr>
          <p:cNvPr id="7172" name="矩形 7172"/>
          <p:cNvSpPr/>
          <p:nvPr/>
        </p:nvSpPr>
        <p:spPr>
          <a:xfrm>
            <a:off x="1524000" y="3429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7494B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3" name="矩形 7173">
            <a:hlinkClick r:id="rId2"/>
          </p:cNvPr>
          <p:cNvSpPr/>
          <p:nvPr/>
        </p:nvSpPr>
        <p:spPr>
          <a:xfrm>
            <a:off x="1524000" y="47625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7494B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2E5C173-2FFD-478A-A19F-B9A5DC62429B}"/>
              </a:ext>
            </a:extLst>
          </p:cNvPr>
          <p:cNvSpPr txBox="1"/>
          <p:nvPr/>
        </p:nvSpPr>
        <p:spPr>
          <a:xfrm>
            <a:off x="885372" y="4644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004119" y="1304292"/>
            <a:ext cx="4465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擦净载玻片和盖玻片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6219191" y="1699235"/>
            <a:ext cx="0" cy="3810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004436" y="2047561"/>
            <a:ext cx="32976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滴加</a:t>
            </a:r>
            <a:r>
              <a:rPr kumimoji="1"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1——2</a:t>
            </a:r>
            <a:r>
              <a:rPr kumimoji="1"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滴</a:t>
            </a:r>
            <a:r>
              <a:rPr kumimoji="1" lang="zh-CN" altLang="en-US" sz="2400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生理盐水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219191" y="2378685"/>
            <a:ext cx="0" cy="3810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004118" y="2676815"/>
            <a:ext cx="5327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用牙签取口腔内侧壁细胞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6218556" y="3050554"/>
            <a:ext cx="0" cy="3810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959509" y="3356257"/>
            <a:ext cx="54168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放在载玻片上的生理盐水滴中涂抹几下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249038" y="4543688"/>
            <a:ext cx="1270" cy="372256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249672" y="3776347"/>
            <a:ext cx="1270" cy="381635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002531" y="4082023"/>
            <a:ext cx="2432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盖上盖玻片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6249672" y="5347313"/>
            <a:ext cx="0" cy="3810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959509" y="4885648"/>
            <a:ext cx="3852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染色（用稀碘液）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807663" y="1273514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擦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807665" y="201904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滴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807663" y="2667284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刮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827036" y="333115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涂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3835221" y="405124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盖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807664" y="57066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吸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3835220" y="4824093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染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4656138" y="61658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4959509" y="5768180"/>
            <a:ext cx="6192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用吸水纸从盖玻片另一侧吸引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34BB860-C89C-48F0-9AA4-1D7AA1495385}"/>
              </a:ext>
            </a:extLst>
          </p:cNvPr>
          <p:cNvSpPr txBox="1"/>
          <p:nvPr/>
        </p:nvSpPr>
        <p:spPr>
          <a:xfrm>
            <a:off x="885372" y="464457"/>
            <a:ext cx="3557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一、制作临时装片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DE3C802-62BB-471D-B7E2-2968A4B825DF}"/>
              </a:ext>
            </a:extLst>
          </p:cNvPr>
          <p:cNvSpPr txBox="1"/>
          <p:nvPr/>
        </p:nvSpPr>
        <p:spPr>
          <a:xfrm>
            <a:off x="1636878" y="3567890"/>
            <a:ext cx="1451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方法步骤</a:t>
            </a:r>
          </a:p>
        </p:txBody>
      </p:sp>
      <p:sp>
        <p:nvSpPr>
          <p:cNvPr id="3" name="左大括号 2">
            <a:extLst>
              <a:ext uri="{FF2B5EF4-FFF2-40B4-BE49-F238E27FC236}">
                <a16:creationId xmlns:a16="http://schemas.microsoft.com/office/drawing/2014/main" id="{7627F5EC-B474-4778-8CF4-9912FAF22199}"/>
              </a:ext>
            </a:extLst>
          </p:cNvPr>
          <p:cNvSpPr/>
          <p:nvPr/>
        </p:nvSpPr>
        <p:spPr>
          <a:xfrm>
            <a:off x="3312230" y="1698627"/>
            <a:ext cx="121850" cy="423195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ldLvl="0"/>
      <p:bldP spid="46084" grpId="0" bldLvl="0" animBg="1"/>
      <p:bldP spid="46085" grpId="0" bldLvl="0"/>
      <p:bldP spid="46086" grpId="0" bldLvl="0" animBg="1"/>
      <p:bldP spid="46087" grpId="0" bldLvl="0"/>
      <p:bldP spid="46088" grpId="0" bldLvl="0" animBg="1"/>
      <p:bldP spid="46089" grpId="0" bldLvl="0"/>
      <p:bldP spid="46090" grpId="0" bldLvl="0" animBg="1"/>
      <p:bldP spid="46091" grpId="0" bldLvl="0" animBg="1"/>
      <p:bldP spid="46092" grpId="0" bldLvl="0"/>
      <p:bldP spid="46094" grpId="0" bldLvl="0" animBg="1"/>
      <p:bldP spid="46095" grpId="0" bldLvl="0"/>
      <p:bldP spid="46104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349501" y="942976"/>
            <a:ext cx="7637463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47494B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86792" y="1862572"/>
            <a:ext cx="2016125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注意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！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86792" y="2703262"/>
            <a:ext cx="8851262" cy="264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8355" indent="-8083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874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67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思源黑体 CN Regular" panose="020B0500000000000000" pitchFamily="34" charset="-122"/>
                <a:sym typeface="Arial" panose="020B0604020202020204" pitchFamily="34" charset="0"/>
              </a:rPr>
              <a:t>1、实验前一定要漱口。</a:t>
            </a:r>
            <a:endParaRPr lang="zh-CN" altLang="en-US" sz="2800" dirty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思源黑体 CN Regular" panose="020B0500000000000000" pitchFamily="34" charset="-122"/>
                <a:sym typeface="Arial" panose="020B0604020202020204" pitchFamily="34" charset="0"/>
              </a:rPr>
              <a:t>2、观察时视野应稍暗一</a:t>
            </a:r>
            <a:r>
              <a:rPr lang="zh-CN" altLang="en-US" sz="2800" dirty="0">
                <a:ea typeface="思源黑体 CN Regular" panose="020B0500000000000000" pitchFamily="34" charset="-122"/>
                <a:sym typeface="Arial" panose="020B0604020202020204" pitchFamily="34" charset="0"/>
              </a:rPr>
              <a:t>些</a:t>
            </a:r>
            <a:r>
              <a:rPr lang="en-US" sz="2800" dirty="0"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思源黑体 CN Regular" panose="020B0500000000000000" pitchFamily="34" charset="-122"/>
                <a:sym typeface="Arial" panose="020B0604020202020204" pitchFamily="34" charset="0"/>
              </a:rPr>
              <a:t>3、刮取材料时，用力要适度，以免损伤口腔。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思源黑体 CN Regular" panose="020B0500000000000000" pitchFamily="34" charset="-122"/>
                <a:sym typeface="Arial" panose="020B0604020202020204" pitchFamily="34" charset="0"/>
              </a:rPr>
              <a:t>4、避免盖玻片下产生气泡。</a:t>
            </a:r>
            <a:endParaRPr lang="zh-CN" altLang="en-US" sz="2800" dirty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思源黑体 CN Regular" panose="020B0500000000000000" pitchFamily="34" charset="-122"/>
                <a:sym typeface="Arial" panose="020B0604020202020204" pitchFamily="34" charset="0"/>
              </a:rPr>
              <a:t>5、涂抹时要均匀。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313" y="1862572"/>
            <a:ext cx="28384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07126" y="1835418"/>
            <a:ext cx="11952022" cy="202020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zh-CN" sz="3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3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、制作人的口腔上皮细胞临时装片时，为什么要用生理盐水，用清水行不行？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zh-CN" altLang="en-US" sz="3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43114" y="3217863"/>
            <a:ext cx="8301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9270" y="3855619"/>
            <a:ext cx="10859770" cy="1315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不行，生理盐水可保持细胞的正常形态和功能，若在清水中，人的细胞会吸水涨破。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ACDF1F-77AB-4355-AD3E-551DA4311A1D}"/>
              </a:ext>
            </a:extLst>
          </p:cNvPr>
          <p:cNvSpPr txBox="1"/>
          <p:nvPr/>
        </p:nvSpPr>
        <p:spPr>
          <a:xfrm>
            <a:off x="885372" y="4644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讨论一：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026342" y="1484149"/>
            <a:ext cx="11054080" cy="125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、为什么要用稀碘液对人的口腔上皮细胞进行染色？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20367" y="2261578"/>
            <a:ext cx="10656388" cy="157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65000"/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人的口腔上皮细胞扁平，在光学显微镜下一般呈无色状态，不易观察其内部结构。稀碘液染色后，可见较清晰的细胞核。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zh-CN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/>
        </p:nvSpPr>
        <p:spPr>
          <a:xfrm>
            <a:off x="1026342" y="4049876"/>
            <a:ext cx="9285536" cy="1323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57505" lvl="0" indent="-357505" algn="just" defTabSz="91440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40000"/>
              <a:buBlip>
                <a:blip r:embed="rId3"/>
              </a:buBlip>
              <a:defRPr sz="2000" b="0" i="0" u="non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57505" lvl="1" indent="-357505" algn="just" defTabSz="91440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幼圆" pitchFamily="1" charset="-122"/>
              <a:buChar char=" "/>
              <a:defRPr sz="1600" b="0" i="0" u="none" kern="1200" baseline="0">
                <a:solidFill>
                  <a:srgbClr val="7D7D7D"/>
                </a:solidFill>
                <a:latin typeface="幼圆" pitchFamily="1" charset="-122"/>
                <a:ea typeface="幼圆" pitchFamily="1" charset="-122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 i="0" u="none" kern="1200" baseline="0">
                <a:solidFill>
                  <a:schemeClr val="tx1"/>
                </a:solidFill>
                <a:latin typeface="Calibri" panose="020F0502020204030204" pitchFamily="2" charset="0"/>
                <a:ea typeface="宋体" panose="02010600030101010101" pitchFamily="2" charset="-122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0" i="0" u="none" kern="1200" baseline="0">
                <a:solidFill>
                  <a:schemeClr val="tx1"/>
                </a:solidFill>
                <a:latin typeface="Calibri" panose="020F0502020204030204" pitchFamily="2" charset="0"/>
                <a:ea typeface="宋体" panose="02010600030101010101" pitchFamily="2" charset="-122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0" i="0" u="none" kern="1200" baseline="0">
                <a:solidFill>
                  <a:schemeClr val="tx1"/>
                </a:solidFill>
                <a:latin typeface="Calibri" panose="020F0502020204030204" pitchFamily="2" charset="0"/>
                <a:ea typeface="宋体" panose="02010600030101010101" pitchFamily="2" charset="-122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0" i="0" u="none" kern="1200" baseline="0">
                <a:solidFill>
                  <a:schemeClr val="tx1"/>
                </a:solidFill>
                <a:latin typeface="Calibri" panose="020F0502020204030204" pitchFamily="2" charset="0"/>
                <a:ea typeface="宋体" panose="02010600030101010101" pitchFamily="2" charset="-122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0" i="0" u="none" kern="1200" baseline="0">
                <a:solidFill>
                  <a:schemeClr val="tx1"/>
                </a:solidFill>
                <a:latin typeface="Calibri" panose="020F0502020204030204" pitchFamily="2" charset="0"/>
                <a:ea typeface="宋体" panose="02010600030101010101" pitchFamily="2" charset="-122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0" i="0" u="none" kern="1200" baseline="0">
                <a:solidFill>
                  <a:schemeClr val="tx1"/>
                </a:solidFill>
                <a:latin typeface="Calibri" panose="020F0502020204030204" pitchFamily="2" charset="0"/>
                <a:ea typeface="宋体" panose="02010600030101010101" pitchFamily="2" charset="-122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0" i="0" u="none" kern="1200" baseline="0">
                <a:solidFill>
                  <a:schemeClr val="tx1"/>
                </a:solidFill>
                <a:latin typeface="Calibri" panose="020F0502020204030204" pitchFamily="2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indent="0">
              <a:buClr>
                <a:srgbClr val="046FB6"/>
              </a:buClr>
              <a:buNone/>
            </a:pP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、人的口腔上皮细胞的基本结构是怎样的？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0426" y="4817576"/>
            <a:ext cx="10485232" cy="111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65000"/>
            </a:pP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人的口腔上皮细胞的基本结构包括：细胞膜，细胞质，细胞核，细胞质中含有线粒体等。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zh-CN" altLang="en-US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0DFFDED-9ABF-44FA-85BD-A8F2E5FE6448}"/>
              </a:ext>
            </a:extLst>
          </p:cNvPr>
          <p:cNvSpPr txBox="1"/>
          <p:nvPr/>
        </p:nvSpPr>
        <p:spPr>
          <a:xfrm>
            <a:off x="885372" y="464457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讨论二：</a:t>
            </a:r>
            <a:endParaRPr lang="zh-CN" altLang="en-US" sz="32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/>
      <p:bldP spid="8196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4337"/>
          <p:cNvSpPr txBox="1"/>
          <p:nvPr/>
        </p:nvSpPr>
        <p:spPr>
          <a:xfrm>
            <a:off x="7398382" y="1679041"/>
            <a:ext cx="225742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细胞膜</a:t>
            </a:r>
          </a:p>
        </p:txBody>
      </p:sp>
      <p:sp>
        <p:nvSpPr>
          <p:cNvPr id="14339" name="文本框 14338"/>
          <p:cNvSpPr txBox="1"/>
          <p:nvPr/>
        </p:nvSpPr>
        <p:spPr>
          <a:xfrm>
            <a:off x="7398064" y="2046794"/>
            <a:ext cx="193357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细胞核</a:t>
            </a:r>
          </a:p>
        </p:txBody>
      </p:sp>
      <p:sp>
        <p:nvSpPr>
          <p:cNvPr id="14340" name="文本框 14339"/>
          <p:cNvSpPr txBox="1"/>
          <p:nvPr/>
        </p:nvSpPr>
        <p:spPr>
          <a:xfrm>
            <a:off x="7398064" y="2401888"/>
            <a:ext cx="1943100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细胞质</a:t>
            </a:r>
          </a:p>
        </p:txBody>
      </p:sp>
      <p:pic>
        <p:nvPicPr>
          <p:cNvPr id="2" name="图片 14340" descr="pic_381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949" y="1346789"/>
            <a:ext cx="2873970" cy="221065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直接连接符 14341"/>
          <p:cNvSpPr/>
          <p:nvPr/>
        </p:nvSpPr>
        <p:spPr>
          <a:xfrm>
            <a:off x="6199360" y="1935000"/>
            <a:ext cx="111511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2" name="直接连接符 14342"/>
          <p:cNvSpPr/>
          <p:nvPr/>
        </p:nvSpPr>
        <p:spPr>
          <a:xfrm>
            <a:off x="6070003" y="2277627"/>
            <a:ext cx="1229892" cy="332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3" name="直接连接符 14343"/>
          <p:cNvSpPr/>
          <p:nvPr/>
        </p:nvSpPr>
        <p:spPr>
          <a:xfrm>
            <a:off x="5963674" y="2589794"/>
            <a:ext cx="1336221" cy="796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233" name="Group 41"/>
          <p:cNvGrpSpPr/>
          <p:nvPr/>
        </p:nvGrpSpPr>
        <p:grpSpPr bwMode="auto">
          <a:xfrm>
            <a:off x="1112929" y="3894555"/>
            <a:ext cx="10022313" cy="2796949"/>
            <a:chOff x="141" y="1754"/>
            <a:chExt cx="6780" cy="2877"/>
          </a:xfrm>
        </p:grpSpPr>
        <p:grpSp>
          <p:nvGrpSpPr>
            <p:cNvPr id="8232" name="Group 40"/>
            <p:cNvGrpSpPr/>
            <p:nvPr/>
          </p:nvGrpSpPr>
          <p:grpSpPr bwMode="auto">
            <a:xfrm>
              <a:off x="141" y="1754"/>
              <a:ext cx="4182" cy="2877"/>
              <a:chOff x="141" y="1754"/>
              <a:chExt cx="4182" cy="2877"/>
            </a:xfrm>
          </p:grpSpPr>
          <p:sp>
            <p:nvSpPr>
              <p:cNvPr id="8224" name="Rectangle 32"/>
              <p:cNvSpPr>
                <a:spLocks noChangeArrowheads="1"/>
              </p:cNvSpPr>
              <p:nvPr/>
            </p:nvSpPr>
            <p:spPr bwMode="auto">
              <a:xfrm>
                <a:off x="141" y="1791"/>
                <a:ext cx="1824" cy="225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8222" name="Group 30"/>
              <p:cNvGrpSpPr/>
              <p:nvPr/>
            </p:nvGrpSpPr>
            <p:grpSpPr bwMode="auto">
              <a:xfrm rot="-723209">
                <a:off x="143" y="2060"/>
                <a:ext cx="1915" cy="1719"/>
                <a:chOff x="395" y="2448"/>
                <a:chExt cx="1669" cy="1571"/>
              </a:xfrm>
            </p:grpSpPr>
            <p:grpSp>
              <p:nvGrpSpPr>
                <p:cNvPr id="8217" name="Group 25"/>
                <p:cNvGrpSpPr/>
                <p:nvPr/>
              </p:nvGrpSpPr>
              <p:grpSpPr bwMode="auto">
                <a:xfrm>
                  <a:off x="395" y="2472"/>
                  <a:ext cx="1664" cy="1547"/>
                  <a:chOff x="395" y="2472"/>
                  <a:chExt cx="1664" cy="1547"/>
                </a:xfrm>
              </p:grpSpPr>
              <p:sp>
                <p:nvSpPr>
                  <p:cNvPr id="8214" name="Freeform 22"/>
                  <p:cNvSpPr/>
                  <p:nvPr/>
                </p:nvSpPr>
                <p:spPr bwMode="auto">
                  <a:xfrm>
                    <a:off x="427" y="2483"/>
                    <a:ext cx="1632" cy="1536"/>
                  </a:xfrm>
                  <a:custGeom>
                    <a:avLst/>
                    <a:gdLst>
                      <a:gd name="T0" fmla="*/ 1632 w 1632"/>
                      <a:gd name="T1" fmla="*/ 0 h 1536"/>
                      <a:gd name="T2" fmla="*/ 768 w 1632"/>
                      <a:gd name="T3" fmla="*/ 624 h 1536"/>
                      <a:gd name="T4" fmla="*/ 0 w 1632"/>
                      <a:gd name="T5" fmla="*/ 1536 h 15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32" h="1536">
                        <a:moveTo>
                          <a:pt x="1632" y="0"/>
                        </a:moveTo>
                        <a:cubicBezTo>
                          <a:pt x="1336" y="184"/>
                          <a:pt x="1040" y="368"/>
                          <a:pt x="768" y="624"/>
                        </a:cubicBezTo>
                        <a:cubicBezTo>
                          <a:pt x="496" y="880"/>
                          <a:pt x="248" y="1208"/>
                          <a:pt x="0" y="1536"/>
                        </a:cubicBezTo>
                      </a:path>
                    </a:pathLst>
                  </a:custGeom>
                  <a:solidFill>
                    <a:srgbClr val="FF99CC"/>
                  </a:solidFill>
                  <a:ln w="9525">
                    <a:solidFill>
                      <a:srgbClr val="FF0000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zh-CN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8215" name="Freeform 23"/>
                  <p:cNvSpPr/>
                  <p:nvPr/>
                </p:nvSpPr>
                <p:spPr bwMode="auto">
                  <a:xfrm>
                    <a:off x="395" y="2472"/>
                    <a:ext cx="1632" cy="1536"/>
                  </a:xfrm>
                  <a:custGeom>
                    <a:avLst/>
                    <a:gdLst>
                      <a:gd name="T0" fmla="*/ 1632 w 1632"/>
                      <a:gd name="T1" fmla="*/ 0 h 1536"/>
                      <a:gd name="T2" fmla="*/ 1104 w 1632"/>
                      <a:gd name="T3" fmla="*/ 816 h 1536"/>
                      <a:gd name="T4" fmla="*/ 0 w 1632"/>
                      <a:gd name="T5" fmla="*/ 1536 h 15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32" h="1536">
                        <a:moveTo>
                          <a:pt x="1632" y="0"/>
                        </a:moveTo>
                        <a:cubicBezTo>
                          <a:pt x="1504" y="280"/>
                          <a:pt x="1376" y="560"/>
                          <a:pt x="1104" y="816"/>
                        </a:cubicBezTo>
                        <a:cubicBezTo>
                          <a:pt x="832" y="1072"/>
                          <a:pt x="416" y="1304"/>
                          <a:pt x="0" y="1536"/>
                        </a:cubicBezTo>
                      </a:path>
                    </a:pathLst>
                  </a:custGeom>
                  <a:solidFill>
                    <a:srgbClr val="FF99CC"/>
                  </a:solidFill>
                  <a:ln w="9525">
                    <a:solidFill>
                      <a:srgbClr val="FF0000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zh-CN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8216" name="Oval 24"/>
                  <p:cNvSpPr>
                    <a:spLocks noChangeArrowheads="1"/>
                  </p:cNvSpPr>
                  <p:nvPr/>
                </p:nvSpPr>
                <p:spPr bwMode="auto">
                  <a:xfrm rot="2937849">
                    <a:off x="1291" y="2867"/>
                    <a:ext cx="96" cy="672"/>
                  </a:xfrm>
                  <a:prstGeom prst="ellipse">
                    <a:avLst/>
                  </a:prstGeom>
                  <a:solidFill>
                    <a:srgbClr val="996633"/>
                  </a:solidFill>
                  <a:ln w="9525">
                    <a:solidFill>
                      <a:srgbClr val="FF0000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1" lang="zh-CN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18" name="Freeform 26"/>
                <p:cNvSpPr/>
                <p:nvPr/>
              </p:nvSpPr>
              <p:spPr bwMode="auto">
                <a:xfrm>
                  <a:off x="576" y="2448"/>
                  <a:ext cx="1488" cy="1440"/>
                </a:xfrm>
                <a:custGeom>
                  <a:avLst/>
                  <a:gdLst>
                    <a:gd name="T0" fmla="*/ 1488 w 1488"/>
                    <a:gd name="T1" fmla="*/ 0 h 1440"/>
                    <a:gd name="T2" fmla="*/ 1248 w 1488"/>
                    <a:gd name="T3" fmla="*/ 384 h 1440"/>
                    <a:gd name="T4" fmla="*/ 1056 w 1488"/>
                    <a:gd name="T5" fmla="*/ 624 h 1440"/>
                    <a:gd name="T6" fmla="*/ 816 w 1488"/>
                    <a:gd name="T7" fmla="*/ 864 h 1440"/>
                    <a:gd name="T8" fmla="*/ 528 w 1488"/>
                    <a:gd name="T9" fmla="*/ 1008 h 1440"/>
                    <a:gd name="T10" fmla="*/ 0 w 1488"/>
                    <a:gd name="T11" fmla="*/ 1440 h 1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88" h="1440">
                      <a:moveTo>
                        <a:pt x="1488" y="0"/>
                      </a:moveTo>
                      <a:cubicBezTo>
                        <a:pt x="1404" y="140"/>
                        <a:pt x="1320" y="280"/>
                        <a:pt x="1248" y="384"/>
                      </a:cubicBezTo>
                      <a:cubicBezTo>
                        <a:pt x="1176" y="488"/>
                        <a:pt x="1128" y="544"/>
                        <a:pt x="1056" y="624"/>
                      </a:cubicBezTo>
                      <a:cubicBezTo>
                        <a:pt x="984" y="704"/>
                        <a:pt x="904" y="800"/>
                        <a:pt x="816" y="864"/>
                      </a:cubicBezTo>
                      <a:cubicBezTo>
                        <a:pt x="728" y="928"/>
                        <a:pt x="664" y="912"/>
                        <a:pt x="528" y="1008"/>
                      </a:cubicBezTo>
                      <a:cubicBezTo>
                        <a:pt x="392" y="1104"/>
                        <a:pt x="96" y="1368"/>
                        <a:pt x="0" y="1440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zh-CN" altLang="en-US" sz="240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19" name="Freeform 27"/>
                <p:cNvSpPr/>
                <p:nvPr/>
              </p:nvSpPr>
              <p:spPr bwMode="auto">
                <a:xfrm>
                  <a:off x="811" y="2531"/>
                  <a:ext cx="1200" cy="1056"/>
                </a:xfrm>
                <a:custGeom>
                  <a:avLst/>
                  <a:gdLst>
                    <a:gd name="T0" fmla="*/ 1200 w 1200"/>
                    <a:gd name="T1" fmla="*/ 0 h 1056"/>
                    <a:gd name="T2" fmla="*/ 816 w 1200"/>
                    <a:gd name="T3" fmla="*/ 288 h 1056"/>
                    <a:gd name="T4" fmla="*/ 432 w 1200"/>
                    <a:gd name="T5" fmla="*/ 624 h 1056"/>
                    <a:gd name="T6" fmla="*/ 96 w 1200"/>
                    <a:gd name="T7" fmla="*/ 912 h 1056"/>
                    <a:gd name="T8" fmla="*/ 0 w 1200"/>
                    <a:gd name="T9" fmla="*/ 1056 h 10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0" h="1056">
                      <a:moveTo>
                        <a:pt x="1200" y="0"/>
                      </a:moveTo>
                      <a:cubicBezTo>
                        <a:pt x="1072" y="92"/>
                        <a:pt x="944" y="184"/>
                        <a:pt x="816" y="288"/>
                      </a:cubicBezTo>
                      <a:cubicBezTo>
                        <a:pt x="688" y="392"/>
                        <a:pt x="552" y="520"/>
                        <a:pt x="432" y="624"/>
                      </a:cubicBezTo>
                      <a:cubicBezTo>
                        <a:pt x="312" y="728"/>
                        <a:pt x="168" y="840"/>
                        <a:pt x="96" y="912"/>
                      </a:cubicBezTo>
                      <a:cubicBezTo>
                        <a:pt x="24" y="984"/>
                        <a:pt x="12" y="1020"/>
                        <a:pt x="0" y="1056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zh-CN" altLang="en-US" sz="240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20" name="Freeform 28"/>
                <p:cNvSpPr/>
                <p:nvPr/>
              </p:nvSpPr>
              <p:spPr bwMode="auto">
                <a:xfrm>
                  <a:off x="1648" y="2533"/>
                  <a:ext cx="288" cy="384"/>
                </a:xfrm>
                <a:custGeom>
                  <a:avLst/>
                  <a:gdLst>
                    <a:gd name="T0" fmla="*/ 288 w 288"/>
                    <a:gd name="T1" fmla="*/ 0 h 384"/>
                    <a:gd name="T2" fmla="*/ 0 w 288"/>
                    <a:gd name="T3" fmla="*/ 384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8" h="384">
                      <a:moveTo>
                        <a:pt x="288" y="0"/>
                      </a:moveTo>
                      <a:cubicBezTo>
                        <a:pt x="168" y="164"/>
                        <a:pt x="48" y="328"/>
                        <a:pt x="0" y="384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zh-CN" altLang="en-US" sz="240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21" name="Freeform 29"/>
                <p:cNvSpPr/>
                <p:nvPr/>
              </p:nvSpPr>
              <p:spPr bwMode="auto">
                <a:xfrm>
                  <a:off x="576" y="3312"/>
                  <a:ext cx="480" cy="528"/>
                </a:xfrm>
                <a:custGeom>
                  <a:avLst/>
                  <a:gdLst>
                    <a:gd name="T0" fmla="*/ 480 w 480"/>
                    <a:gd name="T1" fmla="*/ 0 h 528"/>
                    <a:gd name="T2" fmla="*/ 336 w 480"/>
                    <a:gd name="T3" fmla="*/ 192 h 528"/>
                    <a:gd name="T4" fmla="*/ 240 w 480"/>
                    <a:gd name="T5" fmla="*/ 288 h 528"/>
                    <a:gd name="T6" fmla="*/ 0 w 480"/>
                    <a:gd name="T7" fmla="*/ 528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0" h="528">
                      <a:moveTo>
                        <a:pt x="480" y="0"/>
                      </a:moveTo>
                      <a:cubicBezTo>
                        <a:pt x="428" y="72"/>
                        <a:pt x="376" y="144"/>
                        <a:pt x="336" y="192"/>
                      </a:cubicBezTo>
                      <a:cubicBezTo>
                        <a:pt x="296" y="240"/>
                        <a:pt x="296" y="232"/>
                        <a:pt x="240" y="288"/>
                      </a:cubicBezTo>
                      <a:cubicBezTo>
                        <a:pt x="184" y="344"/>
                        <a:pt x="92" y="436"/>
                        <a:pt x="0" y="528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zh-CN" altLang="en-US" sz="240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pic>
            <p:nvPicPr>
              <p:cNvPr id="8225" name="Picture 33" descr="A:\Image6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9148"/>
              <a:stretch>
                <a:fillRect/>
              </a:stretch>
            </p:blipFill>
            <p:spPr bwMode="auto">
              <a:xfrm>
                <a:off x="2643" y="1754"/>
                <a:ext cx="1680" cy="22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727" y="4219"/>
                <a:ext cx="768" cy="4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2000" dirty="0"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肌细胞</a:t>
                </a:r>
              </a:p>
            </p:txBody>
          </p:sp>
        </p:grpSp>
        <p:pic>
          <p:nvPicPr>
            <p:cNvPr id="8229" name="Picture 37" descr="A:\Image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20"/>
            <a:stretch>
              <a:fillRect/>
            </a:stretch>
          </p:blipFill>
          <p:spPr bwMode="auto">
            <a:xfrm>
              <a:off x="5011" y="1795"/>
              <a:ext cx="1872" cy="2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30" name="Text Box 38"/>
            <p:cNvSpPr txBox="1">
              <a:spLocks noChangeArrowheads="1"/>
            </p:cNvSpPr>
            <p:nvPr/>
          </p:nvSpPr>
          <p:spPr bwMode="auto">
            <a:xfrm>
              <a:off x="3166" y="4219"/>
              <a:ext cx="1235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000" dirty="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神经细胞</a:t>
              </a:r>
            </a:p>
          </p:txBody>
        </p:sp>
        <p:sp>
          <p:nvSpPr>
            <p:cNvPr id="8231" name="Text Box 39"/>
            <p:cNvSpPr txBox="1">
              <a:spLocks noChangeArrowheads="1"/>
            </p:cNvSpPr>
            <p:nvPr/>
          </p:nvSpPr>
          <p:spPr bwMode="auto">
            <a:xfrm>
              <a:off x="5673" y="4219"/>
              <a:ext cx="1248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000" dirty="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血细胞</a:t>
              </a:r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699498D3-9944-4F62-B083-41B43B024218}"/>
              </a:ext>
            </a:extLst>
          </p:cNvPr>
          <p:cNvSpPr txBox="1"/>
          <p:nvPr/>
        </p:nvSpPr>
        <p:spPr>
          <a:xfrm>
            <a:off x="885372" y="464457"/>
            <a:ext cx="482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人体口腔上皮细胞的结构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2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7"/>
          <a:stretch>
            <a:fillRect/>
          </a:stretch>
        </p:blipFill>
        <p:spPr bwMode="auto">
          <a:xfrm>
            <a:off x="6407022" y="1805782"/>
            <a:ext cx="3319910" cy="382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295775" y="2811781"/>
            <a:ext cx="1439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细胞膜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409113" y="2133601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893490" y="2316957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细胞膜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295776" y="3819844"/>
            <a:ext cx="1368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细胞核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9893490" y="3349626"/>
            <a:ext cx="1258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细胞核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295775" y="4756469"/>
            <a:ext cx="1439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细胞质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9894285" y="4451699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细胞质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295775" y="3603944"/>
            <a:ext cx="12239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160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295776" y="2164082"/>
            <a:ext cx="19446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细胞壁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295776" y="3316607"/>
            <a:ext cx="1800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叶绿体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295775" y="4251644"/>
            <a:ext cx="1225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液泡</a:t>
            </a:r>
          </a:p>
        </p:txBody>
      </p:sp>
      <p:pic>
        <p:nvPicPr>
          <p:cNvPr id="27668" name="Object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1" y="1716089"/>
            <a:ext cx="295275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ED1A5A1C-C168-4E7D-AB91-E54A158B6CD6}"/>
              </a:ext>
            </a:extLst>
          </p:cNvPr>
          <p:cNvSpPr txBox="1"/>
          <p:nvPr/>
        </p:nvSpPr>
        <p:spPr>
          <a:xfrm>
            <a:off x="885372" y="464457"/>
            <a:ext cx="275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评价与归纳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ldLvl="0"/>
      <p:bldP spid="27655" grpId="0" bldLvl="0"/>
      <p:bldP spid="27657" grpId="0" bldLvl="0"/>
      <p:bldP spid="27661" grpId="0" bldLvl="0"/>
      <p:bldP spid="27662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52749db-300e-4a9b-8749-6e941e72866a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972</Words>
  <Application>Microsoft Office PowerPoint</Application>
  <PresentationFormat>宽屏</PresentationFormat>
  <Paragraphs>145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阿里巴巴普惠体 H</vt:lpstr>
      <vt:lpstr>阿里巴巴普惠体 R</vt:lpstr>
      <vt:lpstr>思源黑体 CN Light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2020-05-08T08:34:59Z</dcterms:created>
  <dcterms:modified xsi:type="dcterms:W3CDTF">2021-01-09T09:47:51Z</dcterms:modified>
</cp:coreProperties>
</file>