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7" r:id="rId12"/>
    <p:sldId id="265" r:id="rId13"/>
    <p:sldId id="27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ED09212-ADB5-4C32-93F5-F82C234F6E51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85F5634-0DCC-436F-9E1D-0799891799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20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819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9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52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82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7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72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4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8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31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80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42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F5634-0DCC-436F-9E1D-0799891799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6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9C77E-9204-4E4A-9DF7-9E17257D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EEE8A6-C65E-4BA7-9F3F-437A1952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E31321-0C2F-4D1E-A15A-C0A5CB43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EC1A-04F3-4E14-A2E4-2155CD5C109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EEDD38-7EAB-484D-AFEA-97E01F05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F87482-BDDF-417E-B883-4AC899BA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F8F9-8122-4303-A11E-375EB8C7C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86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 rot="10800000">
            <a:off x="0" y="-1"/>
            <a:ext cx="883920" cy="762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78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BB151D-2DA1-4256-9EE1-1B0A7147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7D2165-B64A-4FB4-85E2-05E2E1274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0C540-8460-4D0B-B320-DA4117668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6DAEC1A-04F3-4E14-A2E4-2155CD5C1094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37A4C8-EC72-462E-9C1D-1CBA24DAF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4B287F-7744-4DC3-9541-F5C83A13F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782F8F9-8122-4303-A11E-375EB8C7C3D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045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682766" y="1355218"/>
            <a:ext cx="3853186" cy="332171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1578604" y="958761"/>
            <a:ext cx="3853186" cy="3321712"/>
          </a:xfrm>
          <a:prstGeom prst="triangl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4345023" y="3905671"/>
            <a:ext cx="1250527" cy="107804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564090" y="2490957"/>
            <a:ext cx="3703940" cy="319305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25" y="1458731"/>
            <a:ext cx="4567069" cy="3957481"/>
          </a:xfrm>
          <a:prstGeom prst="rect">
            <a:avLst/>
          </a:prstGeom>
        </p:spPr>
      </p:pic>
      <p:sp>
        <p:nvSpPr>
          <p:cNvPr id="12" name="Rectangle: Rounded Corners 40"/>
          <p:cNvSpPr/>
          <p:nvPr/>
        </p:nvSpPr>
        <p:spPr bwMode="auto">
          <a:xfrm rot="16200000">
            <a:off x="7071391" y="4333968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B0F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: Rounded Corners 43"/>
          <p:cNvSpPr/>
          <p:nvPr/>
        </p:nvSpPr>
        <p:spPr bwMode="auto">
          <a:xfrm rot="16200000">
            <a:off x="8762256" y="4333968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260708" y="2490957"/>
            <a:ext cx="4879329" cy="1614104"/>
            <a:chOff x="1510350" y="2866444"/>
            <a:chExt cx="3889225" cy="1286573"/>
          </a:xfrm>
        </p:grpSpPr>
        <p:sp>
          <p:nvSpPr>
            <p:cNvPr id="15" name="矩形 14"/>
            <p:cNvSpPr/>
            <p:nvPr/>
          </p:nvSpPr>
          <p:spPr bwMode="auto">
            <a:xfrm>
              <a:off x="1510350" y="2866444"/>
              <a:ext cx="3889225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植物细胞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8" name="矩形 17"/>
          <p:cNvSpPr/>
          <p:nvPr/>
        </p:nvSpPr>
        <p:spPr bwMode="auto">
          <a:xfrm>
            <a:off x="6337251" y="1844626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第一节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60708" y="4042298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37251" y="3495276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37749" y="4912404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28614" y="4912404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CFF2289D-F2EE-4325-927A-46085C225937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当堂训练</a:t>
            </a:r>
          </a:p>
        </p:txBody>
      </p:sp>
      <p:pic>
        <p:nvPicPr>
          <p:cNvPr id="20" name="Picture 4" descr="植物细胞">
            <a:extLst>
              <a:ext uri="{FF2B5EF4-FFF2-40B4-BE49-F238E27FC236}">
                <a16:creationId xmlns:a16="http://schemas.microsoft.com/office/drawing/2014/main" id="{0AF3BC54-C215-4810-BBF0-A7F47028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13749" y="1715194"/>
            <a:ext cx="6134972" cy="4680844"/>
          </a:xfrm>
          <a:prstGeom prst="rect">
            <a:avLst/>
          </a:prstGeom>
        </p:spPr>
      </p:pic>
      <p:sp>
        <p:nvSpPr>
          <p:cNvPr id="21" name="Oval 15">
            <a:extLst>
              <a:ext uri="{FF2B5EF4-FFF2-40B4-BE49-F238E27FC236}">
                <a16:creationId xmlns:a16="http://schemas.microsoft.com/office/drawing/2014/main" id="{455EC1C4-6431-4095-89D2-812F9F0ADA9C}"/>
              </a:ext>
            </a:extLst>
          </p:cNvPr>
          <p:cNvSpPr/>
          <p:nvPr/>
        </p:nvSpPr>
        <p:spPr>
          <a:xfrm>
            <a:off x="7567294" y="2039455"/>
            <a:ext cx="1047751" cy="349250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73ED35CC-0620-4BE5-8E5D-877CBA93EE61}"/>
              </a:ext>
            </a:extLst>
          </p:cNvPr>
          <p:cNvSpPr/>
          <p:nvPr/>
        </p:nvSpPr>
        <p:spPr>
          <a:xfrm>
            <a:off x="7496170" y="3583787"/>
            <a:ext cx="1047751" cy="349250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15">
            <a:extLst>
              <a:ext uri="{FF2B5EF4-FFF2-40B4-BE49-F238E27FC236}">
                <a16:creationId xmlns:a16="http://schemas.microsoft.com/office/drawing/2014/main" id="{12073AC2-22CA-4B9B-8075-383008BA73E3}"/>
              </a:ext>
            </a:extLst>
          </p:cNvPr>
          <p:cNvSpPr/>
          <p:nvPr/>
        </p:nvSpPr>
        <p:spPr>
          <a:xfrm>
            <a:off x="7496170" y="2935123"/>
            <a:ext cx="1047751" cy="349250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E7C9214C-2A48-4E6B-8AED-DD73FC5810FF}"/>
              </a:ext>
            </a:extLst>
          </p:cNvPr>
          <p:cNvSpPr/>
          <p:nvPr/>
        </p:nvSpPr>
        <p:spPr>
          <a:xfrm>
            <a:off x="7496170" y="5179783"/>
            <a:ext cx="1047751" cy="349250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32DE3C1E-65DC-42A9-9BC5-79506BA5E556}"/>
              </a:ext>
            </a:extLst>
          </p:cNvPr>
          <p:cNvSpPr/>
          <p:nvPr/>
        </p:nvSpPr>
        <p:spPr>
          <a:xfrm>
            <a:off x="2905125" y="6019800"/>
            <a:ext cx="885826" cy="376238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A912809F-D379-44DA-A4F2-91834813D3B5}"/>
              </a:ext>
            </a:extLst>
          </p:cNvPr>
          <p:cNvSpPr/>
          <p:nvPr/>
        </p:nvSpPr>
        <p:spPr>
          <a:xfrm>
            <a:off x="3714745" y="6033294"/>
            <a:ext cx="1047751" cy="349250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32BE7911-9880-4AB2-804C-68EFBED6396B}"/>
              </a:ext>
            </a:extLst>
          </p:cNvPr>
          <p:cNvSpPr/>
          <p:nvPr/>
        </p:nvSpPr>
        <p:spPr>
          <a:xfrm>
            <a:off x="4600571" y="6060282"/>
            <a:ext cx="1047751" cy="349250"/>
          </a:xfrm>
          <a:prstGeom prst="ellipse">
            <a:avLst/>
          </a:prstGeom>
          <a:noFill/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>
            <a:off x="2344510" y="6762290"/>
            <a:ext cx="200535" cy="145793"/>
          </a:xfrm>
          <a:custGeom>
            <a:avLst/>
            <a:gdLst>
              <a:gd name="connsiteX0" fmla="*/ 100267 w 200534"/>
              <a:gd name="connsiteY0" fmla="*/ 0 h 145793"/>
              <a:gd name="connsiteX1" fmla="*/ 200534 w 200534"/>
              <a:gd name="connsiteY1" fmla="*/ 145793 h 145793"/>
              <a:gd name="connsiteX2" fmla="*/ 0 w 200534"/>
              <a:gd name="connsiteY2" fmla="*/ 145793 h 145793"/>
              <a:gd name="connsiteX3" fmla="*/ 100267 w 200534"/>
              <a:gd name="connsiteY3" fmla="*/ 0 h 1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34" h="145793">
                <a:moveTo>
                  <a:pt x="100267" y="0"/>
                </a:moveTo>
                <a:lnTo>
                  <a:pt x="200534" y="145793"/>
                </a:lnTo>
                <a:lnTo>
                  <a:pt x="0" y="145793"/>
                </a:lnTo>
                <a:lnTo>
                  <a:pt x="100267" y="0"/>
                </a:lnTo>
                <a:close/>
              </a:path>
            </a:pathLst>
          </a:custGeom>
          <a:solidFill>
            <a:srgbClr val="A2B894">
              <a:alpha val="25000"/>
            </a:srgbClr>
          </a:solidFill>
          <a:ln>
            <a:solidFill>
              <a:srgbClr val="E0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029837" y="2372355"/>
            <a:ext cx="222548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玻片标本种类：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029837" y="3937240"/>
            <a:ext cx="254005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制作临时装片步骤：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667766" y="3937240"/>
            <a:ext cx="658431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擦→滴→撕→ 放→展→盖→染→吸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029837" y="5465683"/>
            <a:ext cx="247789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植物细胞结构：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669635" y="1945729"/>
            <a:ext cx="4392613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切片、涂片、装片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临时玻片、永久玻片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4042668" y="5451128"/>
            <a:ext cx="731456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细胞壁、细胞膜、细胞质、细胞核、液泡、叶绿体、线粒体</a:t>
            </a:r>
          </a:p>
        </p:txBody>
      </p:sp>
      <p:sp>
        <p:nvSpPr>
          <p:cNvPr id="46" name="AutoShape 11"/>
          <p:cNvSpPr/>
          <p:nvPr/>
        </p:nvSpPr>
        <p:spPr bwMode="auto">
          <a:xfrm>
            <a:off x="4244206" y="1972378"/>
            <a:ext cx="191046" cy="1244823"/>
          </a:xfrm>
          <a:prstGeom prst="leftBrace">
            <a:avLst>
              <a:gd name="adj1" fmla="val 43830"/>
              <a:gd name="adj2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D5BA20-1DFC-45D8-9625-A185BE0CC88D}"/>
              </a:ext>
            </a:extLst>
          </p:cNvPr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682766" y="1355218"/>
            <a:ext cx="3853186" cy="332171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1578604" y="958761"/>
            <a:ext cx="3853186" cy="3321712"/>
          </a:xfrm>
          <a:prstGeom prst="triangl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4345023" y="3905671"/>
            <a:ext cx="1250527" cy="107804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564090" y="2490957"/>
            <a:ext cx="3703940" cy="319305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25" y="1458731"/>
            <a:ext cx="4567069" cy="3957481"/>
          </a:xfrm>
          <a:prstGeom prst="rect">
            <a:avLst/>
          </a:prstGeom>
        </p:spPr>
      </p:pic>
      <p:sp>
        <p:nvSpPr>
          <p:cNvPr id="12" name="Rectangle: Rounded Corners 40"/>
          <p:cNvSpPr/>
          <p:nvPr/>
        </p:nvSpPr>
        <p:spPr bwMode="auto">
          <a:xfrm rot="16200000">
            <a:off x="7423437" y="4333968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B0F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: Rounded Corners 43"/>
          <p:cNvSpPr/>
          <p:nvPr/>
        </p:nvSpPr>
        <p:spPr bwMode="auto">
          <a:xfrm rot="16200000">
            <a:off x="9114302" y="4333968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31160" y="2490389"/>
            <a:ext cx="5416968" cy="1614104"/>
            <a:chOff x="1081808" y="2866444"/>
            <a:chExt cx="4317767" cy="1286573"/>
          </a:xfrm>
        </p:grpSpPr>
        <p:sp>
          <p:nvSpPr>
            <p:cNvPr id="15" name="矩形 14"/>
            <p:cNvSpPr/>
            <p:nvPr/>
          </p:nvSpPr>
          <p:spPr bwMode="auto">
            <a:xfrm>
              <a:off x="1081808" y="2866444"/>
              <a:ext cx="4317767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感谢你的仔细聆听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368145" y="3546387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8" name="矩形 17"/>
          <p:cNvSpPr/>
          <p:nvPr/>
        </p:nvSpPr>
        <p:spPr bwMode="auto">
          <a:xfrm>
            <a:off x="6145672" y="1830028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第一节</a:t>
            </a:r>
            <a:endParaRPr lang="zh-CN" altLang="en-US" sz="3600" b="1" kern="1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72561" y="4046375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72561" y="3505561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89795" y="4912404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80660" y="4912404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5372" y="464457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教学目标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1F2B101-1FD0-4C29-A5AF-D08CDBCCD1C5}"/>
              </a:ext>
            </a:extLst>
          </p:cNvPr>
          <p:cNvSpPr/>
          <p:nvPr/>
        </p:nvSpPr>
        <p:spPr>
          <a:xfrm>
            <a:off x="1180133" y="1447835"/>
            <a:ext cx="6096000" cy="37389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制作植物细胞临时装片并观察。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认识植物细胞的基本结构。</a:t>
            </a:r>
          </a:p>
          <a:p>
            <a:pPr>
              <a:lnSpc>
                <a:spcPct val="30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练习画细胞结构简图。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G:\[2012年秋季资料]\资料\2012年中小学正式版资料汇总\2012年中小学教材插图\人教初中生物学7年级上册\p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878" y="883805"/>
            <a:ext cx="2355659" cy="229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5369640" y="918282"/>
            <a:ext cx="54864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被观察的材料一定要：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7991562" y="970984"/>
            <a:ext cx="280733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薄而透明                </a:t>
            </a: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367767" y="1535826"/>
            <a:ext cx="568896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常见的玻片标本有三种：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5367767" y="2183542"/>
            <a:ext cx="110799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切片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5367767" y="2564209"/>
            <a:ext cx="1107996" cy="462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涂片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111251" y="3069019"/>
            <a:ext cx="1944688" cy="464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装片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6514235" y="2147024"/>
            <a:ext cx="2954655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从生物体上切取薄片制成；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514235" y="2665972"/>
            <a:ext cx="2262158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液体材料涂抹而成；</a:t>
            </a: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6514235" y="3162802"/>
            <a:ext cx="341632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撕取、挑取少量材料而制成的。</a:t>
            </a:r>
          </a:p>
        </p:txBody>
      </p:sp>
      <p:pic>
        <p:nvPicPr>
          <p:cNvPr id="47" name="Picture 9" descr="20110909023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4542" y="4538098"/>
            <a:ext cx="2280227" cy="19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血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8673" y="4538098"/>
            <a:ext cx="2280227" cy="188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1" descr="DSCN50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2280" y="4538098"/>
            <a:ext cx="2303760" cy="188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1938568" y="3920062"/>
            <a:ext cx="129668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菠菜叶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439644" y="3892838"/>
            <a:ext cx="147836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血细胞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8587295" y="3887443"/>
            <a:ext cx="334803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洋葱鳞片叶内表皮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/>
      <p:bldP spid="68" grpId="0" bldLvl="0"/>
      <p:bldP spid="58" grpId="0"/>
      <p:bldP spid="41" grpId="0" bldLvl="0"/>
      <p:bldP spid="38" grpId="0"/>
      <p:bldP spid="39" grpId="0"/>
      <p:bldP spid="42" grpId="0" bldLvl="0"/>
      <p:bldP spid="45" grpId="0" bldLvl="0"/>
      <p:bldP spid="46" grpId="0" bldLvl="0"/>
      <p:bldP spid="53" grpId="0" bldLvl="0" animBg="1"/>
      <p:bldP spid="54" grpId="0" bldLvl="0" animBg="1"/>
      <p:bldP spid="5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5018900" y="2614051"/>
            <a:ext cx="61868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：不能长期保存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295351" y="2603973"/>
            <a:ext cx="30257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①临时玻片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295351" y="4002683"/>
            <a:ext cx="172354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②永久玻片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805430" y="1446174"/>
            <a:ext cx="109810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以上的三种玻片标本都可以做成永久的和临时的。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18900" y="3992605"/>
            <a:ext cx="620236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：可长期保存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05430" y="5170560"/>
            <a:ext cx="1020635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玻片标本的制作需要盖玻片和载玻片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/>
      <p:bldP spid="37" grpId="0" bldLvl="0"/>
      <p:bldP spid="38" grpId="0" bldLvl="0"/>
      <p:bldP spid="2" grpId="0" bldLvl="0"/>
      <p:bldP spid="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4"/>
          <p:cNvPicPr>
            <a:picLocks noChangeAspect="1"/>
          </p:cNvPicPr>
          <p:nvPr/>
        </p:nvPicPr>
        <p:blipFill>
          <a:blip r:embed="rId3" cstate="print"/>
          <a:srcRect t="15170"/>
          <a:stretch>
            <a:fillRect/>
          </a:stretch>
        </p:blipFill>
        <p:spPr bwMode="auto">
          <a:xfrm>
            <a:off x="1" y="3196679"/>
            <a:ext cx="1821180" cy="18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任意多边形 8"/>
          <p:cNvSpPr/>
          <p:nvPr/>
        </p:nvSpPr>
        <p:spPr>
          <a:xfrm>
            <a:off x="435748" y="2047326"/>
            <a:ext cx="1015365" cy="1144270"/>
          </a:xfrm>
          <a:custGeom>
            <a:avLst/>
            <a:gdLst>
              <a:gd name="connsiteX0" fmla="*/ 0 w 1015388"/>
              <a:gd name="connsiteY0" fmla="*/ 0 h 1754632"/>
              <a:gd name="connsiteX1" fmla="*/ 1015388 w 1015388"/>
              <a:gd name="connsiteY1" fmla="*/ 0 h 1754632"/>
              <a:gd name="connsiteX2" fmla="*/ 1015388 w 1015388"/>
              <a:gd name="connsiteY2" fmla="*/ 1754632 h 1754632"/>
              <a:gd name="connsiteX3" fmla="*/ 0 w 1015388"/>
              <a:gd name="connsiteY3" fmla="*/ 1754632 h 1754632"/>
              <a:gd name="connsiteX4" fmla="*/ 0 w 1015388"/>
              <a:gd name="connsiteY4" fmla="*/ 0 h 1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388" h="1754632">
                <a:moveTo>
                  <a:pt x="0" y="0"/>
                </a:moveTo>
                <a:lnTo>
                  <a:pt x="1015388" y="0"/>
                </a:lnTo>
                <a:lnTo>
                  <a:pt x="1015388" y="1754632"/>
                </a:lnTo>
                <a:lnTo>
                  <a:pt x="0" y="1754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263144" bIns="263144" numCol="1" spcCol="1270" anchor="b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擦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2107883" y="2047326"/>
            <a:ext cx="1015365" cy="1144270"/>
          </a:xfrm>
          <a:custGeom>
            <a:avLst/>
            <a:gdLst>
              <a:gd name="connsiteX0" fmla="*/ 0 w 1015388"/>
              <a:gd name="connsiteY0" fmla="*/ 0 h 1754632"/>
              <a:gd name="connsiteX1" fmla="*/ 1015388 w 1015388"/>
              <a:gd name="connsiteY1" fmla="*/ 0 h 1754632"/>
              <a:gd name="connsiteX2" fmla="*/ 1015388 w 1015388"/>
              <a:gd name="connsiteY2" fmla="*/ 1754632 h 1754632"/>
              <a:gd name="connsiteX3" fmla="*/ 0 w 1015388"/>
              <a:gd name="connsiteY3" fmla="*/ 1754632 h 1754632"/>
              <a:gd name="connsiteX4" fmla="*/ 0 w 1015388"/>
              <a:gd name="connsiteY4" fmla="*/ 0 h 1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388" h="1754632">
                <a:moveTo>
                  <a:pt x="0" y="0"/>
                </a:moveTo>
                <a:lnTo>
                  <a:pt x="1015388" y="0"/>
                </a:lnTo>
                <a:lnTo>
                  <a:pt x="1015388" y="1754632"/>
                </a:lnTo>
                <a:lnTo>
                  <a:pt x="0" y="1754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263144" bIns="263144" numCol="1" spcCol="1270" anchor="b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滴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3731124" y="2071370"/>
            <a:ext cx="1015365" cy="1144270"/>
          </a:xfrm>
          <a:custGeom>
            <a:avLst/>
            <a:gdLst>
              <a:gd name="connsiteX0" fmla="*/ 0 w 1015388"/>
              <a:gd name="connsiteY0" fmla="*/ 0 h 1754632"/>
              <a:gd name="connsiteX1" fmla="*/ 1015388 w 1015388"/>
              <a:gd name="connsiteY1" fmla="*/ 0 h 1754632"/>
              <a:gd name="connsiteX2" fmla="*/ 1015388 w 1015388"/>
              <a:gd name="connsiteY2" fmla="*/ 1754632 h 1754632"/>
              <a:gd name="connsiteX3" fmla="*/ 0 w 1015388"/>
              <a:gd name="connsiteY3" fmla="*/ 1754632 h 1754632"/>
              <a:gd name="connsiteX4" fmla="*/ 0 w 1015388"/>
              <a:gd name="connsiteY4" fmla="*/ 0 h 1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388" h="1754632">
                <a:moveTo>
                  <a:pt x="0" y="0"/>
                </a:moveTo>
                <a:lnTo>
                  <a:pt x="1015388" y="0"/>
                </a:lnTo>
                <a:lnTo>
                  <a:pt x="1015388" y="1754632"/>
                </a:lnTo>
                <a:lnTo>
                  <a:pt x="0" y="1754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263144" bIns="263144" numCol="1" spcCol="1270" anchor="b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撕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5414261" y="2118405"/>
            <a:ext cx="1015365" cy="1144270"/>
          </a:xfrm>
          <a:custGeom>
            <a:avLst/>
            <a:gdLst>
              <a:gd name="connsiteX0" fmla="*/ 0 w 1015388"/>
              <a:gd name="connsiteY0" fmla="*/ 0 h 1754632"/>
              <a:gd name="connsiteX1" fmla="*/ 1015388 w 1015388"/>
              <a:gd name="connsiteY1" fmla="*/ 0 h 1754632"/>
              <a:gd name="connsiteX2" fmla="*/ 1015388 w 1015388"/>
              <a:gd name="connsiteY2" fmla="*/ 1754632 h 1754632"/>
              <a:gd name="connsiteX3" fmla="*/ 0 w 1015388"/>
              <a:gd name="connsiteY3" fmla="*/ 1754632 h 1754632"/>
              <a:gd name="connsiteX4" fmla="*/ 0 w 1015388"/>
              <a:gd name="connsiteY4" fmla="*/ 0 h 1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388" h="1754632">
                <a:moveTo>
                  <a:pt x="0" y="0"/>
                </a:moveTo>
                <a:lnTo>
                  <a:pt x="1015388" y="0"/>
                </a:lnTo>
                <a:lnTo>
                  <a:pt x="1015388" y="1754632"/>
                </a:lnTo>
                <a:lnTo>
                  <a:pt x="0" y="1754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263144" bIns="263144" numCol="1" spcCol="1270" anchor="b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展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7198223" y="2044700"/>
            <a:ext cx="1015365" cy="1144270"/>
          </a:xfrm>
          <a:custGeom>
            <a:avLst/>
            <a:gdLst>
              <a:gd name="connsiteX0" fmla="*/ 0 w 1015388"/>
              <a:gd name="connsiteY0" fmla="*/ 0 h 1754632"/>
              <a:gd name="connsiteX1" fmla="*/ 1015388 w 1015388"/>
              <a:gd name="connsiteY1" fmla="*/ 0 h 1754632"/>
              <a:gd name="connsiteX2" fmla="*/ 1015388 w 1015388"/>
              <a:gd name="connsiteY2" fmla="*/ 1754632 h 1754632"/>
              <a:gd name="connsiteX3" fmla="*/ 0 w 1015388"/>
              <a:gd name="connsiteY3" fmla="*/ 1754632 h 1754632"/>
              <a:gd name="connsiteX4" fmla="*/ 0 w 1015388"/>
              <a:gd name="connsiteY4" fmla="*/ 0 h 1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388" h="1754632">
                <a:moveTo>
                  <a:pt x="0" y="0"/>
                </a:moveTo>
                <a:lnTo>
                  <a:pt x="1015388" y="0"/>
                </a:lnTo>
                <a:lnTo>
                  <a:pt x="1015388" y="1754632"/>
                </a:lnTo>
                <a:lnTo>
                  <a:pt x="0" y="1754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263144" bIns="263144" numCol="1" spcCol="1270" anchor="b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盖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8860790" y="2073275"/>
            <a:ext cx="1015365" cy="1144270"/>
          </a:xfrm>
          <a:custGeom>
            <a:avLst/>
            <a:gdLst>
              <a:gd name="connsiteX0" fmla="*/ 0 w 1015388"/>
              <a:gd name="connsiteY0" fmla="*/ 0 h 1754632"/>
              <a:gd name="connsiteX1" fmla="*/ 1015388 w 1015388"/>
              <a:gd name="connsiteY1" fmla="*/ 0 h 1754632"/>
              <a:gd name="connsiteX2" fmla="*/ 1015388 w 1015388"/>
              <a:gd name="connsiteY2" fmla="*/ 1754632 h 1754632"/>
              <a:gd name="connsiteX3" fmla="*/ 0 w 1015388"/>
              <a:gd name="connsiteY3" fmla="*/ 1754632 h 1754632"/>
              <a:gd name="connsiteX4" fmla="*/ 0 w 1015388"/>
              <a:gd name="connsiteY4" fmla="*/ 0 h 1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388" h="1754632">
                <a:moveTo>
                  <a:pt x="0" y="0"/>
                </a:moveTo>
                <a:lnTo>
                  <a:pt x="1015388" y="0"/>
                </a:lnTo>
                <a:lnTo>
                  <a:pt x="1015388" y="1754632"/>
                </a:lnTo>
                <a:lnTo>
                  <a:pt x="0" y="1754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263144" bIns="263144" numCol="1" spcCol="1270" anchor="b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染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10702925" y="2118405"/>
            <a:ext cx="1015365" cy="1144270"/>
          </a:xfrm>
          <a:custGeom>
            <a:avLst/>
            <a:gdLst>
              <a:gd name="connsiteX0" fmla="*/ 0 w 1015388"/>
              <a:gd name="connsiteY0" fmla="*/ 0 h 1754632"/>
              <a:gd name="connsiteX1" fmla="*/ 1015388 w 1015388"/>
              <a:gd name="connsiteY1" fmla="*/ 0 h 1754632"/>
              <a:gd name="connsiteX2" fmla="*/ 1015388 w 1015388"/>
              <a:gd name="connsiteY2" fmla="*/ 1754632 h 1754632"/>
              <a:gd name="connsiteX3" fmla="*/ 0 w 1015388"/>
              <a:gd name="connsiteY3" fmla="*/ 1754632 h 1754632"/>
              <a:gd name="connsiteX4" fmla="*/ 0 w 1015388"/>
              <a:gd name="connsiteY4" fmla="*/ 0 h 1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388" h="1754632">
                <a:moveTo>
                  <a:pt x="0" y="0"/>
                </a:moveTo>
                <a:lnTo>
                  <a:pt x="1015388" y="0"/>
                </a:lnTo>
                <a:lnTo>
                  <a:pt x="1015388" y="1754632"/>
                </a:lnTo>
                <a:lnTo>
                  <a:pt x="0" y="1754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263144" bIns="263144" numCol="1" spcCol="1270" anchor="b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吸</a:t>
            </a:r>
          </a:p>
        </p:txBody>
      </p:sp>
      <p:sp>
        <p:nvSpPr>
          <p:cNvPr id="8" name="右箭头 7"/>
          <p:cNvSpPr/>
          <p:nvPr/>
        </p:nvSpPr>
        <p:spPr>
          <a:xfrm>
            <a:off x="1287214" y="2625780"/>
            <a:ext cx="807720" cy="129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070522" y="2625780"/>
            <a:ext cx="807720" cy="129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546645" y="2690540"/>
            <a:ext cx="807720" cy="129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218780" y="2690540"/>
            <a:ext cx="807720" cy="129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8092759" y="2616835"/>
            <a:ext cx="807720" cy="129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9834244" y="2643505"/>
            <a:ext cx="807720" cy="129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4"/>
          <p:cNvPicPr>
            <a:picLocks noChangeAspect="1"/>
          </p:cNvPicPr>
          <p:nvPr/>
        </p:nvPicPr>
        <p:blipFill>
          <a:blip r:embed="rId4" cstate="print"/>
          <a:srcRect t="5106" b="14166"/>
          <a:stretch>
            <a:fillRect/>
          </a:stretch>
        </p:blipFill>
        <p:spPr bwMode="auto">
          <a:xfrm>
            <a:off x="1821181" y="3196679"/>
            <a:ext cx="1539875" cy="1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5" cstate="print"/>
          <a:srcRect t="16740" b="7169"/>
          <a:stretch>
            <a:fillRect/>
          </a:stretch>
        </p:blipFill>
        <p:spPr bwMode="auto">
          <a:xfrm>
            <a:off x="3361056" y="3196679"/>
            <a:ext cx="1682750" cy="1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6" cstate="print"/>
          <a:srcRect l="2380" t="22623"/>
          <a:stretch>
            <a:fillRect/>
          </a:stretch>
        </p:blipFill>
        <p:spPr bwMode="auto">
          <a:xfrm>
            <a:off x="5021581" y="3196679"/>
            <a:ext cx="1801495" cy="18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4"/>
          <p:cNvPicPr>
            <a:picLocks noChangeAspect="1"/>
          </p:cNvPicPr>
          <p:nvPr/>
        </p:nvPicPr>
        <p:blipFill>
          <a:blip r:embed="rId7" cstate="print"/>
          <a:srcRect t="8875" b="11804"/>
          <a:stretch>
            <a:fillRect/>
          </a:stretch>
        </p:blipFill>
        <p:spPr bwMode="auto">
          <a:xfrm>
            <a:off x="6823076" y="3196679"/>
            <a:ext cx="1724025" cy="18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4"/>
          <p:cNvPicPr>
            <a:picLocks noChangeAspect="1"/>
          </p:cNvPicPr>
          <p:nvPr/>
        </p:nvPicPr>
        <p:blipFill>
          <a:blip r:embed="rId8" cstate="print"/>
          <a:srcRect l="3052" t="10635" r="4745" b="8469"/>
          <a:stretch>
            <a:fillRect/>
          </a:stretch>
        </p:blipFill>
        <p:spPr bwMode="auto">
          <a:xfrm>
            <a:off x="8547101" y="3196678"/>
            <a:ext cx="1743075" cy="18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9" cstate="print"/>
          <a:srcRect t="3748" b="9744"/>
          <a:stretch>
            <a:fillRect/>
          </a:stretch>
        </p:blipFill>
        <p:spPr bwMode="auto">
          <a:xfrm>
            <a:off x="10290175" y="3191596"/>
            <a:ext cx="1901825" cy="185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5D1DF626-FAC4-45AF-B0C9-0A91941B307E}"/>
              </a:ext>
            </a:extLst>
          </p:cNvPr>
          <p:cNvSpPr txBox="1"/>
          <p:nvPr/>
        </p:nvSpPr>
        <p:spPr>
          <a:xfrm>
            <a:off x="885372" y="464457"/>
            <a:ext cx="6508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一、制作植物细胞临时装片的步骤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2221055" y="1082464"/>
            <a:ext cx="9552479" cy="611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第一步：擦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擦拭载玻片和盖玻片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第二步：滴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在载玻片中央滴加一滴清水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第三步：取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从洋葱内表皮上撕取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5mm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左右一薄层细胞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第四步：展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用镊子将水滴中的内表皮展平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第五步：盖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用镊子夹住盖玻片，使它一侧先接触水滴，然后缓缓放下盖玻片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第六步：染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吸取少量稀碘液，在一滴加在盖玻片的一侧染色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第七步：吸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用吸水纸在另一侧吸取，直至标本染色为止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D39C3D-85D8-4408-926B-A0F224EF6801}"/>
              </a:ext>
            </a:extLst>
          </p:cNvPr>
          <p:cNvSpPr txBox="1"/>
          <p:nvPr/>
        </p:nvSpPr>
        <p:spPr>
          <a:xfrm>
            <a:off x="885372" y="46445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制作临时装片七步骤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885372" y="1213072"/>
            <a:ext cx="11044555" cy="16185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观察要求：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把制作好的植物细胞临时装片放在低倍显微镜下观察，观察到的物象调至视野正中央，再换用高倍镜观察。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pic>
        <p:nvPicPr>
          <p:cNvPr id="45" name="Picture 2" descr="C:\Motic\Motic Images Plus 2.0\Capture Folder\20120622_111115--1.jpg"/>
          <p:cNvPicPr>
            <a:picLocks noChangeAspect="1" noChangeArrowheads="1"/>
          </p:cNvPicPr>
          <p:nvPr/>
        </p:nvPicPr>
        <p:blipFill>
          <a:blip r:embed="rId3" cstate="print"/>
          <a:srcRect l="18777" r="3125" b="23358"/>
          <a:stretch>
            <a:fillRect/>
          </a:stretch>
        </p:blipFill>
        <p:spPr bwMode="auto">
          <a:xfrm>
            <a:off x="1432361" y="3144266"/>
            <a:ext cx="35814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图片 1"/>
          <p:cNvPicPr>
            <a:picLocks noChangeAspect="1"/>
          </p:cNvPicPr>
          <p:nvPr/>
        </p:nvPicPr>
        <p:blipFill>
          <a:blip r:embed="rId4" cstate="print"/>
          <a:srcRect l="20557" t="-2" r="13559" b="35030"/>
          <a:stretch>
            <a:fillRect/>
          </a:stretch>
        </p:blipFill>
        <p:spPr bwMode="auto">
          <a:xfrm>
            <a:off x="7364730" y="3144266"/>
            <a:ext cx="3563937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文本框 1"/>
          <p:cNvSpPr txBox="1">
            <a:spLocks noChangeArrowheads="1"/>
          </p:cNvSpPr>
          <p:nvPr/>
        </p:nvSpPr>
        <p:spPr bwMode="auto">
          <a:xfrm>
            <a:off x="2586990" y="6224266"/>
            <a:ext cx="121919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未染色</a:t>
            </a:r>
          </a:p>
        </p:txBody>
      </p:sp>
      <p:sp>
        <p:nvSpPr>
          <p:cNvPr id="47" name="文本框 7"/>
          <p:cNvSpPr txBox="1">
            <a:spLocks noChangeArrowheads="1"/>
          </p:cNvSpPr>
          <p:nvPr/>
        </p:nvSpPr>
        <p:spPr bwMode="auto">
          <a:xfrm>
            <a:off x="9038591" y="6224266"/>
            <a:ext cx="82232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染色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8E7ADC-A04F-4BF4-8F32-D82D86B783FD}"/>
              </a:ext>
            </a:extLst>
          </p:cNvPr>
          <p:cNvSpPr txBox="1"/>
          <p:nvPr/>
        </p:nvSpPr>
        <p:spPr>
          <a:xfrm>
            <a:off x="885372" y="464457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观察临时装片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0080" y="609692"/>
            <a:ext cx="10911840" cy="5481954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）图的大小要适当，在纸上的位置要适中，一般稍偏左上方，以便右侧和下方留出注字和写图名的地方；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）先用削尖的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3H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铅笔，根据观察到的物像画出轮廓，经过修改，再正式画好。务必使图像真实；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）图中比较暗的地方，用铅笔点上细点来表示（越暗的地方，细点越多。不能涂阴影表示暗处）；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）文字尽量注在画的右侧。用尺引出水平的指示线，然后注字；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（5）在图的下方写出所画图形的名称。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DBC28C-E546-4E15-9517-C0CC68EC6DB5}"/>
              </a:ext>
            </a:extLst>
          </p:cNvPr>
          <p:cNvSpPr txBox="1"/>
          <p:nvPr/>
        </p:nvSpPr>
        <p:spPr>
          <a:xfrm>
            <a:off x="885372" y="464457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二、练习绘制细胞结构图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891846" y="2203682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细胞壁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891846" y="2782407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细胞膜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891846" y="3288423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叶绿体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891846" y="3794439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细胞核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914285" y="4253125"/>
            <a:ext cx="90281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液    泡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5914285" y="4711811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细胞质</a:t>
            </a: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6864648" y="2203682"/>
            <a:ext cx="133882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保护和支持</a:t>
            </a: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6864648" y="2812114"/>
            <a:ext cx="226215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保护，控制物质进出</a:t>
            </a: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6864648" y="3288423"/>
            <a:ext cx="180049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光合作用的场所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6924842" y="3753273"/>
            <a:ext cx="272382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控制中心，内含遗传物质</a:t>
            </a:r>
          </a:p>
        </p:txBody>
      </p: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6887088" y="4253125"/>
            <a:ext cx="523367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内含细胞液，溶解各种营养物质</a:t>
            </a:r>
          </a:p>
        </p:txBody>
      </p:sp>
      <p:grpSp>
        <p:nvGrpSpPr>
          <p:cNvPr id="53" name="Group 41"/>
          <p:cNvGrpSpPr/>
          <p:nvPr/>
        </p:nvGrpSpPr>
        <p:grpSpPr bwMode="auto">
          <a:xfrm>
            <a:off x="2242765" y="1800802"/>
            <a:ext cx="3087797" cy="4285950"/>
            <a:chOff x="158" y="586"/>
            <a:chExt cx="2832" cy="3702"/>
          </a:xfrm>
        </p:grpSpPr>
        <p:grpSp>
          <p:nvGrpSpPr>
            <p:cNvPr id="54" name="Group 40"/>
            <p:cNvGrpSpPr/>
            <p:nvPr/>
          </p:nvGrpSpPr>
          <p:grpSpPr bwMode="auto">
            <a:xfrm>
              <a:off x="158" y="586"/>
              <a:ext cx="2832" cy="3702"/>
              <a:chOff x="158" y="586"/>
              <a:chExt cx="2832" cy="3702"/>
            </a:xfrm>
          </p:grpSpPr>
          <p:pic>
            <p:nvPicPr>
              <p:cNvPr id="57" name="Picture 21" descr="图片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" y="586"/>
                <a:ext cx="2832" cy="3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8" descr="20072281550589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37" y="3385"/>
                <a:ext cx="12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29" descr="20072281550589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95" y="2439"/>
                <a:ext cx="12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30" descr="20072281550589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20" y="1253"/>
                <a:ext cx="12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31" descr="20072281550589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65" y="3612"/>
                <a:ext cx="12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32" descr="20072281550589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5" y="2750"/>
                <a:ext cx="12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33" descr="20072281550589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8" y="1647"/>
                <a:ext cx="12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34" descr="20072281550589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73" y="1253"/>
                <a:ext cx="12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35" descr="20072281550589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8" y="1979"/>
                <a:ext cx="12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36" descr="200722815505890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80" y="2568"/>
                <a:ext cx="12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1662" y="3702"/>
              <a:ext cx="13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5891846" y="5223651"/>
            <a:ext cx="8771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线粒体</a:t>
            </a:r>
          </a:p>
        </p:txBody>
      </p:sp>
      <p:sp>
        <p:nvSpPr>
          <p:cNvPr id="72" name="Text Box 39"/>
          <p:cNvSpPr txBox="1">
            <a:spLocks noChangeArrowheads="1"/>
          </p:cNvSpPr>
          <p:nvPr/>
        </p:nvSpPr>
        <p:spPr bwMode="auto">
          <a:xfrm>
            <a:off x="6842209" y="5223651"/>
            <a:ext cx="226215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呼吸作用，释放能量</a:t>
            </a:r>
          </a:p>
        </p:txBody>
      </p: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6864647" y="4759273"/>
            <a:ext cx="484544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缓缓流动，新陈代谢的场所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D282B8A-0794-4358-83E6-8476198753C0}"/>
              </a:ext>
            </a:extLst>
          </p:cNvPr>
          <p:cNvSpPr txBox="1"/>
          <p:nvPr/>
        </p:nvSpPr>
        <p:spPr>
          <a:xfrm>
            <a:off x="885372" y="464457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三、植物细胞的基本结构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5" grpId="0"/>
      <p:bldP spid="46" grpId="0"/>
      <p:bldP spid="47" grpId="0"/>
      <p:bldP spid="48" grpId="0"/>
      <p:bldP spid="52" grpId="0"/>
      <p:bldP spid="71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838</Words>
  <Application>Microsoft Office PowerPoint</Application>
  <PresentationFormat>宽屏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2020-05-08T08:12:54Z</dcterms:created>
  <dcterms:modified xsi:type="dcterms:W3CDTF">2021-01-09T09:47:59Z</dcterms:modified>
</cp:coreProperties>
</file>