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9" r:id="rId13"/>
    <p:sldId id="270" r:id="rId14"/>
    <p:sldId id="271" r:id="rId15"/>
    <p:sldId id="287" r:id="rId16"/>
    <p:sldId id="272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F297510-F56D-40A8-9059-94818EB4F198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311B167-4A27-463D-A5F4-C2271097380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60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625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10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0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54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95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02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68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85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22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10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57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18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53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072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9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B167-4A27-463D-A5F4-C227109738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25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69166-BEF4-4F4A-A72C-F7BC5771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D7AA50-0673-4F47-BD04-86D64F674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3482C-C383-41B8-BE4F-D40F4926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4E-6A62-4A86-AAD7-2A96BDA9C0D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E9F2B-5EA6-4A68-B581-3708A43A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3421A0-DD8B-4742-ACFD-95CFD7AE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21F-5917-4A25-853A-E98CA7766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42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400050"/>
            <a:ext cx="64770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18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A63C639-8E8E-4B68-821C-73413B27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E45941-CC22-4E21-A93A-AB75820FC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8E1F1F-F545-4182-AE0D-708E7E8DD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77344E-6A62-4A86-AAD7-2A96BDA9C0DC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BBE8D-293D-440E-964D-35B65AA60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D2A651-686F-49F1-8CA5-8B0DD427E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E86D21F-5917-4A25-853A-E98CA77662E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15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数据 4"/>
          <p:cNvSpPr/>
          <p:nvPr/>
        </p:nvSpPr>
        <p:spPr>
          <a:xfrm>
            <a:off x="6724650" y="0"/>
            <a:ext cx="5467350" cy="6858000"/>
          </a:xfrm>
          <a:prstGeom prst="flowChartInputOutput">
            <a:avLst/>
          </a:prstGeom>
          <a:blipFill>
            <a:blip r:embed="rId3"/>
            <a:stretch>
              <a:fillRect l="-6653" t="-12394" r="-76309" b="-11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1099800" y="0"/>
            <a:ext cx="1092200" cy="6858000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0" y="0"/>
            <a:ext cx="1092200" cy="6858000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: Rounded Corners 40"/>
          <p:cNvSpPr/>
          <p:nvPr/>
        </p:nvSpPr>
        <p:spPr bwMode="auto">
          <a:xfrm rot="16200000">
            <a:off x="1732413" y="4751939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B05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: Rounded Corners 43"/>
          <p:cNvSpPr/>
          <p:nvPr/>
        </p:nvSpPr>
        <p:spPr bwMode="auto">
          <a:xfrm rot="16200000">
            <a:off x="3423278" y="475193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54317" y="2928859"/>
            <a:ext cx="6064840" cy="1593604"/>
            <a:chOff x="1571361" y="2882784"/>
            <a:chExt cx="4834174" cy="1270233"/>
          </a:xfrm>
        </p:grpSpPr>
        <p:sp>
          <p:nvSpPr>
            <p:cNvPr id="15" name="矩形 14"/>
            <p:cNvSpPr/>
            <p:nvPr/>
          </p:nvSpPr>
          <p:spPr bwMode="auto">
            <a:xfrm>
              <a:off x="1571361" y="2882784"/>
              <a:ext cx="4834174" cy="61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4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调查周边环境中的生物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8" name="矩形 17"/>
          <p:cNvSpPr/>
          <p:nvPr/>
        </p:nvSpPr>
        <p:spPr bwMode="auto">
          <a:xfrm>
            <a:off x="1054317" y="2262029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第一章  第一节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54317" y="445349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4317" y="3912679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98771" y="5330375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89636" y="533037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37"/>
          <p:cNvSpPr/>
          <p:nvPr/>
        </p:nvSpPr>
        <p:spPr bwMode="auto">
          <a:xfrm rot="2700000">
            <a:off x="2853351" y="2538792"/>
            <a:ext cx="3973513" cy="3973512"/>
          </a:xfrm>
          <a:custGeom>
            <a:avLst/>
            <a:gdLst>
              <a:gd name="T0" fmla="*/ 135643 w 3973789"/>
              <a:gd name="T1" fmla="*/ 3182929 h 3973789"/>
              <a:gd name="T2" fmla="*/ 3182930 w 3973789"/>
              <a:gd name="T3" fmla="*/ 135643 h 3973789"/>
              <a:gd name="T4" fmla="*/ 3837870 w 3973789"/>
              <a:gd name="T5" fmla="*/ 135643 h 3973789"/>
              <a:gd name="T6" fmla="*/ 3837870 w 3973789"/>
              <a:gd name="T7" fmla="*/ 790583 h 3973789"/>
              <a:gd name="T8" fmla="*/ 790583 w 3973789"/>
              <a:gd name="T9" fmla="*/ 3837869 h 3973789"/>
              <a:gd name="T10" fmla="*/ 208292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3"/>
          <p:cNvSpPr/>
          <p:nvPr/>
        </p:nvSpPr>
        <p:spPr bwMode="auto">
          <a:xfrm rot="2700000">
            <a:off x="2833435" y="15259"/>
            <a:ext cx="3973512" cy="3973512"/>
          </a:xfrm>
          <a:custGeom>
            <a:avLst/>
            <a:gdLst>
              <a:gd name="T0" fmla="*/ 135643 w 3973789"/>
              <a:gd name="T1" fmla="*/ 3182929 h 3973789"/>
              <a:gd name="T2" fmla="*/ 3182929 w 3973789"/>
              <a:gd name="T3" fmla="*/ 135643 h 3973789"/>
              <a:gd name="T4" fmla="*/ 3837869 w 3973789"/>
              <a:gd name="T5" fmla="*/ 135643 h 3973789"/>
              <a:gd name="T6" fmla="*/ 3837869 w 3973789"/>
              <a:gd name="T7" fmla="*/ 790583 h 3973789"/>
              <a:gd name="T8" fmla="*/ 790583 w 3973789"/>
              <a:gd name="T9" fmla="*/ 3837869 h 3973789"/>
              <a:gd name="T10" fmla="*/ 208291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5"/>
          <p:cNvSpPr/>
          <p:nvPr/>
        </p:nvSpPr>
        <p:spPr bwMode="auto">
          <a:xfrm flipH="1">
            <a:off x="4487759" y="2881742"/>
            <a:ext cx="5318125" cy="927100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6"/>
          <p:cNvSpPr/>
          <p:nvPr/>
        </p:nvSpPr>
        <p:spPr bwMode="auto">
          <a:xfrm flipH="1">
            <a:off x="4529502" y="5357214"/>
            <a:ext cx="5318125" cy="927100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2"/>
          <p:cNvSpPr txBox="1">
            <a:spLocks noChangeArrowheads="1"/>
          </p:cNvSpPr>
          <p:nvPr/>
        </p:nvSpPr>
        <p:spPr bwMode="auto">
          <a:xfrm>
            <a:off x="2515935" y="1813896"/>
            <a:ext cx="663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3" name="Text Placeholder 32"/>
          <p:cNvSpPr txBox="1">
            <a:spLocks noChangeArrowheads="1"/>
          </p:cNvSpPr>
          <p:nvPr/>
        </p:nvSpPr>
        <p:spPr bwMode="auto">
          <a:xfrm>
            <a:off x="2524739" y="4339016"/>
            <a:ext cx="6635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4" name="Text Placeholder 32"/>
          <p:cNvSpPr txBox="1">
            <a:spLocks noChangeArrowheads="1"/>
          </p:cNvSpPr>
          <p:nvPr/>
        </p:nvSpPr>
        <p:spPr bwMode="auto">
          <a:xfrm>
            <a:off x="4798909" y="3159555"/>
            <a:ext cx="661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5" name="Text Placeholder 32"/>
          <p:cNvSpPr txBox="1">
            <a:spLocks noChangeArrowheads="1"/>
          </p:cNvSpPr>
          <p:nvPr/>
        </p:nvSpPr>
        <p:spPr bwMode="auto">
          <a:xfrm>
            <a:off x="4840652" y="5619151"/>
            <a:ext cx="6619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1066547" y="1539259"/>
            <a:ext cx="925513" cy="927100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9926534" y="2881742"/>
            <a:ext cx="925512" cy="927100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1066547" y="4062553"/>
            <a:ext cx="925830" cy="927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968277" y="5357214"/>
            <a:ext cx="925512" cy="927100"/>
            <a:chOff x="9275763" y="4719638"/>
            <a:chExt cx="925512" cy="927100"/>
          </a:xfrm>
          <a:solidFill>
            <a:srgbClr val="92D050"/>
          </a:solidFill>
        </p:grpSpPr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9275763" y="4719638"/>
              <a:ext cx="925512" cy="927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557203" y="4985882"/>
              <a:ext cx="396000" cy="432000"/>
              <a:chOff x="5843588" y="533400"/>
              <a:chExt cx="496888" cy="539751"/>
            </a:xfrm>
            <a:grpFill/>
          </p:grpSpPr>
          <p:sp>
            <p:nvSpPr>
              <p:cNvPr id="26" name="Freeform 70"/>
              <p:cNvSpPr>
                <a:spLocks noEditPoints="1"/>
              </p:cNvSpPr>
              <p:nvPr/>
            </p:nvSpPr>
            <p:spPr bwMode="auto">
              <a:xfrm>
                <a:off x="5843588" y="533400"/>
                <a:ext cx="384175" cy="517525"/>
              </a:xfrm>
              <a:custGeom>
                <a:avLst/>
                <a:gdLst>
                  <a:gd name="T0" fmla="*/ 80 w 136"/>
                  <a:gd name="T1" fmla="*/ 156 h 184"/>
                  <a:gd name="T2" fmla="*/ 68 w 136"/>
                  <a:gd name="T3" fmla="*/ 168 h 184"/>
                  <a:gd name="T4" fmla="*/ 56 w 136"/>
                  <a:gd name="T5" fmla="*/ 156 h 184"/>
                  <a:gd name="T6" fmla="*/ 68 w 136"/>
                  <a:gd name="T7" fmla="*/ 144 h 184"/>
                  <a:gd name="T8" fmla="*/ 80 w 136"/>
                  <a:gd name="T9" fmla="*/ 156 h 184"/>
                  <a:gd name="T10" fmla="*/ 80 w 136"/>
                  <a:gd name="T11" fmla="*/ 136 h 184"/>
                  <a:gd name="T12" fmla="*/ 20 w 136"/>
                  <a:gd name="T13" fmla="*/ 136 h 184"/>
                  <a:gd name="T14" fmla="*/ 16 w 136"/>
                  <a:gd name="T15" fmla="*/ 132 h 184"/>
                  <a:gd name="T16" fmla="*/ 16 w 136"/>
                  <a:gd name="T17" fmla="*/ 36 h 184"/>
                  <a:gd name="T18" fmla="*/ 20 w 136"/>
                  <a:gd name="T19" fmla="*/ 32 h 184"/>
                  <a:gd name="T20" fmla="*/ 116 w 136"/>
                  <a:gd name="T21" fmla="*/ 32 h 184"/>
                  <a:gd name="T22" fmla="*/ 120 w 136"/>
                  <a:gd name="T23" fmla="*/ 36 h 184"/>
                  <a:gd name="T24" fmla="*/ 120 w 136"/>
                  <a:gd name="T25" fmla="*/ 40 h 184"/>
                  <a:gd name="T26" fmla="*/ 136 w 136"/>
                  <a:gd name="T27" fmla="*/ 40 h 184"/>
                  <a:gd name="T28" fmla="*/ 136 w 136"/>
                  <a:gd name="T29" fmla="*/ 12 h 184"/>
                  <a:gd name="T30" fmla="*/ 124 w 136"/>
                  <a:gd name="T31" fmla="*/ 0 h 184"/>
                  <a:gd name="T32" fmla="*/ 12 w 136"/>
                  <a:gd name="T33" fmla="*/ 0 h 184"/>
                  <a:gd name="T34" fmla="*/ 0 w 136"/>
                  <a:gd name="T35" fmla="*/ 12 h 184"/>
                  <a:gd name="T36" fmla="*/ 0 w 136"/>
                  <a:gd name="T37" fmla="*/ 172 h 184"/>
                  <a:gd name="T38" fmla="*/ 12 w 136"/>
                  <a:gd name="T39" fmla="*/ 184 h 184"/>
                  <a:gd name="T40" fmla="*/ 81 w 136"/>
                  <a:gd name="T41" fmla="*/ 184 h 184"/>
                  <a:gd name="T42" fmla="*/ 80 w 136"/>
                  <a:gd name="T43" fmla="*/ 180 h 184"/>
                  <a:gd name="T44" fmla="*/ 80 w 136"/>
                  <a:gd name="T45" fmla="*/ 156 h 184"/>
                  <a:gd name="T46" fmla="*/ 65 w 136"/>
                  <a:gd name="T47" fmla="*/ 17 h 184"/>
                  <a:gd name="T48" fmla="*/ 71 w 136"/>
                  <a:gd name="T49" fmla="*/ 17 h 184"/>
                  <a:gd name="T50" fmla="*/ 72 w 136"/>
                  <a:gd name="T51" fmla="*/ 20 h 184"/>
                  <a:gd name="T52" fmla="*/ 71 w 136"/>
                  <a:gd name="T53" fmla="*/ 23 h 184"/>
                  <a:gd name="T54" fmla="*/ 68 w 136"/>
                  <a:gd name="T55" fmla="*/ 24 h 184"/>
                  <a:gd name="T56" fmla="*/ 65 w 136"/>
                  <a:gd name="T57" fmla="*/ 23 h 184"/>
                  <a:gd name="T58" fmla="*/ 64 w 136"/>
                  <a:gd name="T59" fmla="*/ 20 h 184"/>
                  <a:gd name="T60" fmla="*/ 65 w 136"/>
                  <a:gd name="T61" fmla="*/ 1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6" h="184">
                    <a:moveTo>
                      <a:pt x="80" y="156"/>
                    </a:moveTo>
                    <a:cubicBezTo>
                      <a:pt x="80" y="162"/>
                      <a:pt x="75" y="168"/>
                      <a:pt x="68" y="168"/>
                    </a:cubicBezTo>
                    <a:cubicBezTo>
                      <a:pt x="62" y="168"/>
                      <a:pt x="56" y="162"/>
                      <a:pt x="56" y="156"/>
                    </a:cubicBezTo>
                    <a:cubicBezTo>
                      <a:pt x="56" y="149"/>
                      <a:pt x="62" y="144"/>
                      <a:pt x="68" y="144"/>
                    </a:cubicBezTo>
                    <a:cubicBezTo>
                      <a:pt x="75" y="144"/>
                      <a:pt x="80" y="149"/>
                      <a:pt x="80" y="156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4"/>
                      <a:pt x="18" y="32"/>
                      <a:pt x="20" y="32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8" y="32"/>
                      <a:pt x="120" y="34"/>
                      <a:pt x="120" y="36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5"/>
                      <a:pt x="131" y="0"/>
                      <a:pt x="12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8"/>
                      <a:pt x="6" y="184"/>
                      <a:pt x="12" y="184"/>
                    </a:cubicBezTo>
                    <a:cubicBezTo>
                      <a:pt x="81" y="184"/>
                      <a:pt x="81" y="184"/>
                      <a:pt x="81" y="184"/>
                    </a:cubicBezTo>
                    <a:cubicBezTo>
                      <a:pt x="80" y="183"/>
                      <a:pt x="80" y="181"/>
                      <a:pt x="80" y="180"/>
                    </a:cubicBezTo>
                    <a:lnTo>
                      <a:pt x="80" y="156"/>
                    </a:lnTo>
                    <a:close/>
                    <a:moveTo>
                      <a:pt x="65" y="17"/>
                    </a:moveTo>
                    <a:cubicBezTo>
                      <a:pt x="67" y="16"/>
                      <a:pt x="70" y="16"/>
                      <a:pt x="71" y="17"/>
                    </a:cubicBezTo>
                    <a:cubicBezTo>
                      <a:pt x="72" y="18"/>
                      <a:pt x="72" y="19"/>
                      <a:pt x="72" y="20"/>
                    </a:cubicBezTo>
                    <a:cubicBezTo>
                      <a:pt x="72" y="21"/>
                      <a:pt x="72" y="22"/>
                      <a:pt x="71" y="23"/>
                    </a:cubicBezTo>
                    <a:cubicBezTo>
                      <a:pt x="70" y="23"/>
                      <a:pt x="69" y="24"/>
                      <a:pt x="68" y="24"/>
                    </a:cubicBezTo>
                    <a:cubicBezTo>
                      <a:pt x="67" y="24"/>
                      <a:pt x="66" y="23"/>
                      <a:pt x="65" y="23"/>
                    </a:cubicBezTo>
                    <a:cubicBezTo>
                      <a:pt x="65" y="22"/>
                      <a:pt x="64" y="21"/>
                      <a:pt x="64" y="20"/>
                    </a:cubicBezTo>
                    <a:cubicBezTo>
                      <a:pt x="64" y="19"/>
                      <a:pt x="65" y="18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71"/>
              <p:cNvSpPr>
                <a:spLocks noEditPoints="1"/>
              </p:cNvSpPr>
              <p:nvPr/>
            </p:nvSpPr>
            <p:spPr bwMode="auto">
              <a:xfrm>
                <a:off x="6091238" y="668338"/>
                <a:ext cx="249238" cy="404813"/>
              </a:xfrm>
              <a:custGeom>
                <a:avLst/>
                <a:gdLst>
                  <a:gd name="T0" fmla="*/ 76 w 88"/>
                  <a:gd name="T1" fmla="*/ 0 h 144"/>
                  <a:gd name="T2" fmla="*/ 12 w 88"/>
                  <a:gd name="T3" fmla="*/ 0 h 144"/>
                  <a:gd name="T4" fmla="*/ 0 w 88"/>
                  <a:gd name="T5" fmla="*/ 12 h 144"/>
                  <a:gd name="T6" fmla="*/ 0 w 88"/>
                  <a:gd name="T7" fmla="*/ 132 h 144"/>
                  <a:gd name="T8" fmla="*/ 12 w 88"/>
                  <a:gd name="T9" fmla="*/ 144 h 144"/>
                  <a:gd name="T10" fmla="*/ 76 w 88"/>
                  <a:gd name="T11" fmla="*/ 144 h 144"/>
                  <a:gd name="T12" fmla="*/ 88 w 88"/>
                  <a:gd name="T13" fmla="*/ 132 h 144"/>
                  <a:gd name="T14" fmla="*/ 88 w 88"/>
                  <a:gd name="T15" fmla="*/ 12 h 144"/>
                  <a:gd name="T16" fmla="*/ 76 w 88"/>
                  <a:gd name="T17" fmla="*/ 0 h 144"/>
                  <a:gd name="T18" fmla="*/ 41 w 88"/>
                  <a:gd name="T19" fmla="*/ 17 h 144"/>
                  <a:gd name="T20" fmla="*/ 47 w 88"/>
                  <a:gd name="T21" fmla="*/ 17 h 144"/>
                  <a:gd name="T22" fmla="*/ 48 w 88"/>
                  <a:gd name="T23" fmla="*/ 20 h 144"/>
                  <a:gd name="T24" fmla="*/ 47 w 88"/>
                  <a:gd name="T25" fmla="*/ 23 h 144"/>
                  <a:gd name="T26" fmla="*/ 44 w 88"/>
                  <a:gd name="T27" fmla="*/ 24 h 144"/>
                  <a:gd name="T28" fmla="*/ 41 w 88"/>
                  <a:gd name="T29" fmla="*/ 23 h 144"/>
                  <a:gd name="T30" fmla="*/ 40 w 88"/>
                  <a:gd name="T31" fmla="*/ 20 h 144"/>
                  <a:gd name="T32" fmla="*/ 41 w 88"/>
                  <a:gd name="T33" fmla="*/ 17 h 144"/>
                  <a:gd name="T34" fmla="*/ 25 w 88"/>
                  <a:gd name="T35" fmla="*/ 17 h 144"/>
                  <a:gd name="T36" fmla="*/ 31 w 88"/>
                  <a:gd name="T37" fmla="*/ 17 h 144"/>
                  <a:gd name="T38" fmla="*/ 32 w 88"/>
                  <a:gd name="T39" fmla="*/ 20 h 144"/>
                  <a:gd name="T40" fmla="*/ 31 w 88"/>
                  <a:gd name="T41" fmla="*/ 23 h 144"/>
                  <a:gd name="T42" fmla="*/ 28 w 88"/>
                  <a:gd name="T43" fmla="*/ 24 h 144"/>
                  <a:gd name="T44" fmla="*/ 25 w 88"/>
                  <a:gd name="T45" fmla="*/ 23 h 144"/>
                  <a:gd name="T46" fmla="*/ 24 w 88"/>
                  <a:gd name="T47" fmla="*/ 20 h 144"/>
                  <a:gd name="T48" fmla="*/ 25 w 88"/>
                  <a:gd name="T49" fmla="*/ 17 h 144"/>
                  <a:gd name="T50" fmla="*/ 47 w 88"/>
                  <a:gd name="T51" fmla="*/ 127 h 144"/>
                  <a:gd name="T52" fmla="*/ 44 w 88"/>
                  <a:gd name="T53" fmla="*/ 128 h 144"/>
                  <a:gd name="T54" fmla="*/ 41 w 88"/>
                  <a:gd name="T55" fmla="*/ 127 h 144"/>
                  <a:gd name="T56" fmla="*/ 40 w 88"/>
                  <a:gd name="T57" fmla="*/ 124 h 144"/>
                  <a:gd name="T58" fmla="*/ 41 w 88"/>
                  <a:gd name="T59" fmla="*/ 121 h 144"/>
                  <a:gd name="T60" fmla="*/ 47 w 88"/>
                  <a:gd name="T61" fmla="*/ 121 h 144"/>
                  <a:gd name="T62" fmla="*/ 48 w 88"/>
                  <a:gd name="T63" fmla="*/ 124 h 144"/>
                  <a:gd name="T64" fmla="*/ 47 w 88"/>
                  <a:gd name="T65" fmla="*/ 127 h 144"/>
                  <a:gd name="T66" fmla="*/ 72 w 88"/>
                  <a:gd name="T67" fmla="*/ 108 h 144"/>
                  <a:gd name="T68" fmla="*/ 68 w 88"/>
                  <a:gd name="T69" fmla="*/ 112 h 144"/>
                  <a:gd name="T70" fmla="*/ 20 w 88"/>
                  <a:gd name="T71" fmla="*/ 112 h 144"/>
                  <a:gd name="T72" fmla="*/ 16 w 88"/>
                  <a:gd name="T73" fmla="*/ 108 h 144"/>
                  <a:gd name="T74" fmla="*/ 16 w 88"/>
                  <a:gd name="T75" fmla="*/ 36 h 144"/>
                  <a:gd name="T76" fmla="*/ 20 w 88"/>
                  <a:gd name="T77" fmla="*/ 32 h 144"/>
                  <a:gd name="T78" fmla="*/ 68 w 88"/>
                  <a:gd name="T79" fmla="*/ 32 h 144"/>
                  <a:gd name="T80" fmla="*/ 72 w 88"/>
                  <a:gd name="T81" fmla="*/ 36 h 144"/>
                  <a:gd name="T82" fmla="*/ 72 w 88"/>
                  <a:gd name="T83" fmla="*/ 10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8" h="144">
                    <a:moveTo>
                      <a:pt x="7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8"/>
                      <a:pt x="6" y="144"/>
                      <a:pt x="12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83" y="144"/>
                      <a:pt x="88" y="138"/>
                      <a:pt x="88" y="13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lose/>
                    <a:moveTo>
                      <a:pt x="41" y="17"/>
                    </a:moveTo>
                    <a:cubicBezTo>
                      <a:pt x="43" y="16"/>
                      <a:pt x="45" y="16"/>
                      <a:pt x="47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8" y="22"/>
                      <a:pt x="47" y="23"/>
                    </a:cubicBezTo>
                    <a:cubicBezTo>
                      <a:pt x="46" y="23"/>
                      <a:pt x="45" y="24"/>
                      <a:pt x="44" y="24"/>
                    </a:cubicBezTo>
                    <a:cubicBezTo>
                      <a:pt x="43" y="24"/>
                      <a:pt x="42" y="23"/>
                      <a:pt x="41" y="23"/>
                    </a:cubicBezTo>
                    <a:cubicBezTo>
                      <a:pt x="41" y="22"/>
                      <a:pt x="40" y="21"/>
                      <a:pt x="40" y="20"/>
                    </a:cubicBezTo>
                    <a:cubicBezTo>
                      <a:pt x="40" y="19"/>
                      <a:pt x="41" y="18"/>
                      <a:pt x="41" y="17"/>
                    </a:cubicBezTo>
                    <a:close/>
                    <a:moveTo>
                      <a:pt x="25" y="17"/>
                    </a:moveTo>
                    <a:cubicBezTo>
                      <a:pt x="27" y="16"/>
                      <a:pt x="30" y="16"/>
                      <a:pt x="31" y="17"/>
                    </a:cubicBezTo>
                    <a:cubicBezTo>
                      <a:pt x="32" y="18"/>
                      <a:pt x="32" y="19"/>
                      <a:pt x="32" y="20"/>
                    </a:cubicBezTo>
                    <a:cubicBezTo>
                      <a:pt x="32" y="21"/>
                      <a:pt x="32" y="22"/>
                      <a:pt x="31" y="23"/>
                    </a:cubicBezTo>
                    <a:cubicBezTo>
                      <a:pt x="30" y="23"/>
                      <a:pt x="29" y="24"/>
                      <a:pt x="28" y="24"/>
                    </a:cubicBezTo>
                    <a:cubicBezTo>
                      <a:pt x="27" y="24"/>
                      <a:pt x="26" y="23"/>
                      <a:pt x="25" y="23"/>
                    </a:cubicBezTo>
                    <a:cubicBezTo>
                      <a:pt x="25" y="22"/>
                      <a:pt x="24" y="21"/>
                      <a:pt x="24" y="20"/>
                    </a:cubicBezTo>
                    <a:cubicBezTo>
                      <a:pt x="24" y="19"/>
                      <a:pt x="25" y="18"/>
                      <a:pt x="25" y="17"/>
                    </a:cubicBezTo>
                    <a:close/>
                    <a:moveTo>
                      <a:pt x="47" y="127"/>
                    </a:moveTo>
                    <a:cubicBezTo>
                      <a:pt x="46" y="127"/>
                      <a:pt x="45" y="128"/>
                      <a:pt x="44" y="128"/>
                    </a:cubicBezTo>
                    <a:cubicBezTo>
                      <a:pt x="43" y="128"/>
                      <a:pt x="42" y="127"/>
                      <a:pt x="41" y="127"/>
                    </a:cubicBezTo>
                    <a:cubicBezTo>
                      <a:pt x="41" y="126"/>
                      <a:pt x="40" y="125"/>
                      <a:pt x="40" y="124"/>
                    </a:cubicBezTo>
                    <a:cubicBezTo>
                      <a:pt x="40" y="123"/>
                      <a:pt x="41" y="122"/>
                      <a:pt x="41" y="121"/>
                    </a:cubicBezTo>
                    <a:cubicBezTo>
                      <a:pt x="43" y="120"/>
                      <a:pt x="46" y="120"/>
                      <a:pt x="47" y="121"/>
                    </a:cubicBezTo>
                    <a:cubicBezTo>
                      <a:pt x="48" y="122"/>
                      <a:pt x="48" y="123"/>
                      <a:pt x="48" y="124"/>
                    </a:cubicBezTo>
                    <a:cubicBezTo>
                      <a:pt x="48" y="125"/>
                      <a:pt x="48" y="126"/>
                      <a:pt x="47" y="127"/>
                    </a:cubicBezTo>
                    <a:close/>
                    <a:moveTo>
                      <a:pt x="72" y="108"/>
                    </a:moveTo>
                    <a:cubicBezTo>
                      <a:pt x="72" y="110"/>
                      <a:pt x="70" y="112"/>
                      <a:pt x="68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18" y="112"/>
                      <a:pt x="16" y="110"/>
                      <a:pt x="16" y="108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4"/>
                      <a:pt x="18" y="32"/>
                      <a:pt x="20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70" y="32"/>
                      <a:pt x="72" y="34"/>
                      <a:pt x="72" y="36"/>
                    </a:cubicBezTo>
                    <a:lnTo>
                      <a:pt x="7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3021059" y="1756745"/>
            <a:ext cx="4608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设计合适的调查表，认真记录</a:t>
            </a:r>
          </a:p>
        </p:txBody>
      </p:sp>
      <p:sp>
        <p:nvSpPr>
          <p:cNvPr id="29" name="矩形 28"/>
          <p:cNvSpPr/>
          <p:nvPr/>
        </p:nvSpPr>
        <p:spPr>
          <a:xfrm>
            <a:off x="5422494" y="3126302"/>
            <a:ext cx="4333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如实记录，不能凭个人爱好</a:t>
            </a:r>
          </a:p>
        </p:txBody>
      </p:sp>
      <p:sp>
        <p:nvSpPr>
          <p:cNvPr id="30" name="矩形 29"/>
          <p:cNvSpPr/>
          <p:nvPr/>
        </p:nvSpPr>
        <p:spPr>
          <a:xfrm>
            <a:off x="5380144" y="5534870"/>
            <a:ext cx="4489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注意自身安全，不爬高，不下水，集体行动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171687" y="4307021"/>
            <a:ext cx="4141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不损害动植物，不破坏环境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E774614-6322-47D3-9478-F28032D4B5E7}"/>
              </a:ext>
            </a:extLst>
          </p:cNvPr>
          <p:cNvSpPr txBox="1"/>
          <p:nvPr/>
        </p:nvSpPr>
        <p:spPr>
          <a:xfrm>
            <a:off x="885372" y="464457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调查的注意事项</a:t>
            </a:r>
          </a:p>
        </p:txBody>
      </p:sp>
    </p:spTree>
    <p:extLst>
      <p:ext uri="{BB962C8B-B14F-4D97-AF65-F5344CB8AC3E}">
        <p14:creationId xmlns:p14="http://schemas.microsoft.com/office/powerpoint/2010/main" val="2636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>
            <a:spLocks noGrp="1"/>
          </p:cNvSpPr>
          <p:nvPr>
            <p:ph idx="4294967295"/>
          </p:nvPr>
        </p:nvSpPr>
        <p:spPr>
          <a:xfrm>
            <a:off x="885372" y="1799273"/>
            <a:ext cx="11690350" cy="3657600"/>
          </a:xfrm>
        </p:spPr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zh-CN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、根据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形态结构</a:t>
            </a:r>
            <a:r>
              <a:rPr lang="zh-CN" altLang="en-US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特点：动物、植物、其他生物等。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endParaRPr lang="en-US" altLang="zh-CN" sz="2400" dirty="0">
              <a:solidFill>
                <a:srgbClr val="20202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zh-CN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、根据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生活环境</a:t>
            </a:r>
            <a:r>
              <a:rPr lang="zh-CN" altLang="en-US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：陆生生物、水生生物等。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endParaRPr lang="en-US" altLang="zh-CN" sz="2400" dirty="0">
              <a:solidFill>
                <a:srgbClr val="20202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zh-CN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、根据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用途</a:t>
            </a:r>
            <a:r>
              <a:rPr lang="zh-CN" altLang="en-US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：作物、家禽、家畜、宠物等。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22F6F4-E815-4B31-A980-15353735B0CC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分类方法</a:t>
            </a:r>
          </a:p>
        </p:txBody>
      </p:sp>
    </p:spTree>
    <p:extLst>
      <p:ext uri="{BB962C8B-B14F-4D97-AF65-F5344CB8AC3E}">
        <p14:creationId xmlns:p14="http://schemas.microsoft.com/office/powerpoint/2010/main" val="309831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左大括号 4"/>
          <p:cNvSpPr/>
          <p:nvPr/>
        </p:nvSpPr>
        <p:spPr>
          <a:xfrm>
            <a:off x="4827206" y="1628112"/>
            <a:ext cx="361260" cy="1642053"/>
          </a:xfrm>
          <a:prstGeom prst="leftBrace">
            <a:avLst>
              <a:gd name="adj1" fmla="val 44350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26956" y="2291075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调查的一般过程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71334" y="1475384"/>
            <a:ext cx="166965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调查方法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71334" y="2970077"/>
            <a:ext cx="1231900" cy="4023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方法步骤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6483748" y="2416774"/>
            <a:ext cx="335781" cy="1455495"/>
          </a:xfrm>
          <a:prstGeom prst="leftBrace">
            <a:avLst>
              <a:gd name="adj1" fmla="val 43341"/>
              <a:gd name="adj2" fmla="val 50000"/>
            </a:avLst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40985" y="2268538"/>
            <a:ext cx="2154555" cy="1751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选择调查范围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分组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设计调查路线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调查记录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归类整理分析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26956" y="5281289"/>
            <a:ext cx="15474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生物的归类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4266837" y="4854764"/>
            <a:ext cx="361614" cy="1222295"/>
          </a:xfrm>
          <a:prstGeom prst="leftBrace">
            <a:avLst>
              <a:gd name="adj1" fmla="val 29520"/>
              <a:gd name="adj2" fmla="val 50000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1225" y="4796840"/>
            <a:ext cx="5016500" cy="1364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按形态结构划分：动物、植物、其他生物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按生活环境划分：水生生物和陆生生物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按用途划分：家禽、家畜、宠物、作物等</a:t>
            </a:r>
          </a:p>
        </p:txBody>
      </p:sp>
      <p:sp>
        <p:nvSpPr>
          <p:cNvPr id="14" name="矩形 13"/>
          <p:cNvSpPr/>
          <p:nvPr/>
        </p:nvSpPr>
        <p:spPr>
          <a:xfrm>
            <a:off x="5271334" y="1869084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调查要求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15702E2-AC26-4952-9EC1-CDDF98052326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10142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2358" y="1460810"/>
            <a:ext cx="13460548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同学们在完成校园植物的调查活动中做了下列工作，其正确顺序应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为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(      )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①撰写调查报告                   ②完成调查并记录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③确定调查方法和路线         ④设计调查记录表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⑤明确调查目的和范围         ⑥分析和统计调查结果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A. ③⑤④②⑥①                    B. ⑤③④⑥②①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C. ④③⑤②⑥①                    D. ⑤③④②⑥①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832190" y="1613210"/>
            <a:ext cx="68937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9379CAD-404E-4A45-A5D8-9DF7CEB79175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课堂检测</a:t>
            </a:r>
          </a:p>
        </p:txBody>
      </p:sp>
    </p:spTree>
    <p:extLst>
      <p:ext uri="{BB962C8B-B14F-4D97-AF65-F5344CB8AC3E}">
        <p14:creationId xmlns:p14="http://schemas.microsoft.com/office/powerpoint/2010/main" val="2942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idx="4294967295"/>
          </p:nvPr>
        </p:nvSpPr>
        <p:spPr>
          <a:xfrm>
            <a:off x="1038543" y="1681163"/>
            <a:ext cx="10675937" cy="5313363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、下列说法不正确的是？（    ）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 调查是科学探究常用的方法之一</a:t>
            </a:r>
            <a:endParaRPr lang="zh-CN" altLang="en-US" sz="2400" dirty="0">
              <a:solidFill>
                <a:srgbClr val="20202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 人口普查就是调查</a:t>
            </a:r>
            <a:endParaRPr lang="zh-CN" altLang="en-US" sz="2400" dirty="0">
              <a:solidFill>
                <a:srgbClr val="20202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 调查范围再大，也必须对调查对象逐一调查</a:t>
            </a:r>
            <a:endParaRPr lang="zh-CN" altLang="en-US" sz="2400" dirty="0">
              <a:solidFill>
                <a:srgbClr val="20202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2020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 调查结果要进行整理和分析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1155" y="1775355"/>
            <a:ext cx="5524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DFC246-5F53-4249-A5B8-823D84AFAAC0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课堂检测</a:t>
            </a:r>
          </a:p>
        </p:txBody>
      </p:sp>
    </p:spTree>
    <p:extLst>
      <p:ext uri="{BB962C8B-B14F-4D97-AF65-F5344CB8AC3E}">
        <p14:creationId xmlns:p14="http://schemas.microsoft.com/office/powerpoint/2010/main" val="8617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85372" y="1118894"/>
            <a:ext cx="10940868" cy="5274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.在调查校园植物时，一棵两层楼高的樟树属于(  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)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A.藻类                  B.草本植物  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C.灌木                  D.乔木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.小明给动物分类时，把玉米、油松、羚羊、鸵鸟归为一类，把水绵、金鱼藻、草履虫、鲫鱼归为一类，他的分类依据是 (          )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A.形态结构                   B.生活环境 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C.用途                       D.数量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61354" y="4319233"/>
            <a:ext cx="660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C960D6-5DCF-4EA7-9BEB-DD70A84264BB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课堂检测</a:t>
            </a:r>
          </a:p>
        </p:txBody>
      </p:sp>
    </p:spTree>
    <p:extLst>
      <p:ext uri="{BB962C8B-B14F-4D97-AF65-F5344CB8AC3E}">
        <p14:creationId xmlns:p14="http://schemas.microsoft.com/office/powerpoint/2010/main" val="7642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数据 4"/>
          <p:cNvSpPr/>
          <p:nvPr/>
        </p:nvSpPr>
        <p:spPr>
          <a:xfrm>
            <a:off x="6724650" y="0"/>
            <a:ext cx="5467350" cy="6858000"/>
          </a:xfrm>
          <a:prstGeom prst="flowChartInputOutput">
            <a:avLst/>
          </a:prstGeom>
          <a:blipFill>
            <a:blip r:embed="rId3"/>
            <a:stretch>
              <a:fillRect l="-6653" t="-12394" r="-76309" b="-11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1099800" y="0"/>
            <a:ext cx="1092200" cy="6858000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0" y="0"/>
            <a:ext cx="1092200" cy="6858000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: Rounded Corners 40"/>
          <p:cNvSpPr/>
          <p:nvPr/>
        </p:nvSpPr>
        <p:spPr bwMode="auto">
          <a:xfrm rot="16200000">
            <a:off x="1732413" y="4751939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B05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: Rounded Corners 43"/>
          <p:cNvSpPr/>
          <p:nvPr/>
        </p:nvSpPr>
        <p:spPr bwMode="auto">
          <a:xfrm rot="16200000">
            <a:off x="3423278" y="475193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54317" y="2928859"/>
            <a:ext cx="6064840" cy="1593604"/>
            <a:chOff x="1571361" y="2882784"/>
            <a:chExt cx="4834174" cy="1270233"/>
          </a:xfrm>
        </p:grpSpPr>
        <p:sp>
          <p:nvSpPr>
            <p:cNvPr id="15" name="矩形 14"/>
            <p:cNvSpPr/>
            <p:nvPr/>
          </p:nvSpPr>
          <p:spPr bwMode="auto">
            <a:xfrm>
              <a:off x="1571361" y="2882784"/>
              <a:ext cx="4834174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感谢你的仔细聆听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8" name="矩形 17"/>
          <p:cNvSpPr/>
          <p:nvPr/>
        </p:nvSpPr>
        <p:spPr bwMode="auto">
          <a:xfrm>
            <a:off x="1054317" y="2262029"/>
            <a:ext cx="3284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第一章  第一节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54317" y="445349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4317" y="3912679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98771" y="5330375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89636" y="533037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5372" y="464457"/>
            <a:ext cx="6755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科学探究的基本方法之一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--------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</a:t>
            </a:r>
          </a:p>
        </p:txBody>
      </p:sp>
      <p:sp>
        <p:nvSpPr>
          <p:cNvPr id="3" name="文本框 79">
            <a:extLst>
              <a:ext uri="{FF2B5EF4-FFF2-40B4-BE49-F238E27FC236}">
                <a16:creationId xmlns:a16="http://schemas.microsoft.com/office/drawing/2014/main" id="{1AEAFDF9-C8C6-4B0D-9B62-C99FCAC9D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110" y="3198167"/>
            <a:ext cx="26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调查要求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80">
            <a:extLst>
              <a:ext uri="{FF2B5EF4-FFF2-40B4-BE49-F238E27FC236}">
                <a16:creationId xmlns:a16="http://schemas.microsoft.com/office/drawing/2014/main" id="{6CC2144D-088C-4D90-88E2-27426FBA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110" y="4705964"/>
            <a:ext cx="3864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调查的注意事项</a:t>
            </a:r>
          </a:p>
        </p:txBody>
      </p:sp>
      <p:sp>
        <p:nvSpPr>
          <p:cNvPr id="6" name="文本框 81">
            <a:extLst>
              <a:ext uri="{FF2B5EF4-FFF2-40B4-BE49-F238E27FC236}">
                <a16:creationId xmlns:a16="http://schemas.microsoft.com/office/drawing/2014/main" id="{F9D029B1-EEC3-4F06-9B97-06189B98A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852" y="3198167"/>
            <a:ext cx="332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调查方法</a:t>
            </a:r>
          </a:p>
        </p:txBody>
      </p:sp>
      <p:sp>
        <p:nvSpPr>
          <p:cNvPr id="7" name="文本框 78">
            <a:extLst>
              <a:ext uri="{FF2B5EF4-FFF2-40B4-BE49-F238E27FC236}">
                <a16:creationId xmlns:a16="http://schemas.microsoft.com/office/drawing/2014/main" id="{6899B9A6-A81E-4E19-8F8B-DA1382F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72" y="1670090"/>
            <a:ext cx="4030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学习目录</a:t>
            </a:r>
          </a:p>
        </p:txBody>
      </p:sp>
      <p:sp>
        <p:nvSpPr>
          <p:cNvPr id="8" name="文本框 79">
            <a:extLst>
              <a:ext uri="{FF2B5EF4-FFF2-40B4-BE49-F238E27FC236}">
                <a16:creationId xmlns:a16="http://schemas.microsoft.com/office/drawing/2014/main" id="{B3F094DC-4A82-4D14-B767-D02658DE0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852" y="4705965"/>
            <a:ext cx="26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32852" y="2628900"/>
            <a:ext cx="6128222" cy="1714500"/>
            <a:chOff x="3061209" y="2628900"/>
            <a:chExt cx="6128222" cy="1714500"/>
          </a:xfrm>
        </p:grpSpPr>
        <p:sp>
          <p:nvSpPr>
            <p:cNvPr id="5" name="矩形 4"/>
            <p:cNvSpPr/>
            <p:nvPr/>
          </p:nvSpPr>
          <p:spPr>
            <a:xfrm>
              <a:off x="3061209" y="2628900"/>
              <a:ext cx="5963122" cy="171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3226309" y="2628900"/>
              <a:ext cx="5963122" cy="171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27" y="965900"/>
            <a:ext cx="3364535" cy="2520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37263" y="3083275"/>
            <a:ext cx="3364535" cy="2520250"/>
          </a:xfrm>
          <a:prstGeom prst="rect">
            <a:avLst/>
          </a:prstGeom>
        </p:spPr>
      </p:pic>
      <p:sp>
        <p:nvSpPr>
          <p:cNvPr id="9" name="文本框 78"/>
          <p:cNvSpPr txBox="1"/>
          <p:nvPr/>
        </p:nvSpPr>
        <p:spPr>
          <a:xfrm>
            <a:off x="3634668" y="3054383"/>
            <a:ext cx="536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调查的基本方法</a:t>
            </a:r>
          </a:p>
        </p:txBody>
      </p:sp>
    </p:spTree>
    <p:extLst>
      <p:ext uri="{BB962C8B-B14F-4D97-AF65-F5344CB8AC3E}">
        <p14:creationId xmlns:p14="http://schemas.microsoft.com/office/powerpoint/2010/main" val="38179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4294967295"/>
          </p:nvPr>
        </p:nvSpPr>
        <p:spPr>
          <a:xfrm>
            <a:off x="885372" y="152590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观察法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调查法（普查）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实验法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收集资料和分析法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635D6C-C9F8-425D-8BCD-AB4EFD62AA6C}"/>
              </a:ext>
            </a:extLst>
          </p:cNvPr>
          <p:cNvSpPr txBox="1"/>
          <p:nvPr/>
        </p:nvSpPr>
        <p:spPr>
          <a:xfrm>
            <a:off x="885372" y="46445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科学探究的常用方法</a:t>
            </a:r>
          </a:p>
        </p:txBody>
      </p:sp>
    </p:spTree>
    <p:extLst>
      <p:ext uri="{BB962C8B-B14F-4D97-AF65-F5344CB8AC3E}">
        <p14:creationId xmlns:p14="http://schemas.microsoft.com/office/powerpoint/2010/main" val="8877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189715" y="1337522"/>
            <a:ext cx="4724352" cy="1300398"/>
            <a:chOff x="5288375" y="1539403"/>
            <a:chExt cx="4724147" cy="1299696"/>
          </a:xfrm>
        </p:grpSpPr>
        <p:grpSp>
          <p:nvGrpSpPr>
            <p:cNvPr id="5" name="组合 4"/>
            <p:cNvGrpSpPr/>
            <p:nvPr/>
          </p:nvGrpSpPr>
          <p:grpSpPr>
            <a:xfrm>
              <a:off x="5288375" y="1539403"/>
              <a:ext cx="4724147" cy="1299696"/>
              <a:chOff x="5687338" y="1371256"/>
              <a:chExt cx="4724147" cy="1299696"/>
            </a:xfrm>
          </p:grpSpPr>
          <p:sp>
            <p:nvSpPr>
              <p:cNvPr id="7" name="MH_SubTitle_1"/>
              <p:cNvSpPr>
                <a:spLocks noChangeArrowheads="1"/>
              </p:cNvSpPr>
              <p:nvPr/>
            </p:nvSpPr>
            <p:spPr bwMode="auto">
              <a:xfrm flipH="1">
                <a:off x="5687338" y="1371256"/>
                <a:ext cx="2236413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全面调查（普查）</a:t>
                </a:r>
              </a:p>
            </p:txBody>
          </p:sp>
          <p:sp>
            <p:nvSpPr>
              <p:cNvPr id="8" name="Rectangle 5"/>
              <p:cNvSpPr/>
              <p:nvPr/>
            </p:nvSpPr>
            <p:spPr bwMode="auto">
              <a:xfrm>
                <a:off x="5965464" y="1858444"/>
                <a:ext cx="4446021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Lato Light" charset="0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288375" y="2077852"/>
              <a:ext cx="2966458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189715" y="4102629"/>
            <a:ext cx="4576390" cy="1448678"/>
            <a:chOff x="5864414" y="3069159"/>
            <a:chExt cx="4576191" cy="1447895"/>
          </a:xfrm>
        </p:grpSpPr>
        <p:grpSp>
          <p:nvGrpSpPr>
            <p:cNvPr id="10" name="组合 9"/>
            <p:cNvGrpSpPr/>
            <p:nvPr/>
          </p:nvGrpSpPr>
          <p:grpSpPr>
            <a:xfrm>
              <a:off x="5864414" y="3069159"/>
              <a:ext cx="4576191" cy="1447895"/>
              <a:chOff x="5774152" y="2500600"/>
              <a:chExt cx="4576191" cy="1447895"/>
            </a:xfrm>
          </p:grpSpPr>
          <p:sp>
            <p:nvSpPr>
              <p:cNvPr id="12" name="MH_SubTitle_1"/>
              <p:cNvSpPr>
                <a:spLocks noChangeArrowheads="1"/>
              </p:cNvSpPr>
              <p:nvPr/>
            </p:nvSpPr>
            <p:spPr bwMode="auto">
              <a:xfrm flipH="1">
                <a:off x="5774152" y="2500600"/>
                <a:ext cx="1210535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抽样调查</a:t>
                </a:r>
              </a:p>
            </p:txBody>
          </p:sp>
          <p:sp>
            <p:nvSpPr>
              <p:cNvPr id="13" name="Rectangle 5"/>
              <p:cNvSpPr/>
              <p:nvPr/>
            </p:nvSpPr>
            <p:spPr bwMode="auto">
              <a:xfrm>
                <a:off x="5817510" y="3135987"/>
                <a:ext cx="4532833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调查范围较大，对象太多时，随机选取一部分进行调查。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Lato Light" charset="0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543774" y="1393981"/>
            <a:ext cx="965618" cy="966098"/>
            <a:chOff x="4116949" y="1605269"/>
            <a:chExt cx="965576" cy="965576"/>
          </a:xfrm>
        </p:grpSpPr>
        <p:sp>
          <p:nvSpPr>
            <p:cNvPr id="15" name="椭圆 14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solidFill>
              <a:srgbClr val="92D050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189715" y="1897923"/>
            <a:ext cx="4459605" cy="8811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对调查结果要求精确（例如人口普查），或调查对象数量较少，调查范围较小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1C73AE3-0194-466A-96FA-3D5862E5E425}"/>
              </a:ext>
            </a:extLst>
          </p:cNvPr>
          <p:cNvGrpSpPr/>
          <p:nvPr/>
        </p:nvGrpSpPr>
        <p:grpSpPr>
          <a:xfrm>
            <a:off x="4543774" y="4219760"/>
            <a:ext cx="965618" cy="966098"/>
            <a:chOff x="4116949" y="1605269"/>
            <a:chExt cx="965576" cy="965576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0E06DC8-DDB6-4747-A32F-C59BAF464E91}"/>
                </a:ext>
              </a:extLst>
            </p:cNvPr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solidFill>
              <a:srgbClr val="92D050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KSO_Shape">
              <a:extLst>
                <a:ext uri="{FF2B5EF4-FFF2-40B4-BE49-F238E27FC236}">
                  <a16:creationId xmlns:a16="http://schemas.microsoft.com/office/drawing/2014/main" id="{C4B4C2D6-BB60-4E4F-9601-F93360057D08}"/>
                </a:ext>
              </a:extLst>
            </p:cNvPr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2965DE66-77D4-45BA-8E93-003BF7ABB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95" y="2360079"/>
            <a:ext cx="2159418" cy="215035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132D615A-4057-4476-B70E-12E481CCE093}"/>
              </a:ext>
            </a:extLst>
          </p:cNvPr>
          <p:cNvSpPr txBox="1"/>
          <p:nvPr/>
        </p:nvSpPr>
        <p:spPr>
          <a:xfrm>
            <a:off x="1702573" y="3167390"/>
            <a:ext cx="273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</a:t>
            </a:r>
            <a:r>
              <a:rPr lang="zh-CN" altLang="en-US" sz="2800" dirty="0"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61209" y="2628900"/>
            <a:ext cx="6128222" cy="1714500"/>
            <a:chOff x="3061209" y="2628900"/>
            <a:chExt cx="6128222" cy="1714500"/>
          </a:xfrm>
        </p:grpSpPr>
        <p:sp>
          <p:nvSpPr>
            <p:cNvPr id="5" name="矩形 4"/>
            <p:cNvSpPr/>
            <p:nvPr/>
          </p:nvSpPr>
          <p:spPr>
            <a:xfrm>
              <a:off x="3061209" y="2628900"/>
              <a:ext cx="5963122" cy="171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3226309" y="2628900"/>
              <a:ext cx="5963122" cy="171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27" y="965900"/>
            <a:ext cx="3364535" cy="2520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37263" y="3083275"/>
            <a:ext cx="3364535" cy="2520250"/>
          </a:xfrm>
          <a:prstGeom prst="rect">
            <a:avLst/>
          </a:prstGeom>
        </p:spPr>
      </p:pic>
      <p:sp>
        <p:nvSpPr>
          <p:cNvPr id="9" name="文本框 78"/>
          <p:cNvSpPr txBox="1"/>
          <p:nvPr/>
        </p:nvSpPr>
        <p:spPr>
          <a:xfrm>
            <a:off x="4491592" y="2944560"/>
            <a:ext cx="392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调查要求</a:t>
            </a:r>
          </a:p>
        </p:txBody>
      </p:sp>
    </p:spTree>
    <p:extLst>
      <p:ext uri="{BB962C8B-B14F-4D97-AF65-F5344CB8AC3E}">
        <p14:creationId xmlns:p14="http://schemas.microsoft.com/office/powerpoint/2010/main" val="30037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空心弧 3"/>
          <p:cNvSpPr/>
          <p:nvPr/>
        </p:nvSpPr>
        <p:spPr>
          <a:xfrm rot="5400000">
            <a:off x="1631849" y="1785408"/>
            <a:ext cx="4191608" cy="3899111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4540097" y="1898369"/>
            <a:ext cx="192168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4606285" y="5620084"/>
            <a:ext cx="1919567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5702105" y="3160464"/>
            <a:ext cx="177861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30" idx="2"/>
          </p:cNvCxnSpPr>
          <p:nvPr/>
        </p:nvCxnSpPr>
        <p:spPr bwMode="auto">
          <a:xfrm>
            <a:off x="5509485" y="4474095"/>
            <a:ext cx="192068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732288" y="1643485"/>
            <a:ext cx="3400901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首先，明确调查目的和对象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37236" y="1609665"/>
            <a:ext cx="497682" cy="497862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293216" y="2891191"/>
            <a:ext cx="497682" cy="4978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265300" y="4201351"/>
            <a:ext cx="497682" cy="49786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37236" y="5335222"/>
            <a:ext cx="497682" cy="49786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36787" y="1328421"/>
            <a:ext cx="1145126" cy="1145540"/>
            <a:chOff x="3989630" y="984316"/>
            <a:chExt cx="858956" cy="858956"/>
          </a:xfrm>
        </p:grpSpPr>
        <p:grpSp>
          <p:nvGrpSpPr>
            <p:cNvPr id="15" name="组合 14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17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363442" y="2506851"/>
            <a:ext cx="1145126" cy="1145540"/>
            <a:chOff x="4684712" y="1948340"/>
            <a:chExt cx="858956" cy="858956"/>
          </a:xfrm>
        </p:grpSpPr>
        <p:grpSp>
          <p:nvGrpSpPr>
            <p:cNvPr id="22" name="组合 21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1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05176" y="3901325"/>
            <a:ext cx="1145126" cy="1145540"/>
            <a:chOff x="4716016" y="2993953"/>
            <a:chExt cx="858956" cy="858956"/>
          </a:xfrm>
        </p:grpSpPr>
        <p:grpSp>
          <p:nvGrpSpPr>
            <p:cNvPr id="27" name="组合 26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1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46407" y="5062504"/>
            <a:ext cx="1145126" cy="1145540"/>
            <a:chOff x="3996846" y="3864636"/>
            <a:chExt cx="858956" cy="858956"/>
          </a:xfrm>
        </p:grpSpPr>
        <p:grpSp>
          <p:nvGrpSpPr>
            <p:cNvPr id="32" name="组合 31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1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8596271" y="2899817"/>
            <a:ext cx="2612223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制定合理的调查方案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95669" y="4234794"/>
            <a:ext cx="2875116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进行调查，并如实记录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795793" y="5368665"/>
            <a:ext cx="3400901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对调查结果进行整理和分析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8" y="1962801"/>
            <a:ext cx="3559261" cy="35443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0" name="文本框 39"/>
          <p:cNvSpPr txBox="1"/>
          <p:nvPr/>
        </p:nvSpPr>
        <p:spPr>
          <a:xfrm>
            <a:off x="1159289" y="3236892"/>
            <a:ext cx="401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调查要求</a:t>
            </a:r>
          </a:p>
        </p:txBody>
      </p:sp>
    </p:spTree>
    <p:extLst>
      <p:ext uri="{BB962C8B-B14F-4D97-AF65-F5344CB8AC3E}">
        <p14:creationId xmlns:p14="http://schemas.microsoft.com/office/powerpoint/2010/main" val="17276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5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7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  <p:bldP spid="11" grpId="0" animBg="1"/>
          <p:bldP spid="12" grpId="0" animBg="1"/>
          <p:bldP spid="13" grpId="0" animBg="1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5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7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  <p:bldP spid="11" grpId="0" animBg="1"/>
          <p:bldP spid="12" grpId="0" animBg="1"/>
          <p:bldP spid="13" grpId="0" animBg="1"/>
          <p:bldP spid="36" grpId="0"/>
          <p:bldP spid="37" grpId="0"/>
          <p:bldP spid="3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80" y="1900555"/>
            <a:ext cx="4552315" cy="4844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668BDEE-4D48-4AD1-AE99-C304CA83F843}"/>
              </a:ext>
            </a:extLst>
          </p:cNvPr>
          <p:cNvSpPr txBox="1"/>
          <p:nvPr/>
        </p:nvSpPr>
        <p:spPr>
          <a:xfrm>
            <a:off x="885372" y="464457"/>
            <a:ext cx="6508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调查校园、公园或农田的生物种类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1EE9C28-43CC-4816-AFE7-467CD069548A}"/>
              </a:ext>
            </a:extLst>
          </p:cNvPr>
          <p:cNvSpPr/>
          <p:nvPr/>
        </p:nvSpPr>
        <p:spPr>
          <a:xfrm>
            <a:off x="4886562" y="1184365"/>
            <a:ext cx="1723549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设计调查表</a:t>
            </a:r>
          </a:p>
        </p:txBody>
      </p:sp>
    </p:spTree>
    <p:extLst>
      <p:ext uri="{BB962C8B-B14F-4D97-AF65-F5344CB8AC3E}">
        <p14:creationId xmlns:p14="http://schemas.microsoft.com/office/powerpoint/2010/main" val="166415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/>
          <p:nvPr/>
        </p:nvSpPr>
        <p:spPr>
          <a:xfrm>
            <a:off x="1121848" y="4373105"/>
            <a:ext cx="2660650" cy="372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调查校园或公园的生物。</a:t>
            </a:r>
          </a:p>
        </p:txBody>
      </p:sp>
      <p:sp>
        <p:nvSpPr>
          <p:cNvPr id="5" name="TextBox 31"/>
          <p:cNvSpPr txBox="1"/>
          <p:nvPr/>
        </p:nvSpPr>
        <p:spPr>
          <a:xfrm>
            <a:off x="4247205" y="4377197"/>
            <a:ext cx="1502092" cy="1201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6-8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人为一小组，选一个组长，设计调查表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6844651" y="4377197"/>
            <a:ext cx="1459051" cy="1613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根据具体的调查范围设计调查路线，准备好材料用具。</a:t>
            </a:r>
          </a:p>
        </p:txBody>
      </p:sp>
      <p:sp>
        <p:nvSpPr>
          <p:cNvPr id="7" name="TextBox 33"/>
          <p:cNvSpPr txBox="1"/>
          <p:nvPr/>
        </p:nvSpPr>
        <p:spPr>
          <a:xfrm>
            <a:off x="9339361" y="4373105"/>
            <a:ext cx="1573126" cy="11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认真调查，如实记录，注意安全。</a:t>
            </a:r>
          </a:p>
        </p:txBody>
      </p:sp>
      <p:sp>
        <p:nvSpPr>
          <p:cNvPr id="8" name="燕尾形箭头 7"/>
          <p:cNvSpPr/>
          <p:nvPr/>
        </p:nvSpPr>
        <p:spPr>
          <a:xfrm>
            <a:off x="651887" y="2466982"/>
            <a:ext cx="10943791" cy="544853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4" rIns="121786" bIns="60894"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22322" y="1757963"/>
            <a:ext cx="1609906" cy="1774894"/>
            <a:chOff x="1277840" y="3334906"/>
            <a:chExt cx="914968" cy="914014"/>
          </a:xfrm>
        </p:grpSpPr>
        <p:grpSp>
          <p:nvGrpSpPr>
            <p:cNvPr id="10" name="组合 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TextBox 3"/>
            <p:cNvSpPr txBox="1"/>
            <p:nvPr/>
          </p:nvSpPr>
          <p:spPr>
            <a:xfrm>
              <a:off x="1277840" y="3742514"/>
              <a:ext cx="913961" cy="190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选择调查范围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41070" y="1762911"/>
            <a:ext cx="1608227" cy="1774894"/>
            <a:chOff x="1278794" y="3334906"/>
            <a:chExt cx="914014" cy="914014"/>
          </a:xfrm>
        </p:grpSpPr>
        <p:grpSp>
          <p:nvGrpSpPr>
            <p:cNvPr id="15" name="组合 1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TextBox 8"/>
            <p:cNvSpPr txBox="1"/>
            <p:nvPr/>
          </p:nvSpPr>
          <p:spPr>
            <a:xfrm>
              <a:off x="1547511" y="3740516"/>
              <a:ext cx="374622" cy="190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分组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28898" y="1757963"/>
            <a:ext cx="1609906" cy="1774894"/>
            <a:chOff x="1277840" y="3334906"/>
            <a:chExt cx="914968" cy="914014"/>
          </a:xfrm>
        </p:grpSpPr>
        <p:grpSp>
          <p:nvGrpSpPr>
            <p:cNvPr id="20" name="组合 1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TextBox 13"/>
            <p:cNvSpPr txBox="1"/>
            <p:nvPr/>
          </p:nvSpPr>
          <p:spPr>
            <a:xfrm>
              <a:off x="1277840" y="3742514"/>
              <a:ext cx="913961" cy="190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设计调查路线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04261" y="1767133"/>
            <a:ext cx="1608227" cy="1774894"/>
            <a:chOff x="1278794" y="3334906"/>
            <a:chExt cx="914014" cy="914014"/>
          </a:xfrm>
        </p:grpSpPr>
        <p:grpSp>
          <p:nvGrpSpPr>
            <p:cNvPr id="25" name="组合 2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TextBox 18"/>
            <p:cNvSpPr txBox="1"/>
            <p:nvPr/>
          </p:nvSpPr>
          <p:spPr>
            <a:xfrm>
              <a:off x="1547514" y="3738812"/>
              <a:ext cx="374622" cy="190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调查</a:t>
              </a: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30EB22DC-F8C1-40AE-99AD-8DB5FE940C2C}"/>
              </a:ext>
            </a:extLst>
          </p:cNvPr>
          <p:cNvSpPr txBox="1"/>
          <p:nvPr/>
        </p:nvSpPr>
        <p:spPr>
          <a:xfrm>
            <a:off x="885372" y="464457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调查步骤</a:t>
            </a:r>
          </a:p>
        </p:txBody>
      </p:sp>
    </p:spTree>
    <p:extLst>
      <p:ext uri="{BB962C8B-B14F-4D97-AF65-F5344CB8AC3E}">
        <p14:creationId xmlns:p14="http://schemas.microsoft.com/office/powerpoint/2010/main" val="38018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</p:bldLst>
      </p:timing>
    </mc:Fallback>
  </mc:AlternateContent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848</Words>
  <Application>Microsoft Office PowerPoint</Application>
  <PresentationFormat>宽屏</PresentationFormat>
  <Paragraphs>126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2020-05-07T07:47:23Z</dcterms:created>
  <dcterms:modified xsi:type="dcterms:W3CDTF">2021-01-09T09:48:40Z</dcterms:modified>
</cp:coreProperties>
</file>