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7" r:id="rId3"/>
    <p:sldId id="261" r:id="rId4"/>
    <p:sldId id="262" r:id="rId5"/>
    <p:sldId id="263" r:id="rId6"/>
    <p:sldId id="274" r:id="rId7"/>
    <p:sldId id="275" r:id="rId8"/>
    <p:sldId id="276" r:id="rId9"/>
    <p:sldId id="277" r:id="rId10"/>
    <p:sldId id="278" r:id="rId11"/>
    <p:sldId id="269" r:id="rId12"/>
    <p:sldId id="272" r:id="rId13"/>
    <p:sldId id="287" r:id="rId14"/>
    <p:sldId id="260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0037A48-7589-4949-BA28-9B29357FF827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66DF685-6826-4BAA-B89E-CF7624DBFC0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86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F685-6826-4BAA-B89E-CF7624DBFC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7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2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3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0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F685-6826-4BAA-B89E-CF7624DBFC0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7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F685-6826-4BAA-B89E-CF7624DBFC0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9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F685-6826-4BAA-B89E-CF7624DBFC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78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5837C-8424-4431-A569-147DF45CF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9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9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2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4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2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00050"/>
            <a:ext cx="6477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370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B" panose="00020600040101010101" pitchFamily="18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B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B" panose="00020600040101010101" pitchFamily="18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72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阿里巴巴普惠体 B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B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B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B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B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B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数据 4"/>
          <p:cNvSpPr/>
          <p:nvPr/>
        </p:nvSpPr>
        <p:spPr>
          <a:xfrm>
            <a:off x="6724650" y="0"/>
            <a:ext cx="5467350" cy="6858000"/>
          </a:xfrm>
          <a:prstGeom prst="flowChartInputOutput">
            <a:avLst/>
          </a:prstGeom>
          <a:blipFill>
            <a:blip r:embed="rId3"/>
            <a:stretch>
              <a:fillRect l="-6653" t="-12394" r="-76309" b="-11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109980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: Rounded Corners 40"/>
          <p:cNvSpPr/>
          <p:nvPr/>
        </p:nvSpPr>
        <p:spPr bwMode="auto">
          <a:xfrm rot="16200000">
            <a:off x="1732413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5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3423278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77774" y="2908360"/>
            <a:ext cx="4879329" cy="1614104"/>
            <a:chOff x="1510350" y="2866444"/>
            <a:chExt cx="3889225" cy="1286573"/>
          </a:xfrm>
        </p:grpSpPr>
        <p:sp>
          <p:nvSpPr>
            <p:cNvPr id="15" name="矩形 14"/>
            <p:cNvSpPr/>
            <p:nvPr/>
          </p:nvSpPr>
          <p:spPr bwMode="auto">
            <a:xfrm>
              <a:off x="1510350" y="2866444"/>
              <a:ext cx="3889225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B" panose="00020600040101010101" pitchFamily="18" charset="-122"/>
                  <a:sym typeface="Arial" panose="020B0604020202020204" pitchFamily="34" charset="0"/>
                </a:rPr>
                <a:t>生物的基本特征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1054317" y="226202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54317" y="445349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4317" y="391267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98771" y="533037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9636" y="533037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562026" y="5597929"/>
            <a:ext cx="2892691" cy="407555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口腔上皮细胞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688288" y="5597929"/>
            <a:ext cx="2633197" cy="40754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洋葱外表皮细胞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9017973" y="5615656"/>
            <a:ext cx="2476501" cy="37429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细菌细胞</a:t>
            </a:r>
          </a:p>
        </p:txBody>
      </p:sp>
      <p:pic>
        <p:nvPicPr>
          <p:cNvPr id="3" name="图片 2" descr="C:\Users\Administrator\Desktop\图片10.gif图片10"/>
          <p:cNvPicPr>
            <a:picLocks noChangeAspect="1"/>
          </p:cNvPicPr>
          <p:nvPr/>
        </p:nvPicPr>
        <p:blipFill>
          <a:blip r:embed="rId3"/>
          <a:srcRect l="2243" t="2259" r="2174" b="2259"/>
          <a:stretch>
            <a:fillRect/>
          </a:stretch>
        </p:blipFill>
        <p:spPr>
          <a:xfrm>
            <a:off x="562026" y="2306320"/>
            <a:ext cx="2702143" cy="2435860"/>
          </a:xfrm>
          <a:prstGeom prst="snipRoundRect">
            <a:avLst/>
          </a:prstGeom>
        </p:spPr>
      </p:pic>
      <p:pic>
        <p:nvPicPr>
          <p:cNvPr id="4" name="图片 3" descr="C:\Users\Administrator\Desktop\图片11.jpg图片11"/>
          <p:cNvPicPr>
            <a:picLocks noChangeAspect="1"/>
          </p:cNvPicPr>
          <p:nvPr/>
        </p:nvPicPr>
        <p:blipFill>
          <a:blip r:embed="rId4"/>
          <a:srcRect l="3052" t="5329" r="3629" b="7139"/>
          <a:stretch>
            <a:fillRect/>
          </a:stretch>
        </p:blipFill>
        <p:spPr>
          <a:xfrm>
            <a:off x="4191260" y="2305907"/>
            <a:ext cx="3246764" cy="2436908"/>
          </a:xfrm>
          <a:prstGeom prst="rect">
            <a:avLst/>
          </a:prstGeom>
        </p:spPr>
      </p:pic>
      <p:pic>
        <p:nvPicPr>
          <p:cNvPr id="5" name="图片 4" descr="C:\Users\Administrator\Desktop\u=1982614801,2793698372&amp;fm=26&amp;gp=0.jpgu=1982614801,2793698372&amp;fm=26&amp;gp=0"/>
          <p:cNvPicPr>
            <a:picLocks noChangeAspect="1"/>
          </p:cNvPicPr>
          <p:nvPr/>
        </p:nvPicPr>
        <p:blipFill>
          <a:blip r:embed="rId5"/>
          <a:srcRect l="1067" t="53" r="112" b="1264"/>
          <a:stretch>
            <a:fillRect/>
          </a:stretch>
        </p:blipFill>
        <p:spPr>
          <a:xfrm>
            <a:off x="8435088" y="2305907"/>
            <a:ext cx="3526676" cy="24369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BD1C02-0F1F-4DDC-B1A1-61E3593D4484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905E7A95-8894-4DAD-87F5-F9564DB6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生物都是由细胞构成的，除病毒外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31" grpId="0" bldLvl="0" animBg="1" autoUpdateAnimBg="0"/>
      <p:bldP spid="56" grpId="0" bldLvl="0" animBg="1" autoUpdateAnimBg="0"/>
      <p:bldP spid="1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583269" y="2964723"/>
            <a:ext cx="2688167" cy="670983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生活需要营养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969936" y="3273757"/>
            <a:ext cx="1919817" cy="1822449"/>
          </a:xfrm>
          <a:prstGeom prst="smileyFace">
            <a:avLst>
              <a:gd name="adj" fmla="val 4653"/>
            </a:avLst>
          </a:prstGeom>
          <a:solidFill>
            <a:srgbClr val="61BB5F"/>
          </a:solidFill>
          <a:ln w="38100" cmpd="sng">
            <a:solidFill>
              <a:schemeClr val="bg1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生物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789805" y="1967865"/>
            <a:ext cx="3178175" cy="67119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由细胞构成的，除病毒外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529195" y="2943860"/>
            <a:ext cx="3084830" cy="67119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具有遗传和变异的特性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556502" y="4327857"/>
            <a:ext cx="2688167" cy="670983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能生长和繁殖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583269" y="4296104"/>
            <a:ext cx="2688167" cy="670984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能呼吸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711450" y="5614670"/>
            <a:ext cx="2730500" cy="67119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能排出体内产生的废物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407150" y="5614670"/>
            <a:ext cx="2928620" cy="671195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rgbClr val="3299BA"/>
            </a:solidFill>
            <a:rou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能对外界刺激作出反应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5895256" y="2857012"/>
            <a:ext cx="158411" cy="359592"/>
          </a:xfrm>
          <a:prstGeom prst="upArrow">
            <a:avLst>
              <a:gd name="adj1" fmla="val 50000"/>
              <a:gd name="adj2" fmla="val 5675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6600000">
            <a:off x="4714349" y="3248015"/>
            <a:ext cx="158411" cy="502163"/>
          </a:xfrm>
          <a:prstGeom prst="upArrow">
            <a:avLst>
              <a:gd name="adj1" fmla="val 50000"/>
              <a:gd name="adj2" fmla="val 7925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5000000">
            <a:off x="7092647" y="3181807"/>
            <a:ext cx="158411" cy="502164"/>
          </a:xfrm>
          <a:prstGeom prst="upArrow">
            <a:avLst>
              <a:gd name="adj1" fmla="val 50000"/>
              <a:gd name="adj2" fmla="val 7925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 rot="16800000">
            <a:off x="7156648" y="4420031"/>
            <a:ext cx="158411" cy="430879"/>
          </a:xfrm>
          <a:prstGeom prst="upArrow">
            <a:avLst>
              <a:gd name="adj1" fmla="val 50000"/>
              <a:gd name="adj2" fmla="val 6800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 rot="4800000">
            <a:off x="4651296" y="4386410"/>
            <a:ext cx="158411" cy="430879"/>
          </a:xfrm>
          <a:prstGeom prst="upArrow">
            <a:avLst>
              <a:gd name="adj1" fmla="val 50000"/>
              <a:gd name="adj2" fmla="val 6800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rot="19800000">
            <a:off x="6438377" y="5159700"/>
            <a:ext cx="158411" cy="359592"/>
          </a:xfrm>
          <a:prstGeom prst="upArrow">
            <a:avLst>
              <a:gd name="adj1" fmla="val 50000"/>
              <a:gd name="adj2" fmla="val 5675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rot="1800000">
            <a:off x="5327128" y="5079518"/>
            <a:ext cx="158411" cy="359593"/>
          </a:xfrm>
          <a:prstGeom prst="upArrow">
            <a:avLst>
              <a:gd name="adj1" fmla="val 50000"/>
              <a:gd name="adj2" fmla="val 56750"/>
            </a:avLst>
          </a:prstGeom>
          <a:solidFill>
            <a:srgbClr val="3299BA"/>
          </a:solidFill>
          <a:ln w="9525" cmpd="sng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5DFB44-DD92-4100-AF70-D1BC93221B55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0090F7B-50E2-4EBF-B7FD-6B9870DBA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生物的基本特征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0" grpId="0" bldLvl="0" animBg="1" autoUpdateAnimBg="0"/>
      <p:bldP spid="21" grpId="0" bldLvl="0" animBg="1" autoUpdateAnimBg="0"/>
      <p:bldP spid="22" grpId="0" bldLvl="0" animBg="1" autoUpdateAnimBg="0"/>
      <p:bldP spid="26" grpId="0" bldLvl="0" animBg="1" autoUpdateAnimBg="0"/>
      <p:bldP spid="28" grpId="0" bldLvl="0" animBg="1" autoUpdateAnimBg="0"/>
      <p:bldP spid="2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534785" y="2848083"/>
            <a:ext cx="5331460" cy="21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珊瑚不是生物，它是珊瑚虫分泌的外壳堆积在一起慢慢形成的，珊瑚虫才是生物。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b="17720"/>
          <a:stretch/>
        </p:blipFill>
        <p:spPr>
          <a:xfrm>
            <a:off x="1254847" y="2009775"/>
            <a:ext cx="3489866" cy="3851674"/>
          </a:xfrm>
          <a:prstGeom prst="rect">
            <a:avLst/>
          </a:prstGeom>
        </p:spPr>
      </p:pic>
      <p:grpSp>
        <p:nvGrpSpPr>
          <p:cNvPr id="7" name="Group 4"/>
          <p:cNvGrpSpPr/>
          <p:nvPr/>
        </p:nvGrpSpPr>
        <p:grpSpPr bwMode="auto">
          <a:xfrm>
            <a:off x="1254846" y="4135315"/>
            <a:ext cx="975245" cy="1343339"/>
            <a:chOff x="0" y="0"/>
            <a:chExt cx="1104" cy="1776"/>
          </a:xfrm>
        </p:grpSpPr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0" y="1104"/>
              <a:ext cx="1104" cy="67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珊瑚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32" y="0"/>
              <a:ext cx="240" cy="1104"/>
            </a:xfrm>
            <a:prstGeom prst="upArrow">
              <a:avLst>
                <a:gd name="adj1" fmla="val 50000"/>
                <a:gd name="adj2" fmla="val 115000"/>
              </a:avLst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 bwMode="auto">
          <a:xfrm>
            <a:off x="3842001" y="4248350"/>
            <a:ext cx="1016793" cy="1405534"/>
            <a:chOff x="162" y="24"/>
            <a:chExt cx="1632" cy="1351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62" y="887"/>
              <a:ext cx="1632" cy="48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珊瑚虫</a:t>
              </a: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 rot="18941825">
              <a:off x="428" y="24"/>
              <a:ext cx="240" cy="1104"/>
            </a:xfrm>
            <a:prstGeom prst="upArrow">
              <a:avLst>
                <a:gd name="adj1" fmla="val 50000"/>
                <a:gd name="adj2" fmla="val 115000"/>
              </a:avLst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2F4ADAC-AA3A-4A4F-B6B6-3967900C986E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学以致用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689AA56A-CE92-4659-A92C-2A44E411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珊瑚是生物吗？珊瑚虫呢？为什么？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82650" y="1295400"/>
            <a:ext cx="11309350" cy="54832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1.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下列物体中属于生物的是（ 　）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①蝴蝶　②珊瑚　③蘑菇　④智能机器人　⑤卫星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A.①②③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B.①③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C.②④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　　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D.④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　</a:t>
            </a:r>
          </a:p>
          <a:p>
            <a:pPr marL="0" indent="0" algn="l">
              <a:lnSpc>
                <a:spcPct val="200000"/>
              </a:lnSpc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2.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牵牛花清晨开放，傍晚关闭，这种现象说明生物具有什么的特征？（   ）</a:t>
            </a:r>
          </a:p>
          <a:p>
            <a:pPr marL="0" indent="0" algn="l">
              <a:lnSpc>
                <a:spcPct val="200000"/>
              </a:lnSpc>
              <a:buFontTx/>
              <a:buNone/>
            </a:pP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A.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需要营养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          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             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B.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进行呼吸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  <a:p>
            <a:pPr marL="0" indent="0" algn="l">
              <a:lnSpc>
                <a:spcPct val="200000"/>
              </a:lnSpc>
              <a:buFontTx/>
              <a:buNone/>
            </a:pP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C.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对外界刺激作出反应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              </a:t>
            </a:r>
            <a:r>
              <a:rPr lang="en-US" altLang="zh-CN"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D.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生长和繁殖</a:t>
            </a:r>
            <a:endParaRPr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生石花和钟乳石是不是生物？请结合生物的基本特征来分析。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-5400000">
            <a:off x="4386145" y="1186656"/>
            <a:ext cx="615553" cy="833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8873454" y="3370301"/>
            <a:ext cx="615553" cy="800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D29FE7-EB2E-43E9-AB7C-0D1F94B887C7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随堂测试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数据 4"/>
          <p:cNvSpPr/>
          <p:nvPr/>
        </p:nvSpPr>
        <p:spPr>
          <a:xfrm>
            <a:off x="6724650" y="0"/>
            <a:ext cx="5467350" cy="6858000"/>
          </a:xfrm>
          <a:prstGeom prst="flowChartInputOutput">
            <a:avLst/>
          </a:prstGeom>
          <a:blipFill>
            <a:blip r:embed="rId3"/>
            <a:stretch>
              <a:fillRect l="-6653" t="-12394" r="-76309" b="-11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109980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0" y="0"/>
            <a:ext cx="1092200" cy="68580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: Rounded Corners 40"/>
          <p:cNvSpPr/>
          <p:nvPr/>
        </p:nvSpPr>
        <p:spPr bwMode="auto">
          <a:xfrm rot="16200000">
            <a:off x="1732413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5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3423278" y="475193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77774" y="2908360"/>
            <a:ext cx="5585586" cy="1614104"/>
            <a:chOff x="1510350" y="2866444"/>
            <a:chExt cx="4452170" cy="1286573"/>
          </a:xfrm>
        </p:grpSpPr>
        <p:sp>
          <p:nvSpPr>
            <p:cNvPr id="15" name="矩形 14"/>
            <p:cNvSpPr/>
            <p:nvPr/>
          </p:nvSpPr>
          <p:spPr bwMode="auto">
            <a:xfrm>
              <a:off x="1510350" y="2866444"/>
              <a:ext cx="4452170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B" panose="00020600040101010101" pitchFamily="18" charset="-122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1054317" y="226202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54317" y="445349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4317" y="391267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98771" y="533037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9636" y="533037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B" panose="00020600040101010101" pitchFamily="18" charset="-122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B" panose="00020600040101010101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2" y="464457"/>
            <a:ext cx="650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请观察，下图所示的是不是生物？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BB0A8B-A446-41BD-927C-91ADB0DB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80" y="2085501"/>
            <a:ext cx="3709670" cy="24731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B901A4-A181-46E3-80D5-939CE2DCA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441" y="2065613"/>
            <a:ext cx="3352194" cy="2512889"/>
          </a:xfrm>
          <a:prstGeom prst="rect">
            <a:avLst/>
          </a:prstGeom>
        </p:spPr>
      </p:pic>
      <p:pic>
        <p:nvPicPr>
          <p:cNvPr id="6" name="图片 5" descr="C:\Users\Administrator\Desktop\6.jpg6">
            <a:extLst>
              <a:ext uri="{FF2B5EF4-FFF2-40B4-BE49-F238E27FC236}">
                <a16:creationId xmlns:a16="http://schemas.microsoft.com/office/drawing/2014/main" id="{A9A2E758-891F-4A15-94A1-351540E5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33" r="6733"/>
          <a:stretch>
            <a:fillRect/>
          </a:stretch>
        </p:blipFill>
        <p:spPr>
          <a:xfrm>
            <a:off x="8504526" y="1949988"/>
            <a:ext cx="3352194" cy="2767240"/>
          </a:xfrm>
          <a:prstGeom prst="rect">
            <a:avLst/>
          </a:prstGeom>
        </p:spPr>
      </p:pic>
      <p:sp>
        <p:nvSpPr>
          <p:cNvPr id="10" name="Rectangle 31">
            <a:extLst>
              <a:ext uri="{FF2B5EF4-FFF2-40B4-BE49-F238E27FC236}">
                <a16:creationId xmlns:a16="http://schemas.microsoft.com/office/drawing/2014/main" id="{BC05F1D4-8870-45A5-B834-F0A776AE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09" y="5594883"/>
            <a:ext cx="2868988" cy="445712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演奏乐曲的机器人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1CFD4CEE-4861-4F5A-81EF-E367FBD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240" y="5586576"/>
            <a:ext cx="2408522" cy="45401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鲜艳的蘑菇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DB502939-4048-45B0-B231-CD95DAF7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701" y="5630401"/>
            <a:ext cx="2628901" cy="42076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口腔细菌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1" grpId="0" bldLvl="0" animBg="1" autoUpdateAnimBg="0"/>
      <p:bldP spid="12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32" y="2356553"/>
            <a:ext cx="3506470" cy="23376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4730" y="2544470"/>
            <a:ext cx="2941622" cy="1961081"/>
          </a:xfrm>
          <a:prstGeom prst="rect">
            <a:avLst/>
          </a:prstGeom>
        </p:spPr>
      </p:pic>
      <p:pic>
        <p:nvPicPr>
          <p:cNvPr id="14" name="图片 13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021" y="2154243"/>
            <a:ext cx="2628901" cy="253995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199698F-866A-4B8E-827B-E5A2CBA8E438}"/>
              </a:ext>
            </a:extLst>
          </p:cNvPr>
          <p:cNvSpPr txBox="1"/>
          <p:nvPr/>
        </p:nvSpPr>
        <p:spPr>
          <a:xfrm>
            <a:off x="885372" y="464457"/>
            <a:ext cx="861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下列图中所示的是不是生物？什么是生物呢？</a:t>
            </a: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631A83B4-A763-4A99-B748-AE968C98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9" y="5782384"/>
            <a:ext cx="2868988" cy="445712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熊猫</a:t>
            </a: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DC58E8B-4CAF-468F-8064-FEA8E6874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280" y="5784652"/>
            <a:ext cx="2408522" cy="45401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荷花</a:t>
            </a: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2FC2E13E-B7F7-4761-8B33-9CF2101BB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021" y="5817902"/>
            <a:ext cx="2628901" cy="42076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 algn="ctr"/>
            <a:r>
              <a:rPr lang="zh-CN" altLang="en-US" sz="2135" dirty="0">
                <a:solidFill>
                  <a:prstClr val="whit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艾滋病病毒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 autoUpdateAnimBg="0"/>
      <p:bldP spid="18" grpId="0" bldLvl="0" animBg="1" autoUpdateAnimBg="0"/>
      <p:bldP spid="19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85372" y="1180759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生物的生活需要营养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885372" y="4947136"/>
            <a:ext cx="2637679" cy="351367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绿色植物进行光合作用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11883" y="6056677"/>
            <a:ext cx="3494579" cy="3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绿色植物进行光合作用合成有机物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010895" y="4947142"/>
            <a:ext cx="2202660" cy="351362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白鹭捕食地鼠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4662619" y="6056677"/>
            <a:ext cx="3687821" cy="3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动物捕食其他生物来获取营养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9018197" y="4947141"/>
            <a:ext cx="2340005" cy="351363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真菌在分解桔子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8096096" y="6056677"/>
            <a:ext cx="4184201" cy="3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大部分细菌真菌分解其他生物来获取营养</a:t>
            </a:r>
          </a:p>
        </p:txBody>
      </p:sp>
      <p:pic>
        <p:nvPicPr>
          <p:cNvPr id="3" name="图片 2" descr="C:\Users\Administrator\Desktop\14.jpg14"/>
          <p:cNvPicPr>
            <a:picLocks noChangeAspect="1"/>
          </p:cNvPicPr>
          <p:nvPr/>
        </p:nvPicPr>
        <p:blipFill>
          <a:blip r:embed="rId3"/>
          <a:srcRect t="1077" r="-2220" b="15236"/>
          <a:stretch>
            <a:fillRect/>
          </a:stretch>
        </p:blipFill>
        <p:spPr>
          <a:xfrm>
            <a:off x="885372" y="2075253"/>
            <a:ext cx="2742668" cy="2461052"/>
          </a:xfrm>
          <a:prstGeom prst="snip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619" y="2273513"/>
            <a:ext cx="3231939" cy="214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C:\Users\Administrator\Desktop\112.jpg112"/>
          <p:cNvPicPr>
            <a:picLocks noChangeAspect="1"/>
          </p:cNvPicPr>
          <p:nvPr/>
        </p:nvPicPr>
        <p:blipFill>
          <a:blip r:embed="rId5"/>
          <a:srcRect l="17100" r="17100"/>
          <a:stretch>
            <a:fillRect/>
          </a:stretch>
        </p:blipFill>
        <p:spPr>
          <a:xfrm>
            <a:off x="8806597" y="2075253"/>
            <a:ext cx="2551605" cy="246057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917555C-9ABB-44C7-8400-AF3873A3E599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32" name="AutoShape 33">
            <a:extLst>
              <a:ext uri="{FF2B5EF4-FFF2-40B4-BE49-F238E27FC236}">
                <a16:creationId xmlns:a16="http://schemas.microsoft.com/office/drawing/2014/main" id="{2FA3A5BF-7756-428B-B623-4549755347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29767" y="5625062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0058070F-2B2D-45B8-8BF2-26AA5605D2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98726" y="5625063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33">
            <a:extLst>
              <a:ext uri="{FF2B5EF4-FFF2-40B4-BE49-F238E27FC236}">
                <a16:creationId xmlns:a16="http://schemas.microsoft.com/office/drawing/2014/main" id="{6ADBDD7A-49D0-4AB8-9DA8-BFABED2B16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056937" y="5625068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/>
      <p:bldP spid="27" grpId="0" bldLvl="0" animBg="1" autoUpdateAnimBg="0"/>
      <p:bldP spid="28" grpId="0" autoUpdateAnimBg="0"/>
      <p:bldP spid="31" grpId="0" bldLvl="0" animBg="1" autoUpdateAnimBg="0"/>
      <p:bldP spid="54" grpId="0" autoUpdateAnimBg="0"/>
      <p:bldP spid="56" grpId="0" bldLvl="0" animBg="1" autoUpdateAnimBg="0"/>
      <p:bldP spid="57" grpId="0" autoUpdateAnimBg="0"/>
      <p:bldP spid="32" grpId="0" bldLvl="0" animBg="1" autoUpdateAnimBg="0"/>
      <p:bldP spid="33" grpId="0" bldLvl="0" animBg="1" autoUpdateAnimBg="0"/>
      <p:bldP spid="34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885372" y="4900624"/>
            <a:ext cx="2493701" cy="467980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小鸟在呼气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277289" y="6209391"/>
            <a:ext cx="3332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鸟类也要呼吸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 rot="5400000">
            <a:off x="1787041" y="5700121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806480" y="4900625"/>
            <a:ext cx="2493701" cy="467978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蓝鲸在呼气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4964076" y="6209393"/>
            <a:ext cx="290132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鲸鱼呼气时喷的水雾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8928166" y="4900625"/>
            <a:ext cx="2493701" cy="467978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植物的呼吸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9513204" y="6209395"/>
            <a:ext cx="302396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植物也能呼吸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 rot="5400000">
            <a:off x="5756000" y="5700122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 rot="5400000">
            <a:off x="10014211" y="5700127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07" y="2257552"/>
            <a:ext cx="3305378" cy="220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271" y="2257552"/>
            <a:ext cx="2935669" cy="220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4166" y="2254246"/>
            <a:ext cx="2935670" cy="220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E6163AD-F9F3-4FA9-97CB-52424FDF829F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626F29D4-4380-4F2C-8B23-2F97C431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72" y="1275185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生物能进行呼吸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28" grpId="0" autoUpdateAnimBg="0"/>
      <p:bldP spid="30" grpId="0" bldLvl="0" animBg="1" autoUpdateAnimBg="0"/>
      <p:bldP spid="31" grpId="0" bldLvl="0" animBg="1" autoUpdateAnimBg="0"/>
      <p:bldP spid="54" grpId="0" autoUpdateAnimBg="0"/>
      <p:bldP spid="56" grpId="0" bldLvl="0" animBg="1" autoUpdateAnimBg="0"/>
      <p:bldP spid="57" grpId="0" autoUpdateAnimBg="0"/>
      <p:bldP spid="59" grpId="0" bldLvl="0" animBg="1" autoUpdateAnimBg="0"/>
      <p:bldP spid="60" grpId="0" bldLvl="0" animBg="1" autoUpdateAnimBg="0"/>
      <p:bldP spid="1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79453" y="4662407"/>
            <a:ext cx="2670579" cy="408594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植物落叶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679453" y="5867740"/>
            <a:ext cx="2670579" cy="7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植物以落叶的形式排出体内产生的废物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714314" y="4662407"/>
            <a:ext cx="2469170" cy="408588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出汗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4479692" y="5867740"/>
            <a:ext cx="2965455" cy="7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出汗也能带走部分水、无机盐、尿素等废物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8777954" y="4662413"/>
            <a:ext cx="2469170" cy="422270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排尿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8574807" y="5859427"/>
            <a:ext cx="2977897" cy="7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大部分水、无机盐和尿素以尿的形式排出体外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57" y="2294261"/>
            <a:ext cx="2581275" cy="172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209" y="2294261"/>
            <a:ext cx="2703792" cy="179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808" y="2289777"/>
            <a:ext cx="2703792" cy="180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F73A45E-7B9A-4D13-934C-A1946D795FF2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2CF0034-63E4-4284-9159-3B2F752F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生物能排出体内产生的废物</a:t>
            </a: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21EF5991-516B-481D-96EC-02960DDB32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95434" y="5347661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33">
            <a:extLst>
              <a:ext uri="{FF2B5EF4-FFF2-40B4-BE49-F238E27FC236}">
                <a16:creationId xmlns:a16="http://schemas.microsoft.com/office/drawing/2014/main" id="{E22C1F3A-7373-481D-8B0C-DE77A32BA5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45720" y="5333980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33">
            <a:extLst>
              <a:ext uri="{FF2B5EF4-FFF2-40B4-BE49-F238E27FC236}">
                <a16:creationId xmlns:a16="http://schemas.microsoft.com/office/drawing/2014/main" id="{030E7F2C-6306-4BD6-9823-EAF6DC640B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22604" y="5347667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28" grpId="0" autoUpdateAnimBg="0"/>
      <p:bldP spid="31" grpId="0" bldLvl="0" animBg="1" autoUpdateAnimBg="0"/>
      <p:bldP spid="54" grpId="0" autoUpdateAnimBg="0"/>
      <p:bldP spid="56" grpId="0" bldLvl="0" animBg="1" autoUpdateAnimBg="0"/>
      <p:bldP spid="57" grpId="0" autoUpdateAnimBg="0"/>
      <p:bldP spid="18" grpId="0" bldLvl="0"/>
      <p:bldP spid="19" grpId="0" bldLvl="0" animBg="1" autoUpdateAnimBg="0"/>
      <p:bldP spid="20" grpId="0" bldLvl="0" animBg="1" autoUpdateAnimBg="0"/>
      <p:bldP spid="21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1706987" y="4738686"/>
            <a:ext cx="3056370" cy="473075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向日葵向着太阳生长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434356" y="6036284"/>
            <a:ext cx="3322320" cy="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向日葵对光作出反应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875075" y="4738692"/>
            <a:ext cx="2768428" cy="473070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猎豹追击羚羊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875075" y="6044446"/>
            <a:ext cx="4334933" cy="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猎物发现天敌时作出的反应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987" y="2385551"/>
            <a:ext cx="2946760" cy="176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075" y="2385551"/>
            <a:ext cx="2768428" cy="184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AE46045-09ED-47F8-8318-35FA94345784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8" name="AutoShape 33">
            <a:extLst>
              <a:ext uri="{FF2B5EF4-FFF2-40B4-BE49-F238E27FC236}">
                <a16:creationId xmlns:a16="http://schemas.microsoft.com/office/drawing/2014/main" id="{349AAA68-8811-444E-AA8F-0121508D29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17480" y="5476169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33">
            <a:extLst>
              <a:ext uri="{FF2B5EF4-FFF2-40B4-BE49-F238E27FC236}">
                <a16:creationId xmlns:a16="http://schemas.microsoft.com/office/drawing/2014/main" id="{9031E160-C876-4163-A354-5032E671BD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1574" y="5476175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6277ED6B-0463-412F-B773-6AFAC8ED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生物能对外界刺激作出反应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28" grpId="0" autoUpdateAnimBg="0"/>
      <p:bldP spid="56" grpId="0" bldLvl="0" animBg="1" autoUpdateAnimBg="0"/>
      <p:bldP spid="57" grpId="0" autoUpdateAnimBg="0"/>
      <p:bldP spid="18" grpId="0" bldLvl="0" animBg="1" autoUpdateAnimBg="0"/>
      <p:bldP spid="20" grpId="0" bldLvl="0" animBg="1" autoUpdateAnimBg="0"/>
      <p:bldP spid="2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576281" y="4804980"/>
            <a:ext cx="2881399" cy="450504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番茄的一生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70166" y="6103405"/>
            <a:ext cx="4070350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一粒番茄种子的生长和繁殖过程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936739" y="4804987"/>
            <a:ext cx="2685613" cy="450498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青蛙的一生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4935745" y="6103254"/>
            <a:ext cx="4334933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一粒卵发育成青蛙的过程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8566310" y="4804985"/>
            <a:ext cx="2680394" cy="45049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人的生长发育过程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8550379" y="6086628"/>
            <a:ext cx="4334933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一枚受精卵发育成人的过程</a:t>
            </a:r>
          </a:p>
        </p:txBody>
      </p:sp>
      <p:pic>
        <p:nvPicPr>
          <p:cNvPr id="3" name="图片 2" descr="C:\Users\Administrator\Desktop\u=293342162,1114675225&amp;fm=26&amp;gp=0.jpgu=293342162,1114675225&amp;fm=26&amp;gp=0"/>
          <p:cNvPicPr>
            <a:picLocks noChangeAspect="1"/>
          </p:cNvPicPr>
          <p:nvPr/>
        </p:nvPicPr>
        <p:blipFill>
          <a:blip r:embed="rId3"/>
          <a:srcRect l="3412" t="1517" r="2770" b="13171"/>
          <a:stretch>
            <a:fillRect/>
          </a:stretch>
        </p:blipFill>
        <p:spPr>
          <a:xfrm>
            <a:off x="478763" y="2009500"/>
            <a:ext cx="3453157" cy="2378473"/>
          </a:xfrm>
          <a:prstGeom prst="snipRoundRect">
            <a:avLst/>
          </a:prstGeom>
        </p:spPr>
      </p:pic>
      <p:pic>
        <p:nvPicPr>
          <p:cNvPr id="4" name="图片 3" descr="C:\Users\Administrator\Desktop\timgOO01RJOO.jpgtimgOO01RJOO"/>
          <p:cNvPicPr>
            <a:picLocks noChangeAspect="1"/>
          </p:cNvPicPr>
          <p:nvPr/>
        </p:nvPicPr>
        <p:blipFill>
          <a:blip r:embed="rId4"/>
          <a:srcRect l="1882" t="1086" r="3171" b="611"/>
          <a:stretch>
            <a:fillRect/>
          </a:stretch>
        </p:blipFill>
        <p:spPr>
          <a:xfrm>
            <a:off x="4855826" y="2009500"/>
            <a:ext cx="2813069" cy="2378473"/>
          </a:xfrm>
          <a:prstGeom prst="rect">
            <a:avLst/>
          </a:prstGeom>
        </p:spPr>
      </p:pic>
      <p:pic>
        <p:nvPicPr>
          <p:cNvPr id="5" name="图片 4" descr="C:\Users\Administrator\Desktop\timg7FJFJB2H.jpgtimg7FJFJB2H"/>
          <p:cNvPicPr>
            <a:picLocks noChangeAspect="1"/>
          </p:cNvPicPr>
          <p:nvPr/>
        </p:nvPicPr>
        <p:blipFill>
          <a:blip r:embed="rId5"/>
          <a:srcRect l="-530" r="-77" b="16482"/>
          <a:stretch>
            <a:fillRect/>
          </a:stretch>
        </p:blipFill>
        <p:spPr>
          <a:xfrm>
            <a:off x="8522687" y="2009500"/>
            <a:ext cx="3235608" cy="23784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371AE07-0F1B-4C47-A641-023EA7716939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FE3765BF-C797-4D4B-8E1D-FAFC8DDB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生物能生长和繁殖</a:t>
            </a:r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9AA9FE62-1B4C-49D2-BFF3-4497A74379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8413" y="5476175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33">
            <a:extLst>
              <a:ext uri="{FF2B5EF4-FFF2-40B4-BE49-F238E27FC236}">
                <a16:creationId xmlns:a16="http://schemas.microsoft.com/office/drawing/2014/main" id="{FE65C3A8-07E5-4365-9FF4-132FFB704F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28209" y="5537111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33">
            <a:extLst>
              <a:ext uri="{FF2B5EF4-FFF2-40B4-BE49-F238E27FC236}">
                <a16:creationId xmlns:a16="http://schemas.microsoft.com/office/drawing/2014/main" id="{6076AA51-DA63-485B-AB28-BA7152102F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99368" y="5476175"/>
            <a:ext cx="406357" cy="270776"/>
          </a:xfrm>
          <a:prstGeom prst="rightArrow">
            <a:avLst>
              <a:gd name="adj1" fmla="val 50000"/>
              <a:gd name="adj2" fmla="val 30515"/>
            </a:avLst>
          </a:prstGeom>
          <a:solidFill>
            <a:srgbClr val="61BB5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28" grpId="0" autoUpdateAnimBg="0"/>
      <p:bldP spid="31" grpId="0" bldLvl="0" animBg="1" autoUpdateAnimBg="0"/>
      <p:bldP spid="54" grpId="0" autoUpdateAnimBg="0"/>
      <p:bldP spid="56" grpId="0" bldLvl="0" animBg="1" autoUpdateAnimBg="0"/>
      <p:bldP spid="57" grpId="0" autoUpdateAnimBg="0"/>
      <p:bldP spid="18" grpId="0" bldLvl="0"/>
      <p:bldP spid="19" grpId="0" bldLvl="0" animBg="1" autoUpdateAnimBg="0"/>
      <p:bldP spid="20" grpId="0" bldLvl="0" animBg="1" autoUpdateAnimBg="0"/>
      <p:bldP spid="2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981652" y="5864263"/>
            <a:ext cx="2868988" cy="445712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一家狗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133991" y="5855956"/>
            <a:ext cx="2408522" cy="45401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一家猫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8825864" y="5889206"/>
            <a:ext cx="2628901" cy="420769"/>
          </a:xfrm>
          <a:prstGeom prst="roundRect">
            <a:avLst/>
          </a:prstGeom>
          <a:solidFill>
            <a:srgbClr val="61BB5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135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不同颜色的玫瑰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42" y="2757338"/>
            <a:ext cx="3222048" cy="214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005" y="2705618"/>
            <a:ext cx="3003464" cy="2251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125" y="2655967"/>
            <a:ext cx="3083850" cy="2042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F24241D-2DB6-4B18-8555-2569BD4AF2F3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一、生物的基本特征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40894FD-2700-40B0-9B30-18BB740E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42" y="1145666"/>
            <a:ext cx="5573395" cy="6527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生物都有遗传和变异的特性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31" grpId="0" bldLvl="0" animBg="1" autoUpdateAnimBg="0"/>
      <p:bldP spid="56" grpId="0" bldLvl="0" animBg="1" autoUpdateAnimBg="0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721</Words>
  <Application>Microsoft Office PowerPoint</Application>
  <PresentationFormat>宽屏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阿里巴巴普惠体 B</vt:lpstr>
      <vt:lpstr>阿里巴巴普惠体 R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2020-05-07T06:56:47Z</dcterms:created>
  <dcterms:modified xsi:type="dcterms:W3CDTF">2021-01-09T09:48:45Z</dcterms:modified>
</cp:coreProperties>
</file>