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68" r:id="rId3"/>
    <p:sldId id="266" r:id="rId4"/>
    <p:sldId id="267" r:id="rId5"/>
    <p:sldId id="269" r:id="rId6"/>
    <p:sldId id="270" r:id="rId7"/>
    <p:sldId id="258" r:id="rId8"/>
    <p:sldId id="285" r:id="rId9"/>
    <p:sldId id="287" r:id="rId10"/>
    <p:sldId id="288" r:id="rId11"/>
    <p:sldId id="286" r:id="rId12"/>
    <p:sldId id="271" r:id="rId13"/>
    <p:sldId id="289" r:id="rId14"/>
    <p:sldId id="272" r:id="rId15"/>
    <p:sldId id="273" r:id="rId16"/>
    <p:sldId id="279" r:id="rId17"/>
    <p:sldId id="284" r:id="rId18"/>
    <p:sldId id="290" r:id="rId19"/>
    <p:sldId id="294" r:id="rId20"/>
    <p:sldId id="296" r:id="rId21"/>
    <p:sldId id="297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7859"/>
    <a:srgbClr val="F8B542"/>
    <a:srgbClr val="E8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30E5719-1C8B-440F-A523-DB99D56ECA3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2790038-DDEA-406C-BFD7-1EE25AD3455D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准备 4"/>
          <p:cNvSpPr/>
          <p:nvPr/>
        </p:nvSpPr>
        <p:spPr>
          <a:xfrm>
            <a:off x="6610508" y="0"/>
            <a:ext cx="8578644" cy="6858000"/>
          </a:xfrm>
          <a:prstGeom prst="flowChartPreparati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流程图: 准备 6"/>
          <p:cNvSpPr/>
          <p:nvPr/>
        </p:nvSpPr>
        <p:spPr>
          <a:xfrm>
            <a:off x="7239158" y="0"/>
            <a:ext cx="8578644" cy="6858000"/>
          </a:xfrm>
          <a:prstGeom prst="flowChartPreparati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: Rounded Corners 40"/>
          <p:cNvSpPr/>
          <p:nvPr/>
        </p:nvSpPr>
        <p:spPr bwMode="auto">
          <a:xfrm rot="16200000">
            <a:off x="1265674" y="4694789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: Rounded Corners 43"/>
          <p:cNvSpPr/>
          <p:nvPr/>
        </p:nvSpPr>
        <p:spPr bwMode="auto">
          <a:xfrm rot="16200000">
            <a:off x="2956539" y="469478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1035" y="2851210"/>
            <a:ext cx="5470823" cy="1614104"/>
            <a:chOff x="1510350" y="2866444"/>
            <a:chExt cx="4360694" cy="1286573"/>
          </a:xfrm>
        </p:grpSpPr>
        <p:sp>
          <p:nvSpPr>
            <p:cNvPr id="11" name="矩形 10"/>
            <p:cNvSpPr/>
            <p:nvPr/>
          </p:nvSpPr>
          <p:spPr bwMode="auto">
            <a:xfrm>
              <a:off x="1510350" y="2866444"/>
              <a:ext cx="4360694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人类的起源和发展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4" name="矩形 13"/>
          <p:cNvSpPr/>
          <p:nvPr/>
        </p:nvSpPr>
        <p:spPr bwMode="auto">
          <a:xfrm>
            <a:off x="587578" y="220487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578" y="439634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7578" y="385552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2031" y="5273225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22897" y="527322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W0201403173457992520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222829" y="2124076"/>
            <a:ext cx="7150100" cy="3598054"/>
          </a:xfrm>
        </p:spPr>
      </p:pic>
      <p:sp>
        <p:nvSpPr>
          <p:cNvPr id="8" name="矩形 7"/>
          <p:cNvSpPr/>
          <p:nvPr/>
        </p:nvSpPr>
        <p:spPr>
          <a:xfrm>
            <a:off x="9870132" y="1845611"/>
            <a:ext cx="6835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森林古猿生活场景想象图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98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森林古猿进化的原因是什么？怎么进化成人类的？研究进化的证据是什么？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8200" y="4256800"/>
            <a:ext cx="10198100" cy="1709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地质学家告诉我们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,1000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~2000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万年前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地壳运动剧烈，相继出现了喜马拉雅山、阿尔卑斯山等山脉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在东非则形成了世界上最大的裂谷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南起莫桑比克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北达西亚的约旦河谷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全长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6000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多千米。当时地球上气候也发生剧烈变化。在地形和气候巨大变化的影响下，东非大裂谷地区原先的热带丛林，有一部分变成了稀树草原。想一想，大量的森林变成稀树草原，对那里的森林古猿会产生什么影响？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人类进化的原因：环境变化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0" y="1609436"/>
            <a:ext cx="3086966" cy="2057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20133"/>
          <a:stretch>
            <a:fillRect/>
          </a:stretch>
        </p:blipFill>
        <p:spPr>
          <a:xfrm>
            <a:off x="1752600" y="1607980"/>
            <a:ext cx="2910572" cy="2039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"/>
          <p:cNvSpPr>
            <a:spLocks noChangeArrowheads="1"/>
          </p:cNvSpPr>
          <p:nvPr/>
        </p:nvSpPr>
        <p:spPr bwMode="auto">
          <a:xfrm>
            <a:off x="2566989" y="2698751"/>
            <a:ext cx="201684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地形变化</a:t>
            </a:r>
          </a:p>
        </p:txBody>
      </p:sp>
      <p:sp>
        <p:nvSpPr>
          <p:cNvPr id="35845" name="Rectangle 12"/>
          <p:cNvSpPr>
            <a:spLocks noChangeArrowheads="1"/>
          </p:cNvSpPr>
          <p:nvPr/>
        </p:nvSpPr>
        <p:spPr bwMode="auto">
          <a:xfrm>
            <a:off x="2566989" y="3635376"/>
            <a:ext cx="14478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气候变化</a:t>
            </a:r>
          </a:p>
        </p:txBody>
      </p:sp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1774826" y="2122488"/>
            <a:ext cx="816249" cy="3046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森</a:t>
            </a:r>
          </a:p>
          <a:p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林</a:t>
            </a:r>
          </a:p>
          <a:p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古</a:t>
            </a:r>
          </a:p>
          <a:p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猿</a:t>
            </a:r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 flipH="1">
            <a:off x="2495551" y="3490913"/>
            <a:ext cx="20161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8" name="Line 18"/>
          <p:cNvSpPr>
            <a:spLocks noChangeShapeType="1"/>
          </p:cNvSpPr>
          <p:nvPr/>
        </p:nvSpPr>
        <p:spPr bwMode="auto">
          <a:xfrm>
            <a:off x="4511675" y="3068638"/>
            <a:ext cx="0" cy="792162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49" name="Line 21"/>
          <p:cNvSpPr>
            <a:spLocks noChangeShapeType="1"/>
          </p:cNvSpPr>
          <p:nvPr/>
        </p:nvSpPr>
        <p:spPr bwMode="auto">
          <a:xfrm>
            <a:off x="4511676" y="3851275"/>
            <a:ext cx="4176713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0" name="Text Box 23"/>
          <p:cNvSpPr txBox="1">
            <a:spLocks noChangeArrowheads="1"/>
          </p:cNvSpPr>
          <p:nvPr/>
        </p:nvSpPr>
        <p:spPr bwMode="auto">
          <a:xfrm>
            <a:off x="4872038" y="2555876"/>
            <a:ext cx="331219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树栖生活转到地面生活</a:t>
            </a:r>
          </a:p>
        </p:txBody>
      </p:sp>
      <p:sp>
        <p:nvSpPr>
          <p:cNvPr id="35851" name="Line 24"/>
          <p:cNvSpPr>
            <a:spLocks noChangeShapeType="1"/>
          </p:cNvSpPr>
          <p:nvPr/>
        </p:nvSpPr>
        <p:spPr bwMode="auto">
          <a:xfrm>
            <a:off x="4511676" y="3059113"/>
            <a:ext cx="4176713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852" name="Text Box 25"/>
          <p:cNvSpPr txBox="1">
            <a:spLocks noChangeArrowheads="1"/>
          </p:cNvSpPr>
          <p:nvPr/>
        </p:nvSpPr>
        <p:spPr bwMode="auto">
          <a:xfrm>
            <a:off x="4655840" y="3933057"/>
            <a:ext cx="36724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继续留在森林，树栖生活</a:t>
            </a:r>
          </a:p>
        </p:txBody>
      </p:sp>
      <p:sp>
        <p:nvSpPr>
          <p:cNvPr id="35853" name="Text Box 26"/>
          <p:cNvSpPr txBox="1">
            <a:spLocks noChangeArrowheads="1"/>
          </p:cNvSpPr>
          <p:nvPr/>
        </p:nvSpPr>
        <p:spPr bwMode="auto">
          <a:xfrm>
            <a:off x="8688388" y="3563938"/>
            <a:ext cx="19796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类人猿</a:t>
            </a: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8688388" y="2698750"/>
            <a:ext cx="14398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思源黑体 CN Regular" panose="020B0500000000000000" pitchFamily="34" charset="-122"/>
                <a:cs typeface="隶书" panose="02010509060101010101" charset="-122"/>
                <a:sym typeface="Arial" panose="020B0604020202020204" pitchFamily="34" charset="0"/>
              </a:rPr>
              <a:t>人类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22829" y="373743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人类进化的原因：环境变化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 animBg="1"/>
      <p:bldP spid="35849" grpId="0" animBg="1"/>
      <p:bldP spid="35850" grpId="0"/>
      <p:bldP spid="35851" grpId="0" animBg="1"/>
      <p:bldP spid="35852" grpId="0"/>
      <p:bldP spid="358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1586" y="1610394"/>
            <a:ext cx="2413329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文本框 3"/>
          <p:cNvSpPr txBox="1">
            <a:spLocks noChangeArrowheads="1"/>
          </p:cNvSpPr>
          <p:nvPr/>
        </p:nvSpPr>
        <p:spPr bwMode="auto">
          <a:xfrm>
            <a:off x="6806161" y="5719176"/>
            <a:ext cx="16557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化石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 l="12890" t="3162" r="15600" b="4099"/>
          <a:stretch>
            <a:fillRect/>
          </a:stretch>
        </p:blipFill>
        <p:spPr bwMode="auto">
          <a:xfrm>
            <a:off x="7863891" y="1524094"/>
            <a:ext cx="2590734" cy="36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712412" y="1543720"/>
            <a:ext cx="455613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露西骨骼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90074" y="1524094"/>
            <a:ext cx="454025" cy="1815882"/>
          </a:xfrm>
          <a:prstGeom prst="rect">
            <a:avLst/>
          </a:prstGeom>
          <a:noFill/>
          <a:ln w="9525">
            <a:noFill/>
            <a:beve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人体骨骼</a:t>
            </a:r>
          </a:p>
        </p:txBody>
      </p:sp>
      <p:sp>
        <p:nvSpPr>
          <p:cNvPr id="10" name="矩形 9"/>
          <p:cNvSpPr/>
          <p:nvPr/>
        </p:nvSpPr>
        <p:spPr>
          <a:xfrm>
            <a:off x="2661586" y="5749954"/>
            <a:ext cx="4216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研究进化的证据是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---------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研究进化的证据是什么？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utoUpdateAnimBg="0"/>
      <p:bldP spid="76806" grpId="0"/>
      <p:bldP spid="11271" grpId="0" bldLvl="0" autoUpdateAnimBg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露西化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866" y="1752600"/>
            <a:ext cx="2653216" cy="400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4511303" y="1591345"/>
            <a:ext cx="936625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630864" y="1329622"/>
            <a:ext cx="56340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距今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万年前的化石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——”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露西（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Lucy)”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少女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159896" y="2204865"/>
            <a:ext cx="57606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就“露西”少女的骨骼来看，她的上肢和下肢是否有区别？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231904" y="4293097"/>
            <a:ext cx="5616624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、根据四肢和骨盆的形态，想象一下她的运动方式是怎样的？</a:t>
            </a:r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6824980" y="3366135"/>
            <a:ext cx="2431415" cy="927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上肢较细</a:t>
            </a: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下肢粗长</a:t>
            </a:r>
          </a:p>
        </p:txBody>
      </p:sp>
      <p:sp>
        <p:nvSpPr>
          <p:cNvPr id="44040" name="Rectangle 10"/>
          <p:cNvSpPr>
            <a:spLocks noChangeArrowheads="1"/>
          </p:cNvSpPr>
          <p:nvPr/>
        </p:nvSpPr>
        <p:spPr bwMode="auto">
          <a:xfrm>
            <a:off x="6513195" y="5365750"/>
            <a:ext cx="3255645" cy="11664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直立行走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6918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研究人类起源问题的直接证据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utoUpdateAnimBg="0"/>
      <p:bldP spid="44037" grpId="0" autoUpdateAnimBg="0"/>
      <p:bldP spid="44037" grpId="1"/>
      <p:bldP spid="44038" grpId="0" autoUpdateAnimBg="0"/>
      <p:bldP spid="44038" grpId="1"/>
      <p:bldP spid="44039" grpId="0"/>
      <p:bldP spid="440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东非人遗物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9FB"/>
              </a:clrFrom>
              <a:clrTo>
                <a:srgbClr val="F5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2829" y="2082225"/>
            <a:ext cx="2986232" cy="38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5201803" y="1390567"/>
            <a:ext cx="5904656" cy="5865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“东非人”用图中所示的石块做什么？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345820" y="3608726"/>
            <a:ext cx="5933132" cy="11405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、从石块的形状来推测，“东非人”已经具有什么能力？</a:t>
            </a: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6741409" y="2193634"/>
            <a:ext cx="2915238" cy="12299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当作工具，用来</a:t>
            </a: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砍砸和削刮物体</a:t>
            </a:r>
          </a:p>
        </p:txBody>
      </p:sp>
      <p:sp>
        <p:nvSpPr>
          <p:cNvPr id="45062" name="Rectangle 8"/>
          <p:cNvSpPr>
            <a:spLocks noChangeArrowheads="1"/>
          </p:cNvSpPr>
          <p:nvPr/>
        </p:nvSpPr>
        <p:spPr bwMode="auto">
          <a:xfrm>
            <a:off x="6904877" y="5055216"/>
            <a:ext cx="2732956" cy="1166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具有制造和使</a:t>
            </a:r>
          </a:p>
          <a:p>
            <a:pPr algn="ctr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用工具的能力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“东非人”遗物分析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0" autoUpdateAnimBg="0"/>
      <p:bldP spid="450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人类起源与发展"/>
          <p:cNvPicPr>
            <a:picLocks noChangeAspect="1" noChangeArrowheads="1"/>
          </p:cNvPicPr>
          <p:nvPr/>
        </p:nvPicPr>
        <p:blipFill rotWithShape="1">
          <a:blip r:embed="rId3" cstate="print"/>
          <a:srcRect t="3351" b="16481"/>
          <a:stretch>
            <a:fillRect/>
          </a:stretch>
        </p:blipFill>
        <p:spPr bwMode="auto">
          <a:xfrm>
            <a:off x="1524000" y="288850"/>
            <a:ext cx="9144000" cy="26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847529" y="2643100"/>
            <a:ext cx="54927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立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行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351584" y="3291172"/>
            <a:ext cx="6858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127375" y="2571589"/>
            <a:ext cx="6096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制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造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工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3503712" y="3291172"/>
            <a:ext cx="9144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439816" y="2643100"/>
            <a:ext cx="42191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够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火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087888" y="3291172"/>
            <a:ext cx="8382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68009" y="2715108"/>
            <a:ext cx="415925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脑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发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达</a:t>
            </a:r>
            <a:endParaRPr lang="zh-CN" altLang="en-US" sz="1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672064" y="3291172"/>
            <a:ext cx="990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752184" y="2715108"/>
            <a:ext cx="421910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产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</a:t>
            </a:r>
          </a:p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言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8256240" y="3291172"/>
            <a:ext cx="9906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pPr algn="ctr"/>
            <a:endParaRPr lang="zh-CN" altLang="en-US" sz="14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9572710" y="2455931"/>
            <a:ext cx="461665" cy="2682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 类 变 得 越 来 越 强 大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03513" y="4698350"/>
            <a:ext cx="297709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从半直立行走到直立行走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03512" y="5324356"/>
            <a:ext cx="876776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从不会使用工具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到使用天然工具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再到制造和使用简单工具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直到制造和使用包括电脑在内的各种复杂的现代工具。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03512" y="6156326"/>
            <a:ext cx="345158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从赤身裸体到懂得御寒、遮羞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nimBg="1"/>
      <p:bldP spid="57349" grpId="0" autoUpdateAnimBg="0"/>
      <p:bldP spid="57350" grpId="0" animBg="1"/>
      <p:bldP spid="57351" grpId="0" autoUpdateAnimBg="0"/>
      <p:bldP spid="57352" grpId="0" animBg="1"/>
      <p:bldP spid="57353" grpId="0" autoUpdateAnimBg="0"/>
      <p:bldP spid="57354" grpId="0" animBg="1"/>
      <p:bldP spid="57355" grpId="0" autoUpdateAnimBg="0"/>
      <p:bldP spid="57356" grpId="0" animBg="1"/>
      <p:bldP spid="57357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08820" y="1386210"/>
            <a:ext cx="417195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人类的起源：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08820" y="2757429"/>
            <a:ext cx="875278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、进化论的建立者</a:t>
            </a: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08820" y="3477509"/>
            <a:ext cx="72199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、人类起源于</a:t>
            </a: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42560" y="3339758"/>
            <a:ext cx="23431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08820" y="4341605"/>
            <a:ext cx="72199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、原因</a:t>
            </a: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_____________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337620" y="4203854"/>
            <a:ext cx="23431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环境变化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08820" y="5277709"/>
            <a:ext cx="72199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、证据</a:t>
            </a:r>
            <a:r>
              <a:rPr 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_______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165862" y="5139958"/>
            <a:ext cx="135255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化石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195887" y="2619678"/>
            <a:ext cx="1800225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达尔文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1" grpId="0"/>
      <p:bldP spid="29702" grpId="0"/>
      <p:bldP spid="29703" grpId="0"/>
      <p:bldP spid="29704" grpId="0"/>
      <p:bldP spid="29705" grpId="0"/>
      <p:bldP spid="297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222828" y="1268761"/>
            <a:ext cx="9635671" cy="2712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05300" algn="l"/>
              </a:tabLst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在同大自然严酷的斗争中，森林古猿进化成了人类。同样的森林古猿也进化成了类人猿。请问现代类人猿还能进化成人吗？ </a:t>
            </a:r>
          </a:p>
          <a:p>
            <a:pPr>
              <a:lnSpc>
                <a:spcPct val="150000"/>
              </a:lnSpc>
              <a:tabLst>
                <a:tab pos="4305300" algn="l"/>
              </a:tabLst>
              <a:defRPr/>
            </a:pPr>
            <a:r>
              <a:rPr lang="zh-CN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不能。现代类人猿已经适应了现在的环境，不能再进化成人类了。</a:t>
            </a:r>
            <a:r>
              <a:rPr lang="zh-CN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环境的变化和选择等不能重演。 </a:t>
            </a:r>
            <a:br>
              <a:rPr lang="zh-CN" alt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endParaRPr lang="zh-CN" alt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1919536" y="260648"/>
            <a:ext cx="25922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6600" b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8998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1229" y="3981748"/>
            <a:ext cx="9144000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305300" algn="l"/>
              </a:tabLst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让类人猿在自然环境中生存下去，人类应该怎么做？</a:t>
            </a:r>
          </a:p>
        </p:txBody>
      </p:sp>
      <p:sp>
        <p:nvSpPr>
          <p:cNvPr id="6" name="Rectangle 3"/>
          <p:cNvSpPr txBox="1"/>
          <p:nvPr/>
        </p:nvSpPr>
        <p:spPr>
          <a:xfrm>
            <a:off x="1121229" y="4485925"/>
            <a:ext cx="8964488" cy="13975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提高保护自然环境的意识，用法律规范自己的行为。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2.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保护动物栖息地，建立自然保护区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矩形 3"/>
          <p:cNvSpPr>
            <a:spLocks noChangeArrowheads="1"/>
          </p:cNvSpPr>
          <p:nvPr/>
        </p:nvSpPr>
        <p:spPr bwMode="auto">
          <a:xfrm>
            <a:off x="838200" y="1196752"/>
            <a:ext cx="9829800" cy="374441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361950"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在人类起源和发展的漫长历程中，森林古猿下地生活的原因是（          ）</a:t>
            </a:r>
          </a:p>
          <a:p>
            <a:pPr indent="361950"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由于其他动物入侵    B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由于地形和气候的变化     C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为了扩大领地        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为了躲避敌害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732912" y="1196752"/>
            <a:ext cx="573906" cy="7438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4F81BD"/>
              </a:buClr>
              <a:buSzPct val="50000"/>
            </a:pP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838200" y="4004962"/>
            <a:ext cx="10020300" cy="23488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indent="361950"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直立行走使古人类能够（         ）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indent="361950"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从树上摘取果实 B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将前肢解放出来，使用工具      C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扩大行动范围        D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保护环境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69420" y="4004962"/>
            <a:ext cx="576064" cy="819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4F81BD"/>
              </a:buClr>
              <a:buSzPct val="50000"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</a:t>
            </a:r>
            <a:endParaRPr lang="zh-CN" altLang="zh-CN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课堂检测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2829" y="373743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一、人类的起源学说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89001" y="1485548"/>
            <a:ext cx="769619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你了解到人类的起源有几种说法呢？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89001" y="2501528"/>
            <a:ext cx="8820472" cy="3489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神创论：出现最早的一种假说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海洋起源说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外星论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进化论：达尔文提出的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3"/>
          <p:cNvSpPr>
            <a:spLocks noChangeArrowheads="1"/>
          </p:cNvSpPr>
          <p:nvPr/>
        </p:nvSpPr>
        <p:spPr bwMode="auto">
          <a:xfrm>
            <a:off x="781614" y="970895"/>
            <a:ext cx="10407085" cy="213285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人类学家把下列哪项作为人与猿分界的重要标准之一（        ） </a:t>
            </a:r>
            <a:endParaRPr lang="en-US" altLang="zh-CN" sz="2000" dirty="0"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defTabSz="685800">
              <a:lnSpc>
                <a:spcPct val="250000"/>
              </a:lnSpc>
              <a:buClr>
                <a:srgbClr val="4F81BD"/>
              </a:buClr>
              <a:buSzPct val="50000"/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A.下肢增长     B.脊柱由弓形变成“S”形             C.骨盆变短增宽       D.直立行走</a:t>
            </a:r>
          </a:p>
        </p:txBody>
      </p:sp>
      <p:sp>
        <p:nvSpPr>
          <p:cNvPr id="43011" name="Text Box 8"/>
          <p:cNvSpPr txBox="1">
            <a:spLocks noChangeArrowheads="1"/>
          </p:cNvSpPr>
          <p:nvPr/>
        </p:nvSpPr>
        <p:spPr bwMode="auto">
          <a:xfrm>
            <a:off x="7233197" y="872447"/>
            <a:ext cx="741363" cy="890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4F81BD"/>
              </a:buClr>
              <a:buSzPct val="50000"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22300" y="2614040"/>
            <a:ext cx="10566400" cy="12351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l" eaLnBrk="1" hangingPunct="1">
              <a:lnSpc>
                <a:spcPct val="200000"/>
              </a:lnSpc>
              <a:defRPr/>
            </a:pPr>
            <a:r>
              <a:rPr 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4</a:t>
            </a:r>
            <a:r>
              <a:rPr lang="zh-CN" alt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、细胞色素</a:t>
            </a:r>
            <a:r>
              <a:rPr 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是一种蛋白质，约有</a:t>
            </a:r>
            <a:r>
              <a:rPr 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110</a:t>
            </a:r>
            <a:r>
              <a:rPr lang="zh-CN" alt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个氨基酸。用氨基酸序列测定法分析各种生物的细胞色素</a:t>
            </a:r>
            <a:r>
              <a:rPr 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中的氨基酸与人的差别个数如下表：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2495603" y="3861051"/>
            <a:ext cx="5733998" cy="1832514"/>
            <a:chOff x="0" y="0"/>
            <a:chExt cx="5764" cy="1966"/>
          </a:xfrm>
        </p:grpSpPr>
        <p:grpSp>
          <p:nvGrpSpPr>
            <p:cNvPr id="6" name="Group 4"/>
            <p:cNvGrpSpPr/>
            <p:nvPr/>
          </p:nvGrpSpPr>
          <p:grpSpPr bwMode="auto">
            <a:xfrm>
              <a:off x="3" y="3"/>
              <a:ext cx="5758" cy="1960"/>
              <a:chOff x="0" y="0"/>
              <a:chExt cx="5758" cy="1960"/>
            </a:xfrm>
          </p:grpSpPr>
          <p:grpSp>
            <p:nvGrpSpPr>
              <p:cNvPr id="8" name="Group 5"/>
              <p:cNvGrpSpPr/>
              <p:nvPr/>
            </p:nvGrpSpPr>
            <p:grpSpPr bwMode="auto">
              <a:xfrm>
                <a:off x="0" y="0"/>
                <a:ext cx="1832" cy="490"/>
                <a:chOff x="0" y="0"/>
                <a:chExt cx="1832" cy="490"/>
              </a:xfrm>
            </p:grpSpPr>
            <p:sp>
              <p:nvSpPr>
                <p:cNvPr id="54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 dirty="0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马</a:t>
                  </a:r>
                </a:p>
              </p:txBody>
            </p:sp>
            <p:sp>
              <p:nvSpPr>
                <p:cNvPr id="5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 bwMode="auto">
              <a:xfrm>
                <a:off x="1832" y="0"/>
                <a:ext cx="1047" cy="490"/>
                <a:chOff x="0" y="0"/>
                <a:chExt cx="1047" cy="490"/>
              </a:xfrm>
            </p:grpSpPr>
            <p:sp>
              <p:nvSpPr>
                <p:cNvPr id="52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12</a:t>
                  </a:r>
                </a:p>
              </p:txBody>
            </p:sp>
            <p:sp>
              <p:nvSpPr>
                <p:cNvPr id="53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11"/>
              <p:cNvGrpSpPr/>
              <p:nvPr/>
            </p:nvGrpSpPr>
            <p:grpSpPr bwMode="auto">
              <a:xfrm>
                <a:off x="2879" y="0"/>
                <a:ext cx="1832" cy="490"/>
                <a:chOff x="0" y="0"/>
                <a:chExt cx="1832" cy="490"/>
              </a:xfrm>
            </p:grpSpPr>
            <p:sp>
              <p:nvSpPr>
                <p:cNvPr id="5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响尾蛇</a:t>
                  </a:r>
                </a:p>
              </p:txBody>
            </p:sp>
            <p:sp>
              <p:nvSpPr>
                <p:cNvPr id="5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4"/>
              <p:cNvGrpSpPr/>
              <p:nvPr/>
            </p:nvGrpSpPr>
            <p:grpSpPr bwMode="auto">
              <a:xfrm>
                <a:off x="4711" y="0"/>
                <a:ext cx="1047" cy="490"/>
                <a:chOff x="0" y="0"/>
                <a:chExt cx="1047" cy="490"/>
              </a:xfrm>
            </p:grpSpPr>
            <p:sp>
              <p:nvSpPr>
                <p:cNvPr id="4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14</a:t>
                  </a:r>
                </a:p>
              </p:txBody>
            </p:sp>
            <p:sp>
              <p:nvSpPr>
                <p:cNvPr id="49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17"/>
              <p:cNvGrpSpPr/>
              <p:nvPr/>
            </p:nvGrpSpPr>
            <p:grpSpPr bwMode="auto">
              <a:xfrm>
                <a:off x="0" y="490"/>
                <a:ext cx="1832" cy="490"/>
                <a:chOff x="0" y="0"/>
                <a:chExt cx="1832" cy="490"/>
              </a:xfrm>
            </p:grpSpPr>
            <p:sp>
              <p:nvSpPr>
                <p:cNvPr id="46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猕猴</a:t>
                  </a:r>
                </a:p>
              </p:txBody>
            </p:sp>
            <p:sp>
              <p:nvSpPr>
                <p:cNvPr id="4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20"/>
              <p:cNvGrpSpPr/>
              <p:nvPr/>
            </p:nvGrpSpPr>
            <p:grpSpPr bwMode="auto">
              <a:xfrm>
                <a:off x="1832" y="490"/>
                <a:ext cx="1047" cy="490"/>
                <a:chOff x="0" y="0"/>
                <a:chExt cx="1047" cy="490"/>
              </a:xfrm>
            </p:grpSpPr>
            <p:sp>
              <p:nvSpPr>
                <p:cNvPr id="4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45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" name="Group 23"/>
              <p:cNvGrpSpPr/>
              <p:nvPr/>
            </p:nvGrpSpPr>
            <p:grpSpPr bwMode="auto">
              <a:xfrm>
                <a:off x="2879" y="490"/>
                <a:ext cx="1832" cy="490"/>
                <a:chOff x="0" y="0"/>
                <a:chExt cx="1832" cy="490"/>
              </a:xfrm>
            </p:grpSpPr>
            <p:sp>
              <p:nvSpPr>
                <p:cNvPr id="4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酵母菌</a:t>
                  </a:r>
                </a:p>
              </p:txBody>
            </p:sp>
            <p:sp>
              <p:nvSpPr>
                <p:cNvPr id="4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26"/>
              <p:cNvGrpSpPr/>
              <p:nvPr/>
            </p:nvGrpSpPr>
            <p:grpSpPr bwMode="auto">
              <a:xfrm>
                <a:off x="4711" y="490"/>
                <a:ext cx="1047" cy="490"/>
                <a:chOff x="0" y="0"/>
                <a:chExt cx="1047" cy="490"/>
              </a:xfrm>
            </p:grpSpPr>
            <p:sp>
              <p:nvSpPr>
                <p:cNvPr id="40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44</a:t>
                  </a:r>
                </a:p>
              </p:txBody>
            </p:sp>
            <p:sp>
              <p:nvSpPr>
                <p:cNvPr id="41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Group 29"/>
              <p:cNvGrpSpPr/>
              <p:nvPr/>
            </p:nvGrpSpPr>
            <p:grpSpPr bwMode="auto">
              <a:xfrm>
                <a:off x="0" y="980"/>
                <a:ext cx="1832" cy="490"/>
                <a:chOff x="0" y="0"/>
                <a:chExt cx="1832" cy="490"/>
              </a:xfrm>
            </p:grpSpPr>
            <p:sp>
              <p:nvSpPr>
                <p:cNvPr id="3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黑猩猩</a:t>
                  </a:r>
                </a:p>
              </p:txBody>
            </p:sp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7" name="Group 32"/>
              <p:cNvGrpSpPr/>
              <p:nvPr/>
            </p:nvGrpSpPr>
            <p:grpSpPr bwMode="auto">
              <a:xfrm>
                <a:off x="1832" y="980"/>
                <a:ext cx="1047" cy="490"/>
                <a:chOff x="0" y="0"/>
                <a:chExt cx="1047" cy="490"/>
              </a:xfrm>
            </p:grpSpPr>
            <p:sp>
              <p:nvSpPr>
                <p:cNvPr id="36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37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35"/>
              <p:cNvGrpSpPr/>
              <p:nvPr/>
            </p:nvGrpSpPr>
            <p:grpSpPr bwMode="auto">
              <a:xfrm>
                <a:off x="2879" y="980"/>
                <a:ext cx="1832" cy="490"/>
                <a:chOff x="0" y="0"/>
                <a:chExt cx="1832" cy="490"/>
              </a:xfrm>
            </p:grpSpPr>
            <p:sp>
              <p:nvSpPr>
                <p:cNvPr id="34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小麦</a:t>
                  </a:r>
                </a:p>
              </p:txBody>
            </p:sp>
            <p:sp>
              <p:nvSpPr>
                <p:cNvPr id="3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38"/>
              <p:cNvGrpSpPr/>
              <p:nvPr/>
            </p:nvGrpSpPr>
            <p:grpSpPr bwMode="auto">
              <a:xfrm>
                <a:off x="4711" y="980"/>
                <a:ext cx="1047" cy="490"/>
                <a:chOff x="0" y="0"/>
                <a:chExt cx="1047" cy="490"/>
              </a:xfrm>
            </p:grpSpPr>
            <p:sp>
              <p:nvSpPr>
                <p:cNvPr id="32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35</a:t>
                  </a:r>
                </a:p>
              </p:txBody>
            </p:sp>
            <p:sp>
              <p:nvSpPr>
                <p:cNvPr id="33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41"/>
              <p:cNvGrpSpPr/>
              <p:nvPr/>
            </p:nvGrpSpPr>
            <p:grpSpPr bwMode="auto">
              <a:xfrm>
                <a:off x="0" y="1470"/>
                <a:ext cx="1832" cy="490"/>
                <a:chOff x="0" y="0"/>
                <a:chExt cx="1832" cy="490"/>
              </a:xfrm>
            </p:grpSpPr>
            <p:sp>
              <p:nvSpPr>
                <p:cNvPr id="30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鸡</a:t>
                  </a:r>
                </a:p>
              </p:txBody>
            </p:sp>
            <p:sp>
              <p:nvSpPr>
                <p:cNvPr id="3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44"/>
              <p:cNvGrpSpPr/>
              <p:nvPr/>
            </p:nvGrpSpPr>
            <p:grpSpPr bwMode="auto">
              <a:xfrm>
                <a:off x="1832" y="1470"/>
                <a:ext cx="1047" cy="490"/>
                <a:chOff x="0" y="0"/>
                <a:chExt cx="1047" cy="490"/>
              </a:xfrm>
            </p:grpSpPr>
            <p:sp>
              <p:nvSpPr>
                <p:cNvPr id="28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13</a:t>
                  </a:r>
                </a:p>
              </p:txBody>
            </p:sp>
            <p:sp>
              <p:nvSpPr>
                <p:cNvPr id="29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2" name="Group 47"/>
              <p:cNvGrpSpPr/>
              <p:nvPr/>
            </p:nvGrpSpPr>
            <p:grpSpPr bwMode="auto">
              <a:xfrm>
                <a:off x="2879" y="1470"/>
                <a:ext cx="1832" cy="490"/>
                <a:chOff x="0" y="0"/>
                <a:chExt cx="1832" cy="490"/>
              </a:xfrm>
            </p:grpSpPr>
            <p:sp>
              <p:nvSpPr>
                <p:cNvPr id="26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zh-CN" altLang="en-US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金枪鱼</a:t>
                  </a:r>
                </a:p>
              </p:txBody>
            </p:sp>
            <p:sp>
              <p:nvSpPr>
                <p:cNvPr id="27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32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3" name="Group 50"/>
              <p:cNvGrpSpPr/>
              <p:nvPr/>
            </p:nvGrpSpPr>
            <p:grpSpPr bwMode="auto">
              <a:xfrm>
                <a:off x="4711" y="1470"/>
                <a:ext cx="1047" cy="490"/>
                <a:chOff x="0" y="0"/>
                <a:chExt cx="1047" cy="490"/>
              </a:xfrm>
            </p:grpSpPr>
            <p:sp>
              <p:nvSpPr>
                <p:cNvPr id="24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altLang="zh-CN" sz="1400" b="1">
                      <a:latin typeface="Arial" panose="020B0604020202020204" pitchFamily="34" charset="0"/>
                      <a:ea typeface="思源黑体 CN Regular" panose="020B0500000000000000" pitchFamily="34" charset="-122"/>
                      <a:sym typeface="Arial" panose="020B0604020202020204" pitchFamily="34" charset="0"/>
                    </a:rPr>
                    <a:t>21</a:t>
                  </a:r>
                </a:p>
              </p:txBody>
            </p:sp>
            <p:sp>
              <p:nvSpPr>
                <p:cNvPr id="25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047" cy="4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</a:ln>
              </p:spPr>
              <p:txBody>
                <a:bodyPr wrap="none" anchor="ctr"/>
                <a:lstStyle/>
                <a:p>
                  <a:pPr algn="ctr"/>
                  <a:endParaRPr lang="zh-CN" altLang="en-US" sz="1400" b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5764" cy="1966"/>
            </a:xfrm>
            <a:prstGeom prst="rect">
              <a:avLst/>
            </a:prstGeom>
            <a:noFill/>
            <a:ln w="11112">
              <a:solidFill>
                <a:srgbClr val="11111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 sz="11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781614" y="6010727"/>
            <a:ext cx="939653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分析表中数据可知：各种生物与人的亲缘关系最近的是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  　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，最远的是</a:t>
            </a:r>
            <a:r>
              <a:rPr lang="zh-CN" altLang="en-US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6273834" y="5441972"/>
            <a:ext cx="1584176" cy="890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4F81BD"/>
              </a:buClr>
              <a:buSzPct val="50000"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黑猩猩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8232585" y="5449703"/>
            <a:ext cx="1584176" cy="8902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4F81BD"/>
              </a:buClr>
              <a:buSzPct val="50000"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酵母菌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准备 4"/>
          <p:cNvSpPr/>
          <p:nvPr/>
        </p:nvSpPr>
        <p:spPr>
          <a:xfrm>
            <a:off x="6610508" y="0"/>
            <a:ext cx="8578644" cy="6858000"/>
          </a:xfrm>
          <a:prstGeom prst="flowChartPreparati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流程图: 准备 6"/>
          <p:cNvSpPr/>
          <p:nvPr/>
        </p:nvSpPr>
        <p:spPr>
          <a:xfrm>
            <a:off x="7239158" y="0"/>
            <a:ext cx="8578644" cy="6858000"/>
          </a:xfrm>
          <a:prstGeom prst="flowChartPreparation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: Rounded Corners 40"/>
          <p:cNvSpPr/>
          <p:nvPr/>
        </p:nvSpPr>
        <p:spPr bwMode="auto">
          <a:xfrm rot="16200000">
            <a:off x="1265674" y="4694789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: Rounded Corners 43"/>
          <p:cNvSpPr/>
          <p:nvPr/>
        </p:nvSpPr>
        <p:spPr bwMode="auto">
          <a:xfrm rot="16200000">
            <a:off x="2956539" y="4694789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11035" y="2851210"/>
            <a:ext cx="5470823" cy="1614104"/>
            <a:chOff x="1510350" y="2866444"/>
            <a:chExt cx="4360694" cy="1286573"/>
          </a:xfrm>
        </p:grpSpPr>
        <p:sp>
          <p:nvSpPr>
            <p:cNvPr id="11" name="矩形 10"/>
            <p:cNvSpPr/>
            <p:nvPr/>
          </p:nvSpPr>
          <p:spPr bwMode="auto">
            <a:xfrm>
              <a:off x="1510350" y="2866444"/>
              <a:ext cx="4360694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4" name="矩形 13"/>
          <p:cNvSpPr/>
          <p:nvPr/>
        </p:nvSpPr>
        <p:spPr bwMode="auto">
          <a:xfrm>
            <a:off x="587578" y="2204879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第一章  第一节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7578" y="4396343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7578" y="3855529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2031" y="5273225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22897" y="5273225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77900" y="1342544"/>
            <a:ext cx="5867400" cy="3528392"/>
          </a:xfrm>
        </p:spPr>
        <p:txBody>
          <a:bodyPr>
            <a:noAutofit/>
          </a:bodyPr>
          <a:lstStyle/>
          <a:p>
            <a:pPr marL="0" indent="0" eaLnBrk="1" fontAlgn="b" latin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达尔文（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Charles Robert Darwin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1809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1882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）英国博物学家，进化论的奠基人。以博物学家的身份乘海军勘探船“贝格尔号”作历时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年的环球旅行，观察和搜集了动物、植物和地质等方面的大量材料，经过归纳整理和综合分析，形成了生物进化的概念。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1859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年出版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物种起源（Onthe Origin of Species）》一书，全面提出以自然选择为基础的进化学说。</a:t>
            </a:r>
          </a:p>
        </p:txBody>
      </p:sp>
      <p:pic>
        <p:nvPicPr>
          <p:cNvPr id="24580" name="Picture 4" descr="gde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6728" y="1253454"/>
            <a:ext cx="34198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41400" y="4960026"/>
            <a:ext cx="9855200" cy="1463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他仔细比较了人和现代类人猿的相似处之后，提出人类和类人猿的共同祖先是一类古猿</a:t>
            </a: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达尔文介绍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22829" y="373743"/>
            <a:ext cx="786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二、人和类人猿的共同祖先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</a:t>
            </a:r>
          </a:p>
        </p:txBody>
      </p:sp>
      <p:pic>
        <p:nvPicPr>
          <p:cNvPr id="12" name="Picture 2" descr="四种类人猿"/>
          <p:cNvPicPr>
            <a:picLocks noChangeAspect="1" noChangeArrowheads="1"/>
          </p:cNvPicPr>
          <p:nvPr/>
        </p:nvPicPr>
        <p:blipFill>
          <a:blip r:embed="rId2" cstate="print">
            <a:lum bright="-8000" contrast="8000"/>
          </a:blip>
          <a:srcRect/>
          <a:stretch>
            <a:fillRect/>
          </a:stretch>
        </p:blipFill>
        <p:spPr bwMode="auto">
          <a:xfrm>
            <a:off x="1712362" y="1607308"/>
            <a:ext cx="1732347" cy="23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www.pep.com.cn/oldimages/pic_33603.jpg"/>
          <p:cNvPicPr>
            <a:picLocks noChangeAspect="1" noChangeArrowheads="1"/>
          </p:cNvPicPr>
          <p:nvPr/>
        </p:nvPicPr>
        <p:blipFill>
          <a:blip r:embed="rId3" cstate="print">
            <a:lum bright="-4000" contrast="4000"/>
          </a:blip>
          <a:srcRect/>
          <a:stretch>
            <a:fillRect/>
          </a:stretch>
        </p:blipFill>
        <p:spPr bwMode="auto">
          <a:xfrm>
            <a:off x="4226538" y="1607309"/>
            <a:ext cx="1586098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www.pep.com.cn/oldimages/pic_33604.jpg"/>
          <p:cNvPicPr>
            <a:picLocks noChangeAspect="1" noChangeArrowheads="1"/>
          </p:cNvPicPr>
          <p:nvPr/>
        </p:nvPicPr>
        <p:blipFill>
          <a:blip r:embed="rId4" cstate="print">
            <a:lum bright="-4000" contrast="2000"/>
          </a:blip>
          <a:srcRect/>
          <a:stretch>
            <a:fillRect/>
          </a:stretch>
        </p:blipFill>
        <p:spPr bwMode="auto">
          <a:xfrm>
            <a:off x="8916446" y="1607309"/>
            <a:ext cx="1348383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http://www.pep.com.cn/oldimages/pic_33606.jpg"/>
          <p:cNvPicPr>
            <a:picLocks noChangeAspect="1" noChangeArrowheads="1"/>
          </p:cNvPicPr>
          <p:nvPr/>
        </p:nvPicPr>
        <p:blipFill>
          <a:blip r:embed="rId5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6594465" y="1607309"/>
            <a:ext cx="1540153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906901" y="454280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四大类人猿</a:t>
            </a:r>
          </a:p>
        </p:txBody>
      </p:sp>
      <p:sp>
        <p:nvSpPr>
          <p:cNvPr id="4" name="矩形 3"/>
          <p:cNvSpPr/>
          <p:nvPr/>
        </p:nvSpPr>
        <p:spPr>
          <a:xfrm>
            <a:off x="4226538" y="5359400"/>
            <a:ext cx="35972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>
                <a:solidFill>
                  <a:sysClr val="windowText" lastClr="000000"/>
                </a:solidFill>
              </a:rPr>
              <a:t>观察与思考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1524000" y="4157663"/>
            <a:ext cx="9144000" cy="222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请你观察上面的类人猿图，并结合你的生活经验和知识，尝试回答下列问题：</a:t>
            </a:r>
            <a:b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．这些类人猿今天分布在地球的哪些地方？它们的生活方式有什么共同点？</a:t>
            </a:r>
            <a:b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．人类的数量在急剧增加，而类人猿的数量日益减少，为什么会这样呢？</a:t>
            </a:r>
            <a:b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   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．类人猿在形态结构上确实与人有许多相似，但究竟在哪些方面和人有根本的区别呢？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786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二、人和类人猿的共同祖先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</a:t>
            </a:r>
          </a:p>
        </p:txBody>
      </p:sp>
      <p:pic>
        <p:nvPicPr>
          <p:cNvPr id="9" name="Picture 2" descr="四种类人猿"/>
          <p:cNvPicPr>
            <a:picLocks noChangeAspect="1" noChangeArrowheads="1"/>
          </p:cNvPicPr>
          <p:nvPr/>
        </p:nvPicPr>
        <p:blipFill>
          <a:blip r:embed="rId2" cstate="print">
            <a:lum bright="-8000" contrast="8000"/>
          </a:blip>
          <a:srcRect/>
          <a:stretch>
            <a:fillRect/>
          </a:stretch>
        </p:blipFill>
        <p:spPr bwMode="auto">
          <a:xfrm>
            <a:off x="1712362" y="1607308"/>
            <a:ext cx="1732347" cy="238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pep.com.cn/oldimages/pic_33603.jpg"/>
          <p:cNvPicPr>
            <a:picLocks noChangeAspect="1" noChangeArrowheads="1"/>
          </p:cNvPicPr>
          <p:nvPr/>
        </p:nvPicPr>
        <p:blipFill>
          <a:blip r:embed="rId3" cstate="print">
            <a:lum bright="-4000" contrast="4000"/>
          </a:blip>
          <a:srcRect/>
          <a:stretch>
            <a:fillRect/>
          </a:stretch>
        </p:blipFill>
        <p:spPr bwMode="auto">
          <a:xfrm>
            <a:off x="4226538" y="1607309"/>
            <a:ext cx="1586098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pep.com.cn/oldimages/pic_33604.jpg"/>
          <p:cNvPicPr>
            <a:picLocks noChangeAspect="1" noChangeArrowheads="1"/>
          </p:cNvPicPr>
          <p:nvPr/>
        </p:nvPicPr>
        <p:blipFill>
          <a:blip r:embed="rId4" cstate="print">
            <a:lum bright="-4000" contrast="2000"/>
          </a:blip>
          <a:srcRect/>
          <a:stretch>
            <a:fillRect/>
          </a:stretch>
        </p:blipFill>
        <p:spPr bwMode="auto">
          <a:xfrm>
            <a:off x="8916446" y="1607309"/>
            <a:ext cx="1348383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www.pep.com.cn/oldimages/pic_33606.jpg"/>
          <p:cNvPicPr>
            <a:picLocks noChangeAspect="1" noChangeArrowheads="1"/>
          </p:cNvPicPr>
          <p:nvPr/>
        </p:nvPicPr>
        <p:blipFill>
          <a:blip r:embed="rId5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6594465" y="1607309"/>
            <a:ext cx="1540153" cy="23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矩形 8"/>
          <p:cNvSpPr>
            <a:spLocks noChangeArrowheads="1"/>
          </p:cNvSpPr>
          <p:nvPr/>
        </p:nvSpPr>
        <p:spPr bwMode="auto">
          <a:xfrm>
            <a:off x="1524000" y="3861049"/>
            <a:ext cx="2411760" cy="11604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长臂猿生活在南亚、东南亚地区及我国的云南省</a:t>
            </a:r>
          </a:p>
        </p:txBody>
      </p:sp>
      <p:sp>
        <p:nvSpPr>
          <p:cNvPr id="28679" name="矩形 7"/>
          <p:cNvSpPr>
            <a:spLocks noChangeArrowheads="1"/>
          </p:cNvSpPr>
          <p:nvPr/>
        </p:nvSpPr>
        <p:spPr bwMode="auto">
          <a:xfrm>
            <a:off x="8760296" y="3861049"/>
            <a:ext cx="2088232" cy="11604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黑猩猩生活在非洲中部和西部的热带森林中</a:t>
            </a:r>
          </a:p>
        </p:txBody>
      </p:sp>
      <p:sp>
        <p:nvSpPr>
          <p:cNvPr id="28680" name="矩形 10"/>
          <p:cNvSpPr>
            <a:spLocks noChangeArrowheads="1"/>
          </p:cNvSpPr>
          <p:nvPr/>
        </p:nvSpPr>
        <p:spPr bwMode="auto">
          <a:xfrm>
            <a:off x="6384032" y="3861049"/>
            <a:ext cx="2592288" cy="11604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猩猩生活在亚洲的加里曼丹和苏门答腊的热带森林中</a:t>
            </a:r>
          </a:p>
        </p:txBody>
      </p:sp>
      <p:sp>
        <p:nvSpPr>
          <p:cNvPr id="28681" name="矩形 6"/>
          <p:cNvSpPr>
            <a:spLocks noChangeArrowheads="1"/>
          </p:cNvSpPr>
          <p:nvPr/>
        </p:nvSpPr>
        <p:spPr bwMode="auto">
          <a:xfrm>
            <a:off x="4007769" y="3861049"/>
            <a:ext cx="2376263" cy="7911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大猩猩生活在非洲西部和东部赤道地区一带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524000" y="5079513"/>
            <a:ext cx="9144000" cy="14047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都依靠从森林中获取果实、嫩芽、昆虫等食物生存；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2.</a:t>
            </a:r>
            <a:r>
              <a:rPr lang="zh-CN" alt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没有制造工具和改善生存环境的能力；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3.</a:t>
            </a:r>
            <a:r>
              <a:rPr lang="zh-CN" altLang="en-US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不能进行人类那样的语言和文字交流。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1438109" y="1142741"/>
            <a:ext cx="91440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这些类人猿今天分布在地球的哪些地方？现代类人猿的生活方式有哪些共同点？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22829" y="373743"/>
            <a:ext cx="786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二、人和类人猿的共同祖先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 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森林古猿</a:t>
            </a:r>
          </a:p>
        </p:txBody>
      </p:sp>
      <p:pic>
        <p:nvPicPr>
          <p:cNvPr id="18" name="Picture 2" descr="四种类人猿"/>
          <p:cNvPicPr>
            <a:picLocks noChangeAspect="1" noChangeArrowheads="1"/>
          </p:cNvPicPr>
          <p:nvPr/>
        </p:nvPicPr>
        <p:blipFill>
          <a:blip r:embed="rId2" cstate="print">
            <a:lum bright="-8000" contrast="8000"/>
          </a:blip>
          <a:srcRect/>
          <a:stretch>
            <a:fillRect/>
          </a:stretch>
        </p:blipFill>
        <p:spPr bwMode="auto">
          <a:xfrm>
            <a:off x="1807112" y="1737708"/>
            <a:ext cx="1542848" cy="212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pep.com.cn/oldimages/pic_33603.jpg"/>
          <p:cNvPicPr>
            <a:picLocks noChangeAspect="1" noChangeArrowheads="1"/>
          </p:cNvPicPr>
          <p:nvPr/>
        </p:nvPicPr>
        <p:blipFill>
          <a:blip r:embed="rId3" cstate="print">
            <a:lum bright="-4000" contrast="4000"/>
          </a:blip>
          <a:srcRect/>
          <a:stretch>
            <a:fillRect/>
          </a:stretch>
        </p:blipFill>
        <p:spPr bwMode="auto">
          <a:xfrm>
            <a:off x="4313289" y="1737709"/>
            <a:ext cx="1412596" cy="21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http://www.pep.com.cn/oldimages/pic_33604.jpg"/>
          <p:cNvPicPr>
            <a:picLocks noChangeAspect="1" noChangeArrowheads="1"/>
          </p:cNvPicPr>
          <p:nvPr/>
        </p:nvPicPr>
        <p:blipFill>
          <a:blip r:embed="rId4" cstate="print">
            <a:lum bright="-4000" contrast="2000"/>
          </a:blip>
          <a:srcRect/>
          <a:stretch>
            <a:fillRect/>
          </a:stretch>
        </p:blipFill>
        <p:spPr bwMode="auto">
          <a:xfrm>
            <a:off x="8990196" y="1737709"/>
            <a:ext cx="1200884" cy="21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http://www.pep.com.cn/oldimages/pic_33606.jpg"/>
          <p:cNvPicPr>
            <a:picLocks noChangeAspect="1" noChangeArrowheads="1"/>
          </p:cNvPicPr>
          <p:nvPr/>
        </p:nvPicPr>
        <p:blipFill>
          <a:blip r:embed="rId5" cstate="print">
            <a:lum bright="-12000" contrast="22000"/>
          </a:blip>
          <a:srcRect/>
          <a:stretch>
            <a:fillRect/>
          </a:stretch>
        </p:blipFill>
        <p:spPr bwMode="auto">
          <a:xfrm>
            <a:off x="6678703" y="1737709"/>
            <a:ext cx="1371678" cy="21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0300" y="1177359"/>
            <a:ext cx="9144000" cy="1991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人类的数量在急剧增加，而类人猿的数量日益减少，为什么会这样呢？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人类具有发明和创造各种科学技术的本领，使得人类适应自然环境、改造自然环境、改善生存条件以及利用医药卫生加强自身保健的能力不断加强，这些都促使人类的数量急剧增加。而现代类人猿：不具备发明和创造科技的能力；人类不断开发现代类人猿赖以生存的森林；人类对现代类人猿的乱捕滥杀和严重的环境污染。</a:t>
            </a:r>
          </a:p>
        </p:txBody>
      </p:sp>
      <p:sp>
        <p:nvSpPr>
          <p:cNvPr id="7" name="矩形 6"/>
          <p:cNvSpPr/>
          <p:nvPr/>
        </p:nvSpPr>
        <p:spPr>
          <a:xfrm>
            <a:off x="1130300" y="3176923"/>
            <a:ext cx="1050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1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．类人猿在形态结构上确实与人有许多相似，但究竟在哪些方面和人有根本的区别呢？</a:t>
            </a:r>
            <a:endParaRPr lang="zh-CN" altLang="en-US" sz="2000" dirty="0">
              <a:solidFill>
                <a:srgbClr val="EE7859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1222828" y="3764884"/>
          <a:ext cx="9826172" cy="2664296"/>
        </p:xfrm>
        <a:graphic>
          <a:graphicData uri="http://schemas.openxmlformats.org/drawingml/2006/table">
            <a:tbl>
              <a:tblPr/>
              <a:tblGrid>
                <a:gridCol w="1909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类人猿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现代人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运动方式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臂行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直立行走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制造工具的能力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74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脑的发育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程度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3594943" y="4780022"/>
            <a:ext cx="2376264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可以使用工具</a:t>
            </a:r>
            <a:endParaRPr lang="en-US" sz="1600" b="1" dirty="0">
              <a:solidFill>
                <a:srgbClr val="EE7859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但不能制造</a:t>
            </a:r>
          </a:p>
        </p:txBody>
      </p:sp>
      <p:sp>
        <p:nvSpPr>
          <p:cNvPr id="11" name="矩形 7"/>
          <p:cNvSpPr>
            <a:spLocks noChangeArrowheads="1"/>
          </p:cNvSpPr>
          <p:nvPr/>
        </p:nvSpPr>
        <p:spPr bwMode="auto">
          <a:xfrm>
            <a:off x="7610004" y="4731350"/>
            <a:ext cx="2664296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能制造和使用</a:t>
            </a:r>
            <a:endParaRPr lang="en-US" altLang="zh-CN" sz="1600" b="1" dirty="0">
              <a:solidFill>
                <a:srgbClr val="EE7859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简单或复杂的工具</a:t>
            </a:r>
          </a:p>
        </p:txBody>
      </p:sp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3566790" y="5598278"/>
            <a:ext cx="2808313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脑容量小（</a:t>
            </a:r>
            <a:r>
              <a:rPr 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400mL)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没有语言文字能力</a:t>
            </a: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7105948" y="5598278"/>
            <a:ext cx="3600400" cy="6340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 algn="ctr" eaLnBrk="0" hangingPunct="0"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3300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脑容量大（</a:t>
            </a:r>
            <a:r>
              <a:rPr 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1200mL</a:t>
            </a: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sz="1600" b="1" dirty="0">
              <a:solidFill>
                <a:srgbClr val="EE7859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EE7859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有很强的思维能力、语言文字能力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22829" y="373743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人类与现代类人猿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图片 48129" descr="　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t="2405" r="47090"/>
          <a:stretch>
            <a:fillRect/>
          </a:stretch>
        </p:blipFill>
        <p:spPr bwMode="auto">
          <a:xfrm>
            <a:off x="7281389" y="2187577"/>
            <a:ext cx="1905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8195" name="表格 48194"/>
          <p:cNvGraphicFramePr/>
          <p:nvPr>
            <p:custDataLst>
              <p:tags r:id="rId1"/>
            </p:custDataLst>
          </p:nvPr>
        </p:nvGraphicFramePr>
        <p:xfrm>
          <a:off x="1139626" y="1600201"/>
          <a:ext cx="5729929" cy="450850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1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大猩猩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人</a:t>
                      </a:r>
                    </a:p>
                  </a:txBody>
                  <a:tcPr marL="79528" marR="79528" marT="39764" marB="397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0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头骨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脑颅腔小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脑颅腔大</a:t>
                      </a:r>
                    </a:p>
                  </a:txBody>
                  <a:tcPr marL="79528" marR="79528" marT="39764" marB="397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17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ysDashDot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ysDashDot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ysDashDot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面颅骨发达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面颅骨退化</a:t>
                      </a:r>
                    </a:p>
                  </a:txBody>
                  <a:tcPr marL="79528" marR="79528" marT="39764" marB="3976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脊柱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弓形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S</a:t>
                      </a: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形</a:t>
                      </a:r>
                    </a:p>
                  </a:txBody>
                  <a:tcPr marL="79528" marR="79528" marT="39764" marB="3976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四肢骨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上肢骨发达</a:t>
                      </a:r>
                    </a:p>
                  </a:txBody>
                  <a:tcPr marL="79528" marR="79528" marT="39764" marB="39764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下肢骨发达</a:t>
                      </a:r>
                    </a:p>
                  </a:txBody>
                  <a:tcPr marL="79528" marR="79528" marT="39764" marB="3976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8196" name="图片 48195" descr="　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48677" t="4810"/>
          <a:stretch>
            <a:fillRect/>
          </a:stretch>
        </p:blipFill>
        <p:spPr bwMode="auto">
          <a:xfrm>
            <a:off x="9598224" y="2346326"/>
            <a:ext cx="18478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/>
          <p:nvPr/>
        </p:nvSpPr>
        <p:spPr>
          <a:xfrm>
            <a:off x="1222829" y="373743"/>
            <a:ext cx="4400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人和大猩猩的骨骼比较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5"/>
          <p:cNvSpPr txBox="1">
            <a:spLocks noChangeArrowheads="1"/>
          </p:cNvSpPr>
          <p:nvPr/>
        </p:nvSpPr>
        <p:spPr bwMode="auto">
          <a:xfrm>
            <a:off x="1879600" y="4661518"/>
            <a:ext cx="67183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人与猿的最大的区别：</a:t>
            </a:r>
          </a:p>
        </p:txBody>
      </p:sp>
      <p:sp>
        <p:nvSpPr>
          <p:cNvPr id="8195" name="文本框 8197"/>
          <p:cNvSpPr txBox="1">
            <a:spLocks noChangeArrowheads="1"/>
          </p:cNvSpPr>
          <p:nvPr/>
        </p:nvSpPr>
        <p:spPr bwMode="auto">
          <a:xfrm>
            <a:off x="6029176" y="4661519"/>
            <a:ext cx="26781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直立行走</a:t>
            </a:r>
          </a:p>
        </p:txBody>
      </p:sp>
      <p:sp>
        <p:nvSpPr>
          <p:cNvPr id="6" name="文本框 9221"/>
          <p:cNvSpPr txBox="1">
            <a:spLocks noChangeArrowheads="1"/>
          </p:cNvSpPr>
          <p:nvPr/>
        </p:nvSpPr>
        <p:spPr bwMode="auto">
          <a:xfrm>
            <a:off x="1879600" y="5597623"/>
            <a:ext cx="702027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与人类亲缘关系最近的是：</a:t>
            </a:r>
          </a:p>
        </p:txBody>
      </p:sp>
      <p:sp>
        <p:nvSpPr>
          <p:cNvPr id="7" name="文本框 9222"/>
          <p:cNvSpPr txBox="1">
            <a:spLocks noChangeArrowheads="1"/>
          </p:cNvSpPr>
          <p:nvPr/>
        </p:nvSpPr>
        <p:spPr bwMode="auto">
          <a:xfrm>
            <a:off x="6965280" y="5597623"/>
            <a:ext cx="23558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EE7859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黑猩猩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人与猿的区别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90" y="1611707"/>
            <a:ext cx="2817813" cy="26042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87" y="1611707"/>
            <a:ext cx="3901185" cy="2604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6" grpId="0" bldLvl="0" autoUpdateAnimBg="0"/>
      <p:bldP spid="7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8d82d23-d24d-43ff-969d-b4400cbe9275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1624</Words>
  <Application>Microsoft Office PowerPoint</Application>
  <PresentationFormat>宽屏</PresentationFormat>
  <Paragraphs>190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FandolFang R</vt:lpstr>
      <vt:lpstr>思源黑体 CN Light</vt:lpstr>
      <vt:lpstr>Arial</vt:lpstr>
      <vt:lpstr>Calibri</vt:lpstr>
      <vt:lpstr>Wingdings</vt:lpstr>
      <vt:lpstr>Wingdings 3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2020-06-23T02:40:22Z</dcterms:created>
  <dcterms:modified xsi:type="dcterms:W3CDTF">2021-01-09T09:49:00Z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