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68" r:id="rId3"/>
    <p:sldId id="258" r:id="rId4"/>
    <p:sldId id="259" r:id="rId5"/>
    <p:sldId id="298" r:id="rId6"/>
    <p:sldId id="260" r:id="rId7"/>
    <p:sldId id="300" r:id="rId8"/>
    <p:sldId id="261" r:id="rId9"/>
    <p:sldId id="284" r:id="rId10"/>
    <p:sldId id="339" r:id="rId11"/>
    <p:sldId id="267" r:id="rId12"/>
    <p:sldId id="269" r:id="rId13"/>
    <p:sldId id="271" r:id="rId14"/>
    <p:sldId id="303" r:id="rId15"/>
    <p:sldId id="396" r:id="rId16"/>
    <p:sldId id="273" r:id="rId17"/>
    <p:sldId id="279" r:id="rId18"/>
    <p:sldId id="306" r:id="rId19"/>
    <p:sldId id="280" r:id="rId20"/>
    <p:sldId id="307" r:id="rId21"/>
    <p:sldId id="281" r:id="rId22"/>
    <p:sldId id="283" r:id="rId23"/>
    <p:sldId id="275" r:id="rId24"/>
    <p:sldId id="276" r:id="rId25"/>
    <p:sldId id="285" r:id="rId26"/>
    <p:sldId id="286" r:id="rId27"/>
    <p:sldId id="287" r:id="rId28"/>
    <p:sldId id="25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859"/>
    <a:srgbClr val="F8B542"/>
    <a:srgbClr val="E85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2772" y="12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3D5D8EBF-550C-4394-9A5D-719EFDB7199A}"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ED19A24-2835-4A4D-A190-A0A6C116A78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8" name="六边形 7"/>
          <p:cNvSpPr/>
          <p:nvPr userDrawn="1"/>
        </p:nvSpPr>
        <p:spPr>
          <a:xfrm>
            <a:off x="323706" y="351790"/>
            <a:ext cx="755794" cy="666750"/>
          </a:xfrm>
          <a:prstGeom prst="hexagon">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准备 4"/>
          <p:cNvSpPr/>
          <p:nvPr/>
        </p:nvSpPr>
        <p:spPr>
          <a:xfrm>
            <a:off x="6610508" y="0"/>
            <a:ext cx="8578644" cy="6858000"/>
          </a:xfrm>
          <a:prstGeom prst="flowChartPreparation">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流程图: 准备 6"/>
          <p:cNvSpPr/>
          <p:nvPr/>
        </p:nvSpPr>
        <p:spPr>
          <a:xfrm>
            <a:off x="7239158" y="0"/>
            <a:ext cx="8578644" cy="6858000"/>
          </a:xfrm>
          <a:prstGeom prst="flowChartPreparation">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Rectangle: Rounded Corners 40"/>
          <p:cNvSpPr/>
          <p:nvPr/>
        </p:nvSpPr>
        <p:spPr bwMode="auto">
          <a:xfrm rot="16200000">
            <a:off x="1265674" y="4694789"/>
            <a:ext cx="322784" cy="1423537"/>
          </a:xfrm>
          <a:prstGeom prst="roundRect">
            <a:avLst>
              <a:gd name="adj" fmla="val 12979"/>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lt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Rectangle: Rounded Corners 43"/>
          <p:cNvSpPr/>
          <p:nvPr/>
        </p:nvSpPr>
        <p:spPr bwMode="auto">
          <a:xfrm rot="16200000">
            <a:off x="2956539" y="4694789"/>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511035" y="2851210"/>
            <a:ext cx="5470823" cy="1614104"/>
            <a:chOff x="1510350" y="2866444"/>
            <a:chExt cx="4360694" cy="1286573"/>
          </a:xfrm>
        </p:grpSpPr>
        <p:sp>
          <p:nvSpPr>
            <p:cNvPr id="11" name="矩形 10"/>
            <p:cNvSpPr/>
            <p:nvPr/>
          </p:nvSpPr>
          <p:spPr bwMode="auto">
            <a:xfrm>
              <a:off x="1510350" y="2866444"/>
              <a:ext cx="4360694" cy="662373"/>
            </a:xfrm>
            <a:prstGeom prst="rect">
              <a:avLst/>
            </a:prstGeom>
          </p:spPr>
          <p:txBody>
            <a:bodyPr wrap="square">
              <a:spAutoFit/>
            </a:bodyPr>
            <a:lstStyle/>
            <a:p>
              <a:pPr lvl="0" algn="dist">
                <a:defRPr/>
              </a:pPr>
              <a:r>
                <a:rPr lang="zh-CN" altLang="en-US" sz="48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第二节 人的生殖</a:t>
              </a:r>
            </a:p>
          </p:txBody>
        </p:sp>
        <p:sp>
          <p:nvSpPr>
            <p:cNvPr id="12" name="矩形 11"/>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13" name="直接连接符 12"/>
            <p:cNvCxnSpPr/>
            <p:nvPr/>
          </p:nvCxnSpPr>
          <p:spPr>
            <a:xfrm>
              <a:off x="1634862" y="3563329"/>
              <a:ext cx="4122173" cy="0"/>
            </a:xfrm>
            <a:prstGeom prst="line">
              <a:avLst/>
            </a:prstGeom>
            <a:noFill/>
            <a:ln w="6350" cap="flat" cmpd="sng" algn="ctr">
              <a:solidFill>
                <a:schemeClr val="tx1"/>
              </a:solidFill>
              <a:prstDash val="solid"/>
              <a:miter lim="800000"/>
            </a:ln>
            <a:effectLst/>
          </p:spPr>
        </p:cxnSp>
      </p:grpSp>
      <p:sp>
        <p:nvSpPr>
          <p:cNvPr id="14" name="矩形 13"/>
          <p:cNvSpPr/>
          <p:nvPr/>
        </p:nvSpPr>
        <p:spPr bwMode="auto">
          <a:xfrm>
            <a:off x="587578" y="2204879"/>
            <a:ext cx="1608133" cy="646331"/>
          </a:xfrm>
          <a:prstGeom prst="rect">
            <a:avLst/>
          </a:prstGeom>
        </p:spPr>
        <p:txBody>
          <a:bodyPr wrap="none">
            <a:spAutoFit/>
          </a:bodyPr>
          <a:lstStyle/>
          <a:p>
            <a:pPr lvl="0" defTabSz="457200">
              <a:defRPr/>
            </a:pPr>
            <a:r>
              <a:rPr lang="zh-CN" altLang="en-US" sz="36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第一章</a:t>
            </a:r>
          </a:p>
        </p:txBody>
      </p:sp>
      <p:sp>
        <p:nvSpPr>
          <p:cNvPr id="15" name="文本框 14"/>
          <p:cNvSpPr txBox="1"/>
          <p:nvPr/>
        </p:nvSpPr>
        <p:spPr>
          <a:xfrm>
            <a:off x="587578" y="4396343"/>
            <a:ext cx="5670333" cy="552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矩形 15"/>
          <p:cNvSpPr/>
          <p:nvPr/>
        </p:nvSpPr>
        <p:spPr>
          <a:xfrm>
            <a:off x="587578" y="3855529"/>
            <a:ext cx="4879329" cy="400110"/>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  生物（初中）  （七年级 下）</a:t>
            </a:r>
          </a:p>
        </p:txBody>
      </p:sp>
      <p:sp>
        <p:nvSpPr>
          <p:cNvPr id="17" name="文本框 16"/>
          <p:cNvSpPr txBox="1"/>
          <p:nvPr/>
        </p:nvSpPr>
        <p:spPr>
          <a:xfrm>
            <a:off x="732031" y="5273225"/>
            <a:ext cx="1346151"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文本框 17"/>
          <p:cNvSpPr txBox="1"/>
          <p:nvPr/>
        </p:nvSpPr>
        <p:spPr>
          <a:xfrm>
            <a:off x="2422897" y="5273225"/>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2020.4.30</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矩形 18"/>
          <p:cNvSpPr/>
          <p:nvPr/>
        </p:nvSpPr>
        <p:spPr bwMode="auto">
          <a:xfrm>
            <a:off x="587578" y="314485"/>
            <a:ext cx="1486304" cy="338554"/>
          </a:xfrm>
          <a:prstGeom prst="rect">
            <a:avLst/>
          </a:prstGeom>
        </p:spPr>
        <p:txBody>
          <a:bodyPr wrap="none">
            <a:spAutoFit/>
          </a:bodyPr>
          <a:lstStyle/>
          <a:p>
            <a:pPr lvl="0" defTabSz="457200">
              <a:defRPr/>
            </a:pPr>
            <a:r>
              <a:rPr lang="en-US" altLang="zh-CN" sz="1600"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YOUR  LOGO</a:t>
            </a:r>
            <a:endParaRPr lang="zh-CN" altLang="en-US" sz="1600"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508468" y="1945546"/>
            <a:ext cx="6584311" cy="35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50000"/>
              </a:lnSpc>
              <a:spcBef>
                <a:spcPct val="50000"/>
              </a:spcBef>
              <a:spcAft>
                <a:spcPct val="0"/>
              </a:spcAft>
              <a:defRPr/>
            </a:pPr>
            <a:r>
              <a:rPr lang="zh-CN" altLang="en-US" sz="2800" b="1" dirty="0">
                <a:solidFill>
                  <a:srgbClr val="EE7859"/>
                </a:solidFill>
                <a:ea typeface="思源黑体 CN Regular" panose="020B0500000000000000" pitchFamily="34" charset="-122"/>
                <a:cs typeface="Helvetica"/>
                <a:sym typeface="Arial" panose="020B0604020202020204" pitchFamily="34" charset="0"/>
              </a:rPr>
              <a:t>精子：是男性体内最小的细胞。</a:t>
            </a:r>
            <a:endParaRPr lang="en-US" sz="2800" b="1" dirty="0">
              <a:solidFill>
                <a:srgbClr val="EE7859"/>
              </a:solidFill>
              <a:ea typeface="思源黑体 CN Regular" panose="020B0500000000000000" pitchFamily="34" charset="-122"/>
              <a:cs typeface="Helvetica"/>
              <a:sym typeface="Arial" panose="020B0604020202020204" pitchFamily="34" charset="0"/>
            </a:endParaRPr>
          </a:p>
          <a:p>
            <a:pPr defTabSz="911860" eaLnBrk="1" fontAlgn="base" hangingPunct="1">
              <a:lnSpc>
                <a:spcPct val="25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   精子很小，形似</a:t>
            </a:r>
            <a:r>
              <a:rPr lang="zh-CN" altLang="en-US" sz="2000" b="1" dirty="0">
                <a:solidFill>
                  <a:srgbClr val="FF0000"/>
                </a:solidFill>
                <a:ea typeface="思源黑体 CN Regular" panose="020B0500000000000000" pitchFamily="34" charset="-122"/>
                <a:cs typeface="Helvetica"/>
                <a:sym typeface="Arial" panose="020B0604020202020204" pitchFamily="34" charset="0"/>
              </a:rPr>
              <a:t>蝌蚪</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，全长</a:t>
            </a:r>
            <a:r>
              <a:rPr lang="en-US" sz="2000" b="1" dirty="0">
                <a:solidFill>
                  <a:srgbClr val="000000"/>
                </a:solidFill>
                <a:ea typeface="思源黑体 CN Regular" panose="020B0500000000000000" pitchFamily="34" charset="-122"/>
                <a:cs typeface="Helvetica"/>
                <a:sym typeface="Arial" panose="020B0604020202020204" pitchFamily="34" charset="0"/>
              </a:rPr>
              <a:t>60</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微米，是男性体内最小的细胞。在长尾的摆动下时速为</a:t>
            </a:r>
            <a:r>
              <a:rPr lang="en-US" sz="2000" b="1" dirty="0">
                <a:solidFill>
                  <a:srgbClr val="000000"/>
                </a:solidFill>
                <a:ea typeface="思源黑体 CN Regular" panose="020B0500000000000000" pitchFamily="34" charset="-122"/>
                <a:cs typeface="Helvetica"/>
                <a:sym typeface="Arial" panose="020B0604020202020204" pitchFamily="34" charset="0"/>
              </a:rPr>
              <a:t>18</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厘米</a:t>
            </a:r>
            <a:r>
              <a:rPr lang="en-US" sz="2000" b="1" dirty="0">
                <a:solidFill>
                  <a:srgbClr val="000000"/>
                </a:solidFill>
                <a:ea typeface="思源黑体 CN Regular" panose="020B0500000000000000" pitchFamily="34" charset="-122"/>
                <a:cs typeface="Helvetica"/>
                <a:sym typeface="Arial" panose="020B0604020202020204" pitchFamily="34" charset="0"/>
              </a:rPr>
              <a:t>/</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小时。男性每次排出精液量约为</a:t>
            </a:r>
            <a:r>
              <a:rPr lang="en-US" sz="2000" b="1" dirty="0">
                <a:solidFill>
                  <a:srgbClr val="000000"/>
                </a:solidFill>
                <a:ea typeface="思源黑体 CN Regular" panose="020B0500000000000000" pitchFamily="34" charset="-122"/>
                <a:cs typeface="Helvetica"/>
                <a:sym typeface="Arial" panose="020B0604020202020204" pitchFamily="34" charset="0"/>
              </a:rPr>
              <a:t>2-5</a:t>
            </a:r>
            <a:r>
              <a:rPr lang="zh-CN" altLang="en-US" sz="2000" b="1" dirty="0">
                <a:solidFill>
                  <a:srgbClr val="000000"/>
                </a:solidFill>
                <a:ea typeface="思源黑体 CN Regular" panose="020B0500000000000000" pitchFamily="34" charset="-122"/>
                <a:cs typeface="Helvetica"/>
                <a:sym typeface="Arial" panose="020B0604020202020204" pitchFamily="34" charset="0"/>
              </a:rPr>
              <a:t>毫升，每毫升中约有一亿个精子。</a:t>
            </a:r>
          </a:p>
        </p:txBody>
      </p:sp>
      <p:sp>
        <p:nvSpPr>
          <p:cNvPr id="5" name="文本框 4"/>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生殖细胞</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375" y="2792628"/>
            <a:ext cx="3430821" cy="228721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652631" y="2145259"/>
            <a:ext cx="5443369" cy="36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0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   </a:t>
            </a:r>
            <a:r>
              <a:rPr lang="zh-CN" altLang="en-US" sz="2000" b="1" dirty="0">
                <a:solidFill>
                  <a:srgbClr val="FF0000"/>
                </a:solidFill>
                <a:ea typeface="思源黑体 CN Regular" panose="020B0500000000000000" pitchFamily="34" charset="-122"/>
                <a:cs typeface="Helvetica"/>
                <a:sym typeface="Arial" panose="020B0604020202020204" pitchFamily="34" charset="0"/>
              </a:rPr>
              <a:t>卵细胞</a:t>
            </a:r>
            <a:r>
              <a:rPr lang="zh-CN" altLang="en-US" sz="2000" b="1" dirty="0">
                <a:solidFill>
                  <a:srgbClr val="000000"/>
                </a:solidFill>
                <a:ea typeface="思源黑体 CN Regular" panose="020B0500000000000000" pitchFamily="34" charset="-122"/>
                <a:cs typeface="Helvetica"/>
                <a:sym typeface="Arial" panose="020B0604020202020204" pitchFamily="34" charset="0"/>
              </a:rPr>
              <a:t>（</a:t>
            </a:r>
            <a:r>
              <a:rPr lang="en-US" sz="2000" b="1" dirty="0">
                <a:solidFill>
                  <a:srgbClr val="000000"/>
                </a:solidFill>
                <a:ea typeface="思源黑体 CN Regular" panose="020B0500000000000000" pitchFamily="34" charset="-122"/>
                <a:cs typeface="Helvetica"/>
                <a:sym typeface="Arial" panose="020B0604020202020204" pitchFamily="34" charset="0"/>
              </a:rPr>
              <a:t>egg cell)</a:t>
            </a:r>
            <a:r>
              <a:rPr lang="zh-CN" altLang="en-US" sz="2000" b="1" dirty="0">
                <a:solidFill>
                  <a:srgbClr val="000000"/>
                </a:solidFill>
                <a:ea typeface="思源黑体 CN Regular" panose="020B0500000000000000" pitchFamily="34" charset="-122"/>
                <a:cs typeface="Helvetica"/>
                <a:sym typeface="Arial" panose="020B0604020202020204" pitchFamily="34" charset="0"/>
              </a:rPr>
              <a:t>：球形，直径在</a:t>
            </a:r>
            <a:r>
              <a:rPr lang="en-US" sz="2000" b="1" dirty="0">
                <a:solidFill>
                  <a:srgbClr val="000000"/>
                </a:solidFill>
                <a:ea typeface="思源黑体 CN Regular" panose="020B0500000000000000" pitchFamily="34" charset="-122"/>
                <a:cs typeface="Helvetica"/>
                <a:sym typeface="Arial" panose="020B0604020202020204" pitchFamily="34" charset="0"/>
              </a:rPr>
              <a:t>0.1</a:t>
            </a:r>
            <a:r>
              <a:rPr lang="zh-CN" altLang="en-US" sz="2000" b="1" dirty="0">
                <a:solidFill>
                  <a:srgbClr val="000000"/>
                </a:solidFill>
                <a:ea typeface="思源黑体 CN Regular" panose="020B0500000000000000" pitchFamily="34" charset="-122"/>
                <a:cs typeface="Helvetica"/>
                <a:sym typeface="Arial" panose="020B0604020202020204" pitchFamily="34" charset="0"/>
              </a:rPr>
              <a:t>毫米以上，</a:t>
            </a:r>
            <a:r>
              <a:rPr lang="zh-CN" altLang="en-US" sz="2000" b="1" u="sng" dirty="0">
                <a:solidFill>
                  <a:srgbClr val="FF0000"/>
                </a:solidFill>
                <a:ea typeface="思源黑体 CN Regular" panose="020B0500000000000000" pitchFamily="34" charset="-122"/>
                <a:cs typeface="Helvetica"/>
                <a:sym typeface="Arial" panose="020B0604020202020204" pitchFamily="34" charset="0"/>
              </a:rPr>
              <a:t>是人体内最大的细胞</a:t>
            </a:r>
            <a:r>
              <a:rPr lang="zh-CN" altLang="en-US" sz="2000" b="1" u="sng" dirty="0">
                <a:solidFill>
                  <a:srgbClr val="000000"/>
                </a:solidFill>
                <a:ea typeface="思源黑体 CN Regular" panose="020B0500000000000000" pitchFamily="34" charset="-122"/>
                <a:cs typeface="Helvetica"/>
                <a:sym typeface="Arial" panose="020B0604020202020204" pitchFamily="34" charset="0"/>
              </a:rPr>
              <a:t>。</a:t>
            </a:r>
            <a:r>
              <a:rPr lang="zh-CN" altLang="en-US" sz="2000" b="1" dirty="0">
                <a:solidFill>
                  <a:srgbClr val="000000"/>
                </a:solidFill>
                <a:ea typeface="思源黑体 CN Regular" panose="020B0500000000000000" pitchFamily="34" charset="-122"/>
                <a:cs typeface="Helvetica"/>
                <a:sym typeface="Arial" panose="020B0604020202020204" pitchFamily="34" charset="0"/>
              </a:rPr>
              <a:t>细胞内有</a:t>
            </a:r>
            <a:r>
              <a:rPr lang="zh-CN" altLang="en-US" sz="2000" b="1" dirty="0">
                <a:solidFill>
                  <a:srgbClr val="FF0000"/>
                </a:solidFill>
                <a:ea typeface="思源黑体 CN Regular" panose="020B0500000000000000" pitchFamily="34" charset="-122"/>
                <a:cs typeface="Helvetica"/>
                <a:sym typeface="Arial" panose="020B0604020202020204" pitchFamily="34" charset="0"/>
              </a:rPr>
              <a:t>卵黄</a:t>
            </a:r>
            <a:r>
              <a:rPr lang="zh-CN" altLang="en-US" sz="2000" b="1" dirty="0">
                <a:solidFill>
                  <a:srgbClr val="000000"/>
                </a:solidFill>
                <a:ea typeface="思源黑体 CN Regular" panose="020B0500000000000000" pitchFamily="34" charset="-122"/>
                <a:cs typeface="Helvetica"/>
                <a:sym typeface="Arial" panose="020B0604020202020204" pitchFamily="34" charset="0"/>
              </a:rPr>
              <a:t>，</a:t>
            </a:r>
            <a:r>
              <a:rPr lang="zh-CN" altLang="en-US" sz="2000" b="1" dirty="0">
                <a:solidFill>
                  <a:srgbClr val="333399"/>
                </a:solidFill>
                <a:ea typeface="思源黑体 CN Regular" panose="020B0500000000000000" pitchFamily="34" charset="-122"/>
                <a:cs typeface="Helvetica"/>
                <a:sym typeface="Arial" panose="020B0604020202020204" pitchFamily="34" charset="0"/>
              </a:rPr>
              <a:t>卵黄含有一定量的养分为胚胎的早期发育提供营养所需</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。卵不能自由运动，要依赖输卵管平滑肌的收缩及上皮的纤毛运动而被动地向子宫腔移动。</a:t>
            </a:r>
            <a:endParaRPr lang="zh-CN" altLang="en-US" sz="2800" b="1" dirty="0">
              <a:solidFill>
                <a:srgbClr val="000000"/>
              </a:solidFill>
              <a:ea typeface="思源黑体 CN Regular" panose="020B0500000000000000" pitchFamily="34" charset="-122"/>
              <a:cs typeface="Helvetica"/>
              <a:sym typeface="Arial" panose="020B0604020202020204" pitchFamily="34" charset="0"/>
            </a:endParaRPr>
          </a:p>
        </p:txBody>
      </p:sp>
      <p:pic>
        <p:nvPicPr>
          <p:cNvPr id="3" name="图片 2"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7476" t="9138" r="11378" b="8864"/>
          <a:stretch>
            <a:fillRect/>
          </a:stretch>
        </p:blipFill>
        <p:spPr>
          <a:xfrm>
            <a:off x="6272273" y="1989439"/>
            <a:ext cx="5919727" cy="3682314"/>
          </a:xfrm>
          <a:prstGeom prst="rect">
            <a:avLst/>
          </a:prstGeom>
        </p:spPr>
      </p:pic>
      <p:sp>
        <p:nvSpPr>
          <p:cNvPr id="4" name="文本框 3"/>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生殖细胞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88893" y="1521898"/>
            <a:ext cx="11403107" cy="386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608330" indent="-608330" defTabSz="911860" eaLnBrk="1" fontAlgn="base" hangingPunct="1">
              <a:spcBef>
                <a:spcPct val="50000"/>
              </a:spcBef>
              <a:spcAft>
                <a:spcPct val="0"/>
              </a:spcAft>
              <a:defRPr/>
            </a:pPr>
            <a:r>
              <a:rPr lang="zh-CN" altLang="en-US" sz="2400" b="1" dirty="0">
                <a:solidFill>
                  <a:srgbClr val="000000"/>
                </a:solidFill>
                <a:ea typeface="思源黑体 CN Regular" panose="020B0500000000000000" pitchFamily="34" charset="-122"/>
                <a:cs typeface="Helvetica"/>
                <a:sym typeface="Arial" panose="020B0604020202020204" pitchFamily="34" charset="0"/>
              </a:rPr>
              <a:t>主要</a:t>
            </a:r>
            <a:r>
              <a:rPr lang="zh-CN" altLang="en-US" sz="2400" b="1" dirty="0">
                <a:solidFill>
                  <a:srgbClr val="333399"/>
                </a:solidFill>
                <a:ea typeface="思源黑体 CN Regular" panose="020B0500000000000000" pitchFamily="34" charset="-122"/>
                <a:cs typeface="Helvetica"/>
                <a:sym typeface="Arial" panose="020B0604020202020204" pitchFamily="34" charset="0"/>
              </a:rPr>
              <a:t>包括</a:t>
            </a:r>
            <a:r>
              <a:rPr lang="zh-CN" altLang="en-US" sz="2400" b="1" u="sng" dirty="0">
                <a:solidFill>
                  <a:srgbClr val="333399"/>
                </a:solidFill>
                <a:ea typeface="思源黑体 CN Regular" panose="020B0500000000000000" pitchFamily="34" charset="-122"/>
                <a:cs typeface="Helvetica"/>
                <a:sym typeface="Arial" panose="020B0604020202020204" pitchFamily="34" charset="0"/>
              </a:rPr>
              <a:t>生殖细胞的产生</a:t>
            </a:r>
            <a:r>
              <a:rPr lang="zh-CN" altLang="en-US" sz="2400" b="1" u="sng" dirty="0">
                <a:solidFill>
                  <a:srgbClr val="000000"/>
                </a:solidFill>
                <a:ea typeface="思源黑体 CN Regular" panose="020B0500000000000000" pitchFamily="34" charset="-122"/>
                <a:cs typeface="Helvetica"/>
                <a:sym typeface="Arial" panose="020B0604020202020204" pitchFamily="34" charset="0"/>
              </a:rPr>
              <a:t>、</a:t>
            </a:r>
            <a:r>
              <a:rPr lang="zh-CN" altLang="en-US" sz="2400" b="1" u="sng" dirty="0">
                <a:solidFill>
                  <a:srgbClr val="333399"/>
                </a:solidFill>
                <a:ea typeface="思源黑体 CN Regular" panose="020B0500000000000000" pitchFamily="34" charset="-122"/>
                <a:cs typeface="Helvetica"/>
                <a:sym typeface="Arial" panose="020B0604020202020204" pitchFamily="34" charset="0"/>
              </a:rPr>
              <a:t>受精</a:t>
            </a:r>
            <a:r>
              <a:rPr lang="zh-CN" altLang="en-US" sz="2400" b="1" u="sng" dirty="0">
                <a:solidFill>
                  <a:srgbClr val="000000"/>
                </a:solidFill>
                <a:ea typeface="思源黑体 CN Regular" panose="020B0500000000000000" pitchFamily="34" charset="-122"/>
                <a:cs typeface="Helvetica"/>
                <a:sym typeface="Arial" panose="020B0604020202020204" pitchFamily="34" charset="0"/>
              </a:rPr>
              <a:t>、</a:t>
            </a:r>
            <a:r>
              <a:rPr lang="zh-CN" altLang="en-US" sz="2400" b="1" u="sng" dirty="0">
                <a:solidFill>
                  <a:srgbClr val="333399"/>
                </a:solidFill>
                <a:ea typeface="思源黑体 CN Regular" panose="020B0500000000000000" pitchFamily="34" charset="-122"/>
                <a:cs typeface="Helvetica"/>
                <a:sym typeface="Arial" panose="020B0604020202020204" pitchFamily="34" charset="0"/>
              </a:rPr>
              <a:t>胚胎发育</a:t>
            </a:r>
            <a:r>
              <a:rPr lang="zh-CN" altLang="en-US" sz="2400" b="1" u="sng" dirty="0">
                <a:solidFill>
                  <a:srgbClr val="000000"/>
                </a:solidFill>
                <a:ea typeface="思源黑体 CN Regular" panose="020B0500000000000000" pitchFamily="34" charset="-122"/>
                <a:cs typeface="Helvetica"/>
                <a:sym typeface="Arial" panose="020B0604020202020204" pitchFamily="34" charset="0"/>
              </a:rPr>
              <a:t>、</a:t>
            </a:r>
            <a:r>
              <a:rPr lang="zh-CN" altLang="en-US" sz="2400" b="1" u="sng" dirty="0">
                <a:solidFill>
                  <a:srgbClr val="333399"/>
                </a:solidFill>
                <a:ea typeface="思源黑体 CN Regular" panose="020B0500000000000000" pitchFamily="34" charset="-122"/>
                <a:cs typeface="Helvetica"/>
                <a:sym typeface="Arial" panose="020B0604020202020204" pitchFamily="34" charset="0"/>
              </a:rPr>
              <a:t>分娩</a:t>
            </a:r>
            <a:r>
              <a:rPr lang="zh-CN" altLang="en-US" sz="2400" b="1" u="sng" dirty="0">
                <a:solidFill>
                  <a:srgbClr val="000000"/>
                </a:solidFill>
                <a:ea typeface="思源黑体 CN Regular" panose="020B0500000000000000" pitchFamily="34" charset="-122"/>
                <a:cs typeface="Helvetica"/>
                <a:sym typeface="Arial" panose="020B0604020202020204" pitchFamily="34" charset="0"/>
              </a:rPr>
              <a:t>和</a:t>
            </a:r>
            <a:r>
              <a:rPr lang="zh-CN" altLang="en-US" sz="2400" b="1" u="sng" dirty="0">
                <a:solidFill>
                  <a:srgbClr val="333399"/>
                </a:solidFill>
                <a:ea typeface="思源黑体 CN Regular" panose="020B0500000000000000" pitchFamily="34" charset="-122"/>
                <a:cs typeface="Helvetica"/>
                <a:sym typeface="Arial" panose="020B0604020202020204" pitchFamily="34" charset="0"/>
              </a:rPr>
              <a:t>哺乳</a:t>
            </a:r>
            <a:r>
              <a:rPr lang="zh-CN" altLang="en-US" sz="2400" b="1" dirty="0">
                <a:solidFill>
                  <a:srgbClr val="000000"/>
                </a:solidFill>
                <a:ea typeface="思源黑体 CN Regular" panose="020B0500000000000000" pitchFamily="34" charset="-122"/>
                <a:cs typeface="Helvetica"/>
                <a:sym typeface="Arial" panose="020B0604020202020204" pitchFamily="34" charset="0"/>
              </a:rPr>
              <a:t>等环节。</a:t>
            </a:r>
          </a:p>
          <a:p>
            <a:pPr marL="608330" indent="-608330" defTabSz="911860" eaLnBrk="1" fontAlgn="base" hangingPunct="1">
              <a:spcBef>
                <a:spcPct val="50000"/>
              </a:spcBef>
              <a:spcAft>
                <a:spcPct val="0"/>
              </a:spcAft>
              <a:defRPr/>
            </a:pPr>
            <a:r>
              <a:rPr lang="zh-CN" altLang="en-US" sz="3200" b="1" dirty="0">
                <a:solidFill>
                  <a:srgbClr val="FF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   </a:t>
            </a:r>
            <a:r>
              <a:rPr lang="zh-CN" altLang="en-US" sz="2400" b="1" dirty="0">
                <a:solidFill>
                  <a:srgbClr val="FF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受精</a:t>
            </a:r>
            <a:r>
              <a:rPr lang="en-US" sz="2400" b="1" dirty="0">
                <a:solidFill>
                  <a:srgbClr val="FF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a:t>
            </a:r>
            <a:r>
              <a:rPr lang="zh-CN" altLang="en-US" sz="2400" b="1" dirty="0">
                <a:solidFill>
                  <a:srgbClr val="FF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卵细胞与精细胞的结合过程。</a:t>
            </a:r>
          </a:p>
          <a:p>
            <a:pPr marL="608330" indent="-608330" defTabSz="911860" eaLnBrk="1" fontAlgn="base" hangingPunct="1">
              <a:lnSpc>
                <a:spcPct val="200000"/>
              </a:lnSpc>
              <a:spcBef>
                <a:spcPct val="50000"/>
              </a:spcBef>
              <a:spcAft>
                <a:spcPct val="0"/>
              </a:spcAft>
              <a:defRPr/>
            </a:pPr>
            <a:r>
              <a:rPr lang="zh-CN" altLang="en-US" sz="2400"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      单生胎（一个卵一个精子）；</a:t>
            </a:r>
          </a:p>
          <a:p>
            <a:pPr marL="608330" indent="-608330" defTabSz="911860" eaLnBrk="1" fontAlgn="base" hangingPunct="1">
              <a:lnSpc>
                <a:spcPct val="200000"/>
              </a:lnSpc>
              <a:spcBef>
                <a:spcPct val="50000"/>
              </a:spcBef>
              <a:spcAft>
                <a:spcPct val="0"/>
              </a:spcAft>
              <a:defRPr/>
            </a:pPr>
            <a:r>
              <a:rPr lang="zh-CN" altLang="en-US" sz="2400"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      同卵双胞胎（一个卵一个精子）：一个受精卵分裂而成</a:t>
            </a:r>
          </a:p>
          <a:p>
            <a:pPr marL="608330" indent="-608330" defTabSz="911860" eaLnBrk="1" fontAlgn="base" hangingPunct="1">
              <a:lnSpc>
                <a:spcPct val="200000"/>
              </a:lnSpc>
              <a:spcBef>
                <a:spcPct val="50000"/>
              </a:spcBef>
              <a:spcAft>
                <a:spcPct val="0"/>
              </a:spcAft>
              <a:defRPr/>
            </a:pPr>
            <a:r>
              <a:rPr lang="zh-CN" altLang="en-US" sz="2400"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      异卵双胞胎（两个卵两个精子）：两个不同的受精卵</a:t>
            </a:r>
          </a:p>
        </p:txBody>
      </p:sp>
      <p:sp>
        <p:nvSpPr>
          <p:cNvPr id="5" name="文本框 4"/>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生殖过程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port84159_3"/>
          <p:cNvPicPr>
            <a:picLocks noChangeAspect="1"/>
          </p:cNvPicPr>
          <p:nvPr/>
        </p:nvPicPr>
        <p:blipFill>
          <a:blip r:embed="rId2">
            <a:clrChange>
              <a:clrFrom>
                <a:srgbClr val="F5F9F8"/>
              </a:clrFrom>
              <a:clrTo>
                <a:srgbClr val="F5F9F8">
                  <a:alpha val="0"/>
                </a:srgbClr>
              </a:clrTo>
            </a:clrChange>
          </a:blip>
          <a:stretch>
            <a:fillRect/>
          </a:stretch>
        </p:blipFill>
        <p:spPr>
          <a:xfrm>
            <a:off x="2273805" y="1354288"/>
            <a:ext cx="7335958" cy="3755414"/>
          </a:xfrm>
          <a:prstGeom prst="rect">
            <a:avLst/>
          </a:prstGeom>
        </p:spPr>
      </p:pic>
      <p:sp>
        <p:nvSpPr>
          <p:cNvPr id="28675" name="Text Box 3"/>
          <p:cNvSpPr txBox="1">
            <a:spLocks noChangeArrowheads="1"/>
          </p:cNvSpPr>
          <p:nvPr/>
        </p:nvSpPr>
        <p:spPr bwMode="auto">
          <a:xfrm>
            <a:off x="2027173" y="5503712"/>
            <a:ext cx="7829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defTabSz="911860" eaLnBrk="1" fontAlgn="base" hangingPunct="1">
              <a:spcBef>
                <a:spcPct val="50000"/>
              </a:spcBef>
              <a:spcAft>
                <a:spcPct val="0"/>
              </a:spcAft>
              <a:defRPr/>
            </a:pPr>
            <a:r>
              <a:rPr lang="zh-CN" altLang="en-US" sz="2400" dirty="0">
                <a:ea typeface="思源黑体 CN Regular" panose="020B0500000000000000" pitchFamily="34" charset="-122"/>
                <a:cs typeface="Helvetica"/>
                <a:sym typeface="Arial" panose="020B0604020202020204" pitchFamily="34" charset="0"/>
              </a:rPr>
              <a:t>排卵、受精和开始怀孕的示意图</a:t>
            </a:r>
          </a:p>
        </p:txBody>
      </p:sp>
      <p:sp>
        <p:nvSpPr>
          <p:cNvPr id="4" name="文本框 3"/>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生殖过程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p:cTn id="12" dur="500" fill="hold"/>
                                        <p:tgtEl>
                                          <p:spTgt spid="28675"/>
                                        </p:tgtEl>
                                        <p:attrNameLst>
                                          <p:attrName>ppt_w</p:attrName>
                                        </p:attrNameLst>
                                      </p:cBhvr>
                                      <p:tavLst>
                                        <p:tav tm="0">
                                          <p:val>
                                            <p:fltVal val="0"/>
                                          </p:val>
                                        </p:tav>
                                        <p:tav tm="100000">
                                          <p:val>
                                            <p:strVal val="#ppt_w"/>
                                          </p:val>
                                        </p:tav>
                                      </p:tavLst>
                                    </p:anim>
                                    <p:anim calcmode="lin" valueType="num">
                                      <p:cBhvr>
                                        <p:cTn id="13" dur="500" fill="hold"/>
                                        <p:tgtEl>
                                          <p:spTgt spid="28675"/>
                                        </p:tgtEl>
                                        <p:attrNameLst>
                                          <p:attrName>ppt_h</p:attrName>
                                        </p:attrNameLst>
                                      </p:cBhvr>
                                      <p:tavLst>
                                        <p:tav tm="0">
                                          <p:val>
                                            <p:fltVal val="0"/>
                                          </p:val>
                                        </p:tav>
                                        <p:tav tm="100000">
                                          <p:val>
                                            <p:strVal val="#ppt_h"/>
                                          </p:val>
                                        </p:tav>
                                      </p:tavLst>
                                    </p:anim>
                                    <p:animEffect transition="in" filter="fade">
                                      <p:cBhvr>
                                        <p:cTn id="14"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p:nvPr/>
        </p:nvSpPr>
        <p:spPr>
          <a:xfrm>
            <a:off x="1467579" y="2036662"/>
            <a:ext cx="1601241" cy="141255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defTabSz="1219200"/>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1507" name="Oval 3"/>
          <p:cNvSpPr/>
          <p:nvPr/>
        </p:nvSpPr>
        <p:spPr>
          <a:xfrm>
            <a:off x="5274408" y="3972568"/>
            <a:ext cx="1005573" cy="57484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defTabSz="1219200"/>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30724" name="Rectangle 4"/>
          <p:cNvSpPr>
            <a:spLocks noGrp="1" noChangeArrowheads="1"/>
          </p:cNvSpPr>
          <p:nvPr>
            <p:ph idx="4294967295"/>
          </p:nvPr>
        </p:nvSpPr>
        <p:spPr bwMode="auto">
          <a:xfrm>
            <a:off x="0" y="996950"/>
            <a:ext cx="7753350" cy="4103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5" tIns="45607" rIns="91215" bIns="45607" numCol="1" anchor="t" anchorCtr="0" compatLnSpc="1"/>
          <a:lstStyle/>
          <a:p>
            <a:pPr marL="342265" indent="-342265" algn="l" defTabSz="911860" rtl="0" fontAlgn="base">
              <a:spcBef>
                <a:spcPct val="20000"/>
              </a:spcBef>
              <a:spcAft>
                <a:spcPct val="0"/>
              </a:spcAft>
              <a:buSzTx/>
              <a:buNone/>
              <a:defRPr/>
            </a:pPr>
            <a:r>
              <a:rPr lang="zh-CN" altLang="en-US" sz="3990" b="1" dirty="0">
                <a:solidFill>
                  <a:schemeClr val="tx1"/>
                </a:solidFill>
                <a:effectLst>
                  <a:outerShdw blurRad="38100" dist="38100" dir="2700000" algn="tl">
                    <a:srgbClr val="C0C0C0"/>
                  </a:outerShdw>
                </a:effectLst>
                <a:latin typeface="Arial" panose="020B0604020202020204" pitchFamily="34" charset="0"/>
                <a:ea typeface="思源黑体 CN Regular" panose="020B0500000000000000" pitchFamily="34" charset="-122"/>
                <a:sym typeface="Arial" panose="020B0604020202020204" pitchFamily="34" charset="0"/>
              </a:rPr>
              <a:t>          </a:t>
            </a:r>
          </a:p>
        </p:txBody>
      </p:sp>
      <p:sp>
        <p:nvSpPr>
          <p:cNvPr id="30725" name="Text Box 5"/>
          <p:cNvSpPr txBox="1">
            <a:spLocks noChangeArrowheads="1"/>
          </p:cNvSpPr>
          <p:nvPr/>
        </p:nvSpPr>
        <p:spPr bwMode="auto">
          <a:xfrm>
            <a:off x="2127168" y="1639252"/>
            <a:ext cx="461665" cy="205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defTabSz="911860">
              <a:spcBef>
                <a:spcPct val="50000"/>
              </a:spcBef>
              <a:defRPr/>
            </a:pPr>
            <a:r>
              <a:rPr lang="zh-CN" altLang="en-US" b="1" dirty="0">
                <a:solidFill>
                  <a:schemeClr val="bg1"/>
                </a:solidFill>
                <a:latin typeface="Arial" panose="020B0604020202020204" pitchFamily="34" charset="0"/>
                <a:ea typeface="思源黑体 CN Regular" panose="020B0500000000000000" pitchFamily="34" charset="-122"/>
                <a:cs typeface="Helvetica"/>
                <a:sym typeface="Arial" panose="020B0604020202020204" pitchFamily="34" charset="0"/>
              </a:rPr>
              <a:t>受精卵</a:t>
            </a:r>
          </a:p>
        </p:txBody>
      </p:sp>
      <p:sp>
        <p:nvSpPr>
          <p:cNvPr id="21510" name="Text Box 6"/>
          <p:cNvSpPr txBox="1"/>
          <p:nvPr/>
        </p:nvSpPr>
        <p:spPr>
          <a:xfrm>
            <a:off x="2920025" y="2183501"/>
            <a:ext cx="2837769" cy="337913"/>
          </a:xfrm>
          <a:prstGeom prst="rect">
            <a:avLst/>
          </a:prstGeom>
          <a:noFill/>
          <a:ln w="9525">
            <a:noFill/>
          </a:ln>
        </p:spPr>
        <p:txBody>
          <a:bodyPr wrap="square">
            <a:spAutoFit/>
          </a:bodyPr>
          <a:lstStyle/>
          <a:p>
            <a:pPr defTabSz="1219200">
              <a:spcBef>
                <a:spcPct val="50000"/>
              </a:spcBef>
            </a:pPr>
            <a:r>
              <a:rPr lang="zh-CN" altLang="en-US" sz="15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分裂成胚泡，胚泡植入子宫</a:t>
            </a:r>
          </a:p>
        </p:txBody>
      </p:sp>
      <p:sp>
        <p:nvSpPr>
          <p:cNvPr id="21511" name="Text Box 7"/>
          <p:cNvSpPr txBox="1"/>
          <p:nvPr/>
        </p:nvSpPr>
        <p:spPr>
          <a:xfrm>
            <a:off x="3643163" y="2599605"/>
            <a:ext cx="1493317" cy="338554"/>
          </a:xfrm>
          <a:prstGeom prst="rect">
            <a:avLst/>
          </a:prstGeom>
          <a:noFill/>
          <a:ln w="9525">
            <a:noFill/>
          </a:ln>
        </p:spPr>
        <p:txBody>
          <a:bodyPr>
            <a:spAutoFit/>
          </a:bodyPr>
          <a:lstStyle/>
          <a:p>
            <a:pPr defTabSz="1219200">
              <a:spcBef>
                <a:spcPct val="50000"/>
              </a:spcBef>
            </a:pPr>
            <a:r>
              <a:rPr lang="zh-CN" altLang="en-US" sz="16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在输卵管</a:t>
            </a:r>
          </a:p>
        </p:txBody>
      </p:sp>
      <p:sp>
        <p:nvSpPr>
          <p:cNvPr id="30728" name="Text Box 8"/>
          <p:cNvSpPr txBox="1">
            <a:spLocks noChangeArrowheads="1"/>
          </p:cNvSpPr>
          <p:nvPr/>
        </p:nvSpPr>
        <p:spPr bwMode="auto">
          <a:xfrm>
            <a:off x="5387489" y="1780270"/>
            <a:ext cx="461665" cy="157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defTabSz="911860">
              <a:spcBef>
                <a:spcPct val="50000"/>
              </a:spcBef>
              <a:defRPr/>
            </a:pPr>
            <a:r>
              <a:rPr lang="zh-CN" altLang="en-US"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胚胎</a:t>
            </a:r>
          </a:p>
        </p:txBody>
      </p:sp>
      <p:sp>
        <p:nvSpPr>
          <p:cNvPr id="21513" name="Text Box 9"/>
          <p:cNvSpPr txBox="1"/>
          <p:nvPr/>
        </p:nvSpPr>
        <p:spPr>
          <a:xfrm>
            <a:off x="5958514" y="1996261"/>
            <a:ext cx="912143" cy="460575"/>
          </a:xfrm>
          <a:prstGeom prst="rect">
            <a:avLst/>
          </a:prstGeom>
          <a:noFill/>
          <a:ln w="9525">
            <a:noFill/>
          </a:ln>
        </p:spPr>
        <p:txBody>
          <a:bodyPr>
            <a:spAutoFit/>
          </a:bodyPr>
          <a:lstStyle/>
          <a:p>
            <a:pPr defTabSz="1219200"/>
            <a:r>
              <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分化</a:t>
            </a:r>
          </a:p>
        </p:txBody>
      </p:sp>
      <p:sp>
        <p:nvSpPr>
          <p:cNvPr id="30730" name="Text Box 10"/>
          <p:cNvSpPr txBox="1">
            <a:spLocks noChangeArrowheads="1"/>
          </p:cNvSpPr>
          <p:nvPr/>
        </p:nvSpPr>
        <p:spPr bwMode="auto">
          <a:xfrm>
            <a:off x="7006702" y="1817742"/>
            <a:ext cx="461665" cy="152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defTabSz="911860">
              <a:spcBef>
                <a:spcPct val="50000"/>
              </a:spcBef>
              <a:defRPr/>
            </a:pPr>
            <a:r>
              <a:rPr lang="zh-CN" altLang="en-US"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胎儿</a:t>
            </a:r>
          </a:p>
        </p:txBody>
      </p:sp>
      <p:sp>
        <p:nvSpPr>
          <p:cNvPr id="21515" name="Text Box 11"/>
          <p:cNvSpPr txBox="1"/>
          <p:nvPr/>
        </p:nvSpPr>
        <p:spPr>
          <a:xfrm>
            <a:off x="7627608" y="2023182"/>
            <a:ext cx="1005573" cy="460575"/>
          </a:xfrm>
          <a:prstGeom prst="rect">
            <a:avLst/>
          </a:prstGeom>
          <a:noFill/>
          <a:ln w="9525">
            <a:noFill/>
          </a:ln>
        </p:spPr>
        <p:txBody>
          <a:bodyPr wrap="square">
            <a:spAutoFit/>
          </a:bodyPr>
          <a:lstStyle/>
          <a:p>
            <a:pPr defTabSz="1219200">
              <a:spcBef>
                <a:spcPct val="50000"/>
              </a:spcBef>
            </a:pPr>
            <a:r>
              <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分娩</a:t>
            </a:r>
          </a:p>
        </p:txBody>
      </p:sp>
      <p:sp>
        <p:nvSpPr>
          <p:cNvPr id="30732" name="Text Box 12"/>
          <p:cNvSpPr txBox="1">
            <a:spLocks noChangeArrowheads="1"/>
          </p:cNvSpPr>
          <p:nvPr/>
        </p:nvSpPr>
        <p:spPr bwMode="auto">
          <a:xfrm>
            <a:off x="8681854" y="1823284"/>
            <a:ext cx="461665" cy="150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defTabSz="911860">
              <a:spcBef>
                <a:spcPct val="50000"/>
              </a:spcBef>
              <a:defRPr/>
            </a:pPr>
            <a:r>
              <a:rPr lang="zh-CN" altLang="en-US"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婴儿</a:t>
            </a:r>
          </a:p>
        </p:txBody>
      </p:sp>
      <p:sp>
        <p:nvSpPr>
          <p:cNvPr id="21517" name="Line 13"/>
          <p:cNvSpPr/>
          <p:nvPr/>
        </p:nvSpPr>
        <p:spPr>
          <a:xfrm>
            <a:off x="3146074" y="2604355"/>
            <a:ext cx="2204344"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518" name="Line 14"/>
          <p:cNvSpPr/>
          <p:nvPr/>
        </p:nvSpPr>
        <p:spPr>
          <a:xfrm>
            <a:off x="5806491" y="2604355"/>
            <a:ext cx="1216189"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519" name="Line 15"/>
          <p:cNvSpPr/>
          <p:nvPr/>
        </p:nvSpPr>
        <p:spPr>
          <a:xfrm>
            <a:off x="7493005" y="2585352"/>
            <a:ext cx="1140177"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520" name="Line 16"/>
          <p:cNvSpPr/>
          <p:nvPr/>
        </p:nvSpPr>
        <p:spPr>
          <a:xfrm>
            <a:off x="5882502" y="3136437"/>
            <a:ext cx="0" cy="836131"/>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521" name="Line 17"/>
          <p:cNvSpPr/>
          <p:nvPr/>
        </p:nvSpPr>
        <p:spPr>
          <a:xfrm flipV="1">
            <a:off x="5502442" y="3212449"/>
            <a:ext cx="0" cy="836131"/>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738" name="Text Box 18"/>
          <p:cNvSpPr txBox="1">
            <a:spLocks noChangeArrowheads="1"/>
          </p:cNvSpPr>
          <p:nvPr/>
        </p:nvSpPr>
        <p:spPr bwMode="auto">
          <a:xfrm>
            <a:off x="5072956" y="4069768"/>
            <a:ext cx="1368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1860">
              <a:spcBef>
                <a:spcPct val="50000"/>
              </a:spcBef>
              <a:defRPr/>
            </a:pPr>
            <a:r>
              <a:rPr lang="zh-CN" altLang="en-US" b="1" dirty="0">
                <a:solidFill>
                  <a:schemeClr val="bg1"/>
                </a:solidFill>
                <a:latin typeface="Arial" panose="020B0604020202020204" pitchFamily="34" charset="0"/>
                <a:ea typeface="思源黑体 CN Regular" panose="020B0500000000000000" pitchFamily="34" charset="-122"/>
                <a:cs typeface="Helvetica"/>
                <a:sym typeface="Arial" panose="020B0604020202020204" pitchFamily="34" charset="0"/>
              </a:rPr>
              <a:t>胎盘</a:t>
            </a:r>
          </a:p>
        </p:txBody>
      </p:sp>
      <p:sp>
        <p:nvSpPr>
          <p:cNvPr id="21523" name="Line 19"/>
          <p:cNvSpPr/>
          <p:nvPr/>
        </p:nvSpPr>
        <p:spPr>
          <a:xfrm>
            <a:off x="5882502" y="4428639"/>
            <a:ext cx="0" cy="836131"/>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524" name="Line 20"/>
          <p:cNvSpPr/>
          <p:nvPr/>
        </p:nvSpPr>
        <p:spPr>
          <a:xfrm flipV="1">
            <a:off x="5426430" y="4580663"/>
            <a:ext cx="0" cy="760119"/>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741" name="Text Box 21"/>
          <p:cNvSpPr txBox="1">
            <a:spLocks noChangeArrowheads="1"/>
          </p:cNvSpPr>
          <p:nvPr/>
        </p:nvSpPr>
        <p:spPr bwMode="auto">
          <a:xfrm>
            <a:off x="4362265" y="5475039"/>
            <a:ext cx="26604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1860">
              <a:defRPr/>
            </a:pPr>
            <a:r>
              <a:rPr lang="zh-CN" altLang="en-US"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母体子宫</a:t>
            </a:r>
          </a:p>
        </p:txBody>
      </p:sp>
      <p:sp>
        <p:nvSpPr>
          <p:cNvPr id="21526" name="Text Box 22"/>
          <p:cNvSpPr txBox="1"/>
          <p:nvPr/>
        </p:nvSpPr>
        <p:spPr>
          <a:xfrm>
            <a:off x="6051896" y="3297084"/>
            <a:ext cx="1216190" cy="646331"/>
          </a:xfrm>
          <a:prstGeom prst="rect">
            <a:avLst/>
          </a:prstGeom>
          <a:noFill/>
          <a:ln w="9525">
            <a:noFill/>
          </a:ln>
        </p:spPr>
        <p:txBody>
          <a:bodyPr wrap="square">
            <a:spAutoFit/>
          </a:bodyPr>
          <a:lstStyle/>
          <a:p>
            <a:pPr defTabSz="1219200">
              <a:spcBef>
                <a:spcPct val="50000"/>
              </a:spcBef>
            </a:pPr>
            <a:r>
              <a:rPr lang="zh-CN" altLang="en-US"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二氧化碳等废物</a:t>
            </a:r>
          </a:p>
        </p:txBody>
      </p:sp>
      <p:sp>
        <p:nvSpPr>
          <p:cNvPr id="21527" name="Text Box 23"/>
          <p:cNvSpPr txBox="1"/>
          <p:nvPr/>
        </p:nvSpPr>
        <p:spPr>
          <a:xfrm>
            <a:off x="4745657" y="3297084"/>
            <a:ext cx="802781" cy="646331"/>
          </a:xfrm>
          <a:prstGeom prst="rect">
            <a:avLst/>
          </a:prstGeom>
          <a:noFill/>
          <a:ln w="9525">
            <a:noFill/>
          </a:ln>
        </p:spPr>
        <p:txBody>
          <a:bodyPr wrap="square">
            <a:spAutoFit/>
          </a:bodyPr>
          <a:lstStyle/>
          <a:p>
            <a:pPr defTabSz="1219200">
              <a:spcBef>
                <a:spcPct val="50000"/>
              </a:spcBef>
            </a:pPr>
            <a:r>
              <a:rPr lang="zh-CN" altLang="en-US"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氧和养料</a:t>
            </a:r>
          </a:p>
        </p:txBody>
      </p:sp>
      <p:pic>
        <p:nvPicPr>
          <p:cNvPr id="30744" name="Picture 24" descr="a"/>
          <p:cNvPicPr>
            <a:picLocks noChangeAspect="1"/>
          </p:cNvPicPr>
          <p:nvPr/>
        </p:nvPicPr>
        <p:blipFill>
          <a:blip r:embed="rId2"/>
          <a:stretch>
            <a:fillRect/>
          </a:stretch>
        </p:blipFill>
        <p:spPr>
          <a:xfrm>
            <a:off x="7821319" y="3542067"/>
            <a:ext cx="3458539" cy="2755429"/>
          </a:xfrm>
          <a:prstGeom prst="rect">
            <a:avLst/>
          </a:prstGeom>
          <a:noFill/>
          <a:ln w="9525">
            <a:noFill/>
          </a:ln>
        </p:spPr>
      </p:pic>
      <p:sp>
        <p:nvSpPr>
          <p:cNvPr id="30745" name="未知"/>
          <p:cNvSpPr/>
          <p:nvPr/>
        </p:nvSpPr>
        <p:spPr>
          <a:xfrm>
            <a:off x="7920284" y="4949238"/>
            <a:ext cx="1767276" cy="106416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488" h="1128">
                <a:moveTo>
                  <a:pt x="16" y="640"/>
                </a:moveTo>
                <a:cubicBezTo>
                  <a:pt x="96" y="616"/>
                  <a:pt x="176" y="592"/>
                  <a:pt x="256" y="544"/>
                </a:cubicBezTo>
                <a:cubicBezTo>
                  <a:pt x="336" y="496"/>
                  <a:pt x="424" y="400"/>
                  <a:pt x="496" y="352"/>
                </a:cubicBezTo>
                <a:cubicBezTo>
                  <a:pt x="568" y="304"/>
                  <a:pt x="608" y="304"/>
                  <a:pt x="688" y="256"/>
                </a:cubicBezTo>
                <a:cubicBezTo>
                  <a:pt x="768" y="208"/>
                  <a:pt x="880" y="104"/>
                  <a:pt x="976" y="64"/>
                </a:cubicBezTo>
                <a:cubicBezTo>
                  <a:pt x="1072" y="24"/>
                  <a:pt x="1176" y="24"/>
                  <a:pt x="1264" y="16"/>
                </a:cubicBezTo>
                <a:cubicBezTo>
                  <a:pt x="1352" y="8"/>
                  <a:pt x="1400" y="16"/>
                  <a:pt x="1504" y="16"/>
                </a:cubicBezTo>
                <a:cubicBezTo>
                  <a:pt x="1608" y="16"/>
                  <a:pt x="1728" y="0"/>
                  <a:pt x="1888" y="16"/>
                </a:cubicBezTo>
                <a:cubicBezTo>
                  <a:pt x="2048" y="32"/>
                  <a:pt x="2440" y="104"/>
                  <a:pt x="2464" y="112"/>
                </a:cubicBezTo>
                <a:cubicBezTo>
                  <a:pt x="2488" y="120"/>
                  <a:pt x="2184" y="56"/>
                  <a:pt x="2032" y="64"/>
                </a:cubicBezTo>
                <a:cubicBezTo>
                  <a:pt x="1880" y="72"/>
                  <a:pt x="1696" y="112"/>
                  <a:pt x="1552" y="160"/>
                </a:cubicBezTo>
                <a:cubicBezTo>
                  <a:pt x="1408" y="208"/>
                  <a:pt x="1296" y="296"/>
                  <a:pt x="1168" y="352"/>
                </a:cubicBezTo>
                <a:cubicBezTo>
                  <a:pt x="1040" y="408"/>
                  <a:pt x="920" y="432"/>
                  <a:pt x="784" y="496"/>
                </a:cubicBezTo>
                <a:cubicBezTo>
                  <a:pt x="648" y="560"/>
                  <a:pt x="472" y="664"/>
                  <a:pt x="352" y="736"/>
                </a:cubicBezTo>
                <a:cubicBezTo>
                  <a:pt x="232" y="808"/>
                  <a:pt x="0" y="1128"/>
                  <a:pt x="64" y="928"/>
                </a:cubicBezTo>
              </a:path>
            </a:pathLst>
          </a:custGeom>
          <a:noFill/>
          <a:ln w="76200" cap="flat" cmpd="sng">
            <a:solidFill>
              <a:srgbClr val="D81506">
                <a:alpha val="100000"/>
              </a:srgbClr>
            </a:solidFill>
            <a:prstDash val="solid"/>
            <a:round/>
            <a:headEnd type="none" w="med" len="med"/>
            <a:tailEnd type="none" w="med" len="med"/>
          </a:ln>
        </p:spPr>
        <p:txBody>
          <a:bodyPr/>
          <a:lstStyle/>
          <a:p>
            <a:pPr defTabSz="1219200"/>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30746" name="Text Box 26"/>
          <p:cNvSpPr txBox="1"/>
          <p:nvPr/>
        </p:nvSpPr>
        <p:spPr>
          <a:xfrm>
            <a:off x="7920284" y="4368525"/>
            <a:ext cx="1795780" cy="523220"/>
          </a:xfrm>
          <a:prstGeom prst="rect">
            <a:avLst/>
          </a:prstGeom>
          <a:noFill/>
          <a:ln w="9525">
            <a:noFill/>
          </a:ln>
        </p:spPr>
        <p:txBody>
          <a:bodyPr>
            <a:spAutoFit/>
          </a:bodyPr>
          <a:lstStyle/>
          <a:p>
            <a:pPr defTabSz="1219200">
              <a:spcBef>
                <a:spcPct val="50000"/>
              </a:spcBef>
            </a:pPr>
            <a:r>
              <a:rPr lang="zh-CN" altLang="en-US" sz="2800" b="1" kern="0" dirty="0">
                <a:solidFill>
                  <a:srgbClr val="F2F2F2"/>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脐带</a:t>
            </a:r>
          </a:p>
        </p:txBody>
      </p:sp>
      <p:sp>
        <p:nvSpPr>
          <p:cNvPr id="27" name="文本框 26"/>
          <p:cNvSpPr txBox="1"/>
          <p:nvPr/>
        </p:nvSpPr>
        <p:spPr>
          <a:xfrm>
            <a:off x="1222829" y="373743"/>
            <a:ext cx="355738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胚胎的发育及营养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4"/>
                                        </p:tgtEl>
                                        <p:attrNameLst>
                                          <p:attrName>style.visibility</p:attrName>
                                        </p:attrNameLst>
                                      </p:cBhvr>
                                      <p:to>
                                        <p:strVal val="visible"/>
                                      </p:to>
                                    </p:set>
                                    <p:anim calcmode="lin" valueType="num">
                                      <p:cBhvr>
                                        <p:cTn id="7" dur="1000" fill="hold"/>
                                        <p:tgtEl>
                                          <p:spTgt spid="30744"/>
                                        </p:tgtEl>
                                        <p:attrNameLst>
                                          <p:attrName>ppt_w</p:attrName>
                                        </p:attrNameLst>
                                      </p:cBhvr>
                                      <p:tavLst>
                                        <p:tav tm="0">
                                          <p:val>
                                            <p:fltVal val="0"/>
                                          </p:val>
                                        </p:tav>
                                        <p:tav tm="100000">
                                          <p:val>
                                            <p:strVal val="#ppt_w"/>
                                          </p:val>
                                        </p:tav>
                                      </p:tavLst>
                                    </p:anim>
                                    <p:anim calcmode="lin" valueType="num">
                                      <p:cBhvr>
                                        <p:cTn id="8" dur="1000" fill="hold"/>
                                        <p:tgtEl>
                                          <p:spTgt spid="30744"/>
                                        </p:tgtEl>
                                        <p:attrNameLst>
                                          <p:attrName>ppt_h</p:attrName>
                                        </p:attrNameLst>
                                      </p:cBhvr>
                                      <p:tavLst>
                                        <p:tav tm="0">
                                          <p:val>
                                            <p:fltVal val="0"/>
                                          </p:val>
                                        </p:tav>
                                        <p:tav tm="100000">
                                          <p:val>
                                            <p:strVal val="#ppt_h"/>
                                          </p:val>
                                        </p:tav>
                                      </p:tavLst>
                                    </p:anim>
                                    <p:anim calcmode="lin" valueType="num">
                                      <p:cBhvr>
                                        <p:cTn id="9" dur="1000" fill="hold"/>
                                        <p:tgtEl>
                                          <p:spTgt spid="30744"/>
                                        </p:tgtEl>
                                        <p:attrNameLst>
                                          <p:attrName>style.rotation</p:attrName>
                                        </p:attrNameLst>
                                      </p:cBhvr>
                                      <p:tavLst>
                                        <p:tav tm="0">
                                          <p:val>
                                            <p:fltVal val="90"/>
                                          </p:val>
                                        </p:tav>
                                        <p:tav tm="100000">
                                          <p:val>
                                            <p:fltVal val="0"/>
                                          </p:val>
                                        </p:tav>
                                      </p:tavLst>
                                    </p:anim>
                                    <p:animEffect transition="in" filter="fade">
                                      <p:cBhvr>
                                        <p:cTn id="10" dur="1000"/>
                                        <p:tgtEl>
                                          <p:spTgt spid="3074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745"/>
                                        </p:tgtEl>
                                        <p:attrNameLst>
                                          <p:attrName>style.visibility</p:attrName>
                                        </p:attrNameLst>
                                      </p:cBhvr>
                                      <p:to>
                                        <p:strVal val="visible"/>
                                      </p:to>
                                    </p:set>
                                    <p:anim calcmode="lin" valueType="num">
                                      <p:cBhvr>
                                        <p:cTn id="13" dur="1000" fill="hold"/>
                                        <p:tgtEl>
                                          <p:spTgt spid="30745"/>
                                        </p:tgtEl>
                                        <p:attrNameLst>
                                          <p:attrName>ppt_w</p:attrName>
                                        </p:attrNameLst>
                                      </p:cBhvr>
                                      <p:tavLst>
                                        <p:tav tm="0">
                                          <p:val>
                                            <p:fltVal val="0"/>
                                          </p:val>
                                        </p:tav>
                                        <p:tav tm="100000">
                                          <p:val>
                                            <p:strVal val="#ppt_w"/>
                                          </p:val>
                                        </p:tav>
                                      </p:tavLst>
                                    </p:anim>
                                    <p:anim calcmode="lin" valueType="num">
                                      <p:cBhvr>
                                        <p:cTn id="14" dur="1000" fill="hold"/>
                                        <p:tgtEl>
                                          <p:spTgt spid="30745"/>
                                        </p:tgtEl>
                                        <p:attrNameLst>
                                          <p:attrName>ppt_h</p:attrName>
                                        </p:attrNameLst>
                                      </p:cBhvr>
                                      <p:tavLst>
                                        <p:tav tm="0">
                                          <p:val>
                                            <p:fltVal val="0"/>
                                          </p:val>
                                        </p:tav>
                                        <p:tav tm="100000">
                                          <p:val>
                                            <p:strVal val="#ppt_h"/>
                                          </p:val>
                                        </p:tav>
                                      </p:tavLst>
                                    </p:anim>
                                    <p:anim calcmode="lin" valueType="num">
                                      <p:cBhvr>
                                        <p:cTn id="15" dur="1000" fill="hold"/>
                                        <p:tgtEl>
                                          <p:spTgt spid="30745"/>
                                        </p:tgtEl>
                                        <p:attrNameLst>
                                          <p:attrName>style.rotation</p:attrName>
                                        </p:attrNameLst>
                                      </p:cBhvr>
                                      <p:tavLst>
                                        <p:tav tm="0">
                                          <p:val>
                                            <p:fltVal val="90"/>
                                          </p:val>
                                        </p:tav>
                                        <p:tav tm="100000">
                                          <p:val>
                                            <p:fltVal val="0"/>
                                          </p:val>
                                        </p:tav>
                                      </p:tavLst>
                                    </p:anim>
                                    <p:animEffect transition="in" filter="fade">
                                      <p:cBhvr>
                                        <p:cTn id="16" dur="1000"/>
                                        <p:tgtEl>
                                          <p:spTgt spid="307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746"/>
                                        </p:tgtEl>
                                        <p:attrNameLst>
                                          <p:attrName>style.visibility</p:attrName>
                                        </p:attrNameLst>
                                      </p:cBhvr>
                                      <p:to>
                                        <p:strVal val="visible"/>
                                      </p:to>
                                    </p:set>
                                    <p:anim calcmode="lin" valueType="num">
                                      <p:cBhvr>
                                        <p:cTn id="19" dur="1000" fill="hold"/>
                                        <p:tgtEl>
                                          <p:spTgt spid="30746"/>
                                        </p:tgtEl>
                                        <p:attrNameLst>
                                          <p:attrName>ppt_w</p:attrName>
                                        </p:attrNameLst>
                                      </p:cBhvr>
                                      <p:tavLst>
                                        <p:tav tm="0">
                                          <p:val>
                                            <p:fltVal val="0"/>
                                          </p:val>
                                        </p:tav>
                                        <p:tav tm="100000">
                                          <p:val>
                                            <p:strVal val="#ppt_w"/>
                                          </p:val>
                                        </p:tav>
                                      </p:tavLst>
                                    </p:anim>
                                    <p:anim calcmode="lin" valueType="num">
                                      <p:cBhvr>
                                        <p:cTn id="20" dur="1000" fill="hold"/>
                                        <p:tgtEl>
                                          <p:spTgt spid="30746"/>
                                        </p:tgtEl>
                                        <p:attrNameLst>
                                          <p:attrName>ppt_h</p:attrName>
                                        </p:attrNameLst>
                                      </p:cBhvr>
                                      <p:tavLst>
                                        <p:tav tm="0">
                                          <p:val>
                                            <p:fltVal val="0"/>
                                          </p:val>
                                        </p:tav>
                                        <p:tav tm="100000">
                                          <p:val>
                                            <p:strVal val="#ppt_h"/>
                                          </p:val>
                                        </p:tav>
                                      </p:tavLst>
                                    </p:anim>
                                    <p:anim calcmode="lin" valueType="num">
                                      <p:cBhvr>
                                        <p:cTn id="21" dur="1000" fill="hold"/>
                                        <p:tgtEl>
                                          <p:spTgt spid="30746"/>
                                        </p:tgtEl>
                                        <p:attrNameLst>
                                          <p:attrName>style.rotation</p:attrName>
                                        </p:attrNameLst>
                                      </p:cBhvr>
                                      <p:tavLst>
                                        <p:tav tm="0">
                                          <p:val>
                                            <p:fltVal val="90"/>
                                          </p:val>
                                        </p:tav>
                                        <p:tav tm="100000">
                                          <p:val>
                                            <p:fltVal val="0"/>
                                          </p:val>
                                        </p:tav>
                                      </p:tavLst>
                                    </p:anim>
                                    <p:animEffect transition="in" filter="fade">
                                      <p:cBhvr>
                                        <p:cTn id="22" dur="1000"/>
                                        <p:tgtEl>
                                          <p:spTgt spid="3074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p:cTn id="25" dur="1000" fill="hold"/>
                                        <p:tgtEl>
                                          <p:spTgt spid="21506"/>
                                        </p:tgtEl>
                                        <p:attrNameLst>
                                          <p:attrName>ppt_w</p:attrName>
                                        </p:attrNameLst>
                                      </p:cBhvr>
                                      <p:tavLst>
                                        <p:tav tm="0">
                                          <p:val>
                                            <p:fltVal val="0"/>
                                          </p:val>
                                        </p:tav>
                                        <p:tav tm="100000">
                                          <p:val>
                                            <p:strVal val="#ppt_w"/>
                                          </p:val>
                                        </p:tav>
                                      </p:tavLst>
                                    </p:anim>
                                    <p:anim calcmode="lin" valueType="num">
                                      <p:cBhvr>
                                        <p:cTn id="26" dur="1000" fill="hold"/>
                                        <p:tgtEl>
                                          <p:spTgt spid="21506"/>
                                        </p:tgtEl>
                                        <p:attrNameLst>
                                          <p:attrName>ppt_h</p:attrName>
                                        </p:attrNameLst>
                                      </p:cBhvr>
                                      <p:tavLst>
                                        <p:tav tm="0">
                                          <p:val>
                                            <p:fltVal val="0"/>
                                          </p:val>
                                        </p:tav>
                                        <p:tav tm="100000">
                                          <p:val>
                                            <p:strVal val="#ppt_h"/>
                                          </p:val>
                                        </p:tav>
                                      </p:tavLst>
                                    </p:anim>
                                    <p:anim calcmode="lin" valueType="num">
                                      <p:cBhvr>
                                        <p:cTn id="27" dur="1000" fill="hold"/>
                                        <p:tgtEl>
                                          <p:spTgt spid="21506"/>
                                        </p:tgtEl>
                                        <p:attrNameLst>
                                          <p:attrName>style.rotation</p:attrName>
                                        </p:attrNameLst>
                                      </p:cBhvr>
                                      <p:tavLst>
                                        <p:tav tm="0">
                                          <p:val>
                                            <p:fltVal val="90"/>
                                          </p:val>
                                        </p:tav>
                                        <p:tav tm="100000">
                                          <p:val>
                                            <p:fltVal val="0"/>
                                          </p:val>
                                        </p:tav>
                                      </p:tavLst>
                                    </p:anim>
                                    <p:animEffect transition="in" filter="fade">
                                      <p:cBhvr>
                                        <p:cTn id="28" dur="1000"/>
                                        <p:tgtEl>
                                          <p:spTgt spid="2150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1507"/>
                                        </p:tgtEl>
                                        <p:attrNameLst>
                                          <p:attrName>style.visibility</p:attrName>
                                        </p:attrNameLst>
                                      </p:cBhvr>
                                      <p:to>
                                        <p:strVal val="visible"/>
                                      </p:to>
                                    </p:set>
                                    <p:anim calcmode="lin" valueType="num">
                                      <p:cBhvr>
                                        <p:cTn id="31" dur="1000" fill="hold"/>
                                        <p:tgtEl>
                                          <p:spTgt spid="21507"/>
                                        </p:tgtEl>
                                        <p:attrNameLst>
                                          <p:attrName>ppt_w</p:attrName>
                                        </p:attrNameLst>
                                      </p:cBhvr>
                                      <p:tavLst>
                                        <p:tav tm="0">
                                          <p:val>
                                            <p:fltVal val="0"/>
                                          </p:val>
                                        </p:tav>
                                        <p:tav tm="100000">
                                          <p:val>
                                            <p:strVal val="#ppt_w"/>
                                          </p:val>
                                        </p:tav>
                                      </p:tavLst>
                                    </p:anim>
                                    <p:anim calcmode="lin" valueType="num">
                                      <p:cBhvr>
                                        <p:cTn id="32" dur="1000" fill="hold"/>
                                        <p:tgtEl>
                                          <p:spTgt spid="21507"/>
                                        </p:tgtEl>
                                        <p:attrNameLst>
                                          <p:attrName>ppt_h</p:attrName>
                                        </p:attrNameLst>
                                      </p:cBhvr>
                                      <p:tavLst>
                                        <p:tav tm="0">
                                          <p:val>
                                            <p:fltVal val="0"/>
                                          </p:val>
                                        </p:tav>
                                        <p:tav tm="100000">
                                          <p:val>
                                            <p:strVal val="#ppt_h"/>
                                          </p:val>
                                        </p:tav>
                                      </p:tavLst>
                                    </p:anim>
                                    <p:anim calcmode="lin" valueType="num">
                                      <p:cBhvr>
                                        <p:cTn id="33" dur="1000" fill="hold"/>
                                        <p:tgtEl>
                                          <p:spTgt spid="21507"/>
                                        </p:tgtEl>
                                        <p:attrNameLst>
                                          <p:attrName>style.rotation</p:attrName>
                                        </p:attrNameLst>
                                      </p:cBhvr>
                                      <p:tavLst>
                                        <p:tav tm="0">
                                          <p:val>
                                            <p:fltVal val="90"/>
                                          </p:val>
                                        </p:tav>
                                        <p:tav tm="100000">
                                          <p:val>
                                            <p:fltVal val="0"/>
                                          </p:val>
                                        </p:tav>
                                      </p:tavLst>
                                    </p:anim>
                                    <p:animEffect transition="in" filter="fade">
                                      <p:cBhvr>
                                        <p:cTn id="34" dur="1000"/>
                                        <p:tgtEl>
                                          <p:spTgt spid="2150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0725"/>
                                        </p:tgtEl>
                                        <p:attrNameLst>
                                          <p:attrName>style.visibility</p:attrName>
                                        </p:attrNameLst>
                                      </p:cBhvr>
                                      <p:to>
                                        <p:strVal val="visible"/>
                                      </p:to>
                                    </p:set>
                                    <p:anim calcmode="lin" valueType="num">
                                      <p:cBhvr>
                                        <p:cTn id="37" dur="1000" fill="hold"/>
                                        <p:tgtEl>
                                          <p:spTgt spid="30725"/>
                                        </p:tgtEl>
                                        <p:attrNameLst>
                                          <p:attrName>ppt_w</p:attrName>
                                        </p:attrNameLst>
                                      </p:cBhvr>
                                      <p:tavLst>
                                        <p:tav tm="0">
                                          <p:val>
                                            <p:fltVal val="0"/>
                                          </p:val>
                                        </p:tav>
                                        <p:tav tm="100000">
                                          <p:val>
                                            <p:strVal val="#ppt_w"/>
                                          </p:val>
                                        </p:tav>
                                      </p:tavLst>
                                    </p:anim>
                                    <p:anim calcmode="lin" valueType="num">
                                      <p:cBhvr>
                                        <p:cTn id="38" dur="1000" fill="hold"/>
                                        <p:tgtEl>
                                          <p:spTgt spid="30725"/>
                                        </p:tgtEl>
                                        <p:attrNameLst>
                                          <p:attrName>ppt_h</p:attrName>
                                        </p:attrNameLst>
                                      </p:cBhvr>
                                      <p:tavLst>
                                        <p:tav tm="0">
                                          <p:val>
                                            <p:fltVal val="0"/>
                                          </p:val>
                                        </p:tav>
                                        <p:tav tm="100000">
                                          <p:val>
                                            <p:strVal val="#ppt_h"/>
                                          </p:val>
                                        </p:tav>
                                      </p:tavLst>
                                    </p:anim>
                                    <p:anim calcmode="lin" valueType="num">
                                      <p:cBhvr>
                                        <p:cTn id="39" dur="1000" fill="hold"/>
                                        <p:tgtEl>
                                          <p:spTgt spid="30725"/>
                                        </p:tgtEl>
                                        <p:attrNameLst>
                                          <p:attrName>style.rotation</p:attrName>
                                        </p:attrNameLst>
                                      </p:cBhvr>
                                      <p:tavLst>
                                        <p:tav tm="0">
                                          <p:val>
                                            <p:fltVal val="90"/>
                                          </p:val>
                                        </p:tav>
                                        <p:tav tm="100000">
                                          <p:val>
                                            <p:fltVal val="0"/>
                                          </p:val>
                                        </p:tav>
                                      </p:tavLst>
                                    </p:anim>
                                    <p:animEffect transition="in" filter="fade">
                                      <p:cBhvr>
                                        <p:cTn id="40" dur="1000"/>
                                        <p:tgtEl>
                                          <p:spTgt spid="3072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1510"/>
                                        </p:tgtEl>
                                        <p:attrNameLst>
                                          <p:attrName>style.visibility</p:attrName>
                                        </p:attrNameLst>
                                      </p:cBhvr>
                                      <p:to>
                                        <p:strVal val="visible"/>
                                      </p:to>
                                    </p:set>
                                    <p:anim calcmode="lin" valueType="num">
                                      <p:cBhvr>
                                        <p:cTn id="43" dur="1000" fill="hold"/>
                                        <p:tgtEl>
                                          <p:spTgt spid="21510"/>
                                        </p:tgtEl>
                                        <p:attrNameLst>
                                          <p:attrName>ppt_w</p:attrName>
                                        </p:attrNameLst>
                                      </p:cBhvr>
                                      <p:tavLst>
                                        <p:tav tm="0">
                                          <p:val>
                                            <p:fltVal val="0"/>
                                          </p:val>
                                        </p:tav>
                                        <p:tav tm="100000">
                                          <p:val>
                                            <p:strVal val="#ppt_w"/>
                                          </p:val>
                                        </p:tav>
                                      </p:tavLst>
                                    </p:anim>
                                    <p:anim calcmode="lin" valueType="num">
                                      <p:cBhvr>
                                        <p:cTn id="44" dur="1000" fill="hold"/>
                                        <p:tgtEl>
                                          <p:spTgt spid="21510"/>
                                        </p:tgtEl>
                                        <p:attrNameLst>
                                          <p:attrName>ppt_h</p:attrName>
                                        </p:attrNameLst>
                                      </p:cBhvr>
                                      <p:tavLst>
                                        <p:tav tm="0">
                                          <p:val>
                                            <p:fltVal val="0"/>
                                          </p:val>
                                        </p:tav>
                                        <p:tav tm="100000">
                                          <p:val>
                                            <p:strVal val="#ppt_h"/>
                                          </p:val>
                                        </p:tav>
                                      </p:tavLst>
                                    </p:anim>
                                    <p:anim calcmode="lin" valueType="num">
                                      <p:cBhvr>
                                        <p:cTn id="45" dur="1000" fill="hold"/>
                                        <p:tgtEl>
                                          <p:spTgt spid="21510"/>
                                        </p:tgtEl>
                                        <p:attrNameLst>
                                          <p:attrName>style.rotation</p:attrName>
                                        </p:attrNameLst>
                                      </p:cBhvr>
                                      <p:tavLst>
                                        <p:tav tm="0">
                                          <p:val>
                                            <p:fltVal val="90"/>
                                          </p:val>
                                        </p:tav>
                                        <p:tav tm="100000">
                                          <p:val>
                                            <p:fltVal val="0"/>
                                          </p:val>
                                        </p:tav>
                                      </p:tavLst>
                                    </p:anim>
                                    <p:animEffect transition="in" filter="fade">
                                      <p:cBhvr>
                                        <p:cTn id="46" dur="1000"/>
                                        <p:tgtEl>
                                          <p:spTgt spid="215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1511"/>
                                        </p:tgtEl>
                                        <p:attrNameLst>
                                          <p:attrName>style.visibility</p:attrName>
                                        </p:attrNameLst>
                                      </p:cBhvr>
                                      <p:to>
                                        <p:strVal val="visible"/>
                                      </p:to>
                                    </p:set>
                                    <p:anim calcmode="lin" valueType="num">
                                      <p:cBhvr>
                                        <p:cTn id="49" dur="1000" fill="hold"/>
                                        <p:tgtEl>
                                          <p:spTgt spid="21511"/>
                                        </p:tgtEl>
                                        <p:attrNameLst>
                                          <p:attrName>ppt_w</p:attrName>
                                        </p:attrNameLst>
                                      </p:cBhvr>
                                      <p:tavLst>
                                        <p:tav tm="0">
                                          <p:val>
                                            <p:fltVal val="0"/>
                                          </p:val>
                                        </p:tav>
                                        <p:tav tm="100000">
                                          <p:val>
                                            <p:strVal val="#ppt_w"/>
                                          </p:val>
                                        </p:tav>
                                      </p:tavLst>
                                    </p:anim>
                                    <p:anim calcmode="lin" valueType="num">
                                      <p:cBhvr>
                                        <p:cTn id="50" dur="1000" fill="hold"/>
                                        <p:tgtEl>
                                          <p:spTgt spid="21511"/>
                                        </p:tgtEl>
                                        <p:attrNameLst>
                                          <p:attrName>ppt_h</p:attrName>
                                        </p:attrNameLst>
                                      </p:cBhvr>
                                      <p:tavLst>
                                        <p:tav tm="0">
                                          <p:val>
                                            <p:fltVal val="0"/>
                                          </p:val>
                                        </p:tav>
                                        <p:tav tm="100000">
                                          <p:val>
                                            <p:strVal val="#ppt_h"/>
                                          </p:val>
                                        </p:tav>
                                      </p:tavLst>
                                    </p:anim>
                                    <p:anim calcmode="lin" valueType="num">
                                      <p:cBhvr>
                                        <p:cTn id="51" dur="1000" fill="hold"/>
                                        <p:tgtEl>
                                          <p:spTgt spid="21511"/>
                                        </p:tgtEl>
                                        <p:attrNameLst>
                                          <p:attrName>style.rotation</p:attrName>
                                        </p:attrNameLst>
                                      </p:cBhvr>
                                      <p:tavLst>
                                        <p:tav tm="0">
                                          <p:val>
                                            <p:fltVal val="90"/>
                                          </p:val>
                                        </p:tav>
                                        <p:tav tm="100000">
                                          <p:val>
                                            <p:fltVal val="0"/>
                                          </p:val>
                                        </p:tav>
                                      </p:tavLst>
                                    </p:anim>
                                    <p:animEffect transition="in" filter="fade">
                                      <p:cBhvr>
                                        <p:cTn id="52" dur="1000"/>
                                        <p:tgtEl>
                                          <p:spTgt spid="215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728"/>
                                        </p:tgtEl>
                                        <p:attrNameLst>
                                          <p:attrName>style.visibility</p:attrName>
                                        </p:attrNameLst>
                                      </p:cBhvr>
                                      <p:to>
                                        <p:strVal val="visible"/>
                                      </p:to>
                                    </p:set>
                                    <p:anim calcmode="lin" valueType="num">
                                      <p:cBhvr>
                                        <p:cTn id="55" dur="1000" fill="hold"/>
                                        <p:tgtEl>
                                          <p:spTgt spid="30728"/>
                                        </p:tgtEl>
                                        <p:attrNameLst>
                                          <p:attrName>ppt_w</p:attrName>
                                        </p:attrNameLst>
                                      </p:cBhvr>
                                      <p:tavLst>
                                        <p:tav tm="0">
                                          <p:val>
                                            <p:fltVal val="0"/>
                                          </p:val>
                                        </p:tav>
                                        <p:tav tm="100000">
                                          <p:val>
                                            <p:strVal val="#ppt_w"/>
                                          </p:val>
                                        </p:tav>
                                      </p:tavLst>
                                    </p:anim>
                                    <p:anim calcmode="lin" valueType="num">
                                      <p:cBhvr>
                                        <p:cTn id="56" dur="1000" fill="hold"/>
                                        <p:tgtEl>
                                          <p:spTgt spid="30728"/>
                                        </p:tgtEl>
                                        <p:attrNameLst>
                                          <p:attrName>ppt_h</p:attrName>
                                        </p:attrNameLst>
                                      </p:cBhvr>
                                      <p:tavLst>
                                        <p:tav tm="0">
                                          <p:val>
                                            <p:fltVal val="0"/>
                                          </p:val>
                                        </p:tav>
                                        <p:tav tm="100000">
                                          <p:val>
                                            <p:strVal val="#ppt_h"/>
                                          </p:val>
                                        </p:tav>
                                      </p:tavLst>
                                    </p:anim>
                                    <p:anim calcmode="lin" valueType="num">
                                      <p:cBhvr>
                                        <p:cTn id="57" dur="1000" fill="hold"/>
                                        <p:tgtEl>
                                          <p:spTgt spid="30728"/>
                                        </p:tgtEl>
                                        <p:attrNameLst>
                                          <p:attrName>style.rotation</p:attrName>
                                        </p:attrNameLst>
                                      </p:cBhvr>
                                      <p:tavLst>
                                        <p:tav tm="0">
                                          <p:val>
                                            <p:fltVal val="90"/>
                                          </p:val>
                                        </p:tav>
                                        <p:tav tm="100000">
                                          <p:val>
                                            <p:fltVal val="0"/>
                                          </p:val>
                                        </p:tav>
                                      </p:tavLst>
                                    </p:anim>
                                    <p:animEffect transition="in" filter="fade">
                                      <p:cBhvr>
                                        <p:cTn id="58" dur="1000"/>
                                        <p:tgtEl>
                                          <p:spTgt spid="3072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513"/>
                                        </p:tgtEl>
                                        <p:attrNameLst>
                                          <p:attrName>style.visibility</p:attrName>
                                        </p:attrNameLst>
                                      </p:cBhvr>
                                      <p:to>
                                        <p:strVal val="visible"/>
                                      </p:to>
                                    </p:set>
                                    <p:anim calcmode="lin" valueType="num">
                                      <p:cBhvr>
                                        <p:cTn id="61" dur="1000" fill="hold"/>
                                        <p:tgtEl>
                                          <p:spTgt spid="21513"/>
                                        </p:tgtEl>
                                        <p:attrNameLst>
                                          <p:attrName>ppt_w</p:attrName>
                                        </p:attrNameLst>
                                      </p:cBhvr>
                                      <p:tavLst>
                                        <p:tav tm="0">
                                          <p:val>
                                            <p:fltVal val="0"/>
                                          </p:val>
                                        </p:tav>
                                        <p:tav tm="100000">
                                          <p:val>
                                            <p:strVal val="#ppt_w"/>
                                          </p:val>
                                        </p:tav>
                                      </p:tavLst>
                                    </p:anim>
                                    <p:anim calcmode="lin" valueType="num">
                                      <p:cBhvr>
                                        <p:cTn id="62" dur="1000" fill="hold"/>
                                        <p:tgtEl>
                                          <p:spTgt spid="21513"/>
                                        </p:tgtEl>
                                        <p:attrNameLst>
                                          <p:attrName>ppt_h</p:attrName>
                                        </p:attrNameLst>
                                      </p:cBhvr>
                                      <p:tavLst>
                                        <p:tav tm="0">
                                          <p:val>
                                            <p:fltVal val="0"/>
                                          </p:val>
                                        </p:tav>
                                        <p:tav tm="100000">
                                          <p:val>
                                            <p:strVal val="#ppt_h"/>
                                          </p:val>
                                        </p:tav>
                                      </p:tavLst>
                                    </p:anim>
                                    <p:anim calcmode="lin" valueType="num">
                                      <p:cBhvr>
                                        <p:cTn id="63" dur="1000" fill="hold"/>
                                        <p:tgtEl>
                                          <p:spTgt spid="21513"/>
                                        </p:tgtEl>
                                        <p:attrNameLst>
                                          <p:attrName>style.rotation</p:attrName>
                                        </p:attrNameLst>
                                      </p:cBhvr>
                                      <p:tavLst>
                                        <p:tav tm="0">
                                          <p:val>
                                            <p:fltVal val="90"/>
                                          </p:val>
                                        </p:tav>
                                        <p:tav tm="100000">
                                          <p:val>
                                            <p:fltVal val="0"/>
                                          </p:val>
                                        </p:tav>
                                      </p:tavLst>
                                    </p:anim>
                                    <p:animEffect transition="in" filter="fade">
                                      <p:cBhvr>
                                        <p:cTn id="64" dur="1000"/>
                                        <p:tgtEl>
                                          <p:spTgt spid="215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0730"/>
                                        </p:tgtEl>
                                        <p:attrNameLst>
                                          <p:attrName>style.visibility</p:attrName>
                                        </p:attrNameLst>
                                      </p:cBhvr>
                                      <p:to>
                                        <p:strVal val="visible"/>
                                      </p:to>
                                    </p:set>
                                    <p:anim calcmode="lin" valueType="num">
                                      <p:cBhvr>
                                        <p:cTn id="67" dur="1000" fill="hold"/>
                                        <p:tgtEl>
                                          <p:spTgt spid="30730"/>
                                        </p:tgtEl>
                                        <p:attrNameLst>
                                          <p:attrName>ppt_w</p:attrName>
                                        </p:attrNameLst>
                                      </p:cBhvr>
                                      <p:tavLst>
                                        <p:tav tm="0">
                                          <p:val>
                                            <p:fltVal val="0"/>
                                          </p:val>
                                        </p:tav>
                                        <p:tav tm="100000">
                                          <p:val>
                                            <p:strVal val="#ppt_w"/>
                                          </p:val>
                                        </p:tav>
                                      </p:tavLst>
                                    </p:anim>
                                    <p:anim calcmode="lin" valueType="num">
                                      <p:cBhvr>
                                        <p:cTn id="68" dur="1000" fill="hold"/>
                                        <p:tgtEl>
                                          <p:spTgt spid="30730"/>
                                        </p:tgtEl>
                                        <p:attrNameLst>
                                          <p:attrName>ppt_h</p:attrName>
                                        </p:attrNameLst>
                                      </p:cBhvr>
                                      <p:tavLst>
                                        <p:tav tm="0">
                                          <p:val>
                                            <p:fltVal val="0"/>
                                          </p:val>
                                        </p:tav>
                                        <p:tav tm="100000">
                                          <p:val>
                                            <p:strVal val="#ppt_h"/>
                                          </p:val>
                                        </p:tav>
                                      </p:tavLst>
                                    </p:anim>
                                    <p:anim calcmode="lin" valueType="num">
                                      <p:cBhvr>
                                        <p:cTn id="69" dur="1000" fill="hold"/>
                                        <p:tgtEl>
                                          <p:spTgt spid="30730"/>
                                        </p:tgtEl>
                                        <p:attrNameLst>
                                          <p:attrName>style.rotation</p:attrName>
                                        </p:attrNameLst>
                                      </p:cBhvr>
                                      <p:tavLst>
                                        <p:tav tm="0">
                                          <p:val>
                                            <p:fltVal val="90"/>
                                          </p:val>
                                        </p:tav>
                                        <p:tav tm="100000">
                                          <p:val>
                                            <p:fltVal val="0"/>
                                          </p:val>
                                        </p:tav>
                                      </p:tavLst>
                                    </p:anim>
                                    <p:animEffect transition="in" filter="fade">
                                      <p:cBhvr>
                                        <p:cTn id="70" dur="1000"/>
                                        <p:tgtEl>
                                          <p:spTgt spid="3073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515"/>
                                        </p:tgtEl>
                                        <p:attrNameLst>
                                          <p:attrName>style.visibility</p:attrName>
                                        </p:attrNameLst>
                                      </p:cBhvr>
                                      <p:to>
                                        <p:strVal val="visible"/>
                                      </p:to>
                                    </p:set>
                                    <p:anim calcmode="lin" valueType="num">
                                      <p:cBhvr>
                                        <p:cTn id="73" dur="1000" fill="hold"/>
                                        <p:tgtEl>
                                          <p:spTgt spid="21515"/>
                                        </p:tgtEl>
                                        <p:attrNameLst>
                                          <p:attrName>ppt_w</p:attrName>
                                        </p:attrNameLst>
                                      </p:cBhvr>
                                      <p:tavLst>
                                        <p:tav tm="0">
                                          <p:val>
                                            <p:fltVal val="0"/>
                                          </p:val>
                                        </p:tav>
                                        <p:tav tm="100000">
                                          <p:val>
                                            <p:strVal val="#ppt_w"/>
                                          </p:val>
                                        </p:tav>
                                      </p:tavLst>
                                    </p:anim>
                                    <p:anim calcmode="lin" valueType="num">
                                      <p:cBhvr>
                                        <p:cTn id="74" dur="1000" fill="hold"/>
                                        <p:tgtEl>
                                          <p:spTgt spid="21515"/>
                                        </p:tgtEl>
                                        <p:attrNameLst>
                                          <p:attrName>ppt_h</p:attrName>
                                        </p:attrNameLst>
                                      </p:cBhvr>
                                      <p:tavLst>
                                        <p:tav tm="0">
                                          <p:val>
                                            <p:fltVal val="0"/>
                                          </p:val>
                                        </p:tav>
                                        <p:tav tm="100000">
                                          <p:val>
                                            <p:strVal val="#ppt_h"/>
                                          </p:val>
                                        </p:tav>
                                      </p:tavLst>
                                    </p:anim>
                                    <p:anim calcmode="lin" valueType="num">
                                      <p:cBhvr>
                                        <p:cTn id="75" dur="1000" fill="hold"/>
                                        <p:tgtEl>
                                          <p:spTgt spid="21515"/>
                                        </p:tgtEl>
                                        <p:attrNameLst>
                                          <p:attrName>style.rotation</p:attrName>
                                        </p:attrNameLst>
                                      </p:cBhvr>
                                      <p:tavLst>
                                        <p:tav tm="0">
                                          <p:val>
                                            <p:fltVal val="90"/>
                                          </p:val>
                                        </p:tav>
                                        <p:tav tm="100000">
                                          <p:val>
                                            <p:fltVal val="0"/>
                                          </p:val>
                                        </p:tav>
                                      </p:tavLst>
                                    </p:anim>
                                    <p:animEffect transition="in" filter="fade">
                                      <p:cBhvr>
                                        <p:cTn id="76" dur="1000"/>
                                        <p:tgtEl>
                                          <p:spTgt spid="215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0732"/>
                                        </p:tgtEl>
                                        <p:attrNameLst>
                                          <p:attrName>style.visibility</p:attrName>
                                        </p:attrNameLst>
                                      </p:cBhvr>
                                      <p:to>
                                        <p:strVal val="visible"/>
                                      </p:to>
                                    </p:set>
                                    <p:anim calcmode="lin" valueType="num">
                                      <p:cBhvr>
                                        <p:cTn id="79" dur="1000" fill="hold"/>
                                        <p:tgtEl>
                                          <p:spTgt spid="30732"/>
                                        </p:tgtEl>
                                        <p:attrNameLst>
                                          <p:attrName>ppt_w</p:attrName>
                                        </p:attrNameLst>
                                      </p:cBhvr>
                                      <p:tavLst>
                                        <p:tav tm="0">
                                          <p:val>
                                            <p:fltVal val="0"/>
                                          </p:val>
                                        </p:tav>
                                        <p:tav tm="100000">
                                          <p:val>
                                            <p:strVal val="#ppt_w"/>
                                          </p:val>
                                        </p:tav>
                                      </p:tavLst>
                                    </p:anim>
                                    <p:anim calcmode="lin" valueType="num">
                                      <p:cBhvr>
                                        <p:cTn id="80" dur="1000" fill="hold"/>
                                        <p:tgtEl>
                                          <p:spTgt spid="30732"/>
                                        </p:tgtEl>
                                        <p:attrNameLst>
                                          <p:attrName>ppt_h</p:attrName>
                                        </p:attrNameLst>
                                      </p:cBhvr>
                                      <p:tavLst>
                                        <p:tav tm="0">
                                          <p:val>
                                            <p:fltVal val="0"/>
                                          </p:val>
                                        </p:tav>
                                        <p:tav tm="100000">
                                          <p:val>
                                            <p:strVal val="#ppt_h"/>
                                          </p:val>
                                        </p:tav>
                                      </p:tavLst>
                                    </p:anim>
                                    <p:anim calcmode="lin" valueType="num">
                                      <p:cBhvr>
                                        <p:cTn id="81" dur="1000" fill="hold"/>
                                        <p:tgtEl>
                                          <p:spTgt spid="30732"/>
                                        </p:tgtEl>
                                        <p:attrNameLst>
                                          <p:attrName>style.rotation</p:attrName>
                                        </p:attrNameLst>
                                      </p:cBhvr>
                                      <p:tavLst>
                                        <p:tav tm="0">
                                          <p:val>
                                            <p:fltVal val="90"/>
                                          </p:val>
                                        </p:tav>
                                        <p:tav tm="100000">
                                          <p:val>
                                            <p:fltVal val="0"/>
                                          </p:val>
                                        </p:tav>
                                      </p:tavLst>
                                    </p:anim>
                                    <p:animEffect transition="in" filter="fade">
                                      <p:cBhvr>
                                        <p:cTn id="82" dur="1000"/>
                                        <p:tgtEl>
                                          <p:spTgt spid="3073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1517"/>
                                        </p:tgtEl>
                                        <p:attrNameLst>
                                          <p:attrName>style.visibility</p:attrName>
                                        </p:attrNameLst>
                                      </p:cBhvr>
                                      <p:to>
                                        <p:strVal val="visible"/>
                                      </p:to>
                                    </p:set>
                                    <p:anim calcmode="lin" valueType="num">
                                      <p:cBhvr>
                                        <p:cTn id="85" dur="1000" fill="hold"/>
                                        <p:tgtEl>
                                          <p:spTgt spid="21517"/>
                                        </p:tgtEl>
                                        <p:attrNameLst>
                                          <p:attrName>ppt_w</p:attrName>
                                        </p:attrNameLst>
                                      </p:cBhvr>
                                      <p:tavLst>
                                        <p:tav tm="0">
                                          <p:val>
                                            <p:fltVal val="0"/>
                                          </p:val>
                                        </p:tav>
                                        <p:tav tm="100000">
                                          <p:val>
                                            <p:strVal val="#ppt_w"/>
                                          </p:val>
                                        </p:tav>
                                      </p:tavLst>
                                    </p:anim>
                                    <p:anim calcmode="lin" valueType="num">
                                      <p:cBhvr>
                                        <p:cTn id="86" dur="1000" fill="hold"/>
                                        <p:tgtEl>
                                          <p:spTgt spid="21517"/>
                                        </p:tgtEl>
                                        <p:attrNameLst>
                                          <p:attrName>ppt_h</p:attrName>
                                        </p:attrNameLst>
                                      </p:cBhvr>
                                      <p:tavLst>
                                        <p:tav tm="0">
                                          <p:val>
                                            <p:fltVal val="0"/>
                                          </p:val>
                                        </p:tav>
                                        <p:tav tm="100000">
                                          <p:val>
                                            <p:strVal val="#ppt_h"/>
                                          </p:val>
                                        </p:tav>
                                      </p:tavLst>
                                    </p:anim>
                                    <p:anim calcmode="lin" valueType="num">
                                      <p:cBhvr>
                                        <p:cTn id="87" dur="1000" fill="hold"/>
                                        <p:tgtEl>
                                          <p:spTgt spid="21517"/>
                                        </p:tgtEl>
                                        <p:attrNameLst>
                                          <p:attrName>style.rotation</p:attrName>
                                        </p:attrNameLst>
                                      </p:cBhvr>
                                      <p:tavLst>
                                        <p:tav tm="0">
                                          <p:val>
                                            <p:fltVal val="90"/>
                                          </p:val>
                                        </p:tav>
                                        <p:tav tm="100000">
                                          <p:val>
                                            <p:fltVal val="0"/>
                                          </p:val>
                                        </p:tav>
                                      </p:tavLst>
                                    </p:anim>
                                    <p:animEffect transition="in" filter="fade">
                                      <p:cBhvr>
                                        <p:cTn id="88" dur="1000"/>
                                        <p:tgtEl>
                                          <p:spTgt spid="2151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1518"/>
                                        </p:tgtEl>
                                        <p:attrNameLst>
                                          <p:attrName>style.visibility</p:attrName>
                                        </p:attrNameLst>
                                      </p:cBhvr>
                                      <p:to>
                                        <p:strVal val="visible"/>
                                      </p:to>
                                    </p:set>
                                    <p:anim calcmode="lin" valueType="num">
                                      <p:cBhvr>
                                        <p:cTn id="91" dur="1000" fill="hold"/>
                                        <p:tgtEl>
                                          <p:spTgt spid="21518"/>
                                        </p:tgtEl>
                                        <p:attrNameLst>
                                          <p:attrName>ppt_w</p:attrName>
                                        </p:attrNameLst>
                                      </p:cBhvr>
                                      <p:tavLst>
                                        <p:tav tm="0">
                                          <p:val>
                                            <p:fltVal val="0"/>
                                          </p:val>
                                        </p:tav>
                                        <p:tav tm="100000">
                                          <p:val>
                                            <p:strVal val="#ppt_w"/>
                                          </p:val>
                                        </p:tav>
                                      </p:tavLst>
                                    </p:anim>
                                    <p:anim calcmode="lin" valueType="num">
                                      <p:cBhvr>
                                        <p:cTn id="92" dur="1000" fill="hold"/>
                                        <p:tgtEl>
                                          <p:spTgt spid="21518"/>
                                        </p:tgtEl>
                                        <p:attrNameLst>
                                          <p:attrName>ppt_h</p:attrName>
                                        </p:attrNameLst>
                                      </p:cBhvr>
                                      <p:tavLst>
                                        <p:tav tm="0">
                                          <p:val>
                                            <p:fltVal val="0"/>
                                          </p:val>
                                        </p:tav>
                                        <p:tav tm="100000">
                                          <p:val>
                                            <p:strVal val="#ppt_h"/>
                                          </p:val>
                                        </p:tav>
                                      </p:tavLst>
                                    </p:anim>
                                    <p:anim calcmode="lin" valueType="num">
                                      <p:cBhvr>
                                        <p:cTn id="93" dur="1000" fill="hold"/>
                                        <p:tgtEl>
                                          <p:spTgt spid="21518"/>
                                        </p:tgtEl>
                                        <p:attrNameLst>
                                          <p:attrName>style.rotation</p:attrName>
                                        </p:attrNameLst>
                                      </p:cBhvr>
                                      <p:tavLst>
                                        <p:tav tm="0">
                                          <p:val>
                                            <p:fltVal val="90"/>
                                          </p:val>
                                        </p:tav>
                                        <p:tav tm="100000">
                                          <p:val>
                                            <p:fltVal val="0"/>
                                          </p:val>
                                        </p:tav>
                                      </p:tavLst>
                                    </p:anim>
                                    <p:animEffect transition="in" filter="fade">
                                      <p:cBhvr>
                                        <p:cTn id="94" dur="1000"/>
                                        <p:tgtEl>
                                          <p:spTgt spid="215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1519"/>
                                        </p:tgtEl>
                                        <p:attrNameLst>
                                          <p:attrName>style.visibility</p:attrName>
                                        </p:attrNameLst>
                                      </p:cBhvr>
                                      <p:to>
                                        <p:strVal val="visible"/>
                                      </p:to>
                                    </p:set>
                                    <p:anim calcmode="lin" valueType="num">
                                      <p:cBhvr>
                                        <p:cTn id="97" dur="1000" fill="hold"/>
                                        <p:tgtEl>
                                          <p:spTgt spid="21519"/>
                                        </p:tgtEl>
                                        <p:attrNameLst>
                                          <p:attrName>ppt_w</p:attrName>
                                        </p:attrNameLst>
                                      </p:cBhvr>
                                      <p:tavLst>
                                        <p:tav tm="0">
                                          <p:val>
                                            <p:fltVal val="0"/>
                                          </p:val>
                                        </p:tav>
                                        <p:tav tm="100000">
                                          <p:val>
                                            <p:strVal val="#ppt_w"/>
                                          </p:val>
                                        </p:tav>
                                      </p:tavLst>
                                    </p:anim>
                                    <p:anim calcmode="lin" valueType="num">
                                      <p:cBhvr>
                                        <p:cTn id="98" dur="1000" fill="hold"/>
                                        <p:tgtEl>
                                          <p:spTgt spid="21519"/>
                                        </p:tgtEl>
                                        <p:attrNameLst>
                                          <p:attrName>ppt_h</p:attrName>
                                        </p:attrNameLst>
                                      </p:cBhvr>
                                      <p:tavLst>
                                        <p:tav tm="0">
                                          <p:val>
                                            <p:fltVal val="0"/>
                                          </p:val>
                                        </p:tav>
                                        <p:tav tm="100000">
                                          <p:val>
                                            <p:strVal val="#ppt_h"/>
                                          </p:val>
                                        </p:tav>
                                      </p:tavLst>
                                    </p:anim>
                                    <p:anim calcmode="lin" valueType="num">
                                      <p:cBhvr>
                                        <p:cTn id="99" dur="1000" fill="hold"/>
                                        <p:tgtEl>
                                          <p:spTgt spid="21519"/>
                                        </p:tgtEl>
                                        <p:attrNameLst>
                                          <p:attrName>style.rotation</p:attrName>
                                        </p:attrNameLst>
                                      </p:cBhvr>
                                      <p:tavLst>
                                        <p:tav tm="0">
                                          <p:val>
                                            <p:fltVal val="90"/>
                                          </p:val>
                                        </p:tav>
                                        <p:tav tm="100000">
                                          <p:val>
                                            <p:fltVal val="0"/>
                                          </p:val>
                                        </p:tav>
                                      </p:tavLst>
                                    </p:anim>
                                    <p:animEffect transition="in" filter="fade">
                                      <p:cBhvr>
                                        <p:cTn id="100" dur="1000"/>
                                        <p:tgtEl>
                                          <p:spTgt spid="2151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520"/>
                                        </p:tgtEl>
                                        <p:attrNameLst>
                                          <p:attrName>style.visibility</p:attrName>
                                        </p:attrNameLst>
                                      </p:cBhvr>
                                      <p:to>
                                        <p:strVal val="visible"/>
                                      </p:to>
                                    </p:set>
                                    <p:anim calcmode="lin" valueType="num">
                                      <p:cBhvr>
                                        <p:cTn id="103" dur="1000" fill="hold"/>
                                        <p:tgtEl>
                                          <p:spTgt spid="21520"/>
                                        </p:tgtEl>
                                        <p:attrNameLst>
                                          <p:attrName>ppt_w</p:attrName>
                                        </p:attrNameLst>
                                      </p:cBhvr>
                                      <p:tavLst>
                                        <p:tav tm="0">
                                          <p:val>
                                            <p:fltVal val="0"/>
                                          </p:val>
                                        </p:tav>
                                        <p:tav tm="100000">
                                          <p:val>
                                            <p:strVal val="#ppt_w"/>
                                          </p:val>
                                        </p:tav>
                                      </p:tavLst>
                                    </p:anim>
                                    <p:anim calcmode="lin" valueType="num">
                                      <p:cBhvr>
                                        <p:cTn id="104" dur="1000" fill="hold"/>
                                        <p:tgtEl>
                                          <p:spTgt spid="21520"/>
                                        </p:tgtEl>
                                        <p:attrNameLst>
                                          <p:attrName>ppt_h</p:attrName>
                                        </p:attrNameLst>
                                      </p:cBhvr>
                                      <p:tavLst>
                                        <p:tav tm="0">
                                          <p:val>
                                            <p:fltVal val="0"/>
                                          </p:val>
                                        </p:tav>
                                        <p:tav tm="100000">
                                          <p:val>
                                            <p:strVal val="#ppt_h"/>
                                          </p:val>
                                        </p:tav>
                                      </p:tavLst>
                                    </p:anim>
                                    <p:anim calcmode="lin" valueType="num">
                                      <p:cBhvr>
                                        <p:cTn id="105" dur="1000" fill="hold"/>
                                        <p:tgtEl>
                                          <p:spTgt spid="21520"/>
                                        </p:tgtEl>
                                        <p:attrNameLst>
                                          <p:attrName>style.rotation</p:attrName>
                                        </p:attrNameLst>
                                      </p:cBhvr>
                                      <p:tavLst>
                                        <p:tav tm="0">
                                          <p:val>
                                            <p:fltVal val="90"/>
                                          </p:val>
                                        </p:tav>
                                        <p:tav tm="100000">
                                          <p:val>
                                            <p:fltVal val="0"/>
                                          </p:val>
                                        </p:tav>
                                      </p:tavLst>
                                    </p:anim>
                                    <p:animEffect transition="in" filter="fade">
                                      <p:cBhvr>
                                        <p:cTn id="106" dur="1000"/>
                                        <p:tgtEl>
                                          <p:spTgt spid="215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521"/>
                                        </p:tgtEl>
                                        <p:attrNameLst>
                                          <p:attrName>style.visibility</p:attrName>
                                        </p:attrNameLst>
                                      </p:cBhvr>
                                      <p:to>
                                        <p:strVal val="visible"/>
                                      </p:to>
                                    </p:set>
                                    <p:anim calcmode="lin" valueType="num">
                                      <p:cBhvr>
                                        <p:cTn id="109" dur="1000" fill="hold"/>
                                        <p:tgtEl>
                                          <p:spTgt spid="21521"/>
                                        </p:tgtEl>
                                        <p:attrNameLst>
                                          <p:attrName>ppt_w</p:attrName>
                                        </p:attrNameLst>
                                      </p:cBhvr>
                                      <p:tavLst>
                                        <p:tav tm="0">
                                          <p:val>
                                            <p:fltVal val="0"/>
                                          </p:val>
                                        </p:tav>
                                        <p:tav tm="100000">
                                          <p:val>
                                            <p:strVal val="#ppt_w"/>
                                          </p:val>
                                        </p:tav>
                                      </p:tavLst>
                                    </p:anim>
                                    <p:anim calcmode="lin" valueType="num">
                                      <p:cBhvr>
                                        <p:cTn id="110" dur="1000" fill="hold"/>
                                        <p:tgtEl>
                                          <p:spTgt spid="21521"/>
                                        </p:tgtEl>
                                        <p:attrNameLst>
                                          <p:attrName>ppt_h</p:attrName>
                                        </p:attrNameLst>
                                      </p:cBhvr>
                                      <p:tavLst>
                                        <p:tav tm="0">
                                          <p:val>
                                            <p:fltVal val="0"/>
                                          </p:val>
                                        </p:tav>
                                        <p:tav tm="100000">
                                          <p:val>
                                            <p:strVal val="#ppt_h"/>
                                          </p:val>
                                        </p:tav>
                                      </p:tavLst>
                                    </p:anim>
                                    <p:anim calcmode="lin" valueType="num">
                                      <p:cBhvr>
                                        <p:cTn id="111" dur="1000" fill="hold"/>
                                        <p:tgtEl>
                                          <p:spTgt spid="21521"/>
                                        </p:tgtEl>
                                        <p:attrNameLst>
                                          <p:attrName>style.rotation</p:attrName>
                                        </p:attrNameLst>
                                      </p:cBhvr>
                                      <p:tavLst>
                                        <p:tav tm="0">
                                          <p:val>
                                            <p:fltVal val="90"/>
                                          </p:val>
                                        </p:tav>
                                        <p:tav tm="100000">
                                          <p:val>
                                            <p:fltVal val="0"/>
                                          </p:val>
                                        </p:tav>
                                      </p:tavLst>
                                    </p:anim>
                                    <p:animEffect transition="in" filter="fade">
                                      <p:cBhvr>
                                        <p:cTn id="112" dur="1000"/>
                                        <p:tgtEl>
                                          <p:spTgt spid="2152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0738"/>
                                        </p:tgtEl>
                                        <p:attrNameLst>
                                          <p:attrName>style.visibility</p:attrName>
                                        </p:attrNameLst>
                                      </p:cBhvr>
                                      <p:to>
                                        <p:strVal val="visible"/>
                                      </p:to>
                                    </p:set>
                                    <p:anim calcmode="lin" valueType="num">
                                      <p:cBhvr>
                                        <p:cTn id="115" dur="1000" fill="hold"/>
                                        <p:tgtEl>
                                          <p:spTgt spid="30738"/>
                                        </p:tgtEl>
                                        <p:attrNameLst>
                                          <p:attrName>ppt_w</p:attrName>
                                        </p:attrNameLst>
                                      </p:cBhvr>
                                      <p:tavLst>
                                        <p:tav tm="0">
                                          <p:val>
                                            <p:fltVal val="0"/>
                                          </p:val>
                                        </p:tav>
                                        <p:tav tm="100000">
                                          <p:val>
                                            <p:strVal val="#ppt_w"/>
                                          </p:val>
                                        </p:tav>
                                      </p:tavLst>
                                    </p:anim>
                                    <p:anim calcmode="lin" valueType="num">
                                      <p:cBhvr>
                                        <p:cTn id="116" dur="1000" fill="hold"/>
                                        <p:tgtEl>
                                          <p:spTgt spid="30738"/>
                                        </p:tgtEl>
                                        <p:attrNameLst>
                                          <p:attrName>ppt_h</p:attrName>
                                        </p:attrNameLst>
                                      </p:cBhvr>
                                      <p:tavLst>
                                        <p:tav tm="0">
                                          <p:val>
                                            <p:fltVal val="0"/>
                                          </p:val>
                                        </p:tav>
                                        <p:tav tm="100000">
                                          <p:val>
                                            <p:strVal val="#ppt_h"/>
                                          </p:val>
                                        </p:tav>
                                      </p:tavLst>
                                    </p:anim>
                                    <p:anim calcmode="lin" valueType="num">
                                      <p:cBhvr>
                                        <p:cTn id="117" dur="1000" fill="hold"/>
                                        <p:tgtEl>
                                          <p:spTgt spid="30738"/>
                                        </p:tgtEl>
                                        <p:attrNameLst>
                                          <p:attrName>style.rotation</p:attrName>
                                        </p:attrNameLst>
                                      </p:cBhvr>
                                      <p:tavLst>
                                        <p:tav tm="0">
                                          <p:val>
                                            <p:fltVal val="90"/>
                                          </p:val>
                                        </p:tav>
                                        <p:tav tm="100000">
                                          <p:val>
                                            <p:fltVal val="0"/>
                                          </p:val>
                                        </p:tav>
                                      </p:tavLst>
                                    </p:anim>
                                    <p:animEffect transition="in" filter="fade">
                                      <p:cBhvr>
                                        <p:cTn id="118" dur="1000"/>
                                        <p:tgtEl>
                                          <p:spTgt spid="30738"/>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523"/>
                                        </p:tgtEl>
                                        <p:attrNameLst>
                                          <p:attrName>style.visibility</p:attrName>
                                        </p:attrNameLst>
                                      </p:cBhvr>
                                      <p:to>
                                        <p:strVal val="visible"/>
                                      </p:to>
                                    </p:set>
                                    <p:anim calcmode="lin" valueType="num">
                                      <p:cBhvr>
                                        <p:cTn id="121" dur="1000" fill="hold"/>
                                        <p:tgtEl>
                                          <p:spTgt spid="21523"/>
                                        </p:tgtEl>
                                        <p:attrNameLst>
                                          <p:attrName>ppt_w</p:attrName>
                                        </p:attrNameLst>
                                      </p:cBhvr>
                                      <p:tavLst>
                                        <p:tav tm="0">
                                          <p:val>
                                            <p:fltVal val="0"/>
                                          </p:val>
                                        </p:tav>
                                        <p:tav tm="100000">
                                          <p:val>
                                            <p:strVal val="#ppt_w"/>
                                          </p:val>
                                        </p:tav>
                                      </p:tavLst>
                                    </p:anim>
                                    <p:anim calcmode="lin" valueType="num">
                                      <p:cBhvr>
                                        <p:cTn id="122" dur="1000" fill="hold"/>
                                        <p:tgtEl>
                                          <p:spTgt spid="21523"/>
                                        </p:tgtEl>
                                        <p:attrNameLst>
                                          <p:attrName>ppt_h</p:attrName>
                                        </p:attrNameLst>
                                      </p:cBhvr>
                                      <p:tavLst>
                                        <p:tav tm="0">
                                          <p:val>
                                            <p:fltVal val="0"/>
                                          </p:val>
                                        </p:tav>
                                        <p:tav tm="100000">
                                          <p:val>
                                            <p:strVal val="#ppt_h"/>
                                          </p:val>
                                        </p:tav>
                                      </p:tavLst>
                                    </p:anim>
                                    <p:anim calcmode="lin" valueType="num">
                                      <p:cBhvr>
                                        <p:cTn id="123" dur="1000" fill="hold"/>
                                        <p:tgtEl>
                                          <p:spTgt spid="21523"/>
                                        </p:tgtEl>
                                        <p:attrNameLst>
                                          <p:attrName>style.rotation</p:attrName>
                                        </p:attrNameLst>
                                      </p:cBhvr>
                                      <p:tavLst>
                                        <p:tav tm="0">
                                          <p:val>
                                            <p:fltVal val="90"/>
                                          </p:val>
                                        </p:tav>
                                        <p:tav tm="100000">
                                          <p:val>
                                            <p:fltVal val="0"/>
                                          </p:val>
                                        </p:tav>
                                      </p:tavLst>
                                    </p:anim>
                                    <p:animEffect transition="in" filter="fade">
                                      <p:cBhvr>
                                        <p:cTn id="124" dur="1000"/>
                                        <p:tgtEl>
                                          <p:spTgt spid="2152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1524"/>
                                        </p:tgtEl>
                                        <p:attrNameLst>
                                          <p:attrName>style.visibility</p:attrName>
                                        </p:attrNameLst>
                                      </p:cBhvr>
                                      <p:to>
                                        <p:strVal val="visible"/>
                                      </p:to>
                                    </p:set>
                                    <p:anim calcmode="lin" valueType="num">
                                      <p:cBhvr>
                                        <p:cTn id="127" dur="1000" fill="hold"/>
                                        <p:tgtEl>
                                          <p:spTgt spid="21524"/>
                                        </p:tgtEl>
                                        <p:attrNameLst>
                                          <p:attrName>ppt_w</p:attrName>
                                        </p:attrNameLst>
                                      </p:cBhvr>
                                      <p:tavLst>
                                        <p:tav tm="0">
                                          <p:val>
                                            <p:fltVal val="0"/>
                                          </p:val>
                                        </p:tav>
                                        <p:tav tm="100000">
                                          <p:val>
                                            <p:strVal val="#ppt_w"/>
                                          </p:val>
                                        </p:tav>
                                      </p:tavLst>
                                    </p:anim>
                                    <p:anim calcmode="lin" valueType="num">
                                      <p:cBhvr>
                                        <p:cTn id="128" dur="1000" fill="hold"/>
                                        <p:tgtEl>
                                          <p:spTgt spid="21524"/>
                                        </p:tgtEl>
                                        <p:attrNameLst>
                                          <p:attrName>ppt_h</p:attrName>
                                        </p:attrNameLst>
                                      </p:cBhvr>
                                      <p:tavLst>
                                        <p:tav tm="0">
                                          <p:val>
                                            <p:fltVal val="0"/>
                                          </p:val>
                                        </p:tav>
                                        <p:tav tm="100000">
                                          <p:val>
                                            <p:strVal val="#ppt_h"/>
                                          </p:val>
                                        </p:tav>
                                      </p:tavLst>
                                    </p:anim>
                                    <p:anim calcmode="lin" valueType="num">
                                      <p:cBhvr>
                                        <p:cTn id="129" dur="1000" fill="hold"/>
                                        <p:tgtEl>
                                          <p:spTgt spid="21524"/>
                                        </p:tgtEl>
                                        <p:attrNameLst>
                                          <p:attrName>style.rotation</p:attrName>
                                        </p:attrNameLst>
                                      </p:cBhvr>
                                      <p:tavLst>
                                        <p:tav tm="0">
                                          <p:val>
                                            <p:fltVal val="90"/>
                                          </p:val>
                                        </p:tav>
                                        <p:tav tm="100000">
                                          <p:val>
                                            <p:fltVal val="0"/>
                                          </p:val>
                                        </p:tav>
                                      </p:tavLst>
                                    </p:anim>
                                    <p:animEffect transition="in" filter="fade">
                                      <p:cBhvr>
                                        <p:cTn id="130" dur="1000"/>
                                        <p:tgtEl>
                                          <p:spTgt spid="2152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0741"/>
                                        </p:tgtEl>
                                        <p:attrNameLst>
                                          <p:attrName>style.visibility</p:attrName>
                                        </p:attrNameLst>
                                      </p:cBhvr>
                                      <p:to>
                                        <p:strVal val="visible"/>
                                      </p:to>
                                    </p:set>
                                    <p:anim calcmode="lin" valueType="num">
                                      <p:cBhvr>
                                        <p:cTn id="133" dur="1000" fill="hold"/>
                                        <p:tgtEl>
                                          <p:spTgt spid="30741"/>
                                        </p:tgtEl>
                                        <p:attrNameLst>
                                          <p:attrName>ppt_w</p:attrName>
                                        </p:attrNameLst>
                                      </p:cBhvr>
                                      <p:tavLst>
                                        <p:tav tm="0">
                                          <p:val>
                                            <p:fltVal val="0"/>
                                          </p:val>
                                        </p:tav>
                                        <p:tav tm="100000">
                                          <p:val>
                                            <p:strVal val="#ppt_w"/>
                                          </p:val>
                                        </p:tav>
                                      </p:tavLst>
                                    </p:anim>
                                    <p:anim calcmode="lin" valueType="num">
                                      <p:cBhvr>
                                        <p:cTn id="134" dur="1000" fill="hold"/>
                                        <p:tgtEl>
                                          <p:spTgt spid="30741"/>
                                        </p:tgtEl>
                                        <p:attrNameLst>
                                          <p:attrName>ppt_h</p:attrName>
                                        </p:attrNameLst>
                                      </p:cBhvr>
                                      <p:tavLst>
                                        <p:tav tm="0">
                                          <p:val>
                                            <p:fltVal val="0"/>
                                          </p:val>
                                        </p:tav>
                                        <p:tav tm="100000">
                                          <p:val>
                                            <p:strVal val="#ppt_h"/>
                                          </p:val>
                                        </p:tav>
                                      </p:tavLst>
                                    </p:anim>
                                    <p:anim calcmode="lin" valueType="num">
                                      <p:cBhvr>
                                        <p:cTn id="135" dur="1000" fill="hold"/>
                                        <p:tgtEl>
                                          <p:spTgt spid="30741"/>
                                        </p:tgtEl>
                                        <p:attrNameLst>
                                          <p:attrName>style.rotation</p:attrName>
                                        </p:attrNameLst>
                                      </p:cBhvr>
                                      <p:tavLst>
                                        <p:tav tm="0">
                                          <p:val>
                                            <p:fltVal val="90"/>
                                          </p:val>
                                        </p:tav>
                                        <p:tav tm="100000">
                                          <p:val>
                                            <p:fltVal val="0"/>
                                          </p:val>
                                        </p:tav>
                                      </p:tavLst>
                                    </p:anim>
                                    <p:animEffect transition="in" filter="fade">
                                      <p:cBhvr>
                                        <p:cTn id="136" dur="1000"/>
                                        <p:tgtEl>
                                          <p:spTgt spid="30741"/>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1526"/>
                                        </p:tgtEl>
                                        <p:attrNameLst>
                                          <p:attrName>style.visibility</p:attrName>
                                        </p:attrNameLst>
                                      </p:cBhvr>
                                      <p:to>
                                        <p:strVal val="visible"/>
                                      </p:to>
                                    </p:set>
                                    <p:anim calcmode="lin" valueType="num">
                                      <p:cBhvr>
                                        <p:cTn id="139" dur="1000" fill="hold"/>
                                        <p:tgtEl>
                                          <p:spTgt spid="21526"/>
                                        </p:tgtEl>
                                        <p:attrNameLst>
                                          <p:attrName>ppt_w</p:attrName>
                                        </p:attrNameLst>
                                      </p:cBhvr>
                                      <p:tavLst>
                                        <p:tav tm="0">
                                          <p:val>
                                            <p:fltVal val="0"/>
                                          </p:val>
                                        </p:tav>
                                        <p:tav tm="100000">
                                          <p:val>
                                            <p:strVal val="#ppt_w"/>
                                          </p:val>
                                        </p:tav>
                                      </p:tavLst>
                                    </p:anim>
                                    <p:anim calcmode="lin" valueType="num">
                                      <p:cBhvr>
                                        <p:cTn id="140" dur="1000" fill="hold"/>
                                        <p:tgtEl>
                                          <p:spTgt spid="21526"/>
                                        </p:tgtEl>
                                        <p:attrNameLst>
                                          <p:attrName>ppt_h</p:attrName>
                                        </p:attrNameLst>
                                      </p:cBhvr>
                                      <p:tavLst>
                                        <p:tav tm="0">
                                          <p:val>
                                            <p:fltVal val="0"/>
                                          </p:val>
                                        </p:tav>
                                        <p:tav tm="100000">
                                          <p:val>
                                            <p:strVal val="#ppt_h"/>
                                          </p:val>
                                        </p:tav>
                                      </p:tavLst>
                                    </p:anim>
                                    <p:anim calcmode="lin" valueType="num">
                                      <p:cBhvr>
                                        <p:cTn id="141" dur="1000" fill="hold"/>
                                        <p:tgtEl>
                                          <p:spTgt spid="21526"/>
                                        </p:tgtEl>
                                        <p:attrNameLst>
                                          <p:attrName>style.rotation</p:attrName>
                                        </p:attrNameLst>
                                      </p:cBhvr>
                                      <p:tavLst>
                                        <p:tav tm="0">
                                          <p:val>
                                            <p:fltVal val="90"/>
                                          </p:val>
                                        </p:tav>
                                        <p:tav tm="100000">
                                          <p:val>
                                            <p:fltVal val="0"/>
                                          </p:val>
                                        </p:tav>
                                      </p:tavLst>
                                    </p:anim>
                                    <p:animEffect transition="in" filter="fade">
                                      <p:cBhvr>
                                        <p:cTn id="142" dur="1000"/>
                                        <p:tgtEl>
                                          <p:spTgt spid="2152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1527"/>
                                        </p:tgtEl>
                                        <p:attrNameLst>
                                          <p:attrName>style.visibility</p:attrName>
                                        </p:attrNameLst>
                                      </p:cBhvr>
                                      <p:to>
                                        <p:strVal val="visible"/>
                                      </p:to>
                                    </p:set>
                                    <p:anim calcmode="lin" valueType="num">
                                      <p:cBhvr>
                                        <p:cTn id="145" dur="1000" fill="hold"/>
                                        <p:tgtEl>
                                          <p:spTgt spid="21527"/>
                                        </p:tgtEl>
                                        <p:attrNameLst>
                                          <p:attrName>ppt_w</p:attrName>
                                        </p:attrNameLst>
                                      </p:cBhvr>
                                      <p:tavLst>
                                        <p:tav tm="0">
                                          <p:val>
                                            <p:fltVal val="0"/>
                                          </p:val>
                                        </p:tav>
                                        <p:tav tm="100000">
                                          <p:val>
                                            <p:strVal val="#ppt_w"/>
                                          </p:val>
                                        </p:tav>
                                      </p:tavLst>
                                    </p:anim>
                                    <p:anim calcmode="lin" valueType="num">
                                      <p:cBhvr>
                                        <p:cTn id="146" dur="1000" fill="hold"/>
                                        <p:tgtEl>
                                          <p:spTgt spid="21527"/>
                                        </p:tgtEl>
                                        <p:attrNameLst>
                                          <p:attrName>ppt_h</p:attrName>
                                        </p:attrNameLst>
                                      </p:cBhvr>
                                      <p:tavLst>
                                        <p:tav tm="0">
                                          <p:val>
                                            <p:fltVal val="0"/>
                                          </p:val>
                                        </p:tav>
                                        <p:tav tm="100000">
                                          <p:val>
                                            <p:strVal val="#ppt_h"/>
                                          </p:val>
                                        </p:tav>
                                      </p:tavLst>
                                    </p:anim>
                                    <p:anim calcmode="lin" valueType="num">
                                      <p:cBhvr>
                                        <p:cTn id="147" dur="1000" fill="hold"/>
                                        <p:tgtEl>
                                          <p:spTgt spid="21527"/>
                                        </p:tgtEl>
                                        <p:attrNameLst>
                                          <p:attrName>style.rotation</p:attrName>
                                        </p:attrNameLst>
                                      </p:cBhvr>
                                      <p:tavLst>
                                        <p:tav tm="0">
                                          <p:val>
                                            <p:fltVal val="90"/>
                                          </p:val>
                                        </p:tav>
                                        <p:tav tm="100000">
                                          <p:val>
                                            <p:fltVal val="0"/>
                                          </p:val>
                                        </p:tav>
                                      </p:tavLst>
                                    </p:anim>
                                    <p:animEffect transition="in" filter="fade">
                                      <p:cBhvr>
                                        <p:cTn id="148" dur="1000"/>
                                        <p:tgtEl>
                                          <p:spTgt spid="2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30725" grpId="0"/>
      <p:bldP spid="21510" grpId="0"/>
      <p:bldP spid="21511" grpId="0"/>
      <p:bldP spid="30728" grpId="0"/>
      <p:bldP spid="21513" grpId="0"/>
      <p:bldP spid="30730" grpId="0"/>
      <p:bldP spid="21515" grpId="0"/>
      <p:bldP spid="30732" grpId="0"/>
      <p:bldP spid="21517" grpId="0" animBg="1"/>
      <p:bldP spid="21518" grpId="0" animBg="1"/>
      <p:bldP spid="21519" grpId="0" animBg="1"/>
      <p:bldP spid="21520" grpId="0" animBg="1"/>
      <p:bldP spid="21521" grpId="0" animBg="1"/>
      <p:bldP spid="30738" grpId="0"/>
      <p:bldP spid="21523" grpId="0" animBg="1"/>
      <p:bldP spid="21524" grpId="0" animBg="1"/>
      <p:bldP spid="30741" grpId="0"/>
      <p:bldP spid="21526" grpId="0"/>
      <p:bldP spid="21527" grpId="0"/>
      <p:bldP spid="30745" grpId="0" animBg="1"/>
      <p:bldP spid="307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占位符 27650"/>
          <p:cNvSpPr>
            <a:spLocks noGrp="1"/>
          </p:cNvSpPr>
          <p:nvPr>
            <p:ph idx="4294967295"/>
          </p:nvPr>
        </p:nvSpPr>
        <p:spPr>
          <a:xfrm>
            <a:off x="816230" y="1252741"/>
            <a:ext cx="10724206" cy="1282516"/>
          </a:xfrm>
        </p:spPr>
        <p:txBody>
          <a:bodyPr anchor="t">
            <a:normAutofit/>
          </a:bodyPr>
          <a:lstStyle/>
          <a:p>
            <a:pPr>
              <a:lnSpc>
                <a:spcPct val="200000"/>
              </a:lnSpc>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观察课本中“子宫内的胎儿、脐带和胎盘”图片，并分析课文中的文字信息，归纳“胎盘为什么能够作为胎儿和母体之间进行物质交换的结构”，过程是怎样的？</a:t>
            </a:r>
          </a:p>
        </p:txBody>
      </p:sp>
      <p:grpSp>
        <p:nvGrpSpPr>
          <p:cNvPr id="27666" name="组合 27665"/>
          <p:cNvGrpSpPr/>
          <p:nvPr/>
        </p:nvGrpSpPr>
        <p:grpSpPr>
          <a:xfrm>
            <a:off x="489357" y="2902832"/>
            <a:ext cx="11377952" cy="2677416"/>
            <a:chOff x="76" y="1921"/>
            <a:chExt cx="5107" cy="1451"/>
          </a:xfrm>
        </p:grpSpPr>
        <p:sp>
          <p:nvSpPr>
            <p:cNvPr id="14339" name="文本框 27651"/>
            <p:cNvSpPr txBox="1"/>
            <p:nvPr/>
          </p:nvSpPr>
          <p:spPr>
            <a:xfrm>
              <a:off x="76" y="1921"/>
              <a:ext cx="5107" cy="1451"/>
            </a:xfrm>
            <a:prstGeom prst="rect">
              <a:avLst/>
            </a:prstGeom>
            <a:noFill/>
            <a:ln w="9525">
              <a:noFill/>
            </a:ln>
          </p:spPr>
          <p:txBody>
            <a:bodyPr wrap="square" anchor="t">
              <a:spAutoFit/>
            </a:bodyPr>
            <a:lstStyle/>
            <a:p>
              <a:pPr defTabSz="1219200"/>
              <a:r>
                <a:rPr lang="zh-CN" altLang="en-US" sz="2400" kern="0" dirty="0">
                  <a:solidFill>
                    <a:srgbClr val="C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代谢废物排出：</a:t>
              </a:r>
            </a:p>
            <a:p>
              <a:pPr defTabSz="1219200"/>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a:p>
              <a:pPr defTabSz="1219200"/>
              <a:r>
                <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胎儿血液          脐动脉        胎盘绒毛毛细血管         母血         子宫静脉       母体</a:t>
              </a:r>
            </a:p>
            <a:p>
              <a:pPr defTabSz="1219200"/>
              <a:endParaRPr lang="zh-CN" altLang="en-US" sz="2400" kern="0" dirty="0">
                <a:solidFill>
                  <a:srgbClr val="0066FF"/>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a:p>
              <a:pPr defTabSz="1219200"/>
              <a:r>
                <a:rPr lang="zh-CN" altLang="en-US" sz="2400" kern="0" dirty="0">
                  <a:solidFill>
                    <a:srgbClr val="0066FF"/>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营养物质及氧气进入：</a:t>
              </a:r>
            </a:p>
            <a:p>
              <a:pPr defTabSz="1219200"/>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a:p>
              <a:pPr defTabSz="1219200"/>
              <a:r>
                <a:rPr lang="zh-CN" altLang="en-US" sz="2400"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胎儿血液         脐静脉          胎盘绒毛毛细血管                             母体血液</a:t>
              </a:r>
            </a:p>
          </p:txBody>
        </p:sp>
        <p:grpSp>
          <p:nvGrpSpPr>
            <p:cNvPr id="14340" name="组合 27663"/>
            <p:cNvGrpSpPr/>
            <p:nvPr/>
          </p:nvGrpSpPr>
          <p:grpSpPr>
            <a:xfrm>
              <a:off x="669" y="2462"/>
              <a:ext cx="3920" cy="790"/>
              <a:chOff x="669" y="2462"/>
              <a:chExt cx="3920" cy="790"/>
            </a:xfrm>
          </p:grpSpPr>
          <p:sp>
            <p:nvSpPr>
              <p:cNvPr id="14341" name="直接连接符 27653"/>
              <p:cNvSpPr/>
              <p:nvPr/>
            </p:nvSpPr>
            <p:spPr>
              <a:xfrm>
                <a:off x="1464" y="2463"/>
                <a:ext cx="24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2" name="直接连接符 27654"/>
              <p:cNvSpPr/>
              <p:nvPr/>
            </p:nvSpPr>
            <p:spPr>
              <a:xfrm>
                <a:off x="4349" y="2463"/>
                <a:ext cx="24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3" name="直接连接符 27655"/>
              <p:cNvSpPr/>
              <p:nvPr/>
            </p:nvSpPr>
            <p:spPr>
              <a:xfrm>
                <a:off x="2914" y="2463"/>
                <a:ext cx="24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4" name="直接连接符 27656"/>
              <p:cNvSpPr/>
              <p:nvPr/>
            </p:nvSpPr>
            <p:spPr>
              <a:xfrm>
                <a:off x="3524" y="2463"/>
                <a:ext cx="24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5" name="直接连接符 27658"/>
              <p:cNvSpPr/>
              <p:nvPr/>
            </p:nvSpPr>
            <p:spPr>
              <a:xfrm>
                <a:off x="717" y="2462"/>
                <a:ext cx="24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6" name="直接连接符 27659"/>
              <p:cNvSpPr/>
              <p:nvPr/>
            </p:nvSpPr>
            <p:spPr>
              <a:xfrm flipH="1">
                <a:off x="669" y="3250"/>
                <a:ext cx="336"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7" name="直接连接符 27660"/>
              <p:cNvSpPr/>
              <p:nvPr/>
            </p:nvSpPr>
            <p:spPr>
              <a:xfrm flipH="1">
                <a:off x="1416" y="3250"/>
                <a:ext cx="336"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48" name="直接连接符 27662"/>
              <p:cNvSpPr/>
              <p:nvPr/>
            </p:nvSpPr>
            <p:spPr>
              <a:xfrm flipH="1">
                <a:off x="2967" y="3252"/>
                <a:ext cx="960" cy="0"/>
              </a:xfrm>
              <a:prstGeom prst="line">
                <a:avLst/>
              </a:prstGeom>
              <a:ln w="9525" cap="flat" cmpd="sng">
                <a:solidFill>
                  <a:schemeClr val="tx1"/>
                </a:solidFill>
                <a:prstDash val="solid"/>
                <a:roun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sp>
        <p:nvSpPr>
          <p:cNvPr id="15" name="Text Box 2"/>
          <p:cNvSpPr txBox="1">
            <a:spLocks noChangeArrowheads="1"/>
          </p:cNvSpPr>
          <p:nvPr/>
        </p:nvSpPr>
        <p:spPr bwMode="auto">
          <a:xfrm>
            <a:off x="2452149" y="5893384"/>
            <a:ext cx="6879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spcBef>
                <a:spcPct val="50000"/>
              </a:spcBef>
              <a:spcAft>
                <a:spcPct val="0"/>
              </a:spcAft>
              <a:defRPr/>
            </a:pPr>
            <a:r>
              <a:rPr lang="zh-CN" altLang="en-US" sz="2400" b="1" dirty="0">
                <a:ea typeface="思源黑体 CN Regular" panose="020B0500000000000000" pitchFamily="34" charset="-122"/>
                <a:cs typeface="Helvetica"/>
                <a:sym typeface="Arial" panose="020B0604020202020204" pitchFamily="34" charset="0"/>
              </a:rPr>
              <a:t>注意：胎儿血液并未和母体血液混合。</a:t>
            </a:r>
          </a:p>
        </p:txBody>
      </p:sp>
      <p:sp>
        <p:nvSpPr>
          <p:cNvPr id="16" name="文本框 15"/>
          <p:cNvSpPr txBox="1"/>
          <p:nvPr/>
        </p:nvSpPr>
        <p:spPr>
          <a:xfrm>
            <a:off x="1222829" y="373743"/>
            <a:ext cx="355738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胚胎的发育及营养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additive="base">
                                        <p:cTn id="7" dur="500" fill="hold"/>
                                        <p:tgtEl>
                                          <p:spTgt spid="27666"/>
                                        </p:tgtEl>
                                        <p:attrNameLst>
                                          <p:attrName>ppt_x</p:attrName>
                                        </p:attrNameLst>
                                      </p:cBhvr>
                                      <p:tavLst>
                                        <p:tav tm="0">
                                          <p:val>
                                            <p:strVal val="#ppt_x"/>
                                          </p:val>
                                        </p:tav>
                                        <p:tav tm="100000">
                                          <p:val>
                                            <p:strVal val="#ppt_x"/>
                                          </p:val>
                                        </p:tav>
                                      </p:tavLst>
                                    </p:anim>
                                    <p:anim calcmode="lin" valueType="num">
                                      <p:cBhvr additive="base">
                                        <p:cTn id="8"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73276" y="1490008"/>
            <a:ext cx="113187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spcBef>
                <a:spcPct val="50000"/>
              </a:spcBef>
              <a:spcAft>
                <a:spcPct val="0"/>
              </a:spcAft>
              <a:defRPr/>
            </a:pPr>
            <a:r>
              <a:rPr lang="zh-CN" altLang="en-US" sz="2400" b="1" dirty="0">
                <a:ea typeface="思源黑体 CN Regular" panose="020B0500000000000000" pitchFamily="34" charset="-122"/>
                <a:cs typeface="Helvetica"/>
                <a:sym typeface="Arial" panose="020B0604020202020204" pitchFamily="34" charset="0"/>
              </a:rPr>
              <a:t>胚胎发育：开始于受精卵的分裂，终止于胎儿的产生。</a:t>
            </a:r>
          </a:p>
        </p:txBody>
      </p:sp>
      <p:sp>
        <p:nvSpPr>
          <p:cNvPr id="29699" name="Text Box 3"/>
          <p:cNvSpPr txBox="1">
            <a:spLocks noChangeArrowheads="1"/>
          </p:cNvSpPr>
          <p:nvPr/>
        </p:nvSpPr>
        <p:spPr bwMode="auto">
          <a:xfrm>
            <a:off x="1222829" y="2186451"/>
            <a:ext cx="11230983" cy="410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0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第</a:t>
            </a:r>
            <a:r>
              <a:rPr lang="en-US" sz="2000" b="1" dirty="0">
                <a:solidFill>
                  <a:srgbClr val="000000"/>
                </a:solidFill>
                <a:ea typeface="思源黑体 CN Regular" panose="020B0500000000000000" pitchFamily="34" charset="-122"/>
                <a:cs typeface="Helvetica"/>
                <a:sym typeface="Arial" panose="020B0604020202020204" pitchFamily="34" charset="0"/>
              </a:rPr>
              <a:t>4</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周（心脏会跳了）</a:t>
            </a:r>
          </a:p>
          <a:p>
            <a:pPr defTabSz="911860" eaLnBrk="1" fontAlgn="base" hangingPunct="1">
              <a:lnSpc>
                <a:spcPct val="20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第</a:t>
            </a:r>
            <a:r>
              <a:rPr lang="en-US" sz="2000" b="1" dirty="0">
                <a:solidFill>
                  <a:srgbClr val="000000"/>
                </a:solidFill>
                <a:ea typeface="思源黑体 CN Regular" panose="020B0500000000000000" pitchFamily="34" charset="-122"/>
                <a:cs typeface="Helvetica"/>
                <a:sym typeface="Arial" panose="020B0604020202020204" pitchFamily="34" charset="0"/>
              </a:rPr>
              <a:t>5</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周（头，眼，手）</a:t>
            </a:r>
          </a:p>
          <a:p>
            <a:pPr defTabSz="911860" eaLnBrk="1" fontAlgn="base" hangingPunct="1">
              <a:lnSpc>
                <a:spcPct val="20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第</a:t>
            </a:r>
            <a:r>
              <a:rPr lang="en-US" sz="2000" b="1" dirty="0">
                <a:solidFill>
                  <a:srgbClr val="000000"/>
                </a:solidFill>
                <a:ea typeface="思源黑体 CN Regular" panose="020B0500000000000000" pitchFamily="34" charset="-122"/>
                <a:cs typeface="Helvetica"/>
                <a:sym typeface="Arial" panose="020B0604020202020204" pitchFamily="34" charset="0"/>
              </a:rPr>
              <a:t>18</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周（吞羊水，弄到消化道）</a:t>
            </a:r>
          </a:p>
          <a:p>
            <a:pPr defTabSz="911860" eaLnBrk="1" fontAlgn="base" hangingPunct="1">
              <a:lnSpc>
                <a:spcPct val="200000"/>
              </a:lnSpc>
              <a:spcBef>
                <a:spcPct val="50000"/>
              </a:spcBef>
              <a:spcAft>
                <a:spcPct val="0"/>
              </a:spcAft>
              <a:defRPr/>
            </a:pPr>
            <a:r>
              <a:rPr lang="zh-CN" altLang="en-US" sz="2000" b="1" dirty="0">
                <a:solidFill>
                  <a:srgbClr val="000000"/>
                </a:solidFill>
                <a:ea typeface="思源黑体 CN Regular" panose="020B0500000000000000" pitchFamily="34" charset="-122"/>
                <a:cs typeface="Helvetica"/>
                <a:sym typeface="Arial" panose="020B0604020202020204" pitchFamily="34" charset="0"/>
              </a:rPr>
              <a:t>第</a:t>
            </a:r>
            <a:r>
              <a:rPr lang="en-US" sz="2000" b="1" dirty="0">
                <a:solidFill>
                  <a:srgbClr val="000000"/>
                </a:solidFill>
                <a:ea typeface="思源黑体 CN Regular" panose="020B0500000000000000" pitchFamily="34" charset="-122"/>
                <a:cs typeface="Helvetica"/>
                <a:sym typeface="Arial" panose="020B0604020202020204" pitchFamily="34" charset="0"/>
              </a:rPr>
              <a:t>20</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周（有头发）</a:t>
            </a:r>
          </a:p>
          <a:p>
            <a:pPr defTabSz="911860" eaLnBrk="1" fontAlgn="base" hangingPunct="1">
              <a:lnSpc>
                <a:spcPct val="200000"/>
              </a:lnSpc>
              <a:spcBef>
                <a:spcPct val="50000"/>
              </a:spcBef>
              <a:spcAft>
                <a:spcPct val="0"/>
              </a:spcAft>
              <a:defRPr/>
            </a:pPr>
            <a:r>
              <a:rPr lang="zh-CN" altLang="en-US" sz="2000" dirty="0">
                <a:ea typeface="思源黑体 CN Regular" panose="020B0500000000000000" pitchFamily="34" charset="-122"/>
                <a:cs typeface="Helvetica"/>
                <a:sym typeface="Arial" panose="020B0604020202020204" pitchFamily="34" charset="0"/>
              </a:rPr>
              <a:t>                    </a:t>
            </a:r>
            <a:r>
              <a:rPr lang="en-US" sz="3200" b="1" dirty="0">
                <a:ea typeface="思源黑体 CN Regular" panose="020B0500000000000000" pitchFamily="34" charset="-122"/>
                <a:cs typeface="Helvetica"/>
                <a:sym typeface="Arial" panose="020B0604020202020204" pitchFamily="34" charset="0"/>
              </a:rPr>
              <a:t>4</a:t>
            </a:r>
            <a:r>
              <a:rPr lang="zh-CN" altLang="en-US" sz="3200" b="1" dirty="0">
                <a:ea typeface="思源黑体 CN Regular" panose="020B0500000000000000" pitchFamily="34" charset="-122"/>
                <a:cs typeface="Helvetica"/>
                <a:sym typeface="Arial" panose="020B0604020202020204" pitchFamily="34" charset="0"/>
              </a:rPr>
              <a:t>周为一个月</a:t>
            </a:r>
          </a:p>
        </p:txBody>
      </p:sp>
      <p:sp>
        <p:nvSpPr>
          <p:cNvPr id="4" name="文本框 3"/>
          <p:cNvSpPr txBox="1"/>
          <p:nvPr/>
        </p:nvSpPr>
        <p:spPr>
          <a:xfrm>
            <a:off x="1222829" y="373743"/>
            <a:ext cx="355738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胚胎的发育及营养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p:cTn id="12" dur="500" fill="hold"/>
                                        <p:tgtEl>
                                          <p:spTgt spid="29699"/>
                                        </p:tgtEl>
                                        <p:attrNameLst>
                                          <p:attrName>ppt_w</p:attrName>
                                        </p:attrNameLst>
                                      </p:cBhvr>
                                      <p:tavLst>
                                        <p:tav tm="0">
                                          <p:val>
                                            <p:fltVal val="0"/>
                                          </p:val>
                                        </p:tav>
                                        <p:tav tm="100000">
                                          <p:val>
                                            <p:strVal val="#ppt_w"/>
                                          </p:val>
                                        </p:tav>
                                      </p:tavLst>
                                    </p:anim>
                                    <p:anim calcmode="lin" valueType="num">
                                      <p:cBhvr>
                                        <p:cTn id="13" dur="500" fill="hold"/>
                                        <p:tgtEl>
                                          <p:spTgt spid="29699"/>
                                        </p:tgtEl>
                                        <p:attrNameLst>
                                          <p:attrName>ppt_h</p:attrName>
                                        </p:attrNameLst>
                                      </p:cBhvr>
                                      <p:tavLst>
                                        <p:tav tm="0">
                                          <p:val>
                                            <p:fltVal val="0"/>
                                          </p:val>
                                        </p:tav>
                                        <p:tav tm="100000">
                                          <p:val>
                                            <p:strVal val="#ppt_h"/>
                                          </p:val>
                                        </p:tav>
                                      </p:tavLst>
                                    </p:anim>
                                    <p:animEffect transition="in" filter="fade">
                                      <p:cBhvr>
                                        <p:cTn id="14"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妊娠3周时的胚胎"/>
          <p:cNvPicPr>
            <a:picLocks noGrp="1" noChangeAspect="1"/>
          </p:cNvPicPr>
          <p:nvPr>
            <p:ph idx="4294967295"/>
          </p:nvPr>
        </p:nvPicPr>
        <p:blipFill rotWithShape="1">
          <a:blip r:embed="rId2"/>
          <a:srcRect t="12132" b="9937"/>
          <a:stretch>
            <a:fillRect/>
          </a:stretch>
        </p:blipFill>
        <p:spPr>
          <a:xfrm>
            <a:off x="0" y="7938"/>
            <a:ext cx="12192000" cy="6842125"/>
          </a:xfrm>
          <a:prstGeom prst="rect">
            <a:avLst/>
          </a:prstGeom>
          <a:noFill/>
        </p:spPr>
      </p:pic>
      <p:sp>
        <p:nvSpPr>
          <p:cNvPr id="31747" name="Text Box 3"/>
          <p:cNvSpPr txBox="1">
            <a:spLocks noChangeArrowheads="1"/>
          </p:cNvSpPr>
          <p:nvPr/>
        </p:nvSpPr>
        <p:spPr bwMode="auto">
          <a:xfrm>
            <a:off x="523875" y="5312578"/>
            <a:ext cx="11210925" cy="7429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21920" tIns="60960" rIns="121920" bIns="60960" rtlCol="0" anchor="ctr">
            <a:normAutofit/>
          </a:bodyPr>
          <a:lstStyle/>
          <a:p>
            <a:pPr algn="ctr" defTabSz="1219200">
              <a:lnSpc>
                <a:spcPct val="90000"/>
              </a:lnSpc>
              <a:spcBef>
                <a:spcPct val="0"/>
              </a:spcBef>
              <a:spcAft>
                <a:spcPts val="800"/>
              </a:spcAft>
              <a:defRPr/>
            </a:pPr>
            <a:r>
              <a:rPr lang="zh-CN" altLang="en-US" sz="3600" b="1">
                <a:solidFill>
                  <a:srgbClr val="000000">
                    <a:lumMod val="85000"/>
                    <a:lumOff val="15000"/>
                  </a:srgbClr>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mj-cs"/>
                <a:sym typeface="Arial" panose="020B0604020202020204" pitchFamily="34" charset="0"/>
              </a:rPr>
              <a:t>妊娠</a:t>
            </a:r>
            <a:r>
              <a:rPr lang="en-US" sz="3600" b="1">
                <a:solidFill>
                  <a:srgbClr val="000000">
                    <a:lumMod val="85000"/>
                    <a:lumOff val="15000"/>
                  </a:srgbClr>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mj-cs"/>
                <a:sym typeface="Arial" panose="020B0604020202020204" pitchFamily="34" charset="0"/>
              </a:rPr>
              <a:t>3</a:t>
            </a:r>
            <a:r>
              <a:rPr lang="zh-CN" altLang="en-US" sz="3600" b="1">
                <a:solidFill>
                  <a:srgbClr val="000000">
                    <a:lumMod val="85000"/>
                    <a:lumOff val="15000"/>
                  </a:srgbClr>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mj-cs"/>
                <a:sym typeface="Arial" panose="020B0604020202020204" pitchFamily="34" charset="0"/>
              </a:rPr>
              <a:t>周时的胚胎</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3" descr="import84161_3"/>
          <p:cNvPicPr>
            <a:picLocks noChangeAspect="1"/>
          </p:cNvPicPr>
          <p:nvPr/>
        </p:nvPicPr>
        <p:blipFill rotWithShape="1">
          <a:blip r:embed="rId2"/>
          <a:srcRect t="13096" r="-1" b="31355"/>
          <a:stretch>
            <a:fillRect/>
          </a:stretch>
        </p:blipFill>
        <p:spPr>
          <a:xfrm>
            <a:off x="27" y="8480"/>
            <a:ext cx="12191973" cy="6841053"/>
          </a:xfrm>
          <a:prstGeom prst="rect">
            <a:avLst/>
          </a:prstGeom>
          <a:noFill/>
        </p:spPr>
      </p:pic>
      <p:sp>
        <p:nvSpPr>
          <p:cNvPr id="24579" name="Text Box 4"/>
          <p:cNvSpPr txBox="1"/>
          <p:nvPr/>
        </p:nvSpPr>
        <p:spPr>
          <a:xfrm>
            <a:off x="523875" y="5312578"/>
            <a:ext cx="11210925" cy="742996"/>
          </a:xfrm>
          <a:prstGeom prst="rect">
            <a:avLst/>
          </a:prstGeom>
        </p:spPr>
        <p:txBody>
          <a:bodyPr vert="horz" lIns="121920" tIns="60960" rIns="121920" bIns="60960" rtlCol="0" anchor="ctr">
            <a:normAutofit/>
          </a:bodyPr>
          <a:lstStyle/>
          <a:p>
            <a:pPr algn="ctr" defTabSz="1219200">
              <a:lnSpc>
                <a:spcPct val="90000"/>
              </a:lnSpc>
              <a:spcBef>
                <a:spcPct val="0"/>
              </a:spcBef>
              <a:spcAft>
                <a:spcPts val="800"/>
              </a:spcAft>
            </a:pPr>
            <a:r>
              <a:rPr lang="en-US" altLang="zh-CN" sz="3600">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 </a:t>
            </a:r>
            <a:r>
              <a:rPr lang="en-US" altLang="zh-CN" sz="3600"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5</a:t>
            </a:r>
            <a:r>
              <a:rPr lang="zh-CN" altLang="en-US" sz="3600"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周的胚胎</a:t>
            </a:r>
            <a:r>
              <a:rPr lang="zh-CN" altLang="en-US" sz="3600">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（有头、眼、手）</a:t>
            </a:r>
          </a:p>
        </p:txBody>
      </p:sp>
      <p:sp>
        <p:nvSpPr>
          <p:cNvPr id="24580" name="Text Box 5"/>
          <p:cNvSpPr txBox="1"/>
          <p:nvPr/>
        </p:nvSpPr>
        <p:spPr>
          <a:xfrm>
            <a:off x="6628084" y="4800381"/>
            <a:ext cx="3648569" cy="460575"/>
          </a:xfrm>
          <a:prstGeom prst="rect">
            <a:avLst/>
          </a:prstGeom>
          <a:noFill/>
          <a:ln w="9525">
            <a:noFill/>
          </a:ln>
        </p:spPr>
        <p:txBody>
          <a:bodyPr>
            <a:spAutoFit/>
          </a:bodyPr>
          <a:lstStyle/>
          <a:p>
            <a:pPr defTabSz="1219200">
              <a:spcBef>
                <a:spcPct val="50000"/>
              </a:spcBef>
            </a:pPr>
            <a:r>
              <a:rPr lang="en-US" altLang="zh-CN"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embgro7"/>
          <p:cNvPicPr>
            <a:picLocks noChangeAspect="1"/>
          </p:cNvPicPr>
          <p:nvPr/>
        </p:nvPicPr>
        <p:blipFill rotWithShape="1">
          <a:blip r:embed="rId2"/>
          <a:srcRect t="12087" b="12088"/>
          <a:stretch>
            <a:fillRect/>
          </a:stretch>
        </p:blipFill>
        <p:spPr>
          <a:xfrm>
            <a:off x="0" y="8467"/>
            <a:ext cx="12191973" cy="6841053"/>
          </a:xfrm>
          <a:prstGeom prst="rect">
            <a:avLst/>
          </a:prstGeom>
          <a:noFill/>
        </p:spPr>
      </p:pic>
      <p:sp>
        <p:nvSpPr>
          <p:cNvPr id="25604" name="Text Box 4"/>
          <p:cNvSpPr txBox="1"/>
          <p:nvPr/>
        </p:nvSpPr>
        <p:spPr>
          <a:xfrm>
            <a:off x="523875" y="5312578"/>
            <a:ext cx="11210925" cy="742996"/>
          </a:xfrm>
          <a:prstGeom prst="rect">
            <a:avLst/>
          </a:prstGeom>
        </p:spPr>
        <p:txBody>
          <a:bodyPr vert="horz" lIns="121920" tIns="60960" rIns="121920" bIns="60960" rtlCol="0" anchor="ctr">
            <a:normAutofit fontScale="92500"/>
          </a:bodyPr>
          <a:lstStyle/>
          <a:p>
            <a:pPr algn="ctr" defTabSz="1219200">
              <a:lnSpc>
                <a:spcPct val="90000"/>
              </a:lnSpc>
              <a:spcBef>
                <a:spcPct val="0"/>
              </a:spcBef>
              <a:spcAft>
                <a:spcPts val="800"/>
              </a:spcAft>
            </a:pPr>
            <a:r>
              <a:rPr lang="zh-CN" altLang="en-US"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胚胎发育到第二个月末</a:t>
            </a:r>
            <a:r>
              <a:rPr lang="en-US" altLang="zh-CN"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a:t>
            </a:r>
            <a:r>
              <a:rPr lang="zh-CN" altLang="en-US"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外貌已初具人形</a:t>
            </a:r>
            <a:r>
              <a:rPr lang="en-US" altLang="zh-CN"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a:t>
            </a:r>
            <a:r>
              <a:rPr lang="zh-CN" altLang="en-US"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从这时起一直到出生前的胚胎叫胎儿</a:t>
            </a:r>
            <a:r>
              <a:rPr lang="en-US" altLang="zh-CN" sz="2535" b="1">
                <a:solidFill>
                  <a:srgbClr val="000000">
                    <a:lumMod val="85000"/>
                    <a:lumOff val="15000"/>
                  </a:srgbClr>
                </a:solidFill>
                <a:latin typeface="Arial" panose="020B0604020202020204" pitchFamily="34" charset="0"/>
                <a:ea typeface="思源黑体 CN Regular" panose="020B0500000000000000" pitchFamily="34" charset="-122"/>
                <a:cs typeface="+mj-cs"/>
                <a:sym typeface="Arial" panose="020B0604020202020204" pitchFamily="34" charset="0"/>
              </a:rPr>
              <a:t>.</a:t>
            </a:r>
          </a:p>
        </p:txBody>
      </p:sp>
      <p:sp>
        <p:nvSpPr>
          <p:cNvPr id="33795" name="Rectangle 3"/>
          <p:cNvSpPr>
            <a:spLocks noChangeArrowheads="1"/>
          </p:cNvSpPr>
          <p:nvPr/>
        </p:nvSpPr>
        <p:spPr bwMode="auto">
          <a:xfrm>
            <a:off x="10995739" y="-25551"/>
            <a:ext cx="739061" cy="52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妊</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娠</a:t>
            </a:r>
          </a:p>
          <a:p>
            <a:pPr defTabSz="911860" fontAlgn="base">
              <a:spcBef>
                <a:spcPct val="0"/>
              </a:spcBef>
              <a:spcAft>
                <a:spcPts val="800"/>
              </a:spcAft>
              <a:defRPr/>
            </a:pPr>
            <a:r>
              <a:rPr 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 6</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周</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时</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的</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胚</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胎</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2829" y="373743"/>
            <a:ext cx="3363421"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第二节  人的生殖</a:t>
            </a:r>
          </a:p>
        </p:txBody>
      </p:sp>
      <p:sp>
        <p:nvSpPr>
          <p:cNvPr id="3" name="Text Box 7"/>
          <p:cNvSpPr txBox="1">
            <a:spLocks noChangeArrowheads="1"/>
          </p:cNvSpPr>
          <p:nvPr/>
        </p:nvSpPr>
        <p:spPr bwMode="auto">
          <a:xfrm>
            <a:off x="889002" y="1683256"/>
            <a:ext cx="2780956" cy="584775"/>
          </a:xfrm>
          <a:prstGeom prst="rect">
            <a:avLst/>
          </a:prstGeom>
          <a:solidFill>
            <a:schemeClr val="bg1">
              <a:lumMod val="95000"/>
            </a:schemeClr>
          </a:solidFill>
          <a:ln w="9525">
            <a:noFill/>
            <a:miter lim="800000"/>
          </a:ln>
        </p:spPr>
        <p:txBody>
          <a:bodyPr wrap="square">
            <a:spAutoFit/>
          </a:bodyPr>
          <a:lstStyle/>
          <a:p>
            <a:pPr algn="dist">
              <a:spcBef>
                <a:spcPct val="50000"/>
              </a:spcBef>
            </a:pP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学习目标</a:t>
            </a:r>
          </a:p>
        </p:txBody>
      </p:sp>
      <p:sp>
        <p:nvSpPr>
          <p:cNvPr id="5" name="Text Box 6"/>
          <p:cNvSpPr txBox="1">
            <a:spLocks noChangeArrowheads="1"/>
          </p:cNvSpPr>
          <p:nvPr/>
        </p:nvSpPr>
        <p:spPr bwMode="auto">
          <a:xfrm>
            <a:off x="889001" y="2501528"/>
            <a:ext cx="8820472" cy="3310330"/>
          </a:xfrm>
          <a:prstGeom prst="rect">
            <a:avLst/>
          </a:prstGeom>
          <a:noFill/>
          <a:ln w="9525">
            <a:noFill/>
            <a:miter lim="800000"/>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ct val="50000"/>
              </a:spcBef>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、概述男性和女性生殖系统的结构，并说出它们的功能，并能描述受精过程和胚胎发育的过程。</a:t>
            </a:r>
          </a:p>
          <a:p>
            <a:pPr>
              <a:lnSpc>
                <a:spcPct val="200000"/>
              </a:lnSpc>
              <a:spcBef>
                <a:spcPct val="50000"/>
              </a:spcBef>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、通过本节的学习，树立正确的伦理观和价值观。</a:t>
            </a:r>
          </a:p>
          <a:p>
            <a:pPr>
              <a:lnSpc>
                <a:spcPct val="200000"/>
              </a:lnSpc>
              <a:spcBef>
                <a:spcPct val="50000"/>
              </a:spcBef>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、增强珍爱生命、孝敬父母的情感。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9"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5">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6"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626" name="Picture 2" descr="import84162_3"/>
          <p:cNvPicPr>
            <a:picLocks noChangeAspect="1"/>
          </p:cNvPicPr>
          <p:nvPr/>
        </p:nvPicPr>
        <p:blipFill rotWithShape="1">
          <a:blip r:embed="rId2"/>
          <a:srcRect t="40896" b="17198"/>
          <a:stretch>
            <a:fillRect/>
          </a:stretch>
        </p:blipFill>
        <p:spPr>
          <a:xfrm rot="21480000">
            <a:off x="-287057" y="-390852"/>
            <a:ext cx="15169903" cy="7372967"/>
          </a:xfrm>
          <a:prstGeom prst="rect">
            <a:avLst/>
          </a:prstGeom>
          <a:noFill/>
        </p:spPr>
      </p:pic>
      <p:sp>
        <p:nvSpPr>
          <p:cNvPr id="26627" name="Text Box 5"/>
          <p:cNvSpPr txBox="1"/>
          <p:nvPr/>
        </p:nvSpPr>
        <p:spPr>
          <a:xfrm>
            <a:off x="6856120" y="4721202"/>
            <a:ext cx="3648569" cy="460575"/>
          </a:xfrm>
          <a:prstGeom prst="rect">
            <a:avLst/>
          </a:prstGeom>
          <a:noFill/>
          <a:ln w="9525">
            <a:noFill/>
          </a:ln>
        </p:spPr>
        <p:txBody>
          <a:bodyPr>
            <a:spAutoFit/>
          </a:bodyPr>
          <a:lstStyle/>
          <a:p>
            <a:pPr defTabSz="1219200">
              <a:spcBef>
                <a:spcPct val="50000"/>
              </a:spcBef>
            </a:pPr>
            <a:r>
              <a:rPr lang="en-US" altLang="zh-CN"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p>
        </p:txBody>
      </p:sp>
      <p:sp>
        <p:nvSpPr>
          <p:cNvPr id="34820" name="Rectangle 6"/>
          <p:cNvSpPr>
            <a:spLocks noChangeArrowheads="1"/>
          </p:cNvSpPr>
          <p:nvPr/>
        </p:nvSpPr>
        <p:spPr bwMode="auto">
          <a:xfrm>
            <a:off x="4560947" y="4867086"/>
            <a:ext cx="6268419"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1860" fontAlgn="base">
              <a:spcBef>
                <a:spcPct val="50000"/>
              </a:spcBef>
              <a:spcAft>
                <a:spcPct val="0"/>
              </a:spcAft>
              <a:defRPr/>
            </a:pPr>
            <a:r>
              <a:rPr lang="en-US" sz="3590"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10</a:t>
            </a:r>
            <a:r>
              <a:rPr lang="zh-CN" altLang="en-US" sz="3590"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周的胎儿（已初具人形）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妊娠11周时的胚胎"/>
          <p:cNvPicPr>
            <a:picLocks noGrp="1" noChangeAspect="1"/>
          </p:cNvPicPr>
          <p:nvPr>
            <p:ph idx="4294967295"/>
          </p:nvPr>
        </p:nvPicPr>
        <p:blipFill rotWithShape="1">
          <a:blip r:embed="rId2"/>
          <a:srcRect t="19657" r="2" b="13335"/>
          <a:stretch>
            <a:fillRect/>
          </a:stretch>
        </p:blipFill>
        <p:spPr>
          <a:xfrm>
            <a:off x="0" y="7938"/>
            <a:ext cx="12192000" cy="6842125"/>
          </a:xfrm>
          <a:prstGeom prst="rect">
            <a:avLst/>
          </a:prstGeom>
          <a:noFill/>
        </p:spPr>
      </p:pic>
      <p:sp>
        <p:nvSpPr>
          <p:cNvPr id="35843" name="Rectangle 3"/>
          <p:cNvSpPr>
            <a:spLocks noChangeArrowheads="1"/>
          </p:cNvSpPr>
          <p:nvPr/>
        </p:nvSpPr>
        <p:spPr bwMode="auto">
          <a:xfrm>
            <a:off x="8929290" y="1131143"/>
            <a:ext cx="967745" cy="512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妊</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娠</a:t>
            </a:r>
          </a:p>
          <a:p>
            <a:pPr defTabSz="911860" fontAlgn="base">
              <a:spcBef>
                <a:spcPct val="0"/>
              </a:spcBef>
              <a:spcAft>
                <a:spcPts val="800"/>
              </a:spcAft>
              <a:defRPr/>
            </a:pPr>
            <a:r>
              <a:rPr 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11</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周</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时</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的</a:t>
            </a:r>
          </a:p>
          <a:p>
            <a:pPr defTabSz="911860" fontAlgn="base">
              <a:spcBef>
                <a:spcPct val="0"/>
              </a:spcBef>
              <a:spcAft>
                <a:spcPts val="800"/>
              </a:spcAft>
              <a:defRPr/>
            </a:pPr>
            <a:r>
              <a:rPr lang="zh-CN" altLang="en-US" sz="3590" b="1" dirty="0">
                <a:solidFill>
                  <a:srgbClr val="F2F2F2"/>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胎儿</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妊娠18周时的胚胎"/>
          <p:cNvPicPr>
            <a:picLocks noGrp="1" noChangeAspect="1"/>
          </p:cNvPicPr>
          <p:nvPr>
            <p:ph idx="4294967295"/>
          </p:nvPr>
        </p:nvPicPr>
        <p:blipFill>
          <a:blip r:embed="rId2"/>
          <a:srcRect t="1392" r="1973"/>
          <a:stretch>
            <a:fillRect/>
          </a:stretch>
        </p:blipFill>
        <p:spPr>
          <a:xfrm>
            <a:off x="5168900" y="1168289"/>
            <a:ext cx="5880100" cy="4735624"/>
          </a:xfrm>
          <a:prstGeom prst="rect">
            <a:avLst/>
          </a:prstGeom>
        </p:spPr>
      </p:pic>
      <p:sp>
        <p:nvSpPr>
          <p:cNvPr id="37891" name="Rectangle 3"/>
          <p:cNvSpPr>
            <a:spLocks noChangeArrowheads="1"/>
          </p:cNvSpPr>
          <p:nvPr/>
        </p:nvSpPr>
        <p:spPr bwMode="auto">
          <a:xfrm>
            <a:off x="2295408" y="1271704"/>
            <a:ext cx="745867" cy="451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妊</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娠</a:t>
            </a:r>
          </a:p>
          <a:p>
            <a:pPr defTabSz="911860" fontAlgn="base">
              <a:spcBef>
                <a:spcPct val="0"/>
              </a:spcBef>
              <a:spcAft>
                <a:spcPct val="0"/>
              </a:spcAft>
              <a:defRPr/>
            </a:pPr>
            <a:r>
              <a:rPr 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18</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周</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时</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的</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胎</a:t>
            </a:r>
          </a:p>
          <a:p>
            <a:pPr defTabSz="911860" fontAlgn="base">
              <a:spcBef>
                <a:spcPct val="0"/>
              </a:spcBef>
              <a:spcAft>
                <a:spcPct val="0"/>
              </a:spcAft>
              <a:defRPr/>
            </a:pPr>
            <a:r>
              <a:rPr lang="zh-CN" altLang="en-US" sz="3590" b="1" dirty="0">
                <a:solidFill>
                  <a:srgbClr val="00206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儿</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port84164_3"/>
          <p:cNvPicPr>
            <a:picLocks noChangeAspect="1"/>
          </p:cNvPicPr>
          <p:nvPr/>
        </p:nvPicPr>
        <p:blipFill>
          <a:blip r:embed="rId2">
            <a:clrChange>
              <a:clrFrom>
                <a:srgbClr val="F4F8FB"/>
              </a:clrFrom>
              <a:clrTo>
                <a:srgbClr val="F4F8FB">
                  <a:alpha val="0"/>
                </a:srgbClr>
              </a:clrTo>
            </a:clrChange>
          </a:blip>
          <a:srcRect t="4105" b="1497"/>
          <a:stretch>
            <a:fillRect/>
          </a:stretch>
        </p:blipFill>
        <p:spPr>
          <a:xfrm>
            <a:off x="2399467" y="1128702"/>
            <a:ext cx="7023934" cy="2517889"/>
          </a:xfrm>
          <a:prstGeom prst="rect">
            <a:avLst/>
          </a:prstGeom>
        </p:spPr>
      </p:pic>
      <p:sp>
        <p:nvSpPr>
          <p:cNvPr id="38915" name="Text Box 3"/>
          <p:cNvSpPr txBox="1">
            <a:spLocks noChangeArrowheads="1"/>
          </p:cNvSpPr>
          <p:nvPr/>
        </p:nvSpPr>
        <p:spPr bwMode="auto">
          <a:xfrm>
            <a:off x="3064156" y="3725028"/>
            <a:ext cx="5694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defTabSz="911860" eaLnBrk="1" fontAlgn="base" hangingPunct="1">
              <a:spcBef>
                <a:spcPct val="50000"/>
              </a:spcBef>
              <a:spcAft>
                <a:spcPct val="0"/>
              </a:spcAft>
              <a:defRPr/>
            </a:pPr>
            <a:r>
              <a:rPr lang="zh-CN" altLang="en-US" sz="2400" b="1"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子宫内的胎儿 脐带和胎盘</a:t>
            </a:r>
          </a:p>
        </p:txBody>
      </p:sp>
      <p:sp>
        <p:nvSpPr>
          <p:cNvPr id="38916" name="Text Box 4"/>
          <p:cNvSpPr txBox="1">
            <a:spLocks noChangeArrowheads="1"/>
          </p:cNvSpPr>
          <p:nvPr/>
        </p:nvSpPr>
        <p:spPr bwMode="auto">
          <a:xfrm>
            <a:off x="698499" y="4417531"/>
            <a:ext cx="10744201" cy="18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00000"/>
              </a:lnSpc>
              <a:spcBef>
                <a:spcPct val="50000"/>
              </a:spcBef>
              <a:spcAft>
                <a:spcPct val="0"/>
              </a:spcAft>
              <a:defRPr/>
            </a:pPr>
            <a:r>
              <a:rPr lang="en-US" sz="1600" dirty="0">
                <a:ea typeface="思源黑体 CN Regular" panose="020B0500000000000000" pitchFamily="34" charset="-122"/>
                <a:cs typeface="Helvetica"/>
                <a:sym typeface="Arial" panose="020B0604020202020204" pitchFamily="34" charset="0"/>
              </a:rPr>
              <a:t>         </a:t>
            </a:r>
            <a:r>
              <a:rPr lang="zh-CN" altLang="en-US" sz="2000"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婴儿通过胎盘和脐带从母体中获得所需要的</a:t>
            </a:r>
            <a:r>
              <a:rPr lang="zh-CN" altLang="en-US" sz="2000" u="sng"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营养物质和氧气</a:t>
            </a:r>
            <a:r>
              <a:rPr lang="zh-CN" altLang="en-US" sz="2000"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。羊水腔里面约有</a:t>
            </a:r>
            <a:r>
              <a:rPr lang="en-US" sz="2000"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1000-2000</a:t>
            </a:r>
            <a:r>
              <a:rPr lang="zh-CN" altLang="en-US" sz="2000" dirty="0">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毫升的羊水。（羊水由羊水膜分泌，尿液，母亲的血液）多余的羊水靠婴儿吞下去。通过羊水的抽取可检测是男孩或是女孩。</a:t>
            </a:r>
          </a:p>
        </p:txBody>
      </p:sp>
      <p:sp>
        <p:nvSpPr>
          <p:cNvPr id="5" name="文本框 4"/>
          <p:cNvSpPr txBox="1"/>
          <p:nvPr/>
        </p:nvSpPr>
        <p:spPr>
          <a:xfrm>
            <a:off x="1222829" y="373743"/>
            <a:ext cx="355738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胚胎的发育及营养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fltVal val="0"/>
                                          </p:val>
                                        </p:tav>
                                        <p:tav tm="100000">
                                          <p:val>
                                            <p:strVal val="#ppt_h"/>
                                          </p:val>
                                        </p:tav>
                                      </p:tavLst>
                                    </p:anim>
                                    <p:animEffect transition="in" filter="fade">
                                      <p:cBhvr>
                                        <p:cTn id="14" dur="500"/>
                                        <p:tgtEl>
                                          <p:spTgt spid="389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p:cTn id="17" dur="500" fill="hold"/>
                                        <p:tgtEl>
                                          <p:spTgt spid="38916"/>
                                        </p:tgtEl>
                                        <p:attrNameLst>
                                          <p:attrName>ppt_w</p:attrName>
                                        </p:attrNameLst>
                                      </p:cBhvr>
                                      <p:tavLst>
                                        <p:tav tm="0">
                                          <p:val>
                                            <p:fltVal val="0"/>
                                          </p:val>
                                        </p:tav>
                                        <p:tav tm="100000">
                                          <p:val>
                                            <p:strVal val="#ppt_w"/>
                                          </p:val>
                                        </p:tav>
                                      </p:tavLst>
                                    </p:anim>
                                    <p:anim calcmode="lin" valueType="num">
                                      <p:cBhvr>
                                        <p:cTn id="18" dur="500" fill="hold"/>
                                        <p:tgtEl>
                                          <p:spTgt spid="38916"/>
                                        </p:tgtEl>
                                        <p:attrNameLst>
                                          <p:attrName>ppt_h</p:attrName>
                                        </p:attrNameLst>
                                      </p:cBhvr>
                                      <p:tavLst>
                                        <p:tav tm="0">
                                          <p:val>
                                            <p:fltVal val="0"/>
                                          </p:val>
                                        </p:tav>
                                        <p:tav tm="100000">
                                          <p:val>
                                            <p:strVal val="#ppt_h"/>
                                          </p:val>
                                        </p:tav>
                                      </p:tavLst>
                                    </p:anim>
                                    <p:animEffect transition="in" filter="fade">
                                      <p:cBhvr>
                                        <p:cTn id="19"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port84141_3"/>
          <p:cNvPicPr>
            <a:picLocks noChangeAspect="1"/>
          </p:cNvPicPr>
          <p:nvPr/>
        </p:nvPicPr>
        <p:blipFill>
          <a:blip r:embed="rId2"/>
          <a:stretch>
            <a:fillRect/>
          </a:stretch>
        </p:blipFill>
        <p:spPr>
          <a:xfrm>
            <a:off x="2756229" y="1446440"/>
            <a:ext cx="6679541" cy="2031733"/>
          </a:xfrm>
          <a:prstGeom prst="rect">
            <a:avLst/>
          </a:prstGeom>
          <a:noFill/>
          <a:ln w="9525">
            <a:noFill/>
          </a:ln>
        </p:spPr>
      </p:pic>
      <p:pic>
        <p:nvPicPr>
          <p:cNvPr id="31747" name="Picture 3" descr="H006T011"/>
          <p:cNvPicPr>
            <a:picLocks noChangeAspect="1"/>
          </p:cNvPicPr>
          <p:nvPr/>
        </p:nvPicPr>
        <p:blipFill>
          <a:blip r:embed="rId3"/>
          <a:srcRect r="2446" b="5353"/>
          <a:stretch>
            <a:fillRect/>
          </a:stretch>
        </p:blipFill>
        <p:spPr>
          <a:xfrm>
            <a:off x="3967668" y="3869235"/>
            <a:ext cx="4484699" cy="2128332"/>
          </a:xfrm>
          <a:prstGeom prst="rect">
            <a:avLst/>
          </a:prstGeom>
          <a:noFill/>
          <a:ln w="9525">
            <a:noFill/>
          </a:ln>
        </p:spPr>
      </p:pic>
      <p:sp>
        <p:nvSpPr>
          <p:cNvPr id="39940" name="Text Box 4"/>
          <p:cNvSpPr txBox="1">
            <a:spLocks noChangeArrowheads="1"/>
          </p:cNvSpPr>
          <p:nvPr/>
        </p:nvSpPr>
        <p:spPr bwMode="auto">
          <a:xfrm>
            <a:off x="3777639" y="3439203"/>
            <a:ext cx="4636723" cy="39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defTabSz="911860" eaLnBrk="1" fontAlgn="base" hangingPunct="1">
              <a:spcBef>
                <a:spcPct val="50000"/>
              </a:spcBef>
              <a:spcAft>
                <a:spcPct val="0"/>
              </a:spcAft>
              <a:defRPr/>
            </a:pPr>
            <a:r>
              <a:rPr lang="zh-CN" altLang="en-US" sz="1995"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分娩的大致过程</a:t>
            </a:r>
          </a:p>
        </p:txBody>
      </p:sp>
      <p:sp>
        <p:nvSpPr>
          <p:cNvPr id="39941" name="Text Box 5"/>
          <p:cNvSpPr txBox="1">
            <a:spLocks noChangeArrowheads="1"/>
          </p:cNvSpPr>
          <p:nvPr/>
        </p:nvSpPr>
        <p:spPr bwMode="auto">
          <a:xfrm>
            <a:off x="3435586" y="5997567"/>
            <a:ext cx="5548865" cy="39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spcBef>
                <a:spcPct val="50000"/>
              </a:spcBef>
              <a:spcAft>
                <a:spcPct val="0"/>
              </a:spcAft>
              <a:defRPr/>
            </a:pPr>
            <a:r>
              <a:rPr lang="zh-CN" altLang="en-US" sz="1995" b="1">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小孩出生时第一声啼哭的原因</a:t>
            </a:r>
          </a:p>
        </p:txBody>
      </p:sp>
      <p:sp>
        <p:nvSpPr>
          <p:cNvPr id="39943" name="Text Box 7"/>
          <p:cNvSpPr txBox="1">
            <a:spLocks noChangeArrowheads="1"/>
          </p:cNvSpPr>
          <p:nvPr/>
        </p:nvSpPr>
        <p:spPr bwMode="auto">
          <a:xfrm>
            <a:off x="10088415" y="2944582"/>
            <a:ext cx="491673" cy="21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spcBef>
                <a:spcPct val="50000"/>
              </a:spcBef>
              <a:spcAft>
                <a:spcPct val="0"/>
              </a:spcAft>
              <a:defRPr/>
            </a:pPr>
            <a:r>
              <a:rPr lang="en-US" sz="1995"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7</a:t>
            </a:r>
            <a:r>
              <a:rPr lang="zh-CN" altLang="en-US" sz="1995" b="1"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个月的称为早产</a:t>
            </a:r>
          </a:p>
        </p:txBody>
      </p:sp>
      <p:sp>
        <p:nvSpPr>
          <p:cNvPr id="9" name="文本框 8"/>
          <p:cNvSpPr txBox="1"/>
          <p:nvPr/>
        </p:nvSpPr>
        <p:spPr>
          <a:xfrm>
            <a:off x="1222829" y="373743"/>
            <a:ext cx="10291600"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分娩</a:t>
            </a:r>
            <a:r>
              <a:rPr lang="en-US" altLang="zh-CN"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胎儿发育成熟后，通过母体的阴道产出的过程。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par>
                                <p:cTn id="10" presetID="53" presetClass="entr" presetSubtype="16" fill="hold" nodeType="with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500" fill="hold"/>
                                        <p:tgtEl>
                                          <p:spTgt spid="31747"/>
                                        </p:tgtEl>
                                        <p:attrNameLst>
                                          <p:attrName>ppt_w</p:attrName>
                                        </p:attrNameLst>
                                      </p:cBhvr>
                                      <p:tavLst>
                                        <p:tav tm="0">
                                          <p:val>
                                            <p:fltVal val="0"/>
                                          </p:val>
                                        </p:tav>
                                        <p:tav tm="100000">
                                          <p:val>
                                            <p:strVal val="#ppt_w"/>
                                          </p:val>
                                        </p:tav>
                                      </p:tavLst>
                                    </p:anim>
                                    <p:anim calcmode="lin" valueType="num">
                                      <p:cBhvr>
                                        <p:cTn id="13" dur="500" fill="hold"/>
                                        <p:tgtEl>
                                          <p:spTgt spid="31747"/>
                                        </p:tgtEl>
                                        <p:attrNameLst>
                                          <p:attrName>ppt_h</p:attrName>
                                        </p:attrNameLst>
                                      </p:cBhvr>
                                      <p:tavLst>
                                        <p:tav tm="0">
                                          <p:val>
                                            <p:fltVal val="0"/>
                                          </p:val>
                                        </p:tav>
                                        <p:tav tm="100000">
                                          <p:val>
                                            <p:strVal val="#ppt_h"/>
                                          </p:val>
                                        </p:tav>
                                      </p:tavLst>
                                    </p:anim>
                                    <p:animEffect transition="in" filter="fade">
                                      <p:cBhvr>
                                        <p:cTn id="14" dur="500"/>
                                        <p:tgtEl>
                                          <p:spTgt spid="317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500" fill="hold"/>
                                        <p:tgtEl>
                                          <p:spTgt spid="39940"/>
                                        </p:tgtEl>
                                        <p:attrNameLst>
                                          <p:attrName>ppt_w</p:attrName>
                                        </p:attrNameLst>
                                      </p:cBhvr>
                                      <p:tavLst>
                                        <p:tav tm="0">
                                          <p:val>
                                            <p:fltVal val="0"/>
                                          </p:val>
                                        </p:tav>
                                        <p:tav tm="100000">
                                          <p:val>
                                            <p:strVal val="#ppt_w"/>
                                          </p:val>
                                        </p:tav>
                                      </p:tavLst>
                                    </p:anim>
                                    <p:anim calcmode="lin" valueType="num">
                                      <p:cBhvr>
                                        <p:cTn id="18" dur="500" fill="hold"/>
                                        <p:tgtEl>
                                          <p:spTgt spid="39940"/>
                                        </p:tgtEl>
                                        <p:attrNameLst>
                                          <p:attrName>ppt_h</p:attrName>
                                        </p:attrNameLst>
                                      </p:cBhvr>
                                      <p:tavLst>
                                        <p:tav tm="0">
                                          <p:val>
                                            <p:fltVal val="0"/>
                                          </p:val>
                                        </p:tav>
                                        <p:tav tm="100000">
                                          <p:val>
                                            <p:strVal val="#ppt_h"/>
                                          </p:val>
                                        </p:tav>
                                      </p:tavLst>
                                    </p:anim>
                                    <p:animEffect transition="in" filter="fade">
                                      <p:cBhvr>
                                        <p:cTn id="19" dur="500"/>
                                        <p:tgtEl>
                                          <p:spTgt spid="399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941"/>
                                        </p:tgtEl>
                                        <p:attrNameLst>
                                          <p:attrName>style.visibility</p:attrName>
                                        </p:attrNameLst>
                                      </p:cBhvr>
                                      <p:to>
                                        <p:strVal val="visible"/>
                                      </p:to>
                                    </p:set>
                                    <p:anim calcmode="lin" valueType="num">
                                      <p:cBhvr>
                                        <p:cTn id="22" dur="500" fill="hold"/>
                                        <p:tgtEl>
                                          <p:spTgt spid="39941"/>
                                        </p:tgtEl>
                                        <p:attrNameLst>
                                          <p:attrName>ppt_w</p:attrName>
                                        </p:attrNameLst>
                                      </p:cBhvr>
                                      <p:tavLst>
                                        <p:tav tm="0">
                                          <p:val>
                                            <p:fltVal val="0"/>
                                          </p:val>
                                        </p:tav>
                                        <p:tav tm="100000">
                                          <p:val>
                                            <p:strVal val="#ppt_w"/>
                                          </p:val>
                                        </p:tav>
                                      </p:tavLst>
                                    </p:anim>
                                    <p:anim calcmode="lin" valueType="num">
                                      <p:cBhvr>
                                        <p:cTn id="23" dur="500" fill="hold"/>
                                        <p:tgtEl>
                                          <p:spTgt spid="39941"/>
                                        </p:tgtEl>
                                        <p:attrNameLst>
                                          <p:attrName>ppt_h</p:attrName>
                                        </p:attrNameLst>
                                      </p:cBhvr>
                                      <p:tavLst>
                                        <p:tav tm="0">
                                          <p:val>
                                            <p:fltVal val="0"/>
                                          </p:val>
                                        </p:tav>
                                        <p:tav tm="100000">
                                          <p:val>
                                            <p:strVal val="#ppt_h"/>
                                          </p:val>
                                        </p:tav>
                                      </p:tavLst>
                                    </p:anim>
                                    <p:animEffect transition="in" filter="fade">
                                      <p:cBhvr>
                                        <p:cTn id="24" dur="500"/>
                                        <p:tgtEl>
                                          <p:spTgt spid="399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943"/>
                                        </p:tgtEl>
                                        <p:attrNameLst>
                                          <p:attrName>style.visibility</p:attrName>
                                        </p:attrNameLst>
                                      </p:cBhvr>
                                      <p:to>
                                        <p:strVal val="visible"/>
                                      </p:to>
                                    </p:set>
                                    <p:anim calcmode="lin" valueType="num">
                                      <p:cBhvr>
                                        <p:cTn id="27" dur="500" fill="hold"/>
                                        <p:tgtEl>
                                          <p:spTgt spid="39943"/>
                                        </p:tgtEl>
                                        <p:attrNameLst>
                                          <p:attrName>ppt_w</p:attrName>
                                        </p:attrNameLst>
                                      </p:cBhvr>
                                      <p:tavLst>
                                        <p:tav tm="0">
                                          <p:val>
                                            <p:fltVal val="0"/>
                                          </p:val>
                                        </p:tav>
                                        <p:tav tm="100000">
                                          <p:val>
                                            <p:strVal val="#ppt_w"/>
                                          </p:val>
                                        </p:tav>
                                      </p:tavLst>
                                    </p:anim>
                                    <p:anim calcmode="lin" valueType="num">
                                      <p:cBhvr>
                                        <p:cTn id="28" dur="500" fill="hold"/>
                                        <p:tgtEl>
                                          <p:spTgt spid="39943"/>
                                        </p:tgtEl>
                                        <p:attrNameLst>
                                          <p:attrName>ppt_h</p:attrName>
                                        </p:attrNameLst>
                                      </p:cBhvr>
                                      <p:tavLst>
                                        <p:tav tm="0">
                                          <p:val>
                                            <p:fltVal val="0"/>
                                          </p:val>
                                        </p:tav>
                                        <p:tav tm="100000">
                                          <p:val>
                                            <p:strVal val="#ppt_h"/>
                                          </p:val>
                                        </p:tav>
                                      </p:tavLst>
                                    </p:anim>
                                    <p:animEffect transition="in" filter="fade">
                                      <p:cBhvr>
                                        <p:cTn id="29"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a:xfrm>
            <a:off x="1654241" y="1941554"/>
            <a:ext cx="9267114" cy="3365108"/>
            <a:chOff x="57" y="0"/>
            <a:chExt cx="5852" cy="2125"/>
          </a:xfrm>
        </p:grpSpPr>
        <p:sp>
          <p:nvSpPr>
            <p:cNvPr id="44035" name="Text Box 3"/>
            <p:cNvSpPr txBox="1">
              <a:spLocks noChangeArrowheads="1"/>
            </p:cNvSpPr>
            <p:nvPr/>
          </p:nvSpPr>
          <p:spPr bwMode="auto">
            <a:xfrm>
              <a:off x="57" y="5"/>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睾丸</a:t>
              </a:r>
            </a:p>
          </p:txBody>
        </p:sp>
        <p:sp>
          <p:nvSpPr>
            <p:cNvPr id="44036" name="Text Box 4"/>
            <p:cNvSpPr txBox="1">
              <a:spLocks noChangeArrowheads="1"/>
            </p:cNvSpPr>
            <p:nvPr/>
          </p:nvSpPr>
          <p:spPr bwMode="auto">
            <a:xfrm>
              <a:off x="1010" y="0"/>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精子</a:t>
              </a:r>
            </a:p>
          </p:txBody>
        </p:sp>
        <p:sp>
          <p:nvSpPr>
            <p:cNvPr id="44037" name="Text Box 5"/>
            <p:cNvSpPr txBox="1">
              <a:spLocks noChangeArrowheads="1"/>
            </p:cNvSpPr>
            <p:nvPr/>
          </p:nvSpPr>
          <p:spPr bwMode="auto">
            <a:xfrm>
              <a:off x="1624" y="73"/>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受精</a:t>
              </a:r>
            </a:p>
          </p:txBody>
        </p:sp>
        <p:sp>
          <p:nvSpPr>
            <p:cNvPr id="44038" name="Text Box 6"/>
            <p:cNvSpPr txBox="1">
              <a:spLocks noChangeArrowheads="1"/>
            </p:cNvSpPr>
            <p:nvPr/>
          </p:nvSpPr>
          <p:spPr bwMode="auto">
            <a:xfrm>
              <a:off x="64" y="829"/>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卵巢</a:t>
              </a:r>
            </a:p>
          </p:txBody>
        </p:sp>
        <p:sp>
          <p:nvSpPr>
            <p:cNvPr id="44039" name="Text Box 7"/>
            <p:cNvSpPr txBox="1">
              <a:spLocks noChangeArrowheads="1"/>
            </p:cNvSpPr>
            <p:nvPr/>
          </p:nvSpPr>
          <p:spPr bwMode="auto">
            <a:xfrm>
              <a:off x="874" y="816"/>
              <a:ext cx="7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卵细胞</a:t>
              </a:r>
            </a:p>
          </p:txBody>
        </p:sp>
        <p:sp>
          <p:nvSpPr>
            <p:cNvPr id="44040" name="Text Box 8"/>
            <p:cNvSpPr txBox="1">
              <a:spLocks noChangeArrowheads="1"/>
            </p:cNvSpPr>
            <p:nvPr/>
          </p:nvSpPr>
          <p:spPr bwMode="auto">
            <a:xfrm>
              <a:off x="2144" y="453"/>
              <a:ext cx="912"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3190" b="1">
                  <a:solidFill>
                    <a:srgbClr val="FF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受精卵</a:t>
              </a:r>
            </a:p>
          </p:txBody>
        </p:sp>
        <p:sp>
          <p:nvSpPr>
            <p:cNvPr id="44041" name="Text Box 9"/>
            <p:cNvSpPr txBox="1">
              <a:spLocks noChangeArrowheads="1"/>
            </p:cNvSpPr>
            <p:nvPr/>
          </p:nvSpPr>
          <p:spPr bwMode="auto">
            <a:xfrm>
              <a:off x="2825" y="272"/>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分裂</a:t>
              </a:r>
            </a:p>
          </p:txBody>
        </p:sp>
        <p:sp>
          <p:nvSpPr>
            <p:cNvPr id="44042" name="Text Box 10"/>
            <p:cNvSpPr txBox="1">
              <a:spLocks noChangeArrowheads="1"/>
            </p:cNvSpPr>
            <p:nvPr/>
          </p:nvSpPr>
          <p:spPr bwMode="auto">
            <a:xfrm>
              <a:off x="3323" y="499"/>
              <a:ext cx="647"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3190" b="1">
                  <a:solidFill>
                    <a:srgbClr val="FF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胚泡</a:t>
              </a:r>
            </a:p>
          </p:txBody>
        </p:sp>
        <p:sp>
          <p:nvSpPr>
            <p:cNvPr id="44043" name="Text Box 11"/>
            <p:cNvSpPr txBox="1">
              <a:spLocks noChangeArrowheads="1"/>
            </p:cNvSpPr>
            <p:nvPr/>
          </p:nvSpPr>
          <p:spPr bwMode="auto">
            <a:xfrm>
              <a:off x="3822" y="317"/>
              <a:ext cx="15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细胞分裂和分化</a:t>
              </a:r>
            </a:p>
          </p:txBody>
        </p:sp>
        <p:sp>
          <p:nvSpPr>
            <p:cNvPr id="44044" name="Text Box 12"/>
            <p:cNvSpPr txBox="1">
              <a:spLocks noChangeArrowheads="1"/>
            </p:cNvSpPr>
            <p:nvPr/>
          </p:nvSpPr>
          <p:spPr bwMode="auto">
            <a:xfrm>
              <a:off x="4206" y="668"/>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子宫</a:t>
              </a:r>
            </a:p>
          </p:txBody>
        </p:sp>
        <p:sp>
          <p:nvSpPr>
            <p:cNvPr id="44045" name="Text Box 13"/>
            <p:cNvSpPr txBox="1">
              <a:spLocks noChangeArrowheads="1"/>
            </p:cNvSpPr>
            <p:nvPr/>
          </p:nvSpPr>
          <p:spPr bwMode="auto">
            <a:xfrm>
              <a:off x="5057" y="576"/>
              <a:ext cx="647"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3190" b="1">
                  <a:solidFill>
                    <a:srgbClr val="FF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胎儿</a:t>
              </a:r>
            </a:p>
          </p:txBody>
        </p:sp>
        <p:sp>
          <p:nvSpPr>
            <p:cNvPr id="44046" name="Text Box 14"/>
            <p:cNvSpPr txBox="1">
              <a:spLocks noChangeArrowheads="1"/>
            </p:cNvSpPr>
            <p:nvPr/>
          </p:nvSpPr>
          <p:spPr bwMode="auto">
            <a:xfrm>
              <a:off x="5394" y="1239"/>
              <a:ext cx="5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2395" b="1" dirty="0">
                  <a:solidFill>
                    <a:sysClr val="windowText" lastClr="00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分娩</a:t>
              </a:r>
            </a:p>
          </p:txBody>
        </p:sp>
        <p:sp>
          <p:nvSpPr>
            <p:cNvPr id="44047" name="Text Box 15"/>
            <p:cNvSpPr txBox="1">
              <a:spLocks noChangeArrowheads="1"/>
            </p:cNvSpPr>
            <p:nvPr/>
          </p:nvSpPr>
          <p:spPr bwMode="auto">
            <a:xfrm>
              <a:off x="5012" y="1756"/>
              <a:ext cx="647"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a:defRPr/>
              </a:pPr>
              <a:r>
                <a:rPr lang="zh-CN" altLang="en-US" sz="3190" b="1">
                  <a:solidFill>
                    <a:srgbClr val="FF0000"/>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婴儿</a:t>
              </a:r>
            </a:p>
          </p:txBody>
        </p:sp>
        <p:sp>
          <p:nvSpPr>
            <p:cNvPr id="44048" name="Text Box 16"/>
            <p:cNvSpPr txBox="1">
              <a:spLocks noChangeArrowheads="1"/>
            </p:cNvSpPr>
            <p:nvPr/>
          </p:nvSpPr>
          <p:spPr bwMode="auto">
            <a:xfrm>
              <a:off x="1598" y="750"/>
              <a:ext cx="7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fontAlgn="ctr">
                <a:defRPr/>
              </a:pPr>
              <a:r>
                <a:rPr lang="zh-CN" altLang="en-US" sz="2395" b="1" dirty="0">
                  <a:solidFill>
                    <a:srgbClr val="333399"/>
                  </a:solidFill>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输卵管</a:t>
              </a:r>
            </a:p>
          </p:txBody>
        </p:sp>
        <p:sp>
          <p:nvSpPr>
            <p:cNvPr id="33812" name="Line 17"/>
            <p:cNvSpPr/>
            <p:nvPr/>
          </p:nvSpPr>
          <p:spPr>
            <a:xfrm>
              <a:off x="558" y="186"/>
              <a:ext cx="362" cy="0"/>
            </a:xfrm>
            <a:prstGeom prst="line">
              <a:avLst/>
            </a:prstGeom>
            <a:ln w="38100" cap="flat" cmpd="sng">
              <a:solidFill>
                <a:srgbClr val="FF0066"/>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3" name="Line 18"/>
            <p:cNvSpPr/>
            <p:nvPr/>
          </p:nvSpPr>
          <p:spPr>
            <a:xfrm>
              <a:off x="580" y="988"/>
              <a:ext cx="317" cy="0"/>
            </a:xfrm>
            <a:prstGeom prst="line">
              <a:avLst/>
            </a:prstGeom>
            <a:ln w="38100" cap="flat" cmpd="sng">
              <a:solidFill>
                <a:srgbClr val="FF0066"/>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4" name="Line 19"/>
            <p:cNvSpPr/>
            <p:nvPr/>
          </p:nvSpPr>
          <p:spPr>
            <a:xfrm>
              <a:off x="1464" y="214"/>
              <a:ext cx="544" cy="363"/>
            </a:xfrm>
            <a:prstGeom prst="line">
              <a:avLst/>
            </a:prstGeom>
            <a:ln w="9525" cap="flat" cmpd="sng">
              <a:solidFill>
                <a:srgbClr val="FF0066"/>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5" name="Line 20"/>
            <p:cNvSpPr/>
            <p:nvPr/>
          </p:nvSpPr>
          <p:spPr>
            <a:xfrm flipV="1">
              <a:off x="1464" y="622"/>
              <a:ext cx="544" cy="317"/>
            </a:xfrm>
            <a:prstGeom prst="line">
              <a:avLst/>
            </a:prstGeom>
            <a:ln w="9525" cap="flat" cmpd="sng">
              <a:solidFill>
                <a:srgbClr val="FF0066"/>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6" name="Line 21"/>
            <p:cNvSpPr/>
            <p:nvPr/>
          </p:nvSpPr>
          <p:spPr>
            <a:xfrm>
              <a:off x="2779" y="668"/>
              <a:ext cx="544" cy="0"/>
            </a:xfrm>
            <a:prstGeom prst="line">
              <a:avLst/>
            </a:prstGeom>
            <a:ln w="38100" cap="flat" cmpd="sng">
              <a:solidFill>
                <a:srgbClr val="FF0066"/>
              </a:solidFill>
              <a:prstDash val="sysDot"/>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7" name="Line 22"/>
            <p:cNvSpPr/>
            <p:nvPr/>
          </p:nvSpPr>
          <p:spPr>
            <a:xfrm>
              <a:off x="3936" y="668"/>
              <a:ext cx="1134" cy="0"/>
            </a:xfrm>
            <a:prstGeom prst="line">
              <a:avLst/>
            </a:prstGeom>
            <a:ln w="38100" cap="flat" cmpd="sng">
              <a:solidFill>
                <a:srgbClr val="FF0066"/>
              </a:solidFill>
              <a:prstDash val="sysDot"/>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818" name="Line 23"/>
            <p:cNvSpPr/>
            <p:nvPr/>
          </p:nvSpPr>
          <p:spPr>
            <a:xfrm>
              <a:off x="5338" y="905"/>
              <a:ext cx="0" cy="953"/>
            </a:xfrm>
            <a:prstGeom prst="line">
              <a:avLst/>
            </a:prstGeom>
            <a:ln w="38100" cap="flat" cmpd="sng">
              <a:solidFill>
                <a:srgbClr val="FF0066"/>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4056" name="Text Box 24"/>
          <p:cNvSpPr txBox="1">
            <a:spLocks noChangeArrowheads="1"/>
          </p:cNvSpPr>
          <p:nvPr/>
        </p:nvSpPr>
        <p:spPr bwMode="auto">
          <a:xfrm>
            <a:off x="1222829" y="4437921"/>
            <a:ext cx="83408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1860" fontAlgn="ctr">
              <a:lnSpc>
                <a:spcPct val="200000"/>
              </a:lnSpc>
              <a:defRPr/>
            </a:pPr>
            <a:r>
              <a:rPr lang="zh-CN" altLang="en-US" sz="2000" dirty="0">
                <a:solidFill>
                  <a:sysClr val="windowText" lastClr="000000"/>
                </a:solidFill>
                <a:latin typeface="Arial" panose="020B0604020202020204" pitchFamily="34" charset="0"/>
                <a:ea typeface="思源黑体 CN Regular" panose="020B0500000000000000" pitchFamily="34" charset="-122"/>
                <a:cs typeface="Helvetica"/>
                <a:sym typeface="Arial" panose="020B0604020202020204" pitchFamily="34" charset="0"/>
              </a:rPr>
              <a:t>    从形成受精卵到婴儿大约要经过</a:t>
            </a:r>
            <a:r>
              <a:rPr lang="en-US" sz="2000"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280</a:t>
            </a:r>
            <a:r>
              <a:rPr lang="zh-CN" altLang="en-US" sz="2000"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天</a:t>
            </a:r>
            <a:r>
              <a:rPr lang="zh-CN" altLang="en-US" sz="2000" dirty="0">
                <a:solidFill>
                  <a:sysClr val="windowText" lastClr="000000"/>
                </a:solidFill>
                <a:latin typeface="Arial" panose="020B0604020202020204" pitchFamily="34" charset="0"/>
                <a:ea typeface="思源黑体 CN Regular" panose="020B0500000000000000" pitchFamily="34" charset="-122"/>
                <a:cs typeface="Helvetica"/>
                <a:sym typeface="Arial" panose="020B0604020202020204" pitchFamily="34" charset="0"/>
              </a:rPr>
              <a:t>左右。胎儿所需的营养和氧气、产生的二氧化碳及其代谢废物都要通过</a:t>
            </a:r>
            <a:r>
              <a:rPr lang="zh-CN" altLang="en-US" sz="2000"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胎盘和脐带</a:t>
            </a:r>
            <a:r>
              <a:rPr lang="zh-CN" altLang="en-US" sz="2000" dirty="0">
                <a:solidFill>
                  <a:sysClr val="windowText" lastClr="000000"/>
                </a:solidFill>
                <a:latin typeface="Arial" panose="020B0604020202020204" pitchFamily="34" charset="0"/>
                <a:ea typeface="思源黑体 CN Regular" panose="020B0500000000000000" pitchFamily="34" charset="-122"/>
                <a:cs typeface="Helvetica"/>
                <a:sym typeface="Arial" panose="020B0604020202020204" pitchFamily="34" charset="0"/>
              </a:rPr>
              <a:t>由母亲供给或排出。</a:t>
            </a:r>
          </a:p>
        </p:txBody>
      </p:sp>
      <p:sp>
        <p:nvSpPr>
          <p:cNvPr id="33797" name="Text Box 26"/>
          <p:cNvSpPr txBox="1"/>
          <p:nvPr/>
        </p:nvSpPr>
        <p:spPr>
          <a:xfrm>
            <a:off x="8027575" y="1970608"/>
            <a:ext cx="1514695" cy="644920"/>
          </a:xfrm>
          <a:prstGeom prst="rect">
            <a:avLst/>
          </a:prstGeom>
          <a:noFill/>
          <a:ln w="9525">
            <a:noFill/>
          </a:ln>
        </p:spPr>
        <p:txBody>
          <a:bodyPr wrap="square" anchor="b">
            <a:spAutoFit/>
          </a:bodyPr>
          <a:lstStyle/>
          <a:p>
            <a:pPr defTabSz="1219200"/>
            <a:r>
              <a:rPr lang="zh-CN" altLang="en-US" sz="3590" b="1" kern="0" dirty="0">
                <a:solidFill>
                  <a:srgbClr val="FF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胚胎</a:t>
            </a:r>
          </a:p>
        </p:txBody>
      </p:sp>
      <p:sp>
        <p:nvSpPr>
          <p:cNvPr id="28" name="文本框 27"/>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归纳小结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4056"/>
                                        </p:tgtEl>
                                        <p:attrNameLst>
                                          <p:attrName>style.visibility</p:attrName>
                                        </p:attrNameLst>
                                      </p:cBhvr>
                                      <p:to>
                                        <p:strVal val="visible"/>
                                      </p:to>
                                    </p:set>
                                    <p:anim calcmode="lin" valueType="num">
                                      <p:cBhvr>
                                        <p:cTn id="7" dur="1000" fill="hold"/>
                                        <p:tgtEl>
                                          <p:spTgt spid="44056"/>
                                        </p:tgtEl>
                                        <p:attrNameLst>
                                          <p:attrName>ppt_w</p:attrName>
                                        </p:attrNameLst>
                                      </p:cBhvr>
                                      <p:tavLst>
                                        <p:tav tm="0">
                                          <p:val>
                                            <p:fltVal val="0"/>
                                          </p:val>
                                        </p:tav>
                                        <p:tav tm="100000">
                                          <p:val>
                                            <p:strVal val="#ppt_w"/>
                                          </p:val>
                                        </p:tav>
                                      </p:tavLst>
                                    </p:anim>
                                    <p:anim calcmode="lin" valueType="num">
                                      <p:cBhvr>
                                        <p:cTn id="8" dur="1000" fill="hold"/>
                                        <p:tgtEl>
                                          <p:spTgt spid="44056"/>
                                        </p:tgtEl>
                                        <p:attrNameLst>
                                          <p:attrName>ppt_h</p:attrName>
                                        </p:attrNameLst>
                                      </p:cBhvr>
                                      <p:tavLst>
                                        <p:tav tm="0">
                                          <p:val>
                                            <p:fltVal val="0"/>
                                          </p:val>
                                        </p:tav>
                                        <p:tav tm="100000">
                                          <p:val>
                                            <p:strVal val="#ppt_h"/>
                                          </p:val>
                                        </p:tav>
                                      </p:tavLst>
                                    </p:anim>
                                    <p:anim calcmode="lin" valueType="num">
                                      <p:cBhvr>
                                        <p:cTn id="9" dur="1000" fill="hold"/>
                                        <p:tgtEl>
                                          <p:spTgt spid="44056"/>
                                        </p:tgtEl>
                                        <p:attrNameLst>
                                          <p:attrName>style.rotation</p:attrName>
                                        </p:attrNameLst>
                                      </p:cBhvr>
                                      <p:tavLst>
                                        <p:tav tm="0">
                                          <p:val>
                                            <p:fltVal val="90"/>
                                          </p:val>
                                        </p:tav>
                                        <p:tav tm="100000">
                                          <p:val>
                                            <p:fltVal val="0"/>
                                          </p:val>
                                        </p:tav>
                                      </p:tavLst>
                                    </p:anim>
                                    <p:animEffect transition="in" filter="fade">
                                      <p:cBhvr>
                                        <p:cTn id="10" dur="1000"/>
                                        <p:tgtEl>
                                          <p:spTgt spid="44056"/>
                                        </p:tgtEl>
                                      </p:cBhvr>
                                    </p:animEffect>
                                  </p:childTnLst>
                                </p:cTn>
                              </p:par>
                              <p:par>
                                <p:cTn id="11" presetID="31" presetClass="entr" presetSubtype="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p:cTn id="13" dur="1000" fill="hold"/>
                                        <p:tgtEl>
                                          <p:spTgt spid="33794"/>
                                        </p:tgtEl>
                                        <p:attrNameLst>
                                          <p:attrName>ppt_w</p:attrName>
                                        </p:attrNameLst>
                                      </p:cBhvr>
                                      <p:tavLst>
                                        <p:tav tm="0">
                                          <p:val>
                                            <p:fltVal val="0"/>
                                          </p:val>
                                        </p:tav>
                                        <p:tav tm="100000">
                                          <p:val>
                                            <p:strVal val="#ppt_w"/>
                                          </p:val>
                                        </p:tav>
                                      </p:tavLst>
                                    </p:anim>
                                    <p:anim calcmode="lin" valueType="num">
                                      <p:cBhvr>
                                        <p:cTn id="14" dur="1000" fill="hold"/>
                                        <p:tgtEl>
                                          <p:spTgt spid="33794"/>
                                        </p:tgtEl>
                                        <p:attrNameLst>
                                          <p:attrName>ppt_h</p:attrName>
                                        </p:attrNameLst>
                                      </p:cBhvr>
                                      <p:tavLst>
                                        <p:tav tm="0">
                                          <p:val>
                                            <p:fltVal val="0"/>
                                          </p:val>
                                        </p:tav>
                                        <p:tav tm="100000">
                                          <p:val>
                                            <p:strVal val="#ppt_h"/>
                                          </p:val>
                                        </p:tav>
                                      </p:tavLst>
                                    </p:anim>
                                    <p:anim calcmode="lin" valueType="num">
                                      <p:cBhvr>
                                        <p:cTn id="15" dur="1000" fill="hold"/>
                                        <p:tgtEl>
                                          <p:spTgt spid="33794"/>
                                        </p:tgtEl>
                                        <p:attrNameLst>
                                          <p:attrName>style.rotation</p:attrName>
                                        </p:attrNameLst>
                                      </p:cBhvr>
                                      <p:tavLst>
                                        <p:tav tm="0">
                                          <p:val>
                                            <p:fltVal val="90"/>
                                          </p:val>
                                        </p:tav>
                                        <p:tav tm="100000">
                                          <p:val>
                                            <p:fltVal val="0"/>
                                          </p:val>
                                        </p:tav>
                                      </p:tavLst>
                                    </p:anim>
                                    <p:animEffect transition="in" filter="fade">
                                      <p:cBhvr>
                                        <p:cTn id="16" dur="1000"/>
                                        <p:tgtEl>
                                          <p:spTgt spid="3379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p:cTn id="19" dur="1000" fill="hold"/>
                                        <p:tgtEl>
                                          <p:spTgt spid="33797"/>
                                        </p:tgtEl>
                                        <p:attrNameLst>
                                          <p:attrName>ppt_w</p:attrName>
                                        </p:attrNameLst>
                                      </p:cBhvr>
                                      <p:tavLst>
                                        <p:tav tm="0">
                                          <p:val>
                                            <p:fltVal val="0"/>
                                          </p:val>
                                        </p:tav>
                                        <p:tav tm="100000">
                                          <p:val>
                                            <p:strVal val="#ppt_w"/>
                                          </p:val>
                                        </p:tav>
                                      </p:tavLst>
                                    </p:anim>
                                    <p:anim calcmode="lin" valueType="num">
                                      <p:cBhvr>
                                        <p:cTn id="20" dur="1000" fill="hold"/>
                                        <p:tgtEl>
                                          <p:spTgt spid="33797"/>
                                        </p:tgtEl>
                                        <p:attrNameLst>
                                          <p:attrName>ppt_h</p:attrName>
                                        </p:attrNameLst>
                                      </p:cBhvr>
                                      <p:tavLst>
                                        <p:tav tm="0">
                                          <p:val>
                                            <p:fltVal val="0"/>
                                          </p:val>
                                        </p:tav>
                                        <p:tav tm="100000">
                                          <p:val>
                                            <p:strVal val="#ppt_h"/>
                                          </p:val>
                                        </p:tav>
                                      </p:tavLst>
                                    </p:anim>
                                    <p:anim calcmode="lin" valueType="num">
                                      <p:cBhvr>
                                        <p:cTn id="21" dur="1000" fill="hold"/>
                                        <p:tgtEl>
                                          <p:spTgt spid="33797"/>
                                        </p:tgtEl>
                                        <p:attrNameLst>
                                          <p:attrName>style.rotation</p:attrName>
                                        </p:attrNameLst>
                                      </p:cBhvr>
                                      <p:tavLst>
                                        <p:tav tm="0">
                                          <p:val>
                                            <p:fltVal val="90"/>
                                          </p:val>
                                        </p:tav>
                                        <p:tav tm="100000">
                                          <p:val>
                                            <p:fltVal val="0"/>
                                          </p:val>
                                        </p:tav>
                                      </p:tavLst>
                                    </p:anim>
                                    <p:animEffect transition="in" filter="fade">
                                      <p:cBhvr>
                                        <p:cTn id="22"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p:bldP spid="337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1222829" y="1408201"/>
            <a:ext cx="10060033" cy="40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1860" fontAlgn="base">
              <a:spcBef>
                <a:spcPct val="0"/>
              </a:spcBef>
              <a:spcAft>
                <a:spcPct val="0"/>
              </a:spcAft>
              <a:defRPr/>
            </a:pPr>
            <a:r>
              <a:rPr lang="zh-CN" altLang="en-US" sz="2400" dirty="0">
                <a:solidFill>
                  <a:srgbClr val="000000"/>
                </a:solidFill>
                <a:latin typeface="Arial" panose="020B0604020202020204" pitchFamily="34" charset="0"/>
                <a:ea typeface="思源黑体 CN Regular" panose="020B0500000000000000" pitchFamily="34" charset="-122"/>
                <a:cs typeface="Helvetica"/>
                <a:sym typeface="Arial" panose="020B0604020202020204" pitchFamily="34" charset="0"/>
              </a:rPr>
              <a:t>从受精卵开始发育到成熟的胎儿分娩需要多长时间？</a:t>
            </a:r>
          </a:p>
        </p:txBody>
      </p:sp>
      <p:sp>
        <p:nvSpPr>
          <p:cNvPr id="47108" name="Rectangle 4"/>
          <p:cNvSpPr>
            <a:spLocks noChangeArrowheads="1"/>
          </p:cNvSpPr>
          <p:nvPr/>
        </p:nvSpPr>
        <p:spPr bwMode="auto">
          <a:xfrm>
            <a:off x="-95773" y="4779286"/>
            <a:ext cx="11646947" cy="12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1860" fontAlgn="base">
              <a:spcBef>
                <a:spcPct val="0"/>
              </a:spcBef>
              <a:spcAft>
                <a:spcPct val="0"/>
              </a:spcAft>
              <a:defRPr/>
            </a:pPr>
            <a:r>
              <a:rPr lang="zh-CN" altLang="en-US" sz="2400" b="1" dirty="0">
                <a:solidFill>
                  <a:srgbClr val="800000"/>
                </a:solidFill>
                <a:latin typeface="Arial" panose="020B0604020202020204" pitchFamily="34" charset="0"/>
                <a:ea typeface="思源黑体 CN Regular" panose="020B0500000000000000" pitchFamily="34" charset="-122"/>
                <a:cs typeface="Helvetica"/>
                <a:sym typeface="Arial" panose="020B0604020202020204" pitchFamily="34" charset="0"/>
              </a:rPr>
              <a:t>一般来说需要</a:t>
            </a:r>
            <a:r>
              <a:rPr lang="en-US" sz="2400"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40</a:t>
            </a:r>
            <a:r>
              <a:rPr lang="zh-CN" altLang="en-US" sz="2400"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周（</a:t>
            </a:r>
            <a:r>
              <a:rPr lang="en-US" sz="2400"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280</a:t>
            </a:r>
            <a:r>
              <a:rPr lang="zh-CN" altLang="en-US" sz="2400" b="1" dirty="0">
                <a:solidFill>
                  <a:srgbClr val="FF0000"/>
                </a:solidFill>
                <a:latin typeface="Arial" panose="020B0604020202020204" pitchFamily="34" charset="0"/>
                <a:ea typeface="思源黑体 CN Regular" panose="020B0500000000000000" pitchFamily="34" charset="-122"/>
                <a:cs typeface="Helvetica"/>
                <a:sym typeface="Arial" panose="020B0604020202020204" pitchFamily="34" charset="0"/>
              </a:rPr>
              <a:t>天左右），</a:t>
            </a:r>
            <a:r>
              <a:rPr lang="zh-CN" altLang="en-US" sz="2400" b="1" dirty="0">
                <a:solidFill>
                  <a:srgbClr val="000000"/>
                </a:solidFill>
                <a:latin typeface="Arial" panose="020B0604020202020204" pitchFamily="34" charset="0"/>
                <a:ea typeface="思源黑体 CN Regular" panose="020B0500000000000000" pitchFamily="34" charset="-122"/>
                <a:cs typeface="Helvetica"/>
                <a:sym typeface="Arial" panose="020B0604020202020204" pitchFamily="34" charset="0"/>
              </a:rPr>
              <a:t>这个过程为</a:t>
            </a:r>
            <a:r>
              <a:rPr lang="zh-CN" altLang="en-US" sz="3600" b="1" u="sng" dirty="0">
                <a:solidFill>
                  <a:srgbClr val="DAEDEF">
                    <a:lumMod val="10000"/>
                  </a:srgbClr>
                </a:solidFill>
                <a:latin typeface="Arial" panose="020B0604020202020204" pitchFamily="34" charset="0"/>
                <a:ea typeface="思源黑体 CN Regular" panose="020B0500000000000000" pitchFamily="34" charset="-122"/>
                <a:cs typeface="Helvetica"/>
                <a:sym typeface="Arial" panose="020B0604020202020204" pitchFamily="34" charset="0"/>
              </a:rPr>
              <a:t>妊娠</a:t>
            </a:r>
            <a:r>
              <a:rPr lang="zh-CN" altLang="en-US" sz="2400" b="1" dirty="0">
                <a:solidFill>
                  <a:srgbClr val="000000"/>
                </a:solidFill>
                <a:latin typeface="Arial" panose="020B0604020202020204" pitchFamily="34" charset="0"/>
                <a:ea typeface="思源黑体 CN Regular" panose="020B0500000000000000" pitchFamily="34" charset="-122"/>
                <a:cs typeface="Helvetica"/>
                <a:sym typeface="Arial" panose="020B0604020202020204" pitchFamily="34" charset="0"/>
              </a:rPr>
              <a:t>，即怀孕。</a:t>
            </a:r>
          </a:p>
          <a:p>
            <a:pPr algn="ctr" defTabSz="911860" fontAlgn="base">
              <a:spcBef>
                <a:spcPct val="0"/>
              </a:spcBef>
              <a:spcAft>
                <a:spcPct val="0"/>
              </a:spcAft>
              <a:defRPr/>
            </a:pPr>
            <a:endParaRPr lang="zh-CN" altLang="en-US" sz="2400" b="1" dirty="0">
              <a:solidFill>
                <a:srgbClr val="000000"/>
              </a:solidFill>
              <a:latin typeface="Arial" panose="020B0604020202020204" pitchFamily="34" charset="0"/>
              <a:ea typeface="思源黑体 CN Regular" panose="020B0500000000000000" pitchFamily="34" charset="-122"/>
              <a:cs typeface="Helvetica"/>
              <a:sym typeface="Arial" panose="020B0604020202020204" pitchFamily="34" charset="0"/>
            </a:endParaRPr>
          </a:p>
        </p:txBody>
      </p:sp>
      <p:pic>
        <p:nvPicPr>
          <p:cNvPr id="3" name="图片 2" descr="图片包含 室内, 水果, 桌子,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19792" t="7058" r="35618" b="29781"/>
          <a:stretch>
            <a:fillRect/>
          </a:stretch>
        </p:blipFill>
        <p:spPr>
          <a:xfrm>
            <a:off x="1269895" y="2193299"/>
            <a:ext cx="1448695" cy="1620819"/>
          </a:xfrm>
          <a:prstGeom prst="ellipse">
            <a:avLst/>
          </a:prstGeom>
        </p:spPr>
      </p:pic>
      <p:sp>
        <p:nvSpPr>
          <p:cNvPr id="4" name="箭头: 虚尾 3"/>
          <p:cNvSpPr/>
          <p:nvPr/>
        </p:nvSpPr>
        <p:spPr>
          <a:xfrm>
            <a:off x="3514083" y="2779971"/>
            <a:ext cx="3487707" cy="649029"/>
          </a:xfrm>
          <a:prstGeom prst="stripedRightArrow">
            <a:avLst>
              <a:gd name="adj1" fmla="val 52932"/>
              <a:gd name="adj2" fmla="val 121849"/>
            </a:avLst>
          </a:prstGeom>
          <a:solidFill>
            <a:schemeClr val="accent2"/>
          </a:solidFill>
          <a:ln w="12700" cap="flat">
            <a:solidFill>
              <a:srgbClr val="BBE0E3"/>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spAutoFit/>
          </a:bodyPr>
          <a:lstStyle/>
          <a:p>
            <a:pPr defTabSz="1219200" latinLnBrk="1" hangingPunct="0"/>
            <a:endParaRPr lang="zh-CN" altLang="en-US" sz="2400" kern="0">
              <a:ln w="0"/>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pic>
        <p:nvPicPr>
          <p:cNvPr id="6" name="图片 5" descr="图片包含 人, 桌子, 电脑, 游戏机&#10;&#10;描述已自动生成"/>
          <p:cNvPicPr>
            <a:picLocks noChangeAspect="1"/>
          </p:cNvPicPr>
          <p:nvPr/>
        </p:nvPicPr>
        <p:blipFill rotWithShape="1">
          <a:blip r:embed="rId4">
            <a:extLst>
              <a:ext uri="{28A0092B-C50C-407E-A947-70E740481C1C}">
                <a14:useLocalDpi xmlns:a14="http://schemas.microsoft.com/office/drawing/2010/main" val="0"/>
              </a:ext>
            </a:extLst>
          </a:blip>
          <a:srcRect t="14047" r="5101" b="9140"/>
          <a:stretch>
            <a:fillRect/>
          </a:stretch>
        </p:blipFill>
        <p:spPr>
          <a:xfrm>
            <a:off x="8108736" y="1977267"/>
            <a:ext cx="2077559" cy="2338324"/>
          </a:xfrm>
          <a:prstGeom prst="roundRect">
            <a:avLst>
              <a:gd name="adj" fmla="val 798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文本框 7"/>
          <p:cNvSpPr txBox="1"/>
          <p:nvPr/>
        </p:nvSpPr>
        <p:spPr>
          <a:xfrm>
            <a:off x="1222829" y="373743"/>
            <a:ext cx="271420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你们知道吗？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准备 4"/>
          <p:cNvSpPr/>
          <p:nvPr/>
        </p:nvSpPr>
        <p:spPr>
          <a:xfrm>
            <a:off x="6610508" y="0"/>
            <a:ext cx="8578644" cy="6858000"/>
          </a:xfrm>
          <a:prstGeom prst="flowChartPreparation">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流程图: 准备 6"/>
          <p:cNvSpPr/>
          <p:nvPr/>
        </p:nvSpPr>
        <p:spPr>
          <a:xfrm>
            <a:off x="7239158" y="0"/>
            <a:ext cx="8578644" cy="6858000"/>
          </a:xfrm>
          <a:prstGeom prst="flowChartPreparation">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Rectangle: Rounded Corners 40"/>
          <p:cNvSpPr/>
          <p:nvPr/>
        </p:nvSpPr>
        <p:spPr bwMode="auto">
          <a:xfrm rot="16200000">
            <a:off x="1265674" y="4694789"/>
            <a:ext cx="322784" cy="1423537"/>
          </a:xfrm>
          <a:prstGeom prst="roundRect">
            <a:avLst>
              <a:gd name="adj" fmla="val 12979"/>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lt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Rectangle: Rounded Corners 43"/>
          <p:cNvSpPr/>
          <p:nvPr/>
        </p:nvSpPr>
        <p:spPr bwMode="auto">
          <a:xfrm rot="16200000">
            <a:off x="2956539" y="4694789"/>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511035" y="2851210"/>
            <a:ext cx="5470823" cy="1614104"/>
            <a:chOff x="1510350" y="2866444"/>
            <a:chExt cx="4360694" cy="1286573"/>
          </a:xfrm>
        </p:grpSpPr>
        <p:sp>
          <p:nvSpPr>
            <p:cNvPr id="11" name="矩形 10"/>
            <p:cNvSpPr/>
            <p:nvPr/>
          </p:nvSpPr>
          <p:spPr bwMode="auto">
            <a:xfrm>
              <a:off x="1510350" y="2866444"/>
              <a:ext cx="4360694" cy="662373"/>
            </a:xfrm>
            <a:prstGeom prst="rect">
              <a:avLst/>
            </a:prstGeom>
          </p:spPr>
          <p:txBody>
            <a:bodyPr wrap="square">
              <a:spAutoFit/>
            </a:bodyPr>
            <a:lstStyle/>
            <a:p>
              <a:pPr lvl="0" algn="dist">
                <a:defRPr/>
              </a:pPr>
              <a:r>
                <a:rPr lang="zh-CN" altLang="en-US" sz="48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感谢各位的聆听</a:t>
              </a:r>
            </a:p>
          </p:txBody>
        </p:sp>
        <p:sp>
          <p:nvSpPr>
            <p:cNvPr id="12" name="矩形 11"/>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13" name="直接连接符 12"/>
            <p:cNvCxnSpPr/>
            <p:nvPr/>
          </p:nvCxnSpPr>
          <p:spPr>
            <a:xfrm>
              <a:off x="1634862" y="3563329"/>
              <a:ext cx="4122173" cy="0"/>
            </a:xfrm>
            <a:prstGeom prst="line">
              <a:avLst/>
            </a:prstGeom>
            <a:noFill/>
            <a:ln w="6350" cap="flat" cmpd="sng" algn="ctr">
              <a:solidFill>
                <a:schemeClr val="tx1"/>
              </a:solidFill>
              <a:prstDash val="solid"/>
              <a:miter lim="800000"/>
            </a:ln>
            <a:effectLst/>
          </p:spPr>
        </p:cxnSp>
      </p:grpSp>
      <p:sp>
        <p:nvSpPr>
          <p:cNvPr id="14" name="矩形 13"/>
          <p:cNvSpPr/>
          <p:nvPr/>
        </p:nvSpPr>
        <p:spPr bwMode="auto">
          <a:xfrm>
            <a:off x="587578" y="2204879"/>
            <a:ext cx="1608133" cy="646331"/>
          </a:xfrm>
          <a:prstGeom prst="rect">
            <a:avLst/>
          </a:prstGeom>
        </p:spPr>
        <p:txBody>
          <a:bodyPr wrap="none">
            <a:spAutoFit/>
          </a:bodyPr>
          <a:lstStyle/>
          <a:p>
            <a:pPr lvl="0" defTabSz="457200">
              <a:defRPr/>
            </a:pPr>
            <a:r>
              <a:rPr lang="zh-CN" altLang="en-US" sz="36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第一章</a:t>
            </a:r>
          </a:p>
        </p:txBody>
      </p:sp>
      <p:sp>
        <p:nvSpPr>
          <p:cNvPr id="15" name="文本框 14"/>
          <p:cNvSpPr txBox="1"/>
          <p:nvPr/>
        </p:nvSpPr>
        <p:spPr>
          <a:xfrm>
            <a:off x="587578" y="4396343"/>
            <a:ext cx="5670333" cy="552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矩形 15"/>
          <p:cNvSpPr/>
          <p:nvPr/>
        </p:nvSpPr>
        <p:spPr>
          <a:xfrm>
            <a:off x="587578" y="3855529"/>
            <a:ext cx="4879329" cy="400110"/>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  生物（初中）  （七年级 下）</a:t>
            </a:r>
          </a:p>
        </p:txBody>
      </p:sp>
      <p:sp>
        <p:nvSpPr>
          <p:cNvPr id="17" name="文本框 16"/>
          <p:cNvSpPr txBox="1"/>
          <p:nvPr/>
        </p:nvSpPr>
        <p:spPr>
          <a:xfrm>
            <a:off x="732031" y="5273225"/>
            <a:ext cx="1346151"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文本框 17"/>
          <p:cNvSpPr txBox="1"/>
          <p:nvPr/>
        </p:nvSpPr>
        <p:spPr>
          <a:xfrm>
            <a:off x="2422897" y="5273225"/>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2020.4.30</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矩形 18"/>
          <p:cNvSpPr/>
          <p:nvPr/>
        </p:nvSpPr>
        <p:spPr bwMode="auto">
          <a:xfrm>
            <a:off x="587578" y="314485"/>
            <a:ext cx="1486304" cy="338554"/>
          </a:xfrm>
          <a:prstGeom prst="rect">
            <a:avLst/>
          </a:prstGeom>
        </p:spPr>
        <p:txBody>
          <a:bodyPr wrap="none">
            <a:spAutoFit/>
          </a:bodyPr>
          <a:lstStyle/>
          <a:p>
            <a:pPr lvl="0" defTabSz="457200">
              <a:defRPr/>
            </a:pPr>
            <a:r>
              <a:rPr lang="en-US" altLang="zh-CN" sz="1600"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YOUR  LOGO</a:t>
            </a:r>
            <a:endParaRPr lang="zh-CN" altLang="en-US" sz="1600"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6119" y="1111238"/>
            <a:ext cx="10515600"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150000"/>
              </a:lnSpc>
              <a:spcBef>
                <a:spcPct val="0"/>
              </a:spcBef>
              <a:spcAft>
                <a:spcPct val="0"/>
              </a:spcAft>
              <a:defRPr/>
            </a:pPr>
            <a:r>
              <a:rPr lang="zh-CN" altLang="en-US" sz="2000" dirty="0">
                <a:solidFill>
                  <a:srgbClr val="2D2D8A">
                    <a:lumMod val="50000"/>
                  </a:srgbClr>
                </a:solidFill>
                <a:ea typeface="思源黑体 CN Regular" panose="020B0500000000000000" pitchFamily="34" charset="-122"/>
                <a:cs typeface="Helvetica"/>
                <a:sym typeface="Arial" panose="020B0604020202020204" pitchFamily="34" charset="0"/>
              </a:rPr>
              <a:t>生殖（</a:t>
            </a:r>
            <a:r>
              <a:rPr lang="en-US" sz="2000" dirty="0">
                <a:solidFill>
                  <a:srgbClr val="2D2D8A">
                    <a:lumMod val="50000"/>
                  </a:srgbClr>
                </a:solidFill>
                <a:ea typeface="思源黑体 CN Regular" panose="020B0500000000000000" pitchFamily="34" charset="-122"/>
                <a:cs typeface="Helvetica"/>
                <a:sym typeface="Arial" panose="020B0604020202020204" pitchFamily="34" charset="0"/>
              </a:rPr>
              <a:t>reproduction)——</a:t>
            </a:r>
          </a:p>
          <a:p>
            <a:pPr defTabSz="911860" eaLnBrk="1" fontAlgn="base" hangingPunct="1">
              <a:lnSpc>
                <a:spcPct val="150000"/>
              </a:lnSpc>
              <a:spcBef>
                <a:spcPct val="0"/>
              </a:spcBef>
              <a:spcAft>
                <a:spcPct val="0"/>
              </a:spcAft>
              <a:defRPr/>
            </a:pPr>
            <a:r>
              <a:rPr lang="en-US" sz="2000" dirty="0">
                <a:solidFill>
                  <a:srgbClr val="000000"/>
                </a:solidFill>
                <a:ea typeface="思源黑体 CN Regular" panose="020B0500000000000000" pitchFamily="34" charset="-122"/>
                <a:cs typeface="Helvetica"/>
                <a:sym typeface="Arial" panose="020B0604020202020204" pitchFamily="34" charset="0"/>
              </a:rPr>
              <a:t>    </a:t>
            </a:r>
            <a:r>
              <a:rPr lang="zh-CN" altLang="en-US" sz="2000" dirty="0">
                <a:solidFill>
                  <a:srgbClr val="000000"/>
                </a:solidFill>
                <a:ea typeface="思源黑体 CN Regular" panose="020B0500000000000000" pitchFamily="34" charset="-122"/>
                <a:cs typeface="Helvetica"/>
                <a:sym typeface="Arial" panose="020B0604020202020204" pitchFamily="34" charset="0"/>
              </a:rPr>
              <a:t>是指产生生殖细胞，繁殖新个体的过程，这也是种族延续的过程。这一过程是</a:t>
            </a:r>
            <a:r>
              <a:rPr lang="zh-CN" altLang="en-US" sz="2000" dirty="0">
                <a:solidFill>
                  <a:srgbClr val="FF0000"/>
                </a:solidFill>
                <a:ea typeface="思源黑体 CN Regular" panose="020B0500000000000000" pitchFamily="34" charset="-122"/>
                <a:cs typeface="Helvetica"/>
                <a:sym typeface="Arial" panose="020B0604020202020204" pitchFamily="34" charset="0"/>
              </a:rPr>
              <a:t>靠生殖系统</a:t>
            </a:r>
            <a:r>
              <a:rPr lang="zh-CN" altLang="en-US" sz="2000" dirty="0">
                <a:solidFill>
                  <a:srgbClr val="000000"/>
                </a:solidFill>
                <a:ea typeface="思源黑体 CN Regular" panose="020B0500000000000000" pitchFamily="34" charset="-122"/>
                <a:cs typeface="Helvetica"/>
                <a:sym typeface="Arial" panose="020B0604020202020204" pitchFamily="34" charset="0"/>
              </a:rPr>
              <a:t>来完成的。</a:t>
            </a:r>
          </a:p>
        </p:txBody>
      </p:sp>
      <p:pic>
        <p:nvPicPr>
          <p:cNvPr id="5" name="图片 4" descr="图片包含 游戏机, 文字&#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b="18573"/>
          <a:stretch>
            <a:fillRect/>
          </a:stretch>
        </p:blipFill>
        <p:spPr>
          <a:xfrm>
            <a:off x="1222829" y="3033841"/>
            <a:ext cx="4131980" cy="3251486"/>
          </a:xfrm>
          <a:prstGeom prst="ellipse">
            <a:avLst/>
          </a:prstGeom>
          <a:ln>
            <a:noFill/>
          </a:ln>
          <a:effectLst>
            <a:softEdge rad="112500"/>
          </a:effectLst>
        </p:spPr>
      </p:pic>
      <p:pic>
        <p:nvPicPr>
          <p:cNvPr id="7" name="图片 6" descr="图片包含 游戏机, 文字&#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20" y="3005201"/>
            <a:ext cx="4512204" cy="3391817"/>
          </a:xfrm>
          <a:prstGeom prst="ellipse">
            <a:avLst/>
          </a:prstGeom>
          <a:ln>
            <a:noFill/>
          </a:ln>
          <a:effectLst>
            <a:softEdge rad="112500"/>
          </a:effectLst>
        </p:spPr>
      </p:pic>
      <p:sp>
        <p:nvSpPr>
          <p:cNvPr id="6" name="文本框 5"/>
          <p:cNvSpPr txBox="1"/>
          <p:nvPr/>
        </p:nvSpPr>
        <p:spPr>
          <a:xfrm>
            <a:off x="1222829" y="373743"/>
            <a:ext cx="102784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生殖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port84152_3"/>
          <p:cNvPicPr>
            <a:picLocks noChangeAspect="1"/>
          </p:cNvPicPr>
          <p:nvPr/>
        </p:nvPicPr>
        <p:blipFill>
          <a:blip r:embed="rId2"/>
          <a:stretch>
            <a:fillRect/>
          </a:stretch>
        </p:blipFill>
        <p:spPr>
          <a:xfrm>
            <a:off x="5355532" y="1867004"/>
            <a:ext cx="5073144" cy="407038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1" name="Text Box 3"/>
          <p:cNvSpPr txBox="1"/>
          <p:nvPr/>
        </p:nvSpPr>
        <p:spPr>
          <a:xfrm>
            <a:off x="9744569" y="3048942"/>
            <a:ext cx="684107"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7172" name="Text Box 4"/>
          <p:cNvSpPr txBox="1"/>
          <p:nvPr/>
        </p:nvSpPr>
        <p:spPr>
          <a:xfrm>
            <a:off x="5791953" y="5785369"/>
            <a:ext cx="912143"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7173" name="Text Box 5"/>
          <p:cNvSpPr txBox="1"/>
          <p:nvPr/>
        </p:nvSpPr>
        <p:spPr>
          <a:xfrm>
            <a:off x="5943977" y="5937391"/>
            <a:ext cx="760119"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12294" name="Text Box 6"/>
          <p:cNvSpPr txBox="1">
            <a:spLocks noChangeArrowheads="1"/>
          </p:cNvSpPr>
          <p:nvPr/>
        </p:nvSpPr>
        <p:spPr bwMode="auto">
          <a:xfrm>
            <a:off x="2396194" y="1832751"/>
            <a:ext cx="595099" cy="410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defTabSz="911860" eaLnBrk="1" fontAlgn="base" hangingPunct="1">
              <a:spcBef>
                <a:spcPct val="50000"/>
              </a:spcBef>
              <a:spcAft>
                <a:spcPct val="0"/>
              </a:spcAft>
              <a:defRPr/>
            </a:pPr>
            <a:r>
              <a:rPr lang="zh-CN" altLang="en-US" sz="2665" dirty="0">
                <a:solidFill>
                  <a:srgbClr val="000000"/>
                </a:solidFill>
                <a:ea typeface="思源黑体 CN Regular" panose="020B0500000000000000" pitchFamily="34" charset="-122"/>
                <a:cs typeface="Helvetica"/>
                <a:sym typeface="Arial" panose="020B0604020202020204" pitchFamily="34" charset="0"/>
              </a:rPr>
              <a:t>男性生殖系统</a:t>
            </a:r>
          </a:p>
        </p:txBody>
      </p:sp>
      <p:sp>
        <p:nvSpPr>
          <p:cNvPr id="9" name="文本框 8"/>
          <p:cNvSpPr txBox="1"/>
          <p:nvPr/>
        </p:nvSpPr>
        <p:spPr>
          <a:xfrm>
            <a:off x="1222829" y="373743"/>
            <a:ext cx="271420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一、生殖系统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171"/>
                                        </p:tgtEl>
                                        <p:attrNameLst>
                                          <p:attrName>style.visibility</p:attrName>
                                        </p:attrNameLst>
                                      </p:cBhvr>
                                      <p:to>
                                        <p:strVal val="visible"/>
                                      </p:to>
                                    </p:set>
                                    <p:anim calcmode="lin" valueType="num">
                                      <p:cBhvr>
                                        <p:cTn id="17" dur="500" fill="hold"/>
                                        <p:tgtEl>
                                          <p:spTgt spid="7171"/>
                                        </p:tgtEl>
                                        <p:attrNameLst>
                                          <p:attrName>ppt_w</p:attrName>
                                        </p:attrNameLst>
                                      </p:cBhvr>
                                      <p:tavLst>
                                        <p:tav tm="0">
                                          <p:val>
                                            <p:fltVal val="0"/>
                                          </p:val>
                                        </p:tav>
                                        <p:tav tm="100000">
                                          <p:val>
                                            <p:strVal val="#ppt_w"/>
                                          </p:val>
                                        </p:tav>
                                      </p:tavLst>
                                    </p:anim>
                                    <p:anim calcmode="lin" valueType="num">
                                      <p:cBhvr>
                                        <p:cTn id="18" dur="500" fill="hold"/>
                                        <p:tgtEl>
                                          <p:spTgt spid="7171"/>
                                        </p:tgtEl>
                                        <p:attrNameLst>
                                          <p:attrName>ppt_h</p:attrName>
                                        </p:attrNameLst>
                                      </p:cBhvr>
                                      <p:tavLst>
                                        <p:tav tm="0">
                                          <p:val>
                                            <p:fltVal val="0"/>
                                          </p:val>
                                        </p:tav>
                                        <p:tav tm="100000">
                                          <p:val>
                                            <p:strVal val="#ppt_h"/>
                                          </p:val>
                                        </p:tav>
                                      </p:tavLst>
                                    </p:anim>
                                    <p:animEffect transition="in" filter="fade">
                                      <p:cBhvr>
                                        <p:cTn id="19" dur="500"/>
                                        <p:tgtEl>
                                          <p:spTgt spid="7171"/>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7172"/>
                                        </p:tgtEl>
                                        <p:attrNameLst>
                                          <p:attrName>style.visibility</p:attrName>
                                        </p:attrNameLst>
                                      </p:cBhvr>
                                      <p:to>
                                        <p:strVal val="visible"/>
                                      </p:to>
                                    </p:set>
                                    <p:anim calcmode="lin" valueType="num">
                                      <p:cBhvr>
                                        <p:cTn id="22" dur="500" fill="hold"/>
                                        <p:tgtEl>
                                          <p:spTgt spid="7172"/>
                                        </p:tgtEl>
                                        <p:attrNameLst>
                                          <p:attrName>ppt_w</p:attrName>
                                        </p:attrNameLst>
                                      </p:cBhvr>
                                      <p:tavLst>
                                        <p:tav tm="0">
                                          <p:val>
                                            <p:fltVal val="0"/>
                                          </p:val>
                                        </p:tav>
                                        <p:tav tm="100000">
                                          <p:val>
                                            <p:strVal val="#ppt_w"/>
                                          </p:val>
                                        </p:tav>
                                      </p:tavLst>
                                    </p:anim>
                                    <p:anim calcmode="lin" valueType="num">
                                      <p:cBhvr>
                                        <p:cTn id="23" dur="500" fill="hold"/>
                                        <p:tgtEl>
                                          <p:spTgt spid="7172"/>
                                        </p:tgtEl>
                                        <p:attrNameLst>
                                          <p:attrName>ppt_h</p:attrName>
                                        </p:attrNameLst>
                                      </p:cBhvr>
                                      <p:tavLst>
                                        <p:tav tm="0">
                                          <p:val>
                                            <p:fltVal val="0"/>
                                          </p:val>
                                        </p:tav>
                                        <p:tav tm="100000">
                                          <p:val>
                                            <p:strVal val="#ppt_h"/>
                                          </p:val>
                                        </p:tav>
                                      </p:tavLst>
                                    </p:anim>
                                    <p:animEffect transition="in" filter="fade">
                                      <p:cBhvr>
                                        <p:cTn id="24" dur="500"/>
                                        <p:tgtEl>
                                          <p:spTgt spid="717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7173"/>
                                        </p:tgtEl>
                                        <p:attrNameLst>
                                          <p:attrName>style.visibility</p:attrName>
                                        </p:attrNameLst>
                                      </p:cBhvr>
                                      <p:to>
                                        <p:strVal val="visible"/>
                                      </p:to>
                                    </p:set>
                                    <p:anim calcmode="lin" valueType="num">
                                      <p:cBhvr>
                                        <p:cTn id="27" dur="500" fill="hold"/>
                                        <p:tgtEl>
                                          <p:spTgt spid="7173"/>
                                        </p:tgtEl>
                                        <p:attrNameLst>
                                          <p:attrName>ppt_w</p:attrName>
                                        </p:attrNameLst>
                                      </p:cBhvr>
                                      <p:tavLst>
                                        <p:tav tm="0">
                                          <p:val>
                                            <p:fltVal val="0"/>
                                          </p:val>
                                        </p:tav>
                                        <p:tav tm="100000">
                                          <p:val>
                                            <p:strVal val="#ppt_w"/>
                                          </p:val>
                                        </p:tav>
                                      </p:tavLst>
                                    </p:anim>
                                    <p:anim calcmode="lin" valueType="num">
                                      <p:cBhvr>
                                        <p:cTn id="28" dur="500" fill="hold"/>
                                        <p:tgtEl>
                                          <p:spTgt spid="7173"/>
                                        </p:tgtEl>
                                        <p:attrNameLst>
                                          <p:attrName>ppt_h</p:attrName>
                                        </p:attrNameLst>
                                      </p:cBhvr>
                                      <p:tavLst>
                                        <p:tav tm="0">
                                          <p:val>
                                            <p:fltVal val="0"/>
                                          </p:val>
                                        </p:tav>
                                        <p:tav tm="100000">
                                          <p:val>
                                            <p:strVal val="#ppt_h"/>
                                          </p:val>
                                        </p:tav>
                                      </p:tavLst>
                                    </p:anim>
                                    <p:animEffect transition="in" filter="fade">
                                      <p:cBhvr>
                                        <p:cTn id="29"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122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59188" y="1710970"/>
            <a:ext cx="61886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1860">
              <a:spcBef>
                <a:spcPct val="50000"/>
              </a:spcBef>
              <a:defRPr/>
            </a:pPr>
            <a:r>
              <a:rPr lang="zh-CN" altLang="en-US" sz="320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睾丸：</a:t>
            </a:r>
            <a:r>
              <a:rPr lang="zh-CN" altLang="en-US" sz="3200" u="sng"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产生精子和分泌雄性激素</a:t>
            </a:r>
          </a:p>
        </p:txBody>
      </p:sp>
      <p:sp>
        <p:nvSpPr>
          <p:cNvPr id="22532" name="Text Box 4"/>
          <p:cNvSpPr txBox="1">
            <a:spLocks noChangeArrowheads="1"/>
          </p:cNvSpPr>
          <p:nvPr/>
        </p:nvSpPr>
        <p:spPr bwMode="auto">
          <a:xfrm>
            <a:off x="2223882" y="3535256"/>
            <a:ext cx="47491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20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输精管：输送精子</a:t>
            </a:r>
          </a:p>
        </p:txBody>
      </p:sp>
      <p:sp>
        <p:nvSpPr>
          <p:cNvPr id="22533" name="Text Box 5"/>
          <p:cNvSpPr txBox="1">
            <a:spLocks noChangeArrowheads="1"/>
          </p:cNvSpPr>
          <p:nvPr/>
        </p:nvSpPr>
        <p:spPr bwMode="auto">
          <a:xfrm>
            <a:off x="2223882" y="2621602"/>
            <a:ext cx="33049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20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附睾：贮存精子</a:t>
            </a:r>
          </a:p>
        </p:txBody>
      </p:sp>
      <p:sp>
        <p:nvSpPr>
          <p:cNvPr id="22534" name="Text Box 6"/>
          <p:cNvSpPr txBox="1">
            <a:spLocks noChangeArrowheads="1"/>
          </p:cNvSpPr>
          <p:nvPr/>
        </p:nvSpPr>
        <p:spPr bwMode="auto">
          <a:xfrm>
            <a:off x="2204303" y="4445887"/>
            <a:ext cx="5585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20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精囊腺和前列腺：分泌粘液</a:t>
            </a:r>
          </a:p>
        </p:txBody>
      </p:sp>
      <p:sp>
        <p:nvSpPr>
          <p:cNvPr id="8199" name="AutoShape 7"/>
          <p:cNvSpPr/>
          <p:nvPr/>
        </p:nvSpPr>
        <p:spPr>
          <a:xfrm>
            <a:off x="1843822" y="2014823"/>
            <a:ext cx="278135" cy="2801353"/>
          </a:xfrm>
          <a:prstGeom prst="leftBrace">
            <a:avLst>
              <a:gd name="adj1" fmla="val 108394"/>
              <a:gd name="adj2" fmla="val 50000"/>
            </a:avLst>
          </a:prstGeom>
          <a:noFill/>
          <a:ln w="50800" cap="flat" cmpd="sng">
            <a:solidFill>
              <a:srgbClr val="002060"/>
            </a:solidFill>
            <a:prstDash val="solid"/>
            <a:headEnd type="none" w="med" len="med"/>
            <a:tailEnd type="none" w="med" len="med"/>
          </a:ln>
        </p:spPr>
        <p:txBody>
          <a:bodyPr wrap="none" anchor="ctr"/>
          <a:lstStyle/>
          <a:p>
            <a:pPr defTabSz="1219200"/>
            <a:endPar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8200" name="Text Box 8"/>
          <p:cNvSpPr txBox="1"/>
          <p:nvPr/>
        </p:nvSpPr>
        <p:spPr>
          <a:xfrm>
            <a:off x="1045055" y="2513882"/>
            <a:ext cx="737253" cy="2239183"/>
          </a:xfrm>
          <a:prstGeom prst="rect">
            <a:avLst/>
          </a:prstGeom>
          <a:noFill/>
          <a:ln w="9525">
            <a:noFill/>
          </a:ln>
        </p:spPr>
        <p:txBody>
          <a:bodyPr vert="eaVert" anchor="b">
            <a:spAutoFit/>
          </a:bodyPr>
          <a:lstStyle/>
          <a:p>
            <a:pPr defTabSz="1219200"/>
            <a:r>
              <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内生殖器</a:t>
            </a:r>
          </a:p>
        </p:txBody>
      </p:sp>
      <p:sp>
        <p:nvSpPr>
          <p:cNvPr id="8201" name="Text Box 9"/>
          <p:cNvSpPr txBox="1"/>
          <p:nvPr/>
        </p:nvSpPr>
        <p:spPr>
          <a:xfrm>
            <a:off x="1101915" y="5318074"/>
            <a:ext cx="5548865" cy="644920"/>
          </a:xfrm>
          <a:prstGeom prst="rect">
            <a:avLst/>
          </a:prstGeom>
          <a:noFill/>
          <a:ln w="9525">
            <a:noFill/>
          </a:ln>
        </p:spPr>
        <p:txBody>
          <a:bodyPr anchor="b">
            <a:spAutoFit/>
          </a:bodyPr>
          <a:lstStyle/>
          <a:p>
            <a:pPr defTabSz="1219200"/>
            <a:r>
              <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外生殖器：</a:t>
            </a:r>
            <a:r>
              <a:rPr lang="zh-CN" altLang="en-US" sz="32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阴囊和阴茎</a:t>
            </a:r>
            <a:endPar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247"/>
          <a:stretch>
            <a:fillRect/>
          </a:stretch>
        </p:blipFill>
        <p:spPr bwMode="auto">
          <a:xfrm>
            <a:off x="8061245" y="1900820"/>
            <a:ext cx="3304932" cy="3812180"/>
          </a:xfrm>
          <a:prstGeom prst="roundRect">
            <a:avLst>
              <a:gd name="adj" fmla="val 1666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222829" y="373743"/>
            <a:ext cx="482215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男性生殖系统的主要器官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500" fill="hold"/>
                                        <p:tgtEl>
                                          <p:spTgt spid="22532"/>
                                        </p:tgtEl>
                                        <p:attrNameLst>
                                          <p:attrName>ppt_w</p:attrName>
                                        </p:attrNameLst>
                                      </p:cBhvr>
                                      <p:tavLst>
                                        <p:tav tm="0">
                                          <p:val>
                                            <p:fltVal val="0"/>
                                          </p:val>
                                        </p:tav>
                                        <p:tav tm="100000">
                                          <p:val>
                                            <p:strVal val="#ppt_w"/>
                                          </p:val>
                                        </p:tav>
                                      </p:tavLst>
                                    </p:anim>
                                    <p:anim calcmode="lin" valueType="num">
                                      <p:cBhvr>
                                        <p:cTn id="13" dur="500" fill="hold"/>
                                        <p:tgtEl>
                                          <p:spTgt spid="22532"/>
                                        </p:tgtEl>
                                        <p:attrNameLst>
                                          <p:attrName>ppt_h</p:attrName>
                                        </p:attrNameLst>
                                      </p:cBhvr>
                                      <p:tavLst>
                                        <p:tav tm="0">
                                          <p:val>
                                            <p:fltVal val="0"/>
                                          </p:val>
                                        </p:tav>
                                        <p:tav tm="100000">
                                          <p:val>
                                            <p:strVal val="#ppt_h"/>
                                          </p:val>
                                        </p:tav>
                                      </p:tavLst>
                                    </p:anim>
                                    <p:animEffect transition="in" filter="fade">
                                      <p:cBhvr>
                                        <p:cTn id="14" dur="500"/>
                                        <p:tgtEl>
                                          <p:spTgt spid="225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533"/>
                                        </p:tgtEl>
                                        <p:attrNameLst>
                                          <p:attrName>style.visibility</p:attrName>
                                        </p:attrNameLst>
                                      </p:cBhvr>
                                      <p:to>
                                        <p:strVal val="visible"/>
                                      </p:to>
                                    </p:set>
                                    <p:anim calcmode="lin" valueType="num">
                                      <p:cBhvr>
                                        <p:cTn id="17" dur="500" fill="hold"/>
                                        <p:tgtEl>
                                          <p:spTgt spid="22533"/>
                                        </p:tgtEl>
                                        <p:attrNameLst>
                                          <p:attrName>ppt_w</p:attrName>
                                        </p:attrNameLst>
                                      </p:cBhvr>
                                      <p:tavLst>
                                        <p:tav tm="0">
                                          <p:val>
                                            <p:fltVal val="0"/>
                                          </p:val>
                                        </p:tav>
                                        <p:tav tm="100000">
                                          <p:val>
                                            <p:strVal val="#ppt_w"/>
                                          </p:val>
                                        </p:tav>
                                      </p:tavLst>
                                    </p:anim>
                                    <p:anim calcmode="lin" valueType="num">
                                      <p:cBhvr>
                                        <p:cTn id="18" dur="500" fill="hold"/>
                                        <p:tgtEl>
                                          <p:spTgt spid="22533"/>
                                        </p:tgtEl>
                                        <p:attrNameLst>
                                          <p:attrName>ppt_h</p:attrName>
                                        </p:attrNameLst>
                                      </p:cBhvr>
                                      <p:tavLst>
                                        <p:tav tm="0">
                                          <p:val>
                                            <p:fltVal val="0"/>
                                          </p:val>
                                        </p:tav>
                                        <p:tav tm="100000">
                                          <p:val>
                                            <p:strVal val="#ppt_h"/>
                                          </p:val>
                                        </p:tav>
                                      </p:tavLst>
                                    </p:anim>
                                    <p:animEffect transition="in" filter="fade">
                                      <p:cBhvr>
                                        <p:cTn id="19" dur="500"/>
                                        <p:tgtEl>
                                          <p:spTgt spid="225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500" fill="hold"/>
                                        <p:tgtEl>
                                          <p:spTgt spid="22534"/>
                                        </p:tgtEl>
                                        <p:attrNameLst>
                                          <p:attrName>ppt_w</p:attrName>
                                        </p:attrNameLst>
                                      </p:cBhvr>
                                      <p:tavLst>
                                        <p:tav tm="0">
                                          <p:val>
                                            <p:fltVal val="0"/>
                                          </p:val>
                                        </p:tav>
                                        <p:tav tm="100000">
                                          <p:val>
                                            <p:strVal val="#ppt_w"/>
                                          </p:val>
                                        </p:tav>
                                      </p:tavLst>
                                    </p:anim>
                                    <p:anim calcmode="lin" valueType="num">
                                      <p:cBhvr>
                                        <p:cTn id="23" dur="500" fill="hold"/>
                                        <p:tgtEl>
                                          <p:spTgt spid="22534"/>
                                        </p:tgtEl>
                                        <p:attrNameLst>
                                          <p:attrName>ppt_h</p:attrName>
                                        </p:attrNameLst>
                                      </p:cBhvr>
                                      <p:tavLst>
                                        <p:tav tm="0">
                                          <p:val>
                                            <p:fltVal val="0"/>
                                          </p:val>
                                        </p:tav>
                                        <p:tav tm="100000">
                                          <p:val>
                                            <p:strVal val="#ppt_h"/>
                                          </p:val>
                                        </p:tav>
                                      </p:tavLst>
                                    </p:anim>
                                    <p:animEffect transition="in" filter="fade">
                                      <p:cBhvr>
                                        <p:cTn id="24" dur="500"/>
                                        <p:tgtEl>
                                          <p:spTgt spid="225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99"/>
                                        </p:tgtEl>
                                        <p:attrNameLst>
                                          <p:attrName>style.visibility</p:attrName>
                                        </p:attrNameLst>
                                      </p:cBhvr>
                                      <p:to>
                                        <p:strVal val="visible"/>
                                      </p:to>
                                    </p:set>
                                    <p:anim calcmode="lin" valueType="num">
                                      <p:cBhvr>
                                        <p:cTn id="27" dur="500" fill="hold"/>
                                        <p:tgtEl>
                                          <p:spTgt spid="8199"/>
                                        </p:tgtEl>
                                        <p:attrNameLst>
                                          <p:attrName>ppt_w</p:attrName>
                                        </p:attrNameLst>
                                      </p:cBhvr>
                                      <p:tavLst>
                                        <p:tav tm="0">
                                          <p:val>
                                            <p:fltVal val="0"/>
                                          </p:val>
                                        </p:tav>
                                        <p:tav tm="100000">
                                          <p:val>
                                            <p:strVal val="#ppt_w"/>
                                          </p:val>
                                        </p:tav>
                                      </p:tavLst>
                                    </p:anim>
                                    <p:anim calcmode="lin" valueType="num">
                                      <p:cBhvr>
                                        <p:cTn id="28" dur="500" fill="hold"/>
                                        <p:tgtEl>
                                          <p:spTgt spid="8199"/>
                                        </p:tgtEl>
                                        <p:attrNameLst>
                                          <p:attrName>ppt_h</p:attrName>
                                        </p:attrNameLst>
                                      </p:cBhvr>
                                      <p:tavLst>
                                        <p:tav tm="0">
                                          <p:val>
                                            <p:fltVal val="0"/>
                                          </p:val>
                                        </p:tav>
                                        <p:tav tm="100000">
                                          <p:val>
                                            <p:strVal val="#ppt_h"/>
                                          </p:val>
                                        </p:tav>
                                      </p:tavLst>
                                    </p:anim>
                                    <p:animEffect transition="in" filter="fade">
                                      <p:cBhvr>
                                        <p:cTn id="29" dur="500"/>
                                        <p:tgtEl>
                                          <p:spTgt spid="819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200"/>
                                        </p:tgtEl>
                                        <p:attrNameLst>
                                          <p:attrName>style.visibility</p:attrName>
                                        </p:attrNameLst>
                                      </p:cBhvr>
                                      <p:to>
                                        <p:strVal val="visible"/>
                                      </p:to>
                                    </p:set>
                                    <p:anim calcmode="lin" valueType="num">
                                      <p:cBhvr>
                                        <p:cTn id="32" dur="500" fill="hold"/>
                                        <p:tgtEl>
                                          <p:spTgt spid="8200"/>
                                        </p:tgtEl>
                                        <p:attrNameLst>
                                          <p:attrName>ppt_w</p:attrName>
                                        </p:attrNameLst>
                                      </p:cBhvr>
                                      <p:tavLst>
                                        <p:tav tm="0">
                                          <p:val>
                                            <p:fltVal val="0"/>
                                          </p:val>
                                        </p:tav>
                                        <p:tav tm="100000">
                                          <p:val>
                                            <p:strVal val="#ppt_w"/>
                                          </p:val>
                                        </p:tav>
                                      </p:tavLst>
                                    </p:anim>
                                    <p:anim calcmode="lin" valueType="num">
                                      <p:cBhvr>
                                        <p:cTn id="33" dur="500" fill="hold"/>
                                        <p:tgtEl>
                                          <p:spTgt spid="8200"/>
                                        </p:tgtEl>
                                        <p:attrNameLst>
                                          <p:attrName>ppt_h</p:attrName>
                                        </p:attrNameLst>
                                      </p:cBhvr>
                                      <p:tavLst>
                                        <p:tav tm="0">
                                          <p:val>
                                            <p:fltVal val="0"/>
                                          </p:val>
                                        </p:tav>
                                        <p:tav tm="100000">
                                          <p:val>
                                            <p:strVal val="#ppt_h"/>
                                          </p:val>
                                        </p:tav>
                                      </p:tavLst>
                                    </p:anim>
                                    <p:animEffect transition="in" filter="fade">
                                      <p:cBhvr>
                                        <p:cTn id="34" dur="500"/>
                                        <p:tgtEl>
                                          <p:spTgt spid="820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201"/>
                                        </p:tgtEl>
                                        <p:attrNameLst>
                                          <p:attrName>style.visibility</p:attrName>
                                        </p:attrNameLst>
                                      </p:cBhvr>
                                      <p:to>
                                        <p:strVal val="visible"/>
                                      </p:to>
                                    </p:set>
                                    <p:anim calcmode="lin" valueType="num">
                                      <p:cBhvr>
                                        <p:cTn id="37" dur="500" fill="hold"/>
                                        <p:tgtEl>
                                          <p:spTgt spid="8201"/>
                                        </p:tgtEl>
                                        <p:attrNameLst>
                                          <p:attrName>ppt_w</p:attrName>
                                        </p:attrNameLst>
                                      </p:cBhvr>
                                      <p:tavLst>
                                        <p:tav tm="0">
                                          <p:val>
                                            <p:fltVal val="0"/>
                                          </p:val>
                                        </p:tav>
                                        <p:tav tm="100000">
                                          <p:val>
                                            <p:strVal val="#ppt_w"/>
                                          </p:val>
                                        </p:tav>
                                      </p:tavLst>
                                    </p:anim>
                                    <p:anim calcmode="lin" valueType="num">
                                      <p:cBhvr>
                                        <p:cTn id="38" dur="500" fill="hold"/>
                                        <p:tgtEl>
                                          <p:spTgt spid="8201"/>
                                        </p:tgtEl>
                                        <p:attrNameLst>
                                          <p:attrName>ppt_h</p:attrName>
                                        </p:attrNameLst>
                                      </p:cBhvr>
                                      <p:tavLst>
                                        <p:tav tm="0">
                                          <p:val>
                                            <p:fltVal val="0"/>
                                          </p:val>
                                        </p:tav>
                                        <p:tav tm="100000">
                                          <p:val>
                                            <p:strVal val="#ppt_h"/>
                                          </p:val>
                                        </p:tav>
                                      </p:tavLst>
                                    </p:anim>
                                    <p:animEffect transition="in" filter="fade">
                                      <p:cBhvr>
                                        <p:cTn id="39" dur="500"/>
                                        <p:tgtEl>
                                          <p:spTgt spid="8201"/>
                                        </p:tgtEl>
                                      </p:cBhvr>
                                    </p:animEffect>
                                  </p:childTnLst>
                                </p:cTn>
                              </p:par>
                              <p:par>
                                <p:cTn id="40" presetID="53" presetClass="entr" presetSubtype="16"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ppt_w</p:attrName>
                                        </p:attrNameLst>
                                      </p:cBhvr>
                                      <p:tavLst>
                                        <p:tav tm="0">
                                          <p:val>
                                            <p:fltVal val="0"/>
                                          </p:val>
                                        </p:tav>
                                        <p:tav tm="100000">
                                          <p:val>
                                            <p:strVal val="#ppt_w"/>
                                          </p:val>
                                        </p:tav>
                                      </p:tavLst>
                                    </p:anim>
                                    <p:anim calcmode="lin" valueType="num">
                                      <p:cBhvr>
                                        <p:cTn id="43" dur="500" fill="hold"/>
                                        <p:tgtEl>
                                          <p:spTgt spid="1026"/>
                                        </p:tgtEl>
                                        <p:attrNameLst>
                                          <p:attrName>ppt_h</p:attrName>
                                        </p:attrNameLst>
                                      </p:cBhvr>
                                      <p:tavLst>
                                        <p:tav tm="0">
                                          <p:val>
                                            <p:fltVal val="0"/>
                                          </p:val>
                                        </p:tav>
                                        <p:tav tm="100000">
                                          <p:val>
                                            <p:strVal val="#ppt_h"/>
                                          </p:val>
                                        </p:tav>
                                      </p:tavLst>
                                    </p:anim>
                                    <p:animEffect transition="in" filter="fade">
                                      <p:cBhvr>
                                        <p:cTn id="4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p:bldP spid="8199" grpId="0" animBg="1"/>
      <p:bldP spid="8200" grpId="0"/>
      <p:bldP spid="8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p:nvPr/>
        </p:nvSpPr>
        <p:spPr>
          <a:xfrm>
            <a:off x="9744569" y="3048942"/>
            <a:ext cx="684107"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9219" name="Text Box 3"/>
          <p:cNvSpPr txBox="1"/>
          <p:nvPr/>
        </p:nvSpPr>
        <p:spPr>
          <a:xfrm>
            <a:off x="5791953" y="5785369"/>
            <a:ext cx="912143"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9220" name="Text Box 4"/>
          <p:cNvSpPr txBox="1"/>
          <p:nvPr/>
        </p:nvSpPr>
        <p:spPr>
          <a:xfrm>
            <a:off x="5943977" y="5937391"/>
            <a:ext cx="760119" cy="460575"/>
          </a:xfrm>
          <a:prstGeom prst="rect">
            <a:avLst/>
          </a:prstGeom>
          <a:noFill/>
          <a:ln w="9525">
            <a:noFill/>
          </a:ln>
        </p:spPr>
        <p:txBody>
          <a:bodyPr>
            <a:spAutoFit/>
          </a:bodyPr>
          <a:lstStyle/>
          <a:p>
            <a:pPr defTabSz="1219200">
              <a:spcBef>
                <a:spcPct val="50000"/>
              </a:spcBef>
            </a:pPr>
            <a:endParaRPr lang="zh-CN" altLang="en-US" sz="2395"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pic>
        <p:nvPicPr>
          <p:cNvPr id="9222" name="Picture 6" descr="import84157_3"/>
          <p:cNvPicPr>
            <a:picLocks noChangeAspect="1"/>
          </p:cNvPicPr>
          <p:nvPr/>
        </p:nvPicPr>
        <p:blipFill>
          <a:blip r:embed="rId2"/>
          <a:stretch>
            <a:fillRect/>
          </a:stretch>
        </p:blipFill>
        <p:spPr>
          <a:xfrm>
            <a:off x="5377642" y="1623610"/>
            <a:ext cx="5347597" cy="40097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9" name="Text Box 7"/>
          <p:cNvSpPr txBox="1">
            <a:spLocks noChangeArrowheads="1"/>
          </p:cNvSpPr>
          <p:nvPr/>
        </p:nvSpPr>
        <p:spPr bwMode="auto">
          <a:xfrm>
            <a:off x="2158341" y="2312733"/>
            <a:ext cx="98815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defTabSz="911860" eaLnBrk="1" fontAlgn="base" hangingPunct="1">
              <a:lnSpc>
                <a:spcPts val="3335"/>
              </a:lnSpc>
              <a:spcBef>
                <a:spcPct val="50000"/>
              </a:spcBef>
              <a:spcAft>
                <a:spcPct val="0"/>
              </a:spcAft>
              <a:defRPr/>
            </a:pPr>
            <a:r>
              <a:rPr lang="zh-CN" altLang="en-US" sz="3200" dirty="0">
                <a:solidFill>
                  <a:srgbClr val="000000"/>
                </a:solidFill>
                <a:effectLst>
                  <a:outerShdw blurRad="38100" dist="38100" dir="2700000" algn="tl">
                    <a:srgbClr val="C0C0C0"/>
                  </a:outerShdw>
                </a:effectLst>
                <a:ea typeface="思源黑体 CN Regular" panose="020B0500000000000000" pitchFamily="34" charset="-122"/>
                <a:cs typeface="Helvetica"/>
                <a:sym typeface="Arial" panose="020B0604020202020204" pitchFamily="34" charset="0"/>
              </a:rPr>
              <a:t>女性生殖系统</a:t>
            </a:r>
          </a:p>
        </p:txBody>
      </p:sp>
      <p:sp>
        <p:nvSpPr>
          <p:cNvPr id="7" name="文本框 6"/>
          <p:cNvSpPr txBox="1"/>
          <p:nvPr/>
        </p:nvSpPr>
        <p:spPr>
          <a:xfrm>
            <a:off x="1222829" y="373743"/>
            <a:ext cx="271420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一、生殖系统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p:cTn id="7" dur="500" fill="hold"/>
                                        <p:tgtEl>
                                          <p:spTgt spid="13319"/>
                                        </p:tgtEl>
                                        <p:attrNameLst>
                                          <p:attrName>ppt_w</p:attrName>
                                        </p:attrNameLst>
                                      </p:cBhvr>
                                      <p:tavLst>
                                        <p:tav tm="0">
                                          <p:val>
                                            <p:fltVal val="0"/>
                                          </p:val>
                                        </p:tav>
                                        <p:tav tm="100000">
                                          <p:val>
                                            <p:strVal val="#ppt_w"/>
                                          </p:val>
                                        </p:tav>
                                      </p:tavLst>
                                    </p:anim>
                                    <p:anim calcmode="lin" valueType="num">
                                      <p:cBhvr>
                                        <p:cTn id="8" dur="500" fill="hold"/>
                                        <p:tgtEl>
                                          <p:spTgt spid="13319"/>
                                        </p:tgtEl>
                                        <p:attrNameLst>
                                          <p:attrName>ppt_h</p:attrName>
                                        </p:attrNameLst>
                                      </p:cBhvr>
                                      <p:tavLst>
                                        <p:tav tm="0">
                                          <p:val>
                                            <p:fltVal val="0"/>
                                          </p:val>
                                        </p:tav>
                                        <p:tav tm="100000">
                                          <p:val>
                                            <p:strVal val="#ppt_h"/>
                                          </p:val>
                                        </p:tav>
                                      </p:tavLst>
                                    </p:anim>
                                    <p:animEffect transition="in" filter="fade">
                                      <p:cBhvr>
                                        <p:cTn id="9" dur="500"/>
                                        <p:tgtEl>
                                          <p:spTgt spid="13319"/>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9219"/>
                                        </p:tgtEl>
                                        <p:attrNameLst>
                                          <p:attrName>style.visibility</p:attrName>
                                        </p:attrNameLst>
                                      </p:cBhvr>
                                      <p:to>
                                        <p:strVal val="visible"/>
                                      </p:to>
                                    </p:set>
                                    <p:anim calcmode="lin" valueType="num">
                                      <p:cBhvr>
                                        <p:cTn id="17" dur="500" fill="hold"/>
                                        <p:tgtEl>
                                          <p:spTgt spid="9219"/>
                                        </p:tgtEl>
                                        <p:attrNameLst>
                                          <p:attrName>ppt_w</p:attrName>
                                        </p:attrNameLst>
                                      </p:cBhvr>
                                      <p:tavLst>
                                        <p:tav tm="0">
                                          <p:val>
                                            <p:fltVal val="0"/>
                                          </p:val>
                                        </p:tav>
                                        <p:tav tm="100000">
                                          <p:val>
                                            <p:strVal val="#ppt_w"/>
                                          </p:val>
                                        </p:tav>
                                      </p:tavLst>
                                    </p:anim>
                                    <p:anim calcmode="lin" valueType="num">
                                      <p:cBhvr>
                                        <p:cTn id="18" dur="500" fill="hold"/>
                                        <p:tgtEl>
                                          <p:spTgt spid="9219"/>
                                        </p:tgtEl>
                                        <p:attrNameLst>
                                          <p:attrName>ppt_h</p:attrName>
                                        </p:attrNameLst>
                                      </p:cBhvr>
                                      <p:tavLst>
                                        <p:tav tm="0">
                                          <p:val>
                                            <p:fltVal val="0"/>
                                          </p:val>
                                        </p:tav>
                                        <p:tav tm="100000">
                                          <p:val>
                                            <p:strVal val="#ppt_h"/>
                                          </p:val>
                                        </p:tav>
                                      </p:tavLst>
                                    </p:anim>
                                    <p:animEffect transition="in" filter="fade">
                                      <p:cBhvr>
                                        <p:cTn id="19" dur="500"/>
                                        <p:tgtEl>
                                          <p:spTgt spid="92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9220"/>
                                        </p:tgtEl>
                                        <p:attrNameLst>
                                          <p:attrName>style.visibility</p:attrName>
                                        </p:attrNameLst>
                                      </p:cBhvr>
                                      <p:to>
                                        <p:strVal val="visible"/>
                                      </p:to>
                                    </p:set>
                                    <p:anim calcmode="lin" valueType="num">
                                      <p:cBhvr>
                                        <p:cTn id="22" dur="500" fill="hold"/>
                                        <p:tgtEl>
                                          <p:spTgt spid="9220"/>
                                        </p:tgtEl>
                                        <p:attrNameLst>
                                          <p:attrName>ppt_w</p:attrName>
                                        </p:attrNameLst>
                                      </p:cBhvr>
                                      <p:tavLst>
                                        <p:tav tm="0">
                                          <p:val>
                                            <p:fltVal val="0"/>
                                          </p:val>
                                        </p:tav>
                                        <p:tav tm="100000">
                                          <p:val>
                                            <p:strVal val="#ppt_w"/>
                                          </p:val>
                                        </p:tav>
                                      </p:tavLst>
                                    </p:anim>
                                    <p:anim calcmode="lin" valueType="num">
                                      <p:cBhvr>
                                        <p:cTn id="23" dur="500" fill="hold"/>
                                        <p:tgtEl>
                                          <p:spTgt spid="9220"/>
                                        </p:tgtEl>
                                        <p:attrNameLst>
                                          <p:attrName>ppt_h</p:attrName>
                                        </p:attrNameLst>
                                      </p:cBhvr>
                                      <p:tavLst>
                                        <p:tav tm="0">
                                          <p:val>
                                            <p:fltVal val="0"/>
                                          </p:val>
                                        </p:tav>
                                        <p:tav tm="100000">
                                          <p:val>
                                            <p:strVal val="#ppt_h"/>
                                          </p:val>
                                        </p:tav>
                                      </p:tavLst>
                                    </p:anim>
                                    <p:animEffect transition="in" filter="fade">
                                      <p:cBhvr>
                                        <p:cTn id="24" dur="500"/>
                                        <p:tgtEl>
                                          <p:spTgt spid="9220"/>
                                        </p:tgtEl>
                                      </p:cBhvr>
                                    </p:animEffect>
                                  </p:childTnLst>
                                </p:cTn>
                              </p:par>
                              <p:par>
                                <p:cTn id="25" presetID="53" presetClass="entr" presetSubtype="16" fill="hold" nodeType="withEffect">
                                  <p:stCondLst>
                                    <p:cond delay="0"/>
                                  </p:stCondLst>
                                  <p:childTnLst>
                                    <p:set>
                                      <p:cBhvr>
                                        <p:cTn id="26" dur="1" fill="hold">
                                          <p:stCondLst>
                                            <p:cond delay="0"/>
                                          </p:stCondLst>
                                        </p:cTn>
                                        <p:tgtEl>
                                          <p:spTgt spid="9222"/>
                                        </p:tgtEl>
                                        <p:attrNameLst>
                                          <p:attrName>style.visibility</p:attrName>
                                        </p:attrNameLst>
                                      </p:cBhvr>
                                      <p:to>
                                        <p:strVal val="visible"/>
                                      </p:to>
                                    </p:set>
                                    <p:anim calcmode="lin" valueType="num">
                                      <p:cBhvr>
                                        <p:cTn id="27" dur="500" fill="hold"/>
                                        <p:tgtEl>
                                          <p:spTgt spid="9222"/>
                                        </p:tgtEl>
                                        <p:attrNameLst>
                                          <p:attrName>ppt_w</p:attrName>
                                        </p:attrNameLst>
                                      </p:cBhvr>
                                      <p:tavLst>
                                        <p:tav tm="0">
                                          <p:val>
                                            <p:fltVal val="0"/>
                                          </p:val>
                                        </p:tav>
                                        <p:tav tm="100000">
                                          <p:val>
                                            <p:strVal val="#ppt_w"/>
                                          </p:val>
                                        </p:tav>
                                      </p:tavLst>
                                    </p:anim>
                                    <p:anim calcmode="lin" valueType="num">
                                      <p:cBhvr>
                                        <p:cTn id="28" dur="500" fill="hold"/>
                                        <p:tgtEl>
                                          <p:spTgt spid="9222"/>
                                        </p:tgtEl>
                                        <p:attrNameLst>
                                          <p:attrName>ppt_h</p:attrName>
                                        </p:attrNameLst>
                                      </p:cBhvr>
                                      <p:tavLst>
                                        <p:tav tm="0">
                                          <p:val>
                                            <p:fltVal val="0"/>
                                          </p:val>
                                        </p:tav>
                                        <p:tav tm="100000">
                                          <p:val>
                                            <p:strVal val="#ppt_h"/>
                                          </p:val>
                                        </p:tav>
                                      </p:tavLst>
                                    </p:anim>
                                    <p:animEffect transition="in" filter="fade">
                                      <p:cBhvr>
                                        <p:cTn id="2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133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3"/>
          <p:cNvSpPr/>
          <p:nvPr/>
        </p:nvSpPr>
        <p:spPr>
          <a:xfrm>
            <a:off x="1866680" y="1808074"/>
            <a:ext cx="228036" cy="3037021"/>
          </a:xfrm>
          <a:prstGeom prst="leftBrace">
            <a:avLst>
              <a:gd name="adj1" fmla="val 113888"/>
              <a:gd name="adj2" fmla="val 50000"/>
            </a:avLst>
          </a:prstGeom>
          <a:noFill/>
          <a:ln w="50800" cap="flat" cmpd="sng">
            <a:solidFill>
              <a:srgbClr val="002060"/>
            </a:solidFill>
            <a:prstDash val="solid"/>
            <a:headEnd type="none" w="med" len="med"/>
            <a:tailEnd type="none" w="med" len="med"/>
          </a:ln>
        </p:spPr>
        <p:txBody>
          <a:bodyPr wrap="none" anchor="ctr"/>
          <a:lstStyle/>
          <a:p>
            <a:pPr defTabSz="1219200"/>
            <a:endPar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3556" name="Text Box 4"/>
          <p:cNvSpPr txBox="1">
            <a:spLocks noChangeArrowheads="1"/>
          </p:cNvSpPr>
          <p:nvPr/>
        </p:nvSpPr>
        <p:spPr bwMode="auto">
          <a:xfrm>
            <a:off x="2226199" y="1560298"/>
            <a:ext cx="1722935"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卵巢：</a:t>
            </a:r>
          </a:p>
        </p:txBody>
      </p:sp>
      <p:sp>
        <p:nvSpPr>
          <p:cNvPr id="23557" name="Text Box 5"/>
          <p:cNvSpPr txBox="1">
            <a:spLocks noChangeArrowheads="1"/>
          </p:cNvSpPr>
          <p:nvPr/>
        </p:nvSpPr>
        <p:spPr bwMode="auto">
          <a:xfrm>
            <a:off x="2098719" y="2421465"/>
            <a:ext cx="1977892"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输卵管：</a:t>
            </a:r>
          </a:p>
        </p:txBody>
      </p:sp>
      <p:sp>
        <p:nvSpPr>
          <p:cNvPr id="23558" name="Text Box 6"/>
          <p:cNvSpPr txBox="1">
            <a:spLocks noChangeArrowheads="1"/>
          </p:cNvSpPr>
          <p:nvPr/>
        </p:nvSpPr>
        <p:spPr bwMode="auto">
          <a:xfrm>
            <a:off x="2226199" y="3331613"/>
            <a:ext cx="1795780"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子宫：</a:t>
            </a:r>
          </a:p>
        </p:txBody>
      </p:sp>
      <p:sp>
        <p:nvSpPr>
          <p:cNvPr id="23559" name="Text Box 7"/>
          <p:cNvSpPr txBox="1">
            <a:spLocks noChangeArrowheads="1"/>
          </p:cNvSpPr>
          <p:nvPr/>
        </p:nvSpPr>
        <p:spPr bwMode="auto">
          <a:xfrm>
            <a:off x="2310429" y="4351453"/>
            <a:ext cx="1509152"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阴道：</a:t>
            </a:r>
          </a:p>
        </p:txBody>
      </p:sp>
      <p:sp>
        <p:nvSpPr>
          <p:cNvPr id="23560" name="Text Box 8"/>
          <p:cNvSpPr txBox="1">
            <a:spLocks noChangeArrowheads="1"/>
          </p:cNvSpPr>
          <p:nvPr/>
        </p:nvSpPr>
        <p:spPr bwMode="auto">
          <a:xfrm>
            <a:off x="3354480" y="1560300"/>
            <a:ext cx="5381005"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u="sng"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产生卵细胞，分泌雌性激素</a:t>
            </a:r>
          </a:p>
        </p:txBody>
      </p:sp>
      <p:sp>
        <p:nvSpPr>
          <p:cNvPr id="23561" name="Text Box 9"/>
          <p:cNvSpPr txBox="1">
            <a:spLocks noChangeArrowheads="1"/>
          </p:cNvSpPr>
          <p:nvPr/>
        </p:nvSpPr>
        <p:spPr bwMode="auto">
          <a:xfrm>
            <a:off x="3675644" y="2434345"/>
            <a:ext cx="2945459"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输送卵细胞</a:t>
            </a:r>
          </a:p>
        </p:txBody>
      </p:sp>
      <p:sp>
        <p:nvSpPr>
          <p:cNvPr id="23562" name="Text Box 10"/>
          <p:cNvSpPr txBox="1">
            <a:spLocks noChangeArrowheads="1"/>
          </p:cNvSpPr>
          <p:nvPr/>
        </p:nvSpPr>
        <p:spPr bwMode="auto">
          <a:xfrm>
            <a:off x="3476113" y="3359190"/>
            <a:ext cx="3344521" cy="58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胚胎发育的场所</a:t>
            </a:r>
          </a:p>
        </p:txBody>
      </p:sp>
      <p:sp>
        <p:nvSpPr>
          <p:cNvPr id="23563" name="Text Box 11"/>
          <p:cNvSpPr txBox="1">
            <a:spLocks noChangeArrowheads="1"/>
          </p:cNvSpPr>
          <p:nvPr/>
        </p:nvSpPr>
        <p:spPr bwMode="auto">
          <a:xfrm>
            <a:off x="3424525" y="4347320"/>
            <a:ext cx="3745721" cy="107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1860">
              <a:spcBef>
                <a:spcPct val="50000"/>
              </a:spcBef>
              <a:defRPr/>
            </a:pPr>
            <a:r>
              <a:rPr lang="zh-CN" altLang="en-US" sz="3190" dirty="0">
                <a:effectLst>
                  <a:outerShdw blurRad="38100" dist="38100" dir="2700000" algn="tl">
                    <a:srgbClr val="C0C0C0"/>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精子进入和胎儿产出的通道</a:t>
            </a:r>
          </a:p>
        </p:txBody>
      </p:sp>
      <p:sp>
        <p:nvSpPr>
          <p:cNvPr id="11276" name="Text Box 12"/>
          <p:cNvSpPr txBox="1"/>
          <p:nvPr/>
        </p:nvSpPr>
        <p:spPr>
          <a:xfrm>
            <a:off x="936430" y="2370058"/>
            <a:ext cx="737253" cy="2042891"/>
          </a:xfrm>
          <a:prstGeom prst="rect">
            <a:avLst/>
          </a:prstGeom>
          <a:noFill/>
          <a:ln w="9525">
            <a:noFill/>
          </a:ln>
        </p:spPr>
        <p:txBody>
          <a:bodyPr vert="eaVert" wrap="square" anchor="b">
            <a:spAutoFit/>
          </a:bodyPr>
          <a:lstStyle/>
          <a:p>
            <a:pPr defTabSz="1219200"/>
            <a:r>
              <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内生殖器</a:t>
            </a:r>
          </a:p>
        </p:txBody>
      </p:sp>
      <p:sp>
        <p:nvSpPr>
          <p:cNvPr id="11277" name="Text Box 13"/>
          <p:cNvSpPr txBox="1"/>
          <p:nvPr/>
        </p:nvSpPr>
        <p:spPr>
          <a:xfrm>
            <a:off x="1054698" y="5702260"/>
            <a:ext cx="4842828" cy="644920"/>
          </a:xfrm>
          <a:prstGeom prst="rect">
            <a:avLst/>
          </a:prstGeom>
          <a:noFill/>
          <a:ln w="9525">
            <a:noFill/>
          </a:ln>
        </p:spPr>
        <p:txBody>
          <a:bodyPr wrap="square" anchor="b">
            <a:spAutoFit/>
          </a:bodyPr>
          <a:lstStyle/>
          <a:p>
            <a:pPr defTabSz="1219200"/>
            <a:r>
              <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外生殖器：</a:t>
            </a:r>
            <a:r>
              <a:rPr lang="zh-CN" altLang="en-US" sz="32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外阴部</a:t>
            </a:r>
            <a:endParaRPr lang="zh-CN" altLang="en-US" sz="359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pic>
        <p:nvPicPr>
          <p:cNvPr id="3" name="图片 2" descr="地图上有字&#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132" y="2545555"/>
            <a:ext cx="4170611" cy="3282253"/>
          </a:xfrm>
          <a:prstGeom prst="roundRect">
            <a:avLst>
              <a:gd name="adj" fmla="val 1052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文本框 15"/>
          <p:cNvSpPr txBox="1"/>
          <p:nvPr/>
        </p:nvSpPr>
        <p:spPr>
          <a:xfrm>
            <a:off x="1222829" y="373743"/>
            <a:ext cx="482215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女性生殖系统的主要器官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560">
                                            <p:txEl>
                                              <p:pRg st="0" end="0"/>
                                            </p:txEl>
                                          </p:spTgt>
                                        </p:tgtEl>
                                        <p:attrNameLst>
                                          <p:attrName>style.visibility</p:attrName>
                                        </p:attrNameLst>
                                      </p:cBhvr>
                                      <p:to>
                                        <p:strVal val="visible"/>
                                      </p:to>
                                    </p:set>
                                    <p:animEffect transition="in" filter="checkerboard(across)">
                                      <p:cBhvr>
                                        <p:cTn id="27" dur="500"/>
                                        <p:tgtEl>
                                          <p:spTgt spid="23560">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1"/>
                                        </p:tgtEl>
                                        <p:attrNameLst>
                                          <p:attrName>style.visibility</p:attrName>
                                        </p:attrNameLst>
                                      </p:cBhvr>
                                      <p:to>
                                        <p:strVal val="visible"/>
                                      </p:to>
                                    </p:set>
                                    <p:animEffect transition="in" filter="checkerboard(across)">
                                      <p:cBhvr>
                                        <p:cTn id="32" dur="500"/>
                                        <p:tgtEl>
                                          <p:spTgt spid="23561"/>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62"/>
                                        </p:tgtEl>
                                        <p:attrNameLst>
                                          <p:attrName>style.visibility</p:attrName>
                                        </p:attrNameLst>
                                      </p:cBhvr>
                                      <p:to>
                                        <p:strVal val="visible"/>
                                      </p:to>
                                    </p:set>
                                    <p:animEffect transition="in" filter="checkerboard(across)">
                                      <p:cBhvr>
                                        <p:cTn id="37" dur="500"/>
                                        <p:tgtEl>
                                          <p:spTgt spid="23562"/>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63"/>
                                        </p:tgtEl>
                                        <p:attrNameLst>
                                          <p:attrName>style.visibility</p:attrName>
                                        </p:attrNameLst>
                                      </p:cBhvr>
                                      <p:to>
                                        <p:strVal val="visible"/>
                                      </p:to>
                                    </p:set>
                                    <p:animEffect transition="in" filter="checkerboard(across)">
                                      <p:cBhvr>
                                        <p:cTn id="42" dur="500"/>
                                        <p:tgtEl>
                                          <p:spTgt spid="23563"/>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p:bldP spid="23557" grpId="0"/>
      <p:bldP spid="23558" grpId="0"/>
      <p:bldP spid="23559" grpId="0"/>
      <p:bldP spid="23561" grpId="0"/>
      <p:bldP spid="23562" grpId="0"/>
      <p:bldP spid="235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53763" y="1376340"/>
            <a:ext cx="12188655" cy="13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00000"/>
              </a:lnSpc>
              <a:spcBef>
                <a:spcPct val="50000"/>
              </a:spcBef>
              <a:spcAft>
                <a:spcPct val="0"/>
              </a:spcAft>
              <a:defRPr/>
            </a:pPr>
            <a:r>
              <a:rPr lang="en-US" sz="2000" b="1" dirty="0">
                <a:solidFill>
                  <a:srgbClr val="000000"/>
                </a:solidFill>
                <a:ea typeface="思源黑体 CN Regular" panose="020B0500000000000000" pitchFamily="34" charset="-122"/>
                <a:cs typeface="Helvetica"/>
                <a:sym typeface="Arial" panose="020B0604020202020204" pitchFamily="34" charset="0"/>
              </a:rPr>
              <a:t>1.</a:t>
            </a:r>
            <a:r>
              <a:rPr lang="zh-CN" altLang="en-US" sz="2000" b="1" dirty="0">
                <a:solidFill>
                  <a:srgbClr val="000000"/>
                </a:solidFill>
                <a:ea typeface="思源黑体 CN Regular" panose="020B0500000000000000" pitchFamily="34" charset="-122"/>
                <a:cs typeface="Helvetica"/>
                <a:sym typeface="Arial" panose="020B0604020202020204" pitchFamily="34" charset="0"/>
              </a:rPr>
              <a:t>男女生殖系统中</a:t>
            </a:r>
            <a:r>
              <a:rPr lang="en-US" sz="2000" b="1" dirty="0">
                <a:solidFill>
                  <a:srgbClr val="000000"/>
                </a:solidFill>
                <a:ea typeface="思源黑体 CN Regular" panose="020B0500000000000000" pitchFamily="34" charset="-122"/>
                <a:cs typeface="Helvetica"/>
                <a:sym typeface="Arial" panose="020B0604020202020204" pitchFamily="34" charset="0"/>
              </a:rPr>
              <a:t>,</a:t>
            </a:r>
            <a:r>
              <a:rPr lang="zh-CN" altLang="en-US" sz="2000" b="1" dirty="0">
                <a:solidFill>
                  <a:srgbClr val="000000"/>
                </a:solidFill>
                <a:ea typeface="思源黑体 CN Regular" panose="020B0500000000000000" pitchFamily="34" charset="-122"/>
                <a:cs typeface="Helvetica"/>
                <a:sym typeface="Arial" panose="020B0604020202020204" pitchFamily="34" charset="0"/>
              </a:rPr>
              <a:t>产生和输送生殖细胞的器官分别是什么</a:t>
            </a:r>
            <a:r>
              <a:rPr lang="en-US" sz="2000" b="1" dirty="0">
                <a:solidFill>
                  <a:srgbClr val="000000"/>
                </a:solidFill>
                <a:ea typeface="思源黑体 CN Regular" panose="020B0500000000000000" pitchFamily="34" charset="-122"/>
                <a:cs typeface="Helvetica"/>
                <a:sym typeface="Arial" panose="020B0604020202020204" pitchFamily="34" charset="0"/>
              </a:rPr>
              <a:t>?</a:t>
            </a:r>
          </a:p>
          <a:p>
            <a:pPr defTabSz="911860" eaLnBrk="1" fontAlgn="base" hangingPunct="1">
              <a:lnSpc>
                <a:spcPct val="200000"/>
              </a:lnSpc>
              <a:spcBef>
                <a:spcPct val="50000"/>
              </a:spcBef>
              <a:spcAft>
                <a:spcPct val="0"/>
              </a:spcAft>
              <a:defRPr/>
            </a:pPr>
            <a:r>
              <a:rPr lang="zh-CN" altLang="en-US" sz="2000" b="1" dirty="0">
                <a:solidFill>
                  <a:srgbClr val="FF0000"/>
                </a:solidFill>
                <a:ea typeface="思源黑体 CN Regular" panose="020B0500000000000000" pitchFamily="34" charset="-122"/>
                <a:cs typeface="Helvetica"/>
                <a:sym typeface="Arial" panose="020B0604020202020204" pitchFamily="34" charset="0"/>
              </a:rPr>
              <a:t>男：产生</a:t>
            </a:r>
            <a:r>
              <a:rPr lang="en-US" altLang="zh-CN" sz="2000" b="1" dirty="0">
                <a:solidFill>
                  <a:srgbClr val="FF0000"/>
                </a:solidFill>
                <a:ea typeface="思源黑体 CN Regular" panose="020B0500000000000000" pitchFamily="34" charset="-122"/>
                <a:cs typeface="Helvetica"/>
                <a:sym typeface="Arial" panose="020B0604020202020204" pitchFamily="34" charset="0"/>
              </a:rPr>
              <a:t>—</a:t>
            </a:r>
            <a:r>
              <a:rPr lang="zh-CN" altLang="en-US" sz="2000" b="1" dirty="0">
                <a:solidFill>
                  <a:srgbClr val="FF0000"/>
                </a:solidFill>
                <a:ea typeface="思源黑体 CN Regular" panose="020B0500000000000000" pitchFamily="34" charset="-122"/>
                <a:cs typeface="Helvetica"/>
                <a:sym typeface="Arial" panose="020B0604020202020204" pitchFamily="34" charset="0"/>
              </a:rPr>
              <a:t>睾丸；输送</a:t>
            </a:r>
            <a:r>
              <a:rPr lang="en-US" altLang="zh-CN" sz="2000" b="1" dirty="0">
                <a:solidFill>
                  <a:srgbClr val="FF0000"/>
                </a:solidFill>
                <a:ea typeface="思源黑体 CN Regular" panose="020B0500000000000000" pitchFamily="34" charset="-122"/>
                <a:cs typeface="Helvetica"/>
                <a:sym typeface="Arial" panose="020B0604020202020204" pitchFamily="34" charset="0"/>
              </a:rPr>
              <a:t>—</a:t>
            </a:r>
            <a:r>
              <a:rPr lang="zh-CN" altLang="en-US" sz="2000" b="1" dirty="0">
                <a:solidFill>
                  <a:srgbClr val="FF0000"/>
                </a:solidFill>
                <a:ea typeface="思源黑体 CN Regular" panose="020B0500000000000000" pitchFamily="34" charset="-122"/>
                <a:cs typeface="Helvetica"/>
                <a:sym typeface="Arial" panose="020B0604020202020204" pitchFamily="34" charset="0"/>
              </a:rPr>
              <a:t>输精管；女：产生</a:t>
            </a:r>
            <a:r>
              <a:rPr lang="en-US" altLang="zh-CN" sz="2000" b="1" dirty="0">
                <a:solidFill>
                  <a:srgbClr val="FF0000"/>
                </a:solidFill>
                <a:ea typeface="思源黑体 CN Regular" panose="020B0500000000000000" pitchFamily="34" charset="-122"/>
                <a:cs typeface="Helvetica"/>
                <a:sym typeface="Arial" panose="020B0604020202020204" pitchFamily="34" charset="0"/>
              </a:rPr>
              <a:t>—</a:t>
            </a:r>
            <a:r>
              <a:rPr lang="zh-CN" altLang="en-US" sz="2000" b="1" dirty="0">
                <a:solidFill>
                  <a:srgbClr val="FF0000"/>
                </a:solidFill>
                <a:ea typeface="思源黑体 CN Regular" panose="020B0500000000000000" pitchFamily="34" charset="-122"/>
                <a:cs typeface="Helvetica"/>
                <a:sym typeface="Arial" panose="020B0604020202020204" pitchFamily="34" charset="0"/>
              </a:rPr>
              <a:t>卵巢；输送</a:t>
            </a:r>
            <a:r>
              <a:rPr lang="en-US" altLang="zh-CN" sz="2000" b="1" dirty="0">
                <a:solidFill>
                  <a:srgbClr val="FF0000"/>
                </a:solidFill>
                <a:ea typeface="思源黑体 CN Regular" panose="020B0500000000000000" pitchFamily="34" charset="-122"/>
                <a:cs typeface="Helvetica"/>
                <a:sym typeface="Arial" panose="020B0604020202020204" pitchFamily="34" charset="0"/>
              </a:rPr>
              <a:t>—</a:t>
            </a:r>
            <a:r>
              <a:rPr lang="zh-CN" altLang="en-US" sz="2000" b="1" dirty="0">
                <a:solidFill>
                  <a:srgbClr val="FF0000"/>
                </a:solidFill>
                <a:ea typeface="思源黑体 CN Regular" panose="020B0500000000000000" pitchFamily="34" charset="-122"/>
                <a:cs typeface="Helvetica"/>
                <a:sym typeface="Arial" panose="020B0604020202020204" pitchFamily="34" charset="0"/>
              </a:rPr>
              <a:t>输卵管</a:t>
            </a:r>
            <a:endParaRPr lang="en-US" sz="2000" b="1" dirty="0">
              <a:solidFill>
                <a:srgbClr val="FF0000"/>
              </a:solidFill>
              <a:ea typeface="思源黑体 CN Regular" panose="020B0500000000000000" pitchFamily="34" charset="-122"/>
              <a:cs typeface="Helvetica"/>
              <a:sym typeface="Arial" panose="020B0604020202020204" pitchFamily="34" charset="0"/>
            </a:endParaRPr>
          </a:p>
        </p:txBody>
      </p:sp>
      <p:sp>
        <p:nvSpPr>
          <p:cNvPr id="15364" name="Text Box 4"/>
          <p:cNvSpPr txBox="1">
            <a:spLocks noChangeArrowheads="1"/>
          </p:cNvSpPr>
          <p:nvPr/>
        </p:nvSpPr>
        <p:spPr bwMode="auto">
          <a:xfrm>
            <a:off x="774390" y="2940142"/>
            <a:ext cx="8419652" cy="13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defTabSz="911860" eaLnBrk="1" fontAlgn="base" hangingPunct="1">
              <a:lnSpc>
                <a:spcPct val="200000"/>
              </a:lnSpc>
              <a:spcBef>
                <a:spcPct val="50000"/>
              </a:spcBef>
              <a:spcAft>
                <a:spcPct val="0"/>
              </a:spcAft>
              <a:defRPr/>
            </a:pPr>
            <a:r>
              <a:rPr lang="en-US" sz="2000" b="1" dirty="0">
                <a:solidFill>
                  <a:srgbClr val="000000"/>
                </a:solidFill>
                <a:ea typeface="思源黑体 CN Regular" panose="020B0500000000000000" pitchFamily="34" charset="-122"/>
                <a:cs typeface="Helvetica"/>
                <a:sym typeface="Arial" panose="020B0604020202020204" pitchFamily="34" charset="0"/>
              </a:rPr>
              <a:t>2.</a:t>
            </a:r>
            <a:r>
              <a:rPr lang="zh-CN" altLang="en-US" sz="2000" b="1" dirty="0">
                <a:solidFill>
                  <a:srgbClr val="000000"/>
                </a:solidFill>
                <a:ea typeface="思源黑体 CN Regular" panose="020B0500000000000000" pitchFamily="34" charset="-122"/>
                <a:cs typeface="Helvetica"/>
                <a:sym typeface="Arial" panose="020B0604020202020204" pitchFamily="34" charset="0"/>
              </a:rPr>
              <a:t>子宫的名称和它的功能有关吗</a:t>
            </a:r>
            <a:r>
              <a:rPr lang="en-US" sz="2000" b="1" dirty="0">
                <a:solidFill>
                  <a:srgbClr val="000000"/>
                </a:solidFill>
                <a:ea typeface="思源黑体 CN Regular" panose="020B0500000000000000" pitchFamily="34" charset="-122"/>
                <a:cs typeface="Helvetica"/>
                <a:sym typeface="Arial" panose="020B0604020202020204" pitchFamily="34" charset="0"/>
              </a:rPr>
              <a:t>?</a:t>
            </a:r>
            <a:r>
              <a:rPr lang="zh-CN" altLang="en-US" sz="2000" b="1" dirty="0">
                <a:solidFill>
                  <a:srgbClr val="000000"/>
                </a:solidFill>
                <a:ea typeface="思源黑体 CN Regular" panose="020B0500000000000000" pitchFamily="34" charset="-122"/>
                <a:cs typeface="Helvetica"/>
                <a:sym typeface="Arial" panose="020B0604020202020204" pitchFamily="34" charset="0"/>
              </a:rPr>
              <a:t>为什么</a:t>
            </a:r>
            <a:r>
              <a:rPr lang="en-US" sz="2000" b="1" dirty="0">
                <a:solidFill>
                  <a:srgbClr val="000000"/>
                </a:solidFill>
                <a:ea typeface="思源黑体 CN Regular" panose="020B0500000000000000" pitchFamily="34" charset="-122"/>
                <a:cs typeface="Helvetica"/>
                <a:sym typeface="Arial" panose="020B0604020202020204" pitchFamily="34" charset="0"/>
              </a:rPr>
              <a:t>?</a:t>
            </a:r>
          </a:p>
          <a:p>
            <a:pPr defTabSz="911860" eaLnBrk="1" fontAlgn="base" hangingPunct="1">
              <a:lnSpc>
                <a:spcPct val="200000"/>
              </a:lnSpc>
              <a:spcBef>
                <a:spcPct val="50000"/>
              </a:spcBef>
              <a:spcAft>
                <a:spcPct val="0"/>
              </a:spcAft>
              <a:defRPr/>
            </a:pPr>
            <a:r>
              <a:rPr lang="zh-CN" altLang="en-US" sz="2000" b="1" dirty="0">
                <a:solidFill>
                  <a:srgbClr val="FF0000"/>
                </a:solidFill>
                <a:ea typeface="思源黑体 CN Regular" panose="020B0500000000000000" pitchFamily="34" charset="-122"/>
                <a:cs typeface="Helvetica"/>
                <a:sym typeface="Arial" panose="020B0604020202020204" pitchFamily="34" charset="0"/>
              </a:rPr>
              <a:t>子宫是胚胎和胎儿发育的场所，可以比喻成胚胎和胎儿的“宫殿”。</a:t>
            </a:r>
            <a:endParaRPr lang="en-US" sz="2000" b="1" dirty="0">
              <a:solidFill>
                <a:srgbClr val="FF0000"/>
              </a:solidFill>
              <a:ea typeface="思源黑体 CN Regular" panose="020B0500000000000000" pitchFamily="34" charset="-122"/>
              <a:cs typeface="Helvetica"/>
              <a:sym typeface="Arial" panose="020B0604020202020204" pitchFamily="34" charset="0"/>
            </a:endParaRPr>
          </a:p>
        </p:txBody>
      </p:sp>
      <p:sp>
        <p:nvSpPr>
          <p:cNvPr id="215" name="文本框 214"/>
          <p:cNvSpPr txBox="1"/>
          <p:nvPr/>
        </p:nvSpPr>
        <p:spPr>
          <a:xfrm>
            <a:off x="1222829" y="373743"/>
            <a:ext cx="102784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讨论</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291" y="4503944"/>
            <a:ext cx="3541709" cy="2354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Effect transition="in" filter="fade">
                                      <p:cBhvr>
                                        <p:cTn id="13" dur="1000"/>
                                        <p:tgtEl>
                                          <p:spTgt spid="15364">
                                            <p:txEl>
                                              <p:pRg st="1" end="1"/>
                                            </p:txEl>
                                          </p:spTgt>
                                        </p:tgtEl>
                                      </p:cBhvr>
                                    </p:animEffect>
                                    <p:anim calcmode="lin" valueType="num">
                                      <p:cBhvr>
                                        <p:cTn id="14" dur="1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397128" y="5243456"/>
            <a:ext cx="3518912"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fontAlgn="ctr">
              <a:defRPr/>
            </a:pPr>
            <a:r>
              <a:rPr lang="zh-CN" altLang="en-US" sz="1995" dirty="0">
                <a:solidFill>
                  <a:sysClr val="windowText" lastClr="000000"/>
                </a:solidFill>
                <a:latin typeface="Arial" panose="020B0604020202020204" pitchFamily="34" charset="0"/>
                <a:ea typeface="思源黑体 CN Regular" panose="020B0500000000000000" pitchFamily="34" charset="-122"/>
                <a:cs typeface="Helvetica"/>
                <a:sym typeface="Arial" panose="020B0604020202020204" pitchFamily="34" charset="0"/>
              </a:rPr>
              <a:t>男性睾丸每天产生数亿个精子</a:t>
            </a:r>
          </a:p>
        </p:txBody>
      </p:sp>
      <p:sp>
        <p:nvSpPr>
          <p:cNvPr id="24581" name="Text Box 5"/>
          <p:cNvSpPr txBox="1">
            <a:spLocks noChangeArrowheads="1"/>
          </p:cNvSpPr>
          <p:nvPr/>
        </p:nvSpPr>
        <p:spPr bwMode="auto">
          <a:xfrm>
            <a:off x="6094329" y="5243456"/>
            <a:ext cx="4288353"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1860" fontAlgn="ctr">
              <a:defRPr/>
            </a:pPr>
            <a:r>
              <a:rPr lang="zh-CN" altLang="en-US" sz="1995" dirty="0">
                <a:solidFill>
                  <a:sysClr val="windowText" lastClr="000000"/>
                </a:solidFill>
                <a:latin typeface="Arial" panose="020B0604020202020204" pitchFamily="34" charset="0"/>
                <a:ea typeface="思源黑体 CN Regular" panose="020B0500000000000000" pitchFamily="34" charset="-122"/>
                <a:cs typeface="Helvetica"/>
                <a:sym typeface="Arial" panose="020B0604020202020204" pitchFamily="34" charset="0"/>
              </a:rPr>
              <a:t>女性卵巢每个月产生一个成熟卵细胞</a:t>
            </a:r>
          </a:p>
        </p:txBody>
      </p:sp>
      <p:pic>
        <p:nvPicPr>
          <p:cNvPr id="3" name="图片 2" descr="图片包含 游戏机, 齿轮, 交通, 轮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420" y="1962752"/>
            <a:ext cx="3679993" cy="29324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p:cNvSpPr txBox="1"/>
          <p:nvPr/>
        </p:nvSpPr>
        <p:spPr>
          <a:xfrm>
            <a:off x="1222829" y="373743"/>
            <a:ext cx="355738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二、人的生殖过程</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128" y="1962752"/>
            <a:ext cx="3907118" cy="29324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Effect transition="in" filter="fade">
                                      <p:cBhvr>
                                        <p:cTn id="9" dur="500"/>
                                        <p:tgtEl>
                                          <p:spTgt spid="2457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p:cTn id="12" dur="500" fill="hold"/>
                                        <p:tgtEl>
                                          <p:spTgt spid="24581"/>
                                        </p:tgtEl>
                                        <p:attrNameLst>
                                          <p:attrName>ppt_w</p:attrName>
                                        </p:attrNameLst>
                                      </p:cBhvr>
                                      <p:tavLst>
                                        <p:tav tm="0">
                                          <p:val>
                                            <p:fltVal val="0"/>
                                          </p:val>
                                        </p:tav>
                                        <p:tav tm="100000">
                                          <p:val>
                                            <p:strVal val="#ppt_w"/>
                                          </p:val>
                                        </p:tav>
                                      </p:tavLst>
                                    </p:anim>
                                    <p:anim calcmode="lin" valueType="num">
                                      <p:cBhvr>
                                        <p:cTn id="13" dur="500" fill="hold"/>
                                        <p:tgtEl>
                                          <p:spTgt spid="24581"/>
                                        </p:tgtEl>
                                        <p:attrNameLst>
                                          <p:attrName>ppt_h</p:attrName>
                                        </p:attrNameLst>
                                      </p:cBhvr>
                                      <p:tavLst>
                                        <p:tav tm="0">
                                          <p:val>
                                            <p:fltVal val="0"/>
                                          </p:val>
                                        </p:tav>
                                        <p:tav tm="100000">
                                          <p:val>
                                            <p:strVal val="#ppt_h"/>
                                          </p:val>
                                        </p:tav>
                                      </p:tavLst>
                                    </p:anim>
                                    <p:animEffect transition="in" filter="fade">
                                      <p:cBhvr>
                                        <p:cTn id="14" dur="500"/>
                                        <p:tgtEl>
                                          <p:spTgt spid="24581"/>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a:dk1>
      <a:srgbClr val="000000"/>
    </a:dk1>
    <a:lt1>
      <a:srgbClr val="FFFFFF"/>
    </a:lt1>
    <a:dk2>
      <a:srgbClr val="768395"/>
    </a:dk2>
    <a:lt2>
      <a:srgbClr val="F0F0F0"/>
    </a:lt2>
    <a:accent1>
      <a:srgbClr val="F10600"/>
    </a:accent1>
    <a:accent2>
      <a:srgbClr val="0D4BDA"/>
    </a:accent2>
    <a:accent3>
      <a:srgbClr val="F3E807"/>
    </a:accent3>
    <a:accent4>
      <a:srgbClr val="6C6C6C"/>
    </a:accent4>
    <a:accent5>
      <a:srgbClr val="909090"/>
    </a:accent5>
    <a:accent6>
      <a:srgbClr val="BEBEBE"/>
    </a:accent6>
    <a:hlink>
      <a:srgbClr val="F106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宽屏</PresentationFormat>
  <Paragraphs>159</Paragraphs>
  <Slides>28</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FandolFang R</vt:lpstr>
      <vt:lpstr>思源黑体 CN Light</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2020-06-23T02:40:41Z</dcterms:created>
  <dcterms:modified xsi:type="dcterms:W3CDTF">2021-01-09T09:49:08Z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