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tags/tag4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tags/tag5.xml" ContentType="application/vnd.openxmlformats-officedocument.presentationml.tags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tags/tag6.xml" ContentType="application/vnd.openxmlformats-officedocument.presentationml.tags+xml"/>
  <Override PartName="/ppt/notesSlides/notesSlide27.xml" ContentType="application/vnd.openxmlformats-officedocument.presentationml.notesSlide+xml"/>
  <Override PartName="/ppt/tags/tag7.xml" ContentType="application/vnd.openxmlformats-officedocument.presentationml.tags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tags/tag8.xml" ContentType="application/vnd.openxmlformats-officedocument.presentationml.tags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tags/tag9.xml" ContentType="application/vnd.openxmlformats-officedocument.presentationml.tags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2"/>
  </p:notesMasterIdLst>
  <p:sldIdLst>
    <p:sldId id="310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90" r:id="rId32"/>
    <p:sldId id="291" r:id="rId33"/>
    <p:sldId id="292" r:id="rId34"/>
    <p:sldId id="293" r:id="rId35"/>
    <p:sldId id="294" r:id="rId36"/>
    <p:sldId id="295" r:id="rId37"/>
    <p:sldId id="296" r:id="rId38"/>
    <p:sldId id="297" r:id="rId39"/>
    <p:sldId id="312" r:id="rId40"/>
    <p:sldId id="311" r:id="rId41"/>
  </p:sldIdLst>
  <p:sldSz cx="12192000" cy="6858000"/>
  <p:notesSz cx="6858000" cy="9144000"/>
  <p:custDataLst>
    <p:tags r:id="rId4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416">
          <p15:clr>
            <a:srgbClr val="A4A3A4"/>
          </p15:clr>
        </p15:guide>
        <p15:guide id="2" pos="7256">
          <p15:clr>
            <a:srgbClr val="A4A3A4"/>
          </p15:clr>
        </p15:guide>
        <p15:guide id="3" orient="horz" pos="686">
          <p15:clr>
            <a:srgbClr val="A4A3A4"/>
          </p15:clr>
        </p15:guide>
        <p15:guide id="4" orient="horz" pos="709">
          <p15:clr>
            <a:srgbClr val="A4A3A4"/>
          </p15:clr>
        </p15:guide>
        <p15:guide id="5" orient="horz" pos="3952">
          <p15:clr>
            <a:srgbClr val="A4A3A4"/>
          </p15:clr>
        </p15:guide>
        <p15:guide id="6" orient="horz" pos="381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100" d="100"/>
          <a:sy n="100" d="100"/>
        </p:scale>
        <p:origin x="852" y="138"/>
      </p:cViewPr>
      <p:guideLst>
        <p:guide pos="416"/>
        <p:guide pos="7256"/>
        <p:guide orient="horz" pos="686"/>
        <p:guide orient="horz" pos="709"/>
        <p:guide orient="horz" pos="3952"/>
        <p:guide orient="horz" pos="381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E8E41ABA-7F69-4C51-8E1F-92EF62EFF17B}" type="datetimeFigureOut">
              <a:rPr lang="zh-CN" altLang="en-US" smtClean="0"/>
              <a:t>2021/1/9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0150BF35-7DAC-4E2C-98E3-1DD8456E1B1D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50BF35-7DAC-4E2C-98E3-1DD8456E1B1D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50BF35-7DAC-4E2C-98E3-1DD8456E1B1D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50BF35-7DAC-4E2C-98E3-1DD8456E1B1D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50BF35-7DAC-4E2C-98E3-1DD8456E1B1D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9575" y="754063"/>
            <a:ext cx="5854700" cy="3294062"/>
          </a:xfrm>
        </p:spPr>
      </p:sp>
      <p:sp>
        <p:nvSpPr>
          <p:cNvPr id="57347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dirty="0"/>
          </a:p>
        </p:txBody>
      </p:sp>
      <p:sp>
        <p:nvSpPr>
          <p:cNvPr id="57348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2C90ADD-E42F-406D-B7D0-7933CA92F4DF}" type="slidenum">
              <a: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13</a:t>
            </a:fld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9575" y="754063"/>
            <a:ext cx="5854700" cy="3294062"/>
          </a:xfrm>
        </p:spPr>
      </p:sp>
      <p:sp>
        <p:nvSpPr>
          <p:cNvPr id="58371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dirty="0"/>
          </a:p>
        </p:txBody>
      </p:sp>
      <p:sp>
        <p:nvSpPr>
          <p:cNvPr id="58372" name="灯片编号占位符 3"/>
          <p:cNvSpPr txBox="1">
            <a:spLocks noGrp="1" noChangeArrowheads="1"/>
          </p:cNvSpPr>
          <p:nvPr/>
        </p:nvSpPr>
        <p:spPr bwMode="auto">
          <a:xfrm>
            <a:off x="3883025" y="8686800"/>
            <a:ext cx="2974975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062D873-7428-41EF-8665-D512013DFD20}" type="slidenum">
              <a: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</a:rPr>
              <a:t>14</a:t>
            </a:fld>
            <a:endParaRPr kumimoji="0" lang="zh-CN" altLang="en-US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50BF35-7DAC-4E2C-98E3-1DD8456E1B1D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50BF35-7DAC-4E2C-98E3-1DD8456E1B1D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50BF35-7DAC-4E2C-98E3-1DD8456E1B1D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50BF35-7DAC-4E2C-98E3-1DD8456E1B1D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50BF35-7DAC-4E2C-98E3-1DD8456E1B1D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50BF35-7DAC-4E2C-98E3-1DD8456E1B1D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09575" y="754063"/>
            <a:ext cx="5854700" cy="3294062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313DDAC-D1CF-4243-A752-228FAE000AAB}" type="slidenum">
              <a: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20</a:t>
            </a:fld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50BF35-7DAC-4E2C-98E3-1DD8456E1B1D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50BF35-7DAC-4E2C-98E3-1DD8456E1B1D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50BF35-7DAC-4E2C-98E3-1DD8456E1B1D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50BF35-7DAC-4E2C-98E3-1DD8456E1B1D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50BF35-7DAC-4E2C-98E3-1DD8456E1B1D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50BF35-7DAC-4E2C-98E3-1DD8456E1B1D}" type="slidenum">
              <a:rPr lang="zh-CN" altLang="en-US" smtClean="0"/>
              <a:t>26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50BF35-7DAC-4E2C-98E3-1DD8456E1B1D}" type="slidenum">
              <a:rPr lang="zh-CN" altLang="en-US" smtClean="0"/>
              <a:t>27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50BF35-7DAC-4E2C-98E3-1DD8456E1B1D}" type="slidenum">
              <a:rPr lang="zh-CN" altLang="en-US" smtClean="0"/>
              <a:t>28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50BF35-7DAC-4E2C-98E3-1DD8456E1B1D}" type="slidenum">
              <a:rPr lang="zh-CN" altLang="en-US" smtClean="0"/>
              <a:t>29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50BF35-7DAC-4E2C-98E3-1DD8456E1B1D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50BF35-7DAC-4E2C-98E3-1DD8456E1B1D}" type="slidenum">
              <a:rPr lang="zh-CN" altLang="en-US" smtClean="0"/>
              <a:t>30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50BF35-7DAC-4E2C-98E3-1DD8456E1B1D}" type="slidenum">
              <a:rPr lang="zh-CN" altLang="en-US" smtClean="0"/>
              <a:t>31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50BF35-7DAC-4E2C-98E3-1DD8456E1B1D}" type="slidenum">
              <a:rPr lang="zh-CN" altLang="en-US" smtClean="0"/>
              <a:t>32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50BF35-7DAC-4E2C-98E3-1DD8456E1B1D}" type="slidenum">
              <a:rPr lang="zh-CN" altLang="en-US" smtClean="0"/>
              <a:t>33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50BF35-7DAC-4E2C-98E3-1DD8456E1B1D}" type="slidenum">
              <a:rPr lang="zh-CN" altLang="en-US" smtClean="0"/>
              <a:t>34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50BF35-7DAC-4E2C-98E3-1DD8456E1B1D}" type="slidenum">
              <a:rPr lang="zh-CN" altLang="en-US" smtClean="0"/>
              <a:t>35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50BF35-7DAC-4E2C-98E3-1DD8456E1B1D}" type="slidenum">
              <a:rPr lang="zh-CN" altLang="en-US" smtClean="0"/>
              <a:t>36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50BF35-7DAC-4E2C-98E3-1DD8456E1B1D}" type="slidenum">
              <a:rPr lang="zh-CN" altLang="en-US" smtClean="0"/>
              <a:t>37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50BF35-7DAC-4E2C-98E3-1DD8456E1B1D}" type="slidenum">
              <a:rPr lang="zh-CN" altLang="en-US" smtClean="0"/>
              <a:t>38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4AF39AF-2281-4A67-BEFF-C4B1DAD081C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  <a:cs typeface="+mn-cs"/>
              </a:rPr>
              <a:t>39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50BF35-7DAC-4E2C-98E3-1DD8456E1B1D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50BF35-7DAC-4E2C-98E3-1DD8456E1B1D}" type="slidenum">
              <a:rPr lang="zh-CN" altLang="en-US" smtClean="0"/>
              <a:t>40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50BF35-7DAC-4E2C-98E3-1DD8456E1B1D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50BF35-7DAC-4E2C-98E3-1DD8456E1B1D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50BF35-7DAC-4E2C-98E3-1DD8456E1B1D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50BF35-7DAC-4E2C-98E3-1DD8456E1B1D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50BF35-7DAC-4E2C-98E3-1DD8456E1B1D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六边形 7"/>
          <p:cNvSpPr/>
          <p:nvPr userDrawn="1"/>
        </p:nvSpPr>
        <p:spPr>
          <a:xfrm>
            <a:off x="323706" y="351790"/>
            <a:ext cx="755794" cy="666750"/>
          </a:xfrm>
          <a:prstGeom prst="hexagon">
            <a:avLst/>
          </a:prstGeom>
          <a:gradFill>
            <a:gsLst>
              <a:gs pos="0">
                <a:srgbClr val="E8525B"/>
              </a:gs>
              <a:gs pos="100000">
                <a:srgbClr val="F8B542"/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FandolFang R" panose="00000500000000000000" pitchFamily="50" charset="-122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1506178" y="1342671"/>
            <a:ext cx="3993099" cy="3993100"/>
          </a:xfrm>
          <a:prstGeom prst="ellipse">
            <a:avLst/>
          </a:prstGeom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ea typeface="FandolFang R" panose="00000500000000000000" pitchFamily="50" charset="-122"/>
              </a:defRPr>
            </a:lvl1pPr>
            <a:lvl2pPr>
              <a:defRPr>
                <a:ea typeface="FandolFang R" panose="00000500000000000000" pitchFamily="50" charset="-122"/>
              </a:defRPr>
            </a:lvl2pPr>
            <a:lvl3pPr>
              <a:defRPr>
                <a:ea typeface="FandolFang R" panose="00000500000000000000" pitchFamily="50" charset="-122"/>
              </a:defRPr>
            </a:lvl3pPr>
            <a:lvl4pPr>
              <a:defRPr>
                <a:ea typeface="FandolFang R" panose="00000500000000000000" pitchFamily="50" charset="-122"/>
              </a:defRPr>
            </a:lvl4pPr>
            <a:lvl5pPr>
              <a:defRPr>
                <a:ea typeface="FandolFang R" panose="00000500000000000000" pitchFamily="50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FandolFang R" panose="00000500000000000000" pitchFamily="50" charset="-122"/>
              </a:defRPr>
            </a:lvl1pPr>
          </a:lstStyle>
          <a:p>
            <a:fld id="{2E05D328-291A-47AC-BDFD-986BBBD9F7A5}" type="datetimeFigureOut">
              <a:rPr lang="zh-CN" altLang="en-US" smtClean="0"/>
              <a:t>2021/1/9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FandolFang R" panose="00000500000000000000" pitchFamily="50" charset="-122"/>
              </a:defRPr>
            </a:lvl1pPr>
          </a:lstStyle>
          <a:p>
            <a:fld id="{643A03F8-67D8-4B14-B435-8036BD8CFE83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13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16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5" Type="http://schemas.microsoft.com/office/2007/relationships/hdphoto" Target="../media/hdphoto1.wdp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jpe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4" Type="http://schemas.openxmlformats.org/officeDocument/2006/relationships/slide" Target="slide2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6" Type="http://schemas.openxmlformats.org/officeDocument/2006/relationships/slide" Target="slide5.xml"/><Relationship Id="rId5" Type="http://schemas.openxmlformats.org/officeDocument/2006/relationships/image" Target="../media/image30.jpeg"/><Relationship Id="rId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7.jpe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9780292" y="-1024705"/>
            <a:ext cx="3372218" cy="3278777"/>
          </a:xfrm>
          <a:prstGeom prst="ellipse">
            <a:avLst/>
          </a:prstGeom>
          <a:gradFill>
            <a:gsLst>
              <a:gs pos="0">
                <a:srgbClr val="E8525B"/>
              </a:gs>
              <a:gs pos="100000">
                <a:srgbClr val="F8B542"/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latin typeface="Arial" panose="020B0604020202020204" pitchFamily="34" charset="0"/>
              <a:ea typeface="思源黑体 CN Medium" panose="020B0600000000000000" pitchFamily="34" charset="-122"/>
            </a:endParaRPr>
          </a:p>
        </p:txBody>
      </p:sp>
      <p:sp>
        <p:nvSpPr>
          <p:cNvPr id="6" name="Oval 5"/>
          <p:cNvSpPr/>
          <p:nvPr/>
        </p:nvSpPr>
        <p:spPr>
          <a:xfrm>
            <a:off x="11731704" y="6273800"/>
            <a:ext cx="920591" cy="945034"/>
          </a:xfrm>
          <a:prstGeom prst="ellipse">
            <a:avLst/>
          </a:prstGeom>
          <a:gradFill>
            <a:gsLst>
              <a:gs pos="0">
                <a:srgbClr val="E8525B"/>
              </a:gs>
              <a:gs pos="100000">
                <a:srgbClr val="F8B542"/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latin typeface="Arial" panose="020B0604020202020204" pitchFamily="34" charset="0"/>
              <a:ea typeface="思源黑体 CN Medium" panose="020B0600000000000000" pitchFamily="34" charset="-122"/>
            </a:endParaRPr>
          </a:p>
        </p:txBody>
      </p:sp>
      <p:pic>
        <p:nvPicPr>
          <p:cNvPr id="4" name="图片占位符 3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00" b="16700"/>
          <a:stretch>
            <a:fillRect/>
          </a:stretch>
        </p:blipFill>
        <p:spPr>
          <a:xfrm>
            <a:off x="881063" y="1343025"/>
            <a:ext cx="3992562" cy="3992563"/>
          </a:xfrm>
        </p:spPr>
      </p:pic>
      <p:sp>
        <p:nvSpPr>
          <p:cNvPr id="9" name="Rectangle: Rounded Corners 40"/>
          <p:cNvSpPr/>
          <p:nvPr/>
        </p:nvSpPr>
        <p:spPr bwMode="auto">
          <a:xfrm rot="16200000">
            <a:off x="6253916" y="4719122"/>
            <a:ext cx="322784" cy="1423537"/>
          </a:xfrm>
          <a:prstGeom prst="roundRect">
            <a:avLst>
              <a:gd name="adj" fmla="val 12979"/>
            </a:avLst>
          </a:prstGeom>
          <a:gradFill>
            <a:gsLst>
              <a:gs pos="0">
                <a:srgbClr val="E8525B"/>
              </a:gs>
              <a:gs pos="100000">
                <a:srgbClr val="F8B542"/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>
              <a:solidFill>
                <a:schemeClr val="lt1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0" name="Rectangle: Rounded Corners 43"/>
          <p:cNvSpPr/>
          <p:nvPr/>
        </p:nvSpPr>
        <p:spPr bwMode="auto">
          <a:xfrm rot="16200000">
            <a:off x="7944781" y="4719122"/>
            <a:ext cx="322784" cy="1423537"/>
          </a:xfrm>
          <a:prstGeom prst="roundRect">
            <a:avLst>
              <a:gd name="adj" fmla="val 12979"/>
            </a:avLst>
          </a:prstGeom>
          <a:solidFill>
            <a:schemeClr val="bg1">
              <a:lumMod val="75000"/>
            </a:schemeClr>
          </a:solidFill>
          <a:ln w="50800">
            <a:noFill/>
          </a:ln>
        </p:spPr>
        <p:txBody>
          <a:bodyPr vert="horz" wrap="square" lIns="91440" tIns="45720" rIns="91440" bIns="45720" numCol="1" anchor="ctr" anchorCtr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ID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5499277" y="2875543"/>
            <a:ext cx="6252623" cy="1614104"/>
            <a:chOff x="1510350" y="2866444"/>
            <a:chExt cx="4983852" cy="1286573"/>
          </a:xfrm>
        </p:grpSpPr>
        <p:sp>
          <p:nvSpPr>
            <p:cNvPr id="12" name="矩形 11"/>
            <p:cNvSpPr/>
            <p:nvPr/>
          </p:nvSpPr>
          <p:spPr bwMode="auto">
            <a:xfrm>
              <a:off x="1510350" y="2866444"/>
              <a:ext cx="4983852" cy="5642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dist">
                <a:defRPr/>
              </a:pPr>
              <a:r>
                <a:rPr lang="zh-CN" altLang="en-US" sz="4000" b="1" kern="100" dirty="0">
                  <a:solidFill>
                    <a:prstClr val="black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+mn-ea"/>
                  <a:sym typeface="Arial" panose="020B0604020202020204" pitchFamily="34" charset="0"/>
                </a:rPr>
                <a:t>第一节 食物中的营养物质</a:t>
              </a:r>
            </a:p>
          </p:txBody>
        </p:sp>
        <p:sp>
          <p:nvSpPr>
            <p:cNvPr id="14" name="矩形 13"/>
            <p:cNvSpPr/>
            <p:nvPr/>
          </p:nvSpPr>
          <p:spPr>
            <a:xfrm>
              <a:off x="1571361" y="3637838"/>
              <a:ext cx="3472716" cy="51517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  <p:cxnSp>
          <p:nvCxnSpPr>
            <p:cNvPr id="15" name="直接连接符 14"/>
            <p:cNvCxnSpPr/>
            <p:nvPr/>
          </p:nvCxnSpPr>
          <p:spPr>
            <a:xfrm>
              <a:off x="1634862" y="3563329"/>
              <a:ext cx="4122173" cy="0"/>
            </a:xfrm>
            <a:prstGeom prst="line">
              <a:avLst/>
            </a:prstGeom>
            <a:noFill/>
            <a:ln w="635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</p:cxnSp>
      </p:grpSp>
      <p:sp>
        <p:nvSpPr>
          <p:cNvPr id="16" name="矩形 15"/>
          <p:cNvSpPr/>
          <p:nvPr/>
        </p:nvSpPr>
        <p:spPr bwMode="auto">
          <a:xfrm>
            <a:off x="5575820" y="2229212"/>
            <a:ext cx="160813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457200">
              <a:defRPr/>
            </a:pPr>
            <a:r>
              <a:rPr lang="zh-CN" altLang="en-US" sz="3600" b="1" kern="100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第二章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5575820" y="4420676"/>
            <a:ext cx="5670333" cy="547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Please Enter Your Detailed Text Here, The Content Should Be Concise And Clear, Concise And Concise Do Not Need Too Much Text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5575820" y="3879862"/>
            <a:ext cx="487932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di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人教版  生物（初中）  （七年级 下）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5720273" y="5297558"/>
            <a:ext cx="134615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主讲人：</a:t>
            </a:r>
            <a:r>
              <a:rPr kumimoji="0" lang="en-US" altLang="zh-CN" sz="10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xippt</a:t>
            </a:r>
            <a:endParaRPr kumimoji="0" lang="zh-CN" alt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7411139" y="5297558"/>
            <a:ext cx="134632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时间：</a:t>
            </a:r>
            <a:r>
              <a: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2020.4.30</a:t>
            </a:r>
            <a:endParaRPr kumimoji="0" lang="zh-CN" alt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1" name="矩形 20"/>
          <p:cNvSpPr/>
          <p:nvPr/>
        </p:nvSpPr>
        <p:spPr bwMode="auto">
          <a:xfrm>
            <a:off x="660400" y="338818"/>
            <a:ext cx="148630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457200">
              <a:defRPr/>
            </a:pPr>
            <a:r>
              <a:rPr lang="en-US" altLang="zh-CN" sz="1600" kern="100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YOUR  LOGO</a:t>
            </a:r>
            <a:endParaRPr lang="zh-CN" altLang="en-US" sz="1600" kern="100" dirty="0">
              <a:solidFill>
                <a:prstClr val="black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4" name="Oval 5"/>
          <p:cNvSpPr/>
          <p:nvPr/>
        </p:nvSpPr>
        <p:spPr>
          <a:xfrm>
            <a:off x="3264387" y="4694244"/>
            <a:ext cx="920591" cy="945034"/>
          </a:xfrm>
          <a:prstGeom prst="ellipse">
            <a:avLst/>
          </a:prstGeom>
          <a:gradFill>
            <a:gsLst>
              <a:gs pos="0">
                <a:srgbClr val="E8525B"/>
              </a:gs>
              <a:gs pos="100000">
                <a:srgbClr val="F8B542"/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latin typeface="Arial" panose="020B0604020202020204" pitchFamily="34" charset="0"/>
              <a:ea typeface="思源黑体 CN Medium" panose="020B0600000000000000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6" grpId="0"/>
      <p:bldP spid="17" grpId="0"/>
      <p:bldP spid="18" grpId="0"/>
      <p:bldP spid="19" grpId="0"/>
      <p:bldP spid="20" grpId="0"/>
      <p:bldP spid="21" grpId="0"/>
      <p:bldP spid="2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Text Box 5"/>
          <p:cNvSpPr/>
          <p:nvPr/>
        </p:nvSpPr>
        <p:spPr>
          <a:xfrm>
            <a:off x="605473" y="2415980"/>
            <a:ext cx="10913427" cy="1200329"/>
          </a:xfrm>
          <a:prstGeom prst="rect">
            <a:avLst/>
          </a:prstGeom>
          <a:noFill/>
          <a:ln w="12700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kern="0" dirty="0">
                <a:latin typeface="Arial" panose="020B0604020202020204" pitchFamily="34" charset="0"/>
                <a:ea typeface="思源黑体 CN Medium" panose="020B0600000000000000" pitchFamily="34" charset="-122"/>
                <a:cs typeface="微软雅黑" panose="020B0503020204020204" charset="-122"/>
                <a:sym typeface="Arial" panose="020B0604020202020204" pitchFamily="34" charset="0"/>
              </a:rPr>
              <a:t>2.病人几天吃不下食物，身体会明显消瘦，这是因为病人体内的_____消耗多而补充少。</a:t>
            </a:r>
          </a:p>
        </p:txBody>
      </p:sp>
      <p:sp>
        <p:nvSpPr>
          <p:cNvPr id="2054" name="Rectangle 6"/>
          <p:cNvSpPr/>
          <p:nvPr/>
        </p:nvSpPr>
        <p:spPr>
          <a:xfrm>
            <a:off x="685583" y="1505625"/>
            <a:ext cx="10718800" cy="553998"/>
          </a:xfrm>
          <a:prstGeom prst="rect">
            <a:avLst/>
          </a:prstGeom>
          <a:noFill/>
          <a:ln w="12700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 sz="2400" kern="0" dirty="0">
                <a:latin typeface="Arial" panose="020B0604020202020204" pitchFamily="34" charset="0"/>
                <a:ea typeface="思源黑体 CN Medium" panose="020B0600000000000000" pitchFamily="34" charset="-122"/>
                <a:cs typeface="微软雅黑" panose="020B0503020204020204" charset="-122"/>
                <a:sym typeface="Arial" panose="020B0604020202020204" pitchFamily="34" charset="0"/>
              </a:rPr>
              <a:t>1.</a:t>
            </a:r>
            <a:r>
              <a:rPr lang="zh-CN" altLang="en-US" sz="2400" kern="0" dirty="0">
                <a:latin typeface="Arial" panose="020B0604020202020204" pitchFamily="34" charset="0"/>
                <a:ea typeface="思源黑体 CN Medium" panose="020B0600000000000000" pitchFamily="34" charset="-122"/>
                <a:cs typeface="微软雅黑" panose="020B0503020204020204" charset="-122"/>
                <a:sym typeface="Arial" panose="020B0604020202020204" pitchFamily="34" charset="0"/>
              </a:rPr>
              <a:t>病人不能正常进食时，往往需要点滴</a:t>
            </a:r>
            <a:r>
              <a:rPr lang="en-US" altLang="zh-CN" sz="2400" kern="0" dirty="0">
                <a:latin typeface="Arial" panose="020B0604020202020204" pitchFamily="34" charset="0"/>
                <a:ea typeface="思源黑体 CN Medium" panose="020B0600000000000000" pitchFamily="34" charset="-122"/>
                <a:cs typeface="微软雅黑" panose="020B0503020204020204" charset="-122"/>
                <a:sym typeface="Arial" panose="020B0604020202020204" pitchFamily="34" charset="0"/>
              </a:rPr>
              <a:t>_____</a:t>
            </a:r>
            <a:r>
              <a:rPr lang="zh-CN" altLang="en-US" sz="2400" kern="0" dirty="0">
                <a:latin typeface="Arial" panose="020B0604020202020204" pitchFamily="34" charset="0"/>
                <a:ea typeface="思源黑体 CN Medium" panose="020B0600000000000000" pitchFamily="34" charset="-122"/>
                <a:cs typeface="微软雅黑" panose="020B0503020204020204" charset="-122"/>
                <a:sym typeface="Arial" panose="020B0604020202020204" pitchFamily="34" charset="0"/>
              </a:rPr>
              <a:t>，因为它能直接为人体提供能量。</a:t>
            </a:r>
          </a:p>
        </p:txBody>
      </p:sp>
      <p:sp>
        <p:nvSpPr>
          <p:cNvPr id="2055" name="Text Box 7"/>
          <p:cNvSpPr/>
          <p:nvPr/>
        </p:nvSpPr>
        <p:spPr>
          <a:xfrm>
            <a:off x="605473" y="4005142"/>
            <a:ext cx="10913427" cy="1200329"/>
          </a:xfrm>
          <a:prstGeom prst="rect">
            <a:avLst/>
          </a:prstGeom>
          <a:noFill/>
          <a:ln w="12700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kern="0" dirty="0">
                <a:latin typeface="Arial" panose="020B0604020202020204" pitchFamily="34" charset="0"/>
                <a:ea typeface="思源黑体 CN Medium" panose="020B0600000000000000" pitchFamily="34" charset="-122"/>
                <a:cs typeface="微软雅黑" panose="020B0503020204020204" charset="-122"/>
                <a:sym typeface="Arial" panose="020B0604020202020204" pitchFamily="34" charset="0"/>
              </a:rPr>
              <a:t>3.青少年及伤病员需要补充含______  </a:t>
            </a:r>
            <a:r>
              <a:rPr lang="en-US" altLang="zh-CN" sz="2400" kern="0" dirty="0" err="1">
                <a:latin typeface="Arial" panose="020B0604020202020204" pitchFamily="34" charset="0"/>
                <a:ea typeface="思源黑体 CN Medium" panose="020B0600000000000000" pitchFamily="34" charset="-122"/>
                <a:cs typeface="微软雅黑" panose="020B0503020204020204" charset="-122"/>
                <a:sym typeface="Arial" panose="020B0604020202020204" pitchFamily="34" charset="0"/>
              </a:rPr>
              <a:t>丰富的食物，因为它能促进人体的生长发育和受损细胞的修复</a:t>
            </a:r>
            <a:r>
              <a:rPr lang="en-US" altLang="zh-CN" sz="2400" kern="0" dirty="0">
                <a:latin typeface="Arial" panose="020B0604020202020204" pitchFamily="34" charset="0"/>
                <a:ea typeface="思源黑体 CN Medium" panose="020B0600000000000000" pitchFamily="34" charset="-122"/>
                <a:cs typeface="微软雅黑" panose="020B0503020204020204" charset="-122"/>
                <a:sym typeface="Arial" panose="020B0604020202020204" pitchFamily="34" charset="0"/>
              </a:rPr>
              <a:t>。</a:t>
            </a:r>
          </a:p>
        </p:txBody>
      </p:sp>
      <p:sp>
        <p:nvSpPr>
          <p:cNvPr id="2057" name="Text Box 9"/>
          <p:cNvSpPr txBox="1"/>
          <p:nvPr/>
        </p:nvSpPr>
        <p:spPr>
          <a:xfrm>
            <a:off x="5798503" y="1545304"/>
            <a:ext cx="1781175" cy="461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葡萄糖</a:t>
            </a:r>
          </a:p>
        </p:txBody>
      </p:sp>
      <p:sp>
        <p:nvSpPr>
          <p:cNvPr id="2058" name="Text Box 10"/>
          <p:cNvSpPr txBox="1"/>
          <p:nvPr/>
        </p:nvSpPr>
        <p:spPr>
          <a:xfrm>
            <a:off x="9218659" y="2520315"/>
            <a:ext cx="1171575" cy="461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脂肪</a:t>
            </a:r>
          </a:p>
        </p:txBody>
      </p:sp>
      <p:sp>
        <p:nvSpPr>
          <p:cNvPr id="2059" name="Text Box 11"/>
          <p:cNvSpPr txBox="1"/>
          <p:nvPr/>
        </p:nvSpPr>
        <p:spPr>
          <a:xfrm>
            <a:off x="4591323" y="4085585"/>
            <a:ext cx="1617345" cy="461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蛋白质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1222829" y="373743"/>
            <a:ext cx="48221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zh-CN" altLang="en-US" sz="3200" b="1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一、糖类、脂肪、蛋白质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" grpId="0"/>
      <p:bldP spid="2054" grpId="0"/>
      <p:bldP spid="2055" grpId="0"/>
      <p:bldP spid="2057" grpId="0"/>
      <p:bldP spid="2058" grpId="0"/>
      <p:bldP spid="205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7" name="Text Box 5"/>
          <p:cNvSpPr txBox="1"/>
          <p:nvPr/>
        </p:nvSpPr>
        <p:spPr>
          <a:xfrm>
            <a:off x="636393" y="1637634"/>
            <a:ext cx="3460866" cy="461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400" kern="0" dirty="0">
                <a:solidFill>
                  <a:srgbClr val="00B05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测定某种食物中的能量</a:t>
            </a:r>
          </a:p>
        </p:txBody>
      </p:sp>
      <p:sp>
        <p:nvSpPr>
          <p:cNvPr id="16388" name="Text Box 6"/>
          <p:cNvSpPr txBox="1"/>
          <p:nvPr/>
        </p:nvSpPr>
        <p:spPr>
          <a:xfrm>
            <a:off x="802592" y="2484662"/>
            <a:ext cx="10615698" cy="286232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250000"/>
              </a:lnSpc>
            </a:pPr>
            <a:r>
              <a:rPr lang="en-US" altLang="zh-CN" sz="2400" kern="0" dirty="0">
                <a:latin typeface="Arial" panose="020B0604020202020204" pitchFamily="34" charset="0"/>
                <a:ea typeface="思源黑体 CN Medium" panose="020B0600000000000000" pitchFamily="34" charset="-122"/>
                <a:cs typeface="微软雅黑" panose="020B0503020204020204" charset="-122"/>
                <a:sym typeface="Arial" panose="020B0604020202020204" pitchFamily="34" charset="0"/>
              </a:rPr>
              <a:t>1 </a:t>
            </a:r>
            <a:r>
              <a:rPr lang="zh-CN" altLang="en-US" sz="2400" kern="0" dirty="0">
                <a:latin typeface="Arial" panose="020B0604020202020204" pitchFamily="34" charset="0"/>
                <a:ea typeface="思源黑体 CN Medium" panose="020B0600000000000000" pitchFamily="34" charset="-122"/>
                <a:cs typeface="微软雅黑" panose="020B0503020204020204" charset="-122"/>
                <a:sym typeface="Arial" panose="020B0604020202020204" pitchFamily="34" charset="0"/>
              </a:rPr>
              <a:t>探究实验的一般过程</a:t>
            </a:r>
            <a:r>
              <a:rPr lang="en-US" altLang="zh-CN" sz="2400" kern="0" dirty="0">
                <a:latin typeface="Arial" panose="020B0604020202020204" pitchFamily="34" charset="0"/>
                <a:ea typeface="思源黑体 CN Medium" panose="020B0600000000000000" pitchFamily="34" charset="-122"/>
                <a:cs typeface="微软雅黑" panose="020B0503020204020204" charset="-122"/>
                <a:sym typeface="Arial" panose="020B0604020202020204" pitchFamily="34" charset="0"/>
              </a:rPr>
              <a:t>_________</a:t>
            </a:r>
            <a:r>
              <a:rPr lang="zh-CN" altLang="en-US" sz="2400" kern="0" dirty="0">
                <a:latin typeface="Arial" panose="020B0604020202020204" pitchFamily="34" charset="0"/>
                <a:ea typeface="思源黑体 CN Medium" panose="020B0600000000000000" pitchFamily="34" charset="-122"/>
                <a:cs typeface="微软雅黑" panose="020B0503020204020204" charset="-122"/>
                <a:sym typeface="Arial" panose="020B0604020202020204" pitchFamily="34" charset="0"/>
              </a:rPr>
              <a:t>、</a:t>
            </a:r>
            <a:r>
              <a:rPr lang="en-US" altLang="zh-CN" sz="2400" kern="0" dirty="0">
                <a:latin typeface="Arial" panose="020B0604020202020204" pitchFamily="34" charset="0"/>
                <a:ea typeface="思源黑体 CN Medium" panose="020B0600000000000000" pitchFamily="34" charset="-122"/>
                <a:cs typeface="微软雅黑" panose="020B0503020204020204" charset="-122"/>
                <a:sym typeface="Arial" panose="020B0604020202020204" pitchFamily="34" charset="0"/>
              </a:rPr>
              <a:t>_________</a:t>
            </a:r>
            <a:r>
              <a:rPr lang="zh-CN" altLang="en-US" sz="2400" kern="0" dirty="0">
                <a:latin typeface="Arial" panose="020B0604020202020204" pitchFamily="34" charset="0"/>
                <a:ea typeface="思源黑体 CN Medium" panose="020B0600000000000000" pitchFamily="34" charset="-122"/>
                <a:cs typeface="微软雅黑" panose="020B0503020204020204" charset="-122"/>
                <a:sym typeface="Arial" panose="020B0604020202020204" pitchFamily="34" charset="0"/>
              </a:rPr>
              <a:t>、</a:t>
            </a:r>
            <a:r>
              <a:rPr lang="en-US" altLang="zh-CN" sz="2400" kern="0" dirty="0">
                <a:latin typeface="Arial" panose="020B0604020202020204" pitchFamily="34" charset="0"/>
                <a:ea typeface="思源黑体 CN Medium" panose="020B0600000000000000" pitchFamily="34" charset="-122"/>
                <a:cs typeface="微软雅黑" panose="020B0503020204020204" charset="-122"/>
                <a:sym typeface="Arial" panose="020B0604020202020204" pitchFamily="34" charset="0"/>
              </a:rPr>
              <a:t>_________</a:t>
            </a:r>
            <a:r>
              <a:rPr lang="zh-CN" altLang="en-US" sz="2400" kern="0" dirty="0">
                <a:latin typeface="Arial" panose="020B0604020202020204" pitchFamily="34" charset="0"/>
                <a:ea typeface="思源黑体 CN Medium" panose="020B0600000000000000" pitchFamily="34" charset="-122"/>
                <a:cs typeface="微软雅黑" panose="020B0503020204020204" charset="-122"/>
                <a:sym typeface="Arial" panose="020B0604020202020204" pitchFamily="34" charset="0"/>
              </a:rPr>
              <a:t>、</a:t>
            </a:r>
            <a:r>
              <a:rPr lang="en-US" altLang="zh-CN" sz="2400" kern="0" dirty="0">
                <a:latin typeface="Arial" panose="020B0604020202020204" pitchFamily="34" charset="0"/>
                <a:ea typeface="思源黑体 CN Medium" panose="020B0600000000000000" pitchFamily="34" charset="-122"/>
                <a:cs typeface="微软雅黑" panose="020B0503020204020204" charset="-122"/>
                <a:sym typeface="Arial" panose="020B0604020202020204" pitchFamily="34" charset="0"/>
              </a:rPr>
              <a:t>_______________</a:t>
            </a:r>
            <a:r>
              <a:rPr lang="zh-CN" altLang="en-US" sz="2400" kern="0" dirty="0">
                <a:latin typeface="Arial" panose="020B0604020202020204" pitchFamily="34" charset="0"/>
                <a:ea typeface="思源黑体 CN Medium" panose="020B0600000000000000" pitchFamily="34" charset="-122"/>
                <a:cs typeface="微软雅黑" panose="020B0503020204020204" charset="-122"/>
                <a:sym typeface="Arial" panose="020B0604020202020204" pitchFamily="34" charset="0"/>
              </a:rPr>
              <a:t>、</a:t>
            </a:r>
            <a:r>
              <a:rPr lang="en-US" altLang="zh-CN" sz="2400" kern="0" dirty="0">
                <a:latin typeface="Arial" panose="020B0604020202020204" pitchFamily="34" charset="0"/>
                <a:ea typeface="思源黑体 CN Medium" panose="020B0600000000000000" pitchFamily="34" charset="-122"/>
                <a:cs typeface="微软雅黑" panose="020B0503020204020204" charset="-122"/>
                <a:sym typeface="Arial" panose="020B0604020202020204" pitchFamily="34" charset="0"/>
              </a:rPr>
              <a:t>_________</a:t>
            </a:r>
            <a:r>
              <a:rPr lang="zh-CN" altLang="en-US" sz="2400" kern="0" dirty="0">
                <a:latin typeface="Arial" panose="020B0604020202020204" pitchFamily="34" charset="0"/>
                <a:ea typeface="思源黑体 CN Medium" panose="020B0600000000000000" pitchFamily="34" charset="-122"/>
                <a:cs typeface="微软雅黑" panose="020B0503020204020204" charset="-122"/>
                <a:sym typeface="Arial" panose="020B0604020202020204" pitchFamily="34" charset="0"/>
              </a:rPr>
              <a:t>、</a:t>
            </a:r>
            <a:r>
              <a:rPr lang="en-US" altLang="zh-CN" sz="2400" kern="0" dirty="0">
                <a:latin typeface="Arial" panose="020B0604020202020204" pitchFamily="34" charset="0"/>
                <a:ea typeface="思源黑体 CN Medium" panose="020B0600000000000000" pitchFamily="34" charset="-122"/>
                <a:cs typeface="微软雅黑" panose="020B0503020204020204" charset="-122"/>
                <a:sym typeface="Arial" panose="020B0604020202020204" pitchFamily="34" charset="0"/>
              </a:rPr>
              <a:t>__________</a:t>
            </a:r>
            <a:r>
              <a:rPr lang="zh-CN" altLang="en-US" sz="2400" kern="0" dirty="0">
                <a:latin typeface="Arial" panose="020B0604020202020204" pitchFamily="34" charset="0"/>
                <a:ea typeface="思源黑体 CN Medium" panose="020B0600000000000000" pitchFamily="34" charset="-122"/>
                <a:cs typeface="微软雅黑" panose="020B0503020204020204" charset="-122"/>
                <a:sym typeface="Arial" panose="020B0604020202020204" pitchFamily="34" charset="0"/>
              </a:rPr>
              <a:t>。</a:t>
            </a:r>
          </a:p>
          <a:p>
            <a:pPr>
              <a:lnSpc>
                <a:spcPct val="250000"/>
              </a:lnSpc>
            </a:pPr>
            <a:r>
              <a:rPr lang="en-US" altLang="zh-CN" sz="2400" kern="0" dirty="0">
                <a:latin typeface="Arial" panose="020B0604020202020204" pitchFamily="34" charset="0"/>
                <a:ea typeface="思源黑体 CN Medium" panose="020B0600000000000000" pitchFamily="34" charset="-122"/>
                <a:cs typeface="微软雅黑" panose="020B0503020204020204" charset="-122"/>
                <a:sym typeface="Arial" panose="020B0604020202020204" pitchFamily="34" charset="0"/>
              </a:rPr>
              <a:t>2 </a:t>
            </a:r>
            <a:r>
              <a:rPr lang="zh-CN" altLang="en-US" sz="2400" kern="0" dirty="0">
                <a:latin typeface="Arial" panose="020B0604020202020204" pitchFamily="34" charset="0"/>
                <a:ea typeface="思源黑体 CN Medium" panose="020B0600000000000000" pitchFamily="34" charset="-122"/>
                <a:cs typeface="微软雅黑" panose="020B0503020204020204" charset="-122"/>
                <a:sym typeface="Arial" panose="020B0604020202020204" pitchFamily="34" charset="0"/>
              </a:rPr>
              <a:t>针对不同的问题做出的假设是</a:t>
            </a:r>
            <a:r>
              <a:rPr lang="en-US" altLang="zh-CN" sz="2400" kern="0" dirty="0">
                <a:latin typeface="Arial" panose="020B0604020202020204" pitchFamily="34" charset="0"/>
                <a:ea typeface="思源黑体 CN Medium" panose="020B0600000000000000" pitchFamily="34" charset="-122"/>
                <a:cs typeface="微软雅黑" panose="020B0503020204020204" charset="-122"/>
                <a:sym typeface="Arial" panose="020B0604020202020204" pitchFamily="34" charset="0"/>
              </a:rPr>
              <a:t>_______</a:t>
            </a:r>
            <a:r>
              <a:rPr lang="zh-CN" altLang="en-US" sz="2400" kern="0" dirty="0">
                <a:latin typeface="Arial" panose="020B0604020202020204" pitchFamily="34" charset="0"/>
                <a:ea typeface="思源黑体 CN Medium" panose="020B0600000000000000" pitchFamily="34" charset="-122"/>
                <a:cs typeface="微软雅黑" panose="020B0503020204020204" charset="-122"/>
                <a:sym typeface="Arial" panose="020B0604020202020204" pitchFamily="34" charset="0"/>
              </a:rPr>
              <a:t>，有的问题可能不需要作出假设。</a:t>
            </a:r>
          </a:p>
        </p:txBody>
      </p:sp>
      <p:sp>
        <p:nvSpPr>
          <p:cNvPr id="34823" name="Text Box 7"/>
          <p:cNvSpPr txBox="1"/>
          <p:nvPr/>
        </p:nvSpPr>
        <p:spPr>
          <a:xfrm>
            <a:off x="3981936" y="2788055"/>
            <a:ext cx="1415772" cy="4616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提出问题</a:t>
            </a:r>
          </a:p>
        </p:txBody>
      </p:sp>
      <p:sp>
        <p:nvSpPr>
          <p:cNvPr id="34824" name="Text Box 8"/>
          <p:cNvSpPr txBox="1"/>
          <p:nvPr/>
        </p:nvSpPr>
        <p:spPr>
          <a:xfrm>
            <a:off x="5737308" y="2788055"/>
            <a:ext cx="1415772" cy="4616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作出假设</a:t>
            </a:r>
          </a:p>
        </p:txBody>
      </p:sp>
      <p:sp>
        <p:nvSpPr>
          <p:cNvPr id="34825" name="Text Box 9"/>
          <p:cNvSpPr txBox="1"/>
          <p:nvPr/>
        </p:nvSpPr>
        <p:spPr>
          <a:xfrm>
            <a:off x="7519571" y="2764082"/>
            <a:ext cx="1415772" cy="4616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制定计划</a:t>
            </a:r>
          </a:p>
        </p:txBody>
      </p:sp>
      <p:sp>
        <p:nvSpPr>
          <p:cNvPr id="34826" name="Text Box 10"/>
          <p:cNvSpPr txBox="1"/>
          <p:nvPr/>
        </p:nvSpPr>
        <p:spPr>
          <a:xfrm>
            <a:off x="1415365" y="3627240"/>
            <a:ext cx="1415772" cy="4616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实施计划</a:t>
            </a:r>
          </a:p>
        </p:txBody>
      </p:sp>
      <p:sp>
        <p:nvSpPr>
          <p:cNvPr id="34827" name="Text Box 11"/>
          <p:cNvSpPr txBox="1"/>
          <p:nvPr/>
        </p:nvSpPr>
        <p:spPr>
          <a:xfrm>
            <a:off x="5429531" y="3674709"/>
            <a:ext cx="1723549" cy="4616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表达与交流</a:t>
            </a:r>
          </a:p>
        </p:txBody>
      </p:sp>
      <p:sp>
        <p:nvSpPr>
          <p:cNvPr id="34828" name="Text Box 12"/>
          <p:cNvSpPr txBox="1"/>
          <p:nvPr/>
        </p:nvSpPr>
        <p:spPr>
          <a:xfrm>
            <a:off x="3828048" y="3674710"/>
            <a:ext cx="1415772" cy="4616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得出结论</a:t>
            </a:r>
          </a:p>
        </p:txBody>
      </p:sp>
      <p:sp>
        <p:nvSpPr>
          <p:cNvPr id="34829" name="Text Box 13"/>
          <p:cNvSpPr txBox="1"/>
          <p:nvPr/>
        </p:nvSpPr>
        <p:spPr>
          <a:xfrm>
            <a:off x="5183310" y="4685546"/>
            <a:ext cx="1107996" cy="4616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不同的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1222829" y="373743"/>
            <a:ext cx="18710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zh-CN" altLang="en-US" sz="3200" b="1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实验探究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4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4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4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4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4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4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3" grpId="0"/>
      <p:bldP spid="34824" grpId="0"/>
      <p:bldP spid="34825" grpId="0"/>
      <p:bldP spid="34826" grpId="0"/>
      <p:bldP spid="34827" grpId="0"/>
      <p:bldP spid="34828" grpId="0"/>
      <p:bldP spid="3482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8"/>
          <p:cNvSpPr txBox="1"/>
          <p:nvPr/>
        </p:nvSpPr>
        <p:spPr>
          <a:xfrm>
            <a:off x="660400" y="4820939"/>
            <a:ext cx="2031325" cy="4616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三、制定计划</a:t>
            </a:r>
          </a:p>
        </p:txBody>
      </p:sp>
      <p:sp>
        <p:nvSpPr>
          <p:cNvPr id="17411" name="Text Box 9"/>
          <p:cNvSpPr txBox="1"/>
          <p:nvPr/>
        </p:nvSpPr>
        <p:spPr>
          <a:xfrm>
            <a:off x="660400" y="5424039"/>
            <a:ext cx="8999220" cy="4001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材料用具：易拉罐、锥形瓶、温度计、花生种子</a:t>
            </a:r>
          </a:p>
        </p:txBody>
      </p:sp>
      <p:sp>
        <p:nvSpPr>
          <p:cNvPr id="17412" name="文本框 17411"/>
          <p:cNvSpPr txBox="1"/>
          <p:nvPr/>
        </p:nvSpPr>
        <p:spPr>
          <a:xfrm>
            <a:off x="660400" y="1308524"/>
            <a:ext cx="2395207" cy="4616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一、提出问题：</a:t>
            </a:r>
          </a:p>
        </p:txBody>
      </p:sp>
      <p:sp>
        <p:nvSpPr>
          <p:cNvPr id="17414" name="文本框 17413"/>
          <p:cNvSpPr txBox="1"/>
          <p:nvPr/>
        </p:nvSpPr>
        <p:spPr>
          <a:xfrm>
            <a:off x="2319566" y="4412570"/>
            <a:ext cx="1127125" cy="36933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endParaRPr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7415" name="文本框 17414"/>
          <p:cNvSpPr txBox="1"/>
          <p:nvPr/>
        </p:nvSpPr>
        <p:spPr>
          <a:xfrm>
            <a:off x="660400" y="2908658"/>
            <a:ext cx="2339102" cy="4616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二、作出假设：</a:t>
            </a:r>
          </a:p>
        </p:txBody>
      </p:sp>
      <p:sp>
        <p:nvSpPr>
          <p:cNvPr id="11270" name="矩形 8"/>
          <p:cNvSpPr>
            <a:spLocks noChangeArrowheads="1"/>
          </p:cNvSpPr>
          <p:nvPr/>
        </p:nvSpPr>
        <p:spPr bwMode="auto">
          <a:xfrm>
            <a:off x="660400" y="1934032"/>
            <a:ext cx="8001030" cy="97462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Bef>
                <a:spcPts val="1600"/>
              </a:spcBef>
              <a:buClr>
                <a:schemeClr val="accent1"/>
              </a:buClr>
              <a:buSzPct val="100000"/>
            </a:pPr>
            <a:r>
              <a:rPr lang="zh-CN" altLang="en-US" sz="2000" kern="0" dirty="0">
                <a:latin typeface="Arial" panose="020B0604020202020204" pitchFamily="34" charset="0"/>
                <a:ea typeface="思源黑体 CN Medium" panose="020B0600000000000000" pitchFamily="34" charset="-122"/>
                <a:cs typeface="微软雅黑" panose="020B0503020204020204" charset="-122"/>
                <a:sym typeface="Arial" panose="020B0604020202020204" pitchFamily="34" charset="0"/>
              </a:rPr>
              <a:t>1</a:t>
            </a:r>
            <a:r>
              <a:rPr lang="en-US" altLang="zh-CN" sz="2000" kern="0" dirty="0">
                <a:latin typeface="Arial" panose="020B0604020202020204" pitchFamily="34" charset="0"/>
                <a:ea typeface="思源黑体 CN Medium" panose="020B0600000000000000" pitchFamily="34" charset="-122"/>
                <a:cs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2000" kern="0" dirty="0">
                <a:latin typeface="Arial" panose="020B0604020202020204" pitchFamily="34" charset="0"/>
                <a:ea typeface="思源黑体 CN Medium" panose="020B0600000000000000" pitchFamily="34" charset="-122"/>
                <a:cs typeface="微软雅黑" panose="020B0503020204020204" charset="-122"/>
                <a:sym typeface="Arial" panose="020B0604020202020204" pitchFamily="34" charset="0"/>
              </a:rPr>
              <a:t>花生的种子含有多少能量？</a:t>
            </a:r>
          </a:p>
          <a:p>
            <a:pPr>
              <a:lnSpc>
                <a:spcPct val="110000"/>
              </a:lnSpc>
              <a:spcBef>
                <a:spcPts val="1600"/>
              </a:spcBef>
              <a:buClr>
                <a:schemeClr val="accent1"/>
              </a:buClr>
              <a:buSzPct val="60000"/>
            </a:pPr>
            <a:r>
              <a:rPr lang="zh-CN" altLang="en-US" sz="2000" kern="0" dirty="0">
                <a:latin typeface="Arial" panose="020B0604020202020204" pitchFamily="34" charset="0"/>
                <a:ea typeface="思源黑体 CN Medium" panose="020B0600000000000000" pitchFamily="34" charset="-122"/>
                <a:cs typeface="微软雅黑" panose="020B0503020204020204" charset="-122"/>
                <a:sym typeface="Arial" panose="020B0604020202020204" pitchFamily="34" charset="0"/>
              </a:rPr>
              <a:t>2</a:t>
            </a:r>
            <a:r>
              <a:rPr lang="en-US" altLang="zh-CN" sz="2000" kern="0" dirty="0">
                <a:latin typeface="Arial" panose="020B0604020202020204" pitchFamily="34" charset="0"/>
                <a:ea typeface="思源黑体 CN Medium" panose="020B0600000000000000" pitchFamily="34" charset="-122"/>
                <a:cs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2000" kern="0" dirty="0">
                <a:latin typeface="Arial" panose="020B0604020202020204" pitchFamily="34" charset="0"/>
                <a:ea typeface="思源黑体 CN Medium" panose="020B0600000000000000" pitchFamily="34" charset="-122"/>
                <a:cs typeface="微软雅黑" panose="020B0503020204020204" charset="-122"/>
                <a:sym typeface="Arial" panose="020B0604020202020204" pitchFamily="34" charset="0"/>
              </a:rPr>
              <a:t>花生仁和核桃仁哪个含能量多？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623887" y="3345198"/>
            <a:ext cx="10895013" cy="147732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20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问题一：花生的种子含有多少能量？此为定量试验，是不需要做出假设的。</a:t>
            </a:r>
            <a:endParaRPr lang="en-US" altLang="zh-CN" sz="2000" kern="0" dirty="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20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问题二：花生仁和核桃仁哪个能量多？此为定性试验，学生根据生活经验做出更为合理的假设为：核桃仁含有的能量比花生仁多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1222829" y="373743"/>
            <a:ext cx="18710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zh-CN" altLang="en-US" sz="3200" b="1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实验探究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/>
      <p:bldP spid="11270" grpId="0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8"/>
          <p:cNvSpPr txBox="1"/>
          <p:nvPr/>
        </p:nvSpPr>
        <p:spPr>
          <a:xfrm>
            <a:off x="660400" y="1462405"/>
            <a:ext cx="2031325" cy="4616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三、制定计划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660400" y="1924070"/>
            <a:ext cx="9139555" cy="39395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250000"/>
              </a:lnSpc>
            </a:pPr>
            <a:r>
              <a:rPr lang="zh-CN" altLang="en-US" sz="2000" kern="0" dirty="0">
                <a:latin typeface="Arial" panose="020B0604020202020204" pitchFamily="34" charset="0"/>
                <a:ea typeface="思源黑体 CN Medium" panose="020B0600000000000000" pitchFamily="34" charset="-122"/>
                <a:cs typeface="微软雅黑" panose="020B0503020204020204" charset="-122"/>
                <a:sym typeface="Arial" panose="020B0604020202020204" pitchFamily="34" charset="0"/>
              </a:rPr>
              <a:t>思考：</a:t>
            </a:r>
            <a:endParaRPr lang="en-US" altLang="zh-CN" sz="2000" b="1" kern="0" dirty="0">
              <a:latin typeface="Arial" panose="020B0604020202020204" pitchFamily="34" charset="0"/>
              <a:ea typeface="思源黑体 CN Medium" panose="020B0600000000000000" pitchFamily="34" charset="-122"/>
              <a:cs typeface="微软雅黑" panose="020B0503020204020204" charset="-122"/>
              <a:sym typeface="Arial" panose="020B0604020202020204" pitchFamily="34" charset="0"/>
            </a:endParaRPr>
          </a:p>
          <a:p>
            <a:pPr>
              <a:lnSpc>
                <a:spcPct val="250000"/>
              </a:lnSpc>
            </a:pPr>
            <a:r>
              <a:rPr lang="en-US" altLang="zh-CN" sz="2000" kern="0" dirty="0">
                <a:latin typeface="Arial" panose="020B0604020202020204" pitchFamily="34" charset="0"/>
                <a:ea typeface="思源黑体 CN Medium" panose="020B0600000000000000" pitchFamily="34" charset="-122"/>
                <a:cs typeface="微软雅黑" panose="020B0503020204020204" charset="-122"/>
                <a:sym typeface="Arial" panose="020B0604020202020204" pitchFamily="34" charset="0"/>
              </a:rPr>
              <a:t>1.</a:t>
            </a:r>
            <a:r>
              <a:rPr lang="zh-CN" altLang="en-US" sz="2000" kern="0" dirty="0">
                <a:latin typeface="Arial" panose="020B0604020202020204" pitchFamily="34" charset="0"/>
                <a:ea typeface="思源黑体 CN Medium" panose="020B0600000000000000" pitchFamily="34" charset="-122"/>
                <a:cs typeface="微软雅黑" panose="020B0503020204020204" charset="-122"/>
                <a:sym typeface="Arial" panose="020B0604020202020204" pitchFamily="34" charset="0"/>
              </a:rPr>
              <a:t>能量看不见摸不着，应该如何测量呢？</a:t>
            </a:r>
            <a:endParaRPr lang="en-US" altLang="zh-CN" sz="2000" b="1" kern="0" dirty="0">
              <a:latin typeface="Arial" panose="020B0604020202020204" pitchFamily="34" charset="0"/>
              <a:ea typeface="思源黑体 CN Medium" panose="020B0600000000000000" pitchFamily="34" charset="-122"/>
              <a:cs typeface="微软雅黑" panose="020B0503020204020204" charset="-122"/>
              <a:sym typeface="Arial" panose="020B0604020202020204" pitchFamily="34" charset="0"/>
            </a:endParaRPr>
          </a:p>
          <a:p>
            <a:pPr>
              <a:lnSpc>
                <a:spcPct val="250000"/>
              </a:lnSpc>
            </a:pPr>
            <a:r>
              <a:rPr lang="en-US" altLang="zh-CN" sz="2000" kern="0" dirty="0">
                <a:latin typeface="Arial" panose="020B0604020202020204" pitchFamily="34" charset="0"/>
                <a:ea typeface="思源黑体 CN Medium" panose="020B0600000000000000" pitchFamily="34" charset="-122"/>
                <a:cs typeface="微软雅黑" panose="020B0503020204020204" charset="-122"/>
                <a:sym typeface="Arial" panose="020B0604020202020204" pitchFamily="34" charset="0"/>
              </a:rPr>
              <a:t>2.</a:t>
            </a:r>
            <a:r>
              <a:rPr lang="zh-CN" altLang="en-US" sz="2000" kern="0" dirty="0">
                <a:latin typeface="Arial" panose="020B0604020202020204" pitchFamily="34" charset="0"/>
                <a:ea typeface="思源黑体 CN Medium" panose="020B0600000000000000" pitchFamily="34" charset="-122"/>
                <a:cs typeface="微软雅黑" panose="020B0503020204020204" charset="-122"/>
                <a:sym typeface="Arial" panose="020B0604020202020204" pitchFamily="34" charset="0"/>
              </a:rPr>
              <a:t>怎样才能减少种子燃烧时的热量散失？</a:t>
            </a:r>
            <a:endParaRPr lang="en-US" altLang="zh-CN" sz="2000" b="1" kern="0" dirty="0">
              <a:latin typeface="Arial" panose="020B0604020202020204" pitchFamily="34" charset="0"/>
              <a:ea typeface="思源黑体 CN Medium" panose="020B0600000000000000" pitchFamily="34" charset="-122"/>
              <a:cs typeface="微软雅黑" panose="020B0503020204020204" charset="-122"/>
              <a:sym typeface="Arial" panose="020B0604020202020204" pitchFamily="34" charset="0"/>
            </a:endParaRPr>
          </a:p>
          <a:p>
            <a:pPr>
              <a:lnSpc>
                <a:spcPct val="250000"/>
              </a:lnSpc>
            </a:pPr>
            <a:r>
              <a:rPr lang="en-US" altLang="zh-CN" sz="2000" kern="0" dirty="0">
                <a:latin typeface="Arial" panose="020B0604020202020204" pitchFamily="34" charset="0"/>
                <a:ea typeface="思源黑体 CN Medium" panose="020B0600000000000000" pitchFamily="34" charset="-122"/>
                <a:cs typeface="微软雅黑" panose="020B0503020204020204" charset="-122"/>
                <a:sym typeface="Arial" panose="020B0604020202020204" pitchFamily="34" charset="0"/>
              </a:rPr>
              <a:t>3.</a:t>
            </a:r>
            <a:r>
              <a:rPr lang="zh-CN" altLang="en-US" sz="2000" kern="0" dirty="0">
                <a:latin typeface="Arial" panose="020B0604020202020204" pitchFamily="34" charset="0"/>
                <a:ea typeface="思源黑体 CN Medium" panose="020B0600000000000000" pitchFamily="34" charset="-122"/>
                <a:cs typeface="微软雅黑" panose="020B0503020204020204" charset="-122"/>
                <a:sym typeface="Arial" panose="020B0604020202020204" pitchFamily="34" charset="0"/>
              </a:rPr>
              <a:t>在设计对照实验时，如何保证只有一个变量？</a:t>
            </a:r>
            <a:endParaRPr lang="en-US" altLang="zh-CN" sz="2000" b="1" kern="0" dirty="0">
              <a:latin typeface="Arial" panose="020B0604020202020204" pitchFamily="34" charset="0"/>
              <a:ea typeface="思源黑体 CN Medium" panose="020B0600000000000000" pitchFamily="34" charset="-122"/>
              <a:cs typeface="微软雅黑" panose="020B0503020204020204" charset="-122"/>
              <a:sym typeface="Arial" panose="020B0604020202020204" pitchFamily="34" charset="0"/>
            </a:endParaRPr>
          </a:p>
          <a:p>
            <a:pPr>
              <a:lnSpc>
                <a:spcPct val="250000"/>
              </a:lnSpc>
            </a:pPr>
            <a:r>
              <a:rPr lang="en-US" altLang="zh-CN" sz="2000" kern="0" dirty="0">
                <a:latin typeface="Arial" panose="020B0604020202020204" pitchFamily="34" charset="0"/>
                <a:ea typeface="思源黑体 CN Medium" panose="020B0600000000000000" pitchFamily="34" charset="-122"/>
                <a:cs typeface="微软雅黑" panose="020B0503020204020204" charset="-122"/>
                <a:sym typeface="Arial" panose="020B0604020202020204" pitchFamily="34" charset="0"/>
              </a:rPr>
              <a:t>4.</a:t>
            </a:r>
            <a:r>
              <a:rPr lang="zh-CN" altLang="en-US" sz="2000" kern="0" dirty="0">
                <a:latin typeface="Arial" panose="020B0604020202020204" pitchFamily="34" charset="0"/>
                <a:ea typeface="思源黑体 CN Medium" panose="020B0600000000000000" pitchFamily="34" charset="-122"/>
                <a:cs typeface="微软雅黑" panose="020B0503020204020204" charset="-122"/>
                <a:sym typeface="Arial" panose="020B0604020202020204" pitchFamily="34" charset="0"/>
              </a:rPr>
              <a:t>探究实验只做一次，结果可靠吗？应当怎样做？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222829" y="373743"/>
            <a:ext cx="18710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zh-CN" altLang="en-US" sz="3200" b="1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实验探究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14191" y="1356981"/>
            <a:ext cx="4759325" cy="741362"/>
          </a:xfrm>
        </p:spPr>
        <p:txBody>
          <a:bodyPr>
            <a:normAutofit/>
          </a:bodyPr>
          <a:lstStyle/>
          <a:p>
            <a:pPr eaLnBrk="1" hangingPunct="1"/>
            <a:r>
              <a:rPr lang="zh-CN" altLang="en-US" sz="24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课本中器材的不足之处</a:t>
            </a:r>
          </a:p>
        </p:txBody>
      </p:sp>
      <p:pic>
        <p:nvPicPr>
          <p:cNvPr id="14339" name="Picture 3" descr="课本器材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/>
          <a:srcRect l="18604" t="6949" r="17404"/>
          <a:stretch>
            <a:fillRect/>
          </a:stretch>
        </p:blipFill>
        <p:spPr>
          <a:xfrm>
            <a:off x="7710984" y="1507852"/>
            <a:ext cx="2952750" cy="4454525"/>
          </a:xfrm>
          <a:noFill/>
        </p:spPr>
      </p:pic>
      <p:sp>
        <p:nvSpPr>
          <p:cNvPr id="17412" name="AutoShape 4"/>
          <p:cNvSpPr>
            <a:spLocks noChangeArrowheads="1"/>
          </p:cNvSpPr>
          <p:nvPr/>
        </p:nvSpPr>
        <p:spPr bwMode="auto">
          <a:xfrm>
            <a:off x="2066743" y="2310115"/>
            <a:ext cx="3998595" cy="485775"/>
          </a:xfrm>
          <a:prstGeom prst="flowChartAlternateProcess">
            <a:avLst/>
          </a:prstGeom>
          <a:noFill/>
          <a:ln w="9525">
            <a:noFill/>
            <a:miter lim="800000"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US" altLang="zh-CN" sz="20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1.</a:t>
            </a:r>
            <a:r>
              <a:rPr lang="zh-CN" altLang="en-US" sz="20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瓶口散热损失能量较多。</a:t>
            </a:r>
          </a:p>
        </p:txBody>
      </p:sp>
      <p:grpSp>
        <p:nvGrpSpPr>
          <p:cNvPr id="2" name="Group 8"/>
          <p:cNvGrpSpPr/>
          <p:nvPr/>
        </p:nvGrpSpPr>
        <p:grpSpPr bwMode="auto">
          <a:xfrm>
            <a:off x="1222829" y="5343208"/>
            <a:ext cx="4159468" cy="481965"/>
            <a:chOff x="0" y="50"/>
            <a:chExt cx="7248" cy="903"/>
          </a:xfrm>
          <a:noFill/>
          <a:effectLst/>
        </p:grpSpPr>
        <p:sp>
          <p:nvSpPr>
            <p:cNvPr id="3" name="AutoShape 9"/>
            <p:cNvSpPr>
              <a:spLocks noChangeArrowheads="1"/>
            </p:cNvSpPr>
            <p:nvPr/>
          </p:nvSpPr>
          <p:spPr bwMode="auto">
            <a:xfrm>
              <a:off x="0" y="50"/>
              <a:ext cx="7023" cy="903"/>
            </a:xfrm>
            <a:prstGeom prst="flowChartAlternateProcess">
              <a:avLst/>
            </a:prstGeom>
            <a:grpFill/>
            <a:ln w="9525">
              <a:noFill/>
              <a:miter lim="800000"/>
            </a:ln>
            <a:effectLst>
              <a:outerShdw dist="107763" dir="2700000" algn="ctr" rotWithShape="0">
                <a:schemeClr val="tx1">
                  <a:alpha val="50000"/>
                </a:schemeClr>
              </a:outerShdw>
            </a:effectLst>
          </p:spPr>
          <p:txBody>
            <a:bodyPr wrap="none" anchor="ctr">
              <a:noAutofit/>
            </a:bodyPr>
            <a:lstStyle/>
            <a:p>
              <a:pPr>
                <a:defRPr/>
              </a:pPr>
              <a:endParaRPr lang="en-US" altLang="zh-CN" sz="20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357" name="Text Box 10"/>
            <p:cNvSpPr>
              <a:spLocks noChangeArrowheads="1"/>
            </p:cNvSpPr>
            <p:nvPr/>
          </p:nvSpPr>
          <p:spPr bwMode="auto">
            <a:xfrm>
              <a:off x="1871" y="148"/>
              <a:ext cx="5377" cy="776"/>
            </a:xfrm>
            <a:prstGeom prst="rect">
              <a:avLst/>
            </a:prstGeom>
            <a:grpFill/>
            <a:ln w="9525">
              <a:noFill/>
              <a:miter lim="800000"/>
            </a:ln>
            <a:effectLst/>
          </p:spPr>
          <p:txBody>
            <a:bodyPr wrap="none" anchor="ctr">
              <a:noAutofit/>
            </a:bodyPr>
            <a:lstStyle/>
            <a:p>
              <a:pPr>
                <a:defRPr/>
              </a:pPr>
              <a:r>
                <a:rPr lang="en-US" altLang="zh-CN" sz="2000" kern="0" dirty="0"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5.燃烧的灰烬不好回收。</a:t>
              </a:r>
            </a:p>
          </p:txBody>
        </p:sp>
      </p:grpSp>
      <p:sp>
        <p:nvSpPr>
          <p:cNvPr id="17416" name="箭头 113"/>
          <p:cNvSpPr>
            <a:spLocks noChangeShapeType="1"/>
          </p:cNvSpPr>
          <p:nvPr/>
        </p:nvSpPr>
        <p:spPr bwMode="auto">
          <a:xfrm flipH="1" flipV="1">
            <a:off x="5254443" y="2658428"/>
            <a:ext cx="1550670" cy="128968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tailEnd type="triangle" w="med" len="med"/>
          </a:ln>
        </p:spPr>
        <p:txBody>
          <a:bodyPr wrap="none" anchor="ctr"/>
          <a:lstStyle/>
          <a:p>
            <a:endParaRPr lang="zh-CN" altLang="en-US" sz="1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7417" name="箭头 113"/>
          <p:cNvSpPr>
            <a:spLocks noChangeShapeType="1"/>
          </p:cNvSpPr>
          <p:nvPr/>
        </p:nvSpPr>
        <p:spPr bwMode="auto">
          <a:xfrm flipH="1" flipV="1">
            <a:off x="5255079" y="4319587"/>
            <a:ext cx="1214755" cy="26797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tailEnd type="triangle" w="med" len="med"/>
          </a:ln>
        </p:spPr>
        <p:txBody>
          <a:bodyPr wrap="none" anchor="ctr"/>
          <a:lstStyle/>
          <a:p>
            <a:endParaRPr lang="zh-CN" altLang="en-US" sz="1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7418" name="箭头 113"/>
          <p:cNvSpPr>
            <a:spLocks noChangeShapeType="1"/>
          </p:cNvSpPr>
          <p:nvPr/>
        </p:nvSpPr>
        <p:spPr bwMode="auto">
          <a:xfrm flipH="1">
            <a:off x="5201103" y="5567362"/>
            <a:ext cx="1549400" cy="381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tailEnd type="triangle" w="med" len="med"/>
          </a:ln>
        </p:spPr>
        <p:txBody>
          <a:bodyPr wrap="none" anchor="ctr"/>
          <a:lstStyle/>
          <a:p>
            <a:endParaRPr lang="zh-CN" altLang="en-US" sz="1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14345" name="Group 14"/>
          <p:cNvGrpSpPr/>
          <p:nvPr/>
        </p:nvGrpSpPr>
        <p:grpSpPr bwMode="auto">
          <a:xfrm>
            <a:off x="6553972" y="4463653"/>
            <a:ext cx="269081" cy="270272"/>
            <a:chOff x="0" y="0"/>
            <a:chExt cx="566" cy="566"/>
          </a:xfrm>
        </p:grpSpPr>
        <p:sp>
          <p:nvSpPr>
            <p:cNvPr id="17422" name="正圆 117"/>
            <p:cNvSpPr>
              <a:spLocks noChangeArrowheads="1"/>
            </p:cNvSpPr>
            <p:nvPr/>
          </p:nvSpPr>
          <p:spPr bwMode="auto">
            <a:xfrm>
              <a:off x="0" y="339"/>
              <a:ext cx="228" cy="227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2"/>
              </a:solidFill>
              <a:round/>
            </a:ln>
            <a:effectLst>
              <a:outerShdw dist="107763" dir="2700000" algn="ctr" rotWithShape="0">
                <a:schemeClr val="tx1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zh-CN" altLang="en-US" sz="1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423" name="正圆 117"/>
            <p:cNvSpPr>
              <a:spLocks noChangeArrowheads="1"/>
            </p:cNvSpPr>
            <p:nvPr/>
          </p:nvSpPr>
          <p:spPr bwMode="auto">
            <a:xfrm>
              <a:off x="200" y="199"/>
              <a:ext cx="225" cy="227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2"/>
              </a:solidFill>
              <a:round/>
            </a:ln>
            <a:effectLst>
              <a:outerShdw dist="107763" dir="2700000" algn="ctr" rotWithShape="0">
                <a:schemeClr val="tx1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zh-CN" altLang="en-US" sz="1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" name="正圆 117"/>
            <p:cNvSpPr>
              <a:spLocks noChangeArrowheads="1"/>
            </p:cNvSpPr>
            <p:nvPr/>
          </p:nvSpPr>
          <p:spPr bwMode="auto">
            <a:xfrm>
              <a:off x="113" y="0"/>
              <a:ext cx="228" cy="227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2"/>
              </a:solidFill>
              <a:round/>
            </a:ln>
            <a:effectLst>
              <a:outerShdw dist="107763" dir="2700000" algn="ctr" rotWithShape="0">
                <a:schemeClr val="tx1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zh-CN" altLang="en-US" sz="1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" name="正圆 117"/>
            <p:cNvSpPr>
              <a:spLocks noChangeArrowheads="1"/>
            </p:cNvSpPr>
            <p:nvPr/>
          </p:nvSpPr>
          <p:spPr bwMode="auto">
            <a:xfrm>
              <a:off x="341" y="112"/>
              <a:ext cx="225" cy="227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2"/>
              </a:solidFill>
              <a:round/>
            </a:ln>
            <a:effectLst>
              <a:outerShdw dist="107763" dir="2700000" algn="ctr" rotWithShape="0">
                <a:schemeClr val="tx1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zh-CN" altLang="en-US" sz="1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7424" name="AutoShape 4"/>
          <p:cNvSpPr>
            <a:spLocks noChangeArrowheads="1"/>
          </p:cNvSpPr>
          <p:nvPr/>
        </p:nvSpPr>
        <p:spPr bwMode="auto">
          <a:xfrm>
            <a:off x="2034628" y="3977878"/>
            <a:ext cx="3998595" cy="485775"/>
          </a:xfrm>
          <a:prstGeom prst="flowChartAlternateProcess">
            <a:avLst/>
          </a:prstGeom>
          <a:noFill/>
          <a:ln w="9525">
            <a:noFill/>
            <a:miter lim="800000"/>
          </a:ln>
          <a:effectLst/>
        </p:spPr>
        <p:txBody>
          <a:bodyPr wrap="none" anchor="ctr">
            <a:noAutofit/>
          </a:bodyPr>
          <a:lstStyle/>
          <a:p>
            <a:pPr>
              <a:defRPr/>
            </a:pPr>
            <a:r>
              <a:rPr lang="en-US" altLang="zh-CN" sz="20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3.石棉网吸收了部分热量。</a:t>
            </a:r>
          </a:p>
        </p:txBody>
      </p:sp>
      <p:sp>
        <p:nvSpPr>
          <p:cNvPr id="17425" name="箭头 113"/>
          <p:cNvSpPr>
            <a:spLocks noChangeShapeType="1"/>
          </p:cNvSpPr>
          <p:nvPr/>
        </p:nvSpPr>
        <p:spPr bwMode="auto">
          <a:xfrm flipH="1" flipV="1">
            <a:off x="5255079" y="4962843"/>
            <a:ext cx="1406525" cy="10731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tailEnd type="triangle" w="med" len="med"/>
          </a:ln>
        </p:spPr>
        <p:txBody>
          <a:bodyPr wrap="none" anchor="ctr"/>
          <a:lstStyle/>
          <a:p>
            <a:endParaRPr lang="zh-CN" altLang="en-US" sz="1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7426" name="AutoShape 4"/>
          <p:cNvSpPr>
            <a:spLocks noChangeArrowheads="1"/>
          </p:cNvSpPr>
          <p:nvPr/>
        </p:nvSpPr>
        <p:spPr bwMode="auto">
          <a:xfrm>
            <a:off x="2001064" y="4667073"/>
            <a:ext cx="3998595" cy="485775"/>
          </a:xfrm>
          <a:prstGeom prst="flowChartAlternateProcess">
            <a:avLst/>
          </a:prstGeom>
          <a:noFill/>
          <a:ln w="9525">
            <a:noFill/>
            <a:miter lim="800000"/>
          </a:ln>
          <a:effectLst/>
        </p:spPr>
        <p:txBody>
          <a:bodyPr wrap="none" anchor="ctr">
            <a:noAutofit/>
          </a:bodyPr>
          <a:lstStyle/>
          <a:p>
            <a:pPr>
              <a:defRPr/>
            </a:pPr>
            <a:r>
              <a:rPr lang="en-US" altLang="zh-CN" sz="20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4.燃烧过程没有保温措施。</a:t>
            </a:r>
          </a:p>
        </p:txBody>
      </p:sp>
      <p:sp>
        <p:nvSpPr>
          <p:cNvPr id="20" name="AutoShape 4"/>
          <p:cNvSpPr>
            <a:spLocks noChangeArrowheads="1"/>
          </p:cNvSpPr>
          <p:nvPr/>
        </p:nvSpPr>
        <p:spPr bwMode="auto">
          <a:xfrm>
            <a:off x="1940697" y="2928030"/>
            <a:ext cx="4030345" cy="807085"/>
          </a:xfrm>
          <a:prstGeom prst="flowChartAlternateProcess">
            <a:avLst/>
          </a:prstGeom>
          <a:noFill/>
          <a:ln w="9525">
            <a:noFill/>
            <a:miter lim="800000"/>
          </a:ln>
          <a:effectLst/>
        </p:spPr>
        <p:txBody>
          <a:bodyPr wrap="none" anchor="ctr">
            <a:noAutofit/>
          </a:bodyPr>
          <a:lstStyle/>
          <a:p>
            <a:pPr>
              <a:defRPr/>
            </a:pPr>
            <a:r>
              <a:rPr lang="en-US" altLang="zh-CN" sz="20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2.锥形瓶中水较浅，温度计</a:t>
            </a:r>
          </a:p>
          <a:p>
            <a:pPr>
              <a:defRPr/>
            </a:pPr>
            <a:r>
              <a:rPr lang="en-US" altLang="zh-CN" sz="20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玻璃泡无法完全浸入水中。</a:t>
            </a:r>
          </a:p>
        </p:txBody>
      </p:sp>
      <p:sp>
        <p:nvSpPr>
          <p:cNvPr id="21" name="箭头 113"/>
          <p:cNvSpPr>
            <a:spLocks noChangeShapeType="1"/>
          </p:cNvSpPr>
          <p:nvPr/>
        </p:nvSpPr>
        <p:spPr bwMode="auto">
          <a:xfrm flipH="1" flipV="1">
            <a:off x="5254443" y="3516312"/>
            <a:ext cx="1550670" cy="96774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tailEnd type="triangle" w="med" len="med"/>
          </a:ln>
        </p:spPr>
        <p:txBody>
          <a:bodyPr wrap="none" anchor="ctr"/>
          <a:lstStyle/>
          <a:p>
            <a:endParaRPr lang="zh-CN" altLang="en-US" sz="1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1222829" y="373743"/>
            <a:ext cx="18710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zh-CN" altLang="en-US" sz="3200" b="1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实验探究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7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7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7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 bldLvl="0"/>
      <p:bldP spid="17416" grpId="0" bldLvl="0" animBg="1"/>
      <p:bldP spid="17417" grpId="0" bldLvl="0" animBg="1"/>
      <p:bldP spid="17418" grpId="0" bldLvl="0" animBg="1"/>
      <p:bldP spid="17424" grpId="0" bldLvl="0"/>
      <p:bldP spid="17425" grpId="0" bldLvl="0" animBg="1"/>
      <p:bldP spid="17426" grpId="0" bldLvl="0"/>
      <p:bldP spid="20" grpId="0" bldLvl="0"/>
      <p:bldP spid="21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测定花生米中的能量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3559" y="1870768"/>
            <a:ext cx="6404883" cy="443014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435" name="Rectangle 3"/>
          <p:cNvSpPr txBox="1"/>
          <p:nvPr/>
        </p:nvSpPr>
        <p:spPr>
          <a:xfrm>
            <a:off x="754752" y="1409103"/>
            <a:ext cx="2339102" cy="4616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讨论和完善计划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222829" y="373743"/>
            <a:ext cx="18710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zh-CN" altLang="en-US" sz="3200" b="1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实验探究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471" name="Object 15"/>
          <p:cNvGraphicFramePr>
            <a:graphicFrameLocks noChangeAspect="1"/>
          </p:cNvGraphicFramePr>
          <p:nvPr/>
        </p:nvGraphicFramePr>
        <p:xfrm>
          <a:off x="2780219" y="2143824"/>
          <a:ext cx="1269087" cy="19957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2120900" imgH="3335655" progId="">
                  <p:embed/>
                </p:oleObj>
              </mc:Choice>
              <mc:Fallback>
                <p:oleObj r:id="rId3" imgW="2120900" imgH="3335655" progId="">
                  <p:embed/>
                  <p:pic>
                    <p:nvPicPr>
                      <p:cNvPr id="0" name="Object 1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780219" y="2143824"/>
                        <a:ext cx="1269087" cy="199577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72" name="Text Box 16"/>
          <p:cNvSpPr txBox="1"/>
          <p:nvPr/>
        </p:nvSpPr>
        <p:spPr>
          <a:xfrm>
            <a:off x="4981622" y="4625940"/>
            <a:ext cx="2598842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kern="0" dirty="0">
                <a:latin typeface="Arial" panose="020B0604020202020204" pitchFamily="34" charset="0"/>
                <a:ea typeface="思源黑体 CN Medium" panose="020B0600000000000000" pitchFamily="34" charset="-122"/>
                <a:cs typeface="微软雅黑" panose="020B0503020204020204" charset="-122"/>
                <a:sym typeface="Arial" panose="020B0604020202020204" pitchFamily="34" charset="0"/>
              </a:rPr>
              <a:t>取一锥形瓶,注入30毫升水,并放入温度计</a:t>
            </a:r>
          </a:p>
        </p:txBody>
      </p:sp>
      <p:graphicFrame>
        <p:nvGraphicFramePr>
          <p:cNvPr id="19473" name="Object 17"/>
          <p:cNvGraphicFramePr>
            <a:graphicFrameLocks noChangeAspect="1"/>
          </p:cNvGraphicFramePr>
          <p:nvPr/>
        </p:nvGraphicFramePr>
        <p:xfrm>
          <a:off x="5666916" y="2417209"/>
          <a:ext cx="1104181" cy="15844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5" imgW="1504950" imgH="2647950" progId="PBrush">
                  <p:embed/>
                </p:oleObj>
              </mc:Choice>
              <mc:Fallback>
                <p:oleObj r:id="rId5" imgW="1504950" imgH="2647950" progId="PBrush">
                  <p:embed/>
                  <p:pic>
                    <p:nvPicPr>
                      <p:cNvPr id="0" name="Object 17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666916" y="2417209"/>
                        <a:ext cx="1104181" cy="158445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74" name="Text Box 18"/>
          <p:cNvSpPr txBox="1"/>
          <p:nvPr/>
        </p:nvSpPr>
        <p:spPr>
          <a:xfrm>
            <a:off x="660400" y="1369458"/>
            <a:ext cx="2031325" cy="4616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四、实施计划</a:t>
            </a:r>
          </a:p>
        </p:txBody>
      </p:sp>
      <p:graphicFrame>
        <p:nvGraphicFramePr>
          <p:cNvPr id="20483" name="Object 3"/>
          <p:cNvGraphicFramePr>
            <a:graphicFrameLocks noChangeAspect="1"/>
          </p:cNvGraphicFramePr>
          <p:nvPr/>
        </p:nvGraphicFramePr>
        <p:xfrm>
          <a:off x="8157029" y="2093851"/>
          <a:ext cx="1463629" cy="21361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7" imgW="1409700" imgH="3019425" progId="PBrush">
                  <p:embed/>
                </p:oleObj>
              </mc:Choice>
              <mc:Fallback>
                <p:oleObj r:id="rId7" imgW="1409700" imgH="3019425" progId="PBrush">
                  <p:embed/>
                  <p:pic>
                    <p:nvPicPr>
                      <p:cNvPr id="0" name="Object 3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8157029" y="2093851"/>
                        <a:ext cx="1463629" cy="2136169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2" name="Text Box 2"/>
          <p:cNvSpPr txBox="1"/>
          <p:nvPr/>
        </p:nvSpPr>
        <p:spPr>
          <a:xfrm>
            <a:off x="7829299" y="4779828"/>
            <a:ext cx="2824185" cy="4001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kern="0" dirty="0">
                <a:latin typeface="Arial" panose="020B0604020202020204" pitchFamily="34" charset="0"/>
                <a:ea typeface="思源黑体 CN Medium" panose="020B0600000000000000" pitchFamily="34" charset="-122"/>
                <a:cs typeface="微软雅黑" panose="020B0503020204020204" charset="-122"/>
                <a:sym typeface="Arial" panose="020B0604020202020204" pitchFamily="34" charset="0"/>
              </a:rPr>
              <a:t>如图安装好,并测水温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1907672" y="4472051"/>
            <a:ext cx="282511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圆孔周围及底部四周剪若干孔洞，在易拉罐的顶部剪一个圆孔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1222829" y="373743"/>
            <a:ext cx="18710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zh-CN" altLang="en-US" sz="3200" b="1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实验探究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4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4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3" dur="500"/>
                                        <p:tgtEl>
                                          <p:spTgt spid="19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72" grpId="0"/>
      <p:bldP spid="19474" grpId="0"/>
      <p:bldP spid="2048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/>
          <p:nvPr/>
        </p:nvSpPr>
        <p:spPr>
          <a:xfrm>
            <a:off x="2441032" y="4761504"/>
            <a:ext cx="3190511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kern="0" dirty="0">
                <a:latin typeface="Arial" panose="020B0604020202020204" pitchFamily="34" charset="0"/>
                <a:ea typeface="思源黑体 CN Medium" panose="020B0600000000000000" pitchFamily="34" charset="-122"/>
                <a:cs typeface="微软雅黑" panose="020B0503020204020204" charset="-122"/>
                <a:sym typeface="Arial" panose="020B0604020202020204" pitchFamily="34" charset="0"/>
              </a:rPr>
              <a:t>称一粒干燥花生种子的质量</a:t>
            </a:r>
            <a:r>
              <a:rPr lang="en-US" altLang="zh-CN" sz="2000" kern="0" dirty="0">
                <a:latin typeface="Arial" panose="020B0604020202020204" pitchFamily="34" charset="0"/>
                <a:ea typeface="思源黑体 CN Medium" panose="020B0600000000000000" pitchFamily="34" charset="-122"/>
                <a:cs typeface="微软雅黑" panose="020B0503020204020204" charset="-122"/>
                <a:sym typeface="Arial" panose="020B0604020202020204" pitchFamily="34" charset="0"/>
              </a:rPr>
              <a:t>,</a:t>
            </a:r>
            <a:r>
              <a:rPr lang="zh-CN" altLang="en-US" sz="2000" kern="0" dirty="0">
                <a:latin typeface="Arial" panose="020B0604020202020204" pitchFamily="34" charset="0"/>
                <a:ea typeface="思源黑体 CN Medium" panose="020B0600000000000000" pitchFamily="34" charset="-122"/>
                <a:cs typeface="微软雅黑" panose="020B0503020204020204" charset="-122"/>
                <a:sym typeface="Arial" panose="020B0604020202020204" pitchFamily="34" charset="0"/>
              </a:rPr>
              <a:t>然后点燃放在锥形瓶底</a:t>
            </a:r>
          </a:p>
        </p:txBody>
      </p:sp>
      <p:graphicFrame>
        <p:nvGraphicFramePr>
          <p:cNvPr id="21507" name="Object 3"/>
          <p:cNvGraphicFramePr>
            <a:graphicFrameLocks noChangeAspect="1"/>
          </p:cNvGraphicFramePr>
          <p:nvPr/>
        </p:nvGraphicFramePr>
        <p:xfrm>
          <a:off x="3093854" y="1393349"/>
          <a:ext cx="2083482" cy="29333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3392170" imgH="4686300" progId="">
                  <p:embed/>
                </p:oleObj>
              </mc:Choice>
              <mc:Fallback>
                <p:oleObj r:id="rId3" imgW="3392170" imgH="4686300" progId="">
                  <p:embed/>
                  <p:pic>
                    <p:nvPicPr>
                      <p:cNvPr id="0" name="Object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93854" y="1393349"/>
                        <a:ext cx="2083482" cy="2933324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1" name="Object 3"/>
          <p:cNvGraphicFramePr>
            <a:graphicFrameLocks noChangeAspect="1"/>
          </p:cNvGraphicFramePr>
          <p:nvPr/>
        </p:nvGraphicFramePr>
        <p:xfrm>
          <a:off x="7141126" y="1410716"/>
          <a:ext cx="2138310" cy="29778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5" imgW="3234690" imgH="4618355" progId="">
                  <p:embed/>
                </p:oleObj>
              </mc:Choice>
              <mc:Fallback>
                <p:oleObj r:id="rId5" imgW="3234690" imgH="4618355" progId="">
                  <p:embed/>
                  <p:pic>
                    <p:nvPicPr>
                      <p:cNvPr id="0" name="Object 3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141126" y="1410716"/>
                        <a:ext cx="2138310" cy="297787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0" name="Text Box 2"/>
          <p:cNvSpPr txBox="1"/>
          <p:nvPr/>
        </p:nvSpPr>
        <p:spPr>
          <a:xfrm>
            <a:off x="6908891" y="4761504"/>
            <a:ext cx="2626140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kern="0" dirty="0">
                <a:latin typeface="Arial" panose="020B0604020202020204" pitchFamily="34" charset="0"/>
                <a:ea typeface="思源黑体 CN Medium" panose="020B0600000000000000" pitchFamily="34" charset="-122"/>
                <a:cs typeface="微软雅黑" panose="020B0503020204020204" charset="-122"/>
                <a:sym typeface="Arial" panose="020B0604020202020204" pitchFamily="34" charset="0"/>
              </a:rPr>
              <a:t>直到花生燃尽,再次记录水的温度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222829" y="373743"/>
            <a:ext cx="18710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zh-CN" altLang="en-US" sz="3200" b="1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实验探究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  <p:bldP spid="2253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oup 6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1285296" y="2235808"/>
          <a:ext cx="4968270" cy="2996999"/>
        </p:xfrm>
        <a:graphic>
          <a:graphicData uri="http://schemas.openxmlformats.org/drawingml/2006/table">
            <a:tbl>
              <a:tblPr/>
              <a:tblGrid>
                <a:gridCol w="10245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40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097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1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zh-CN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 </a:t>
                      </a:r>
                      <a:r>
                        <a:rPr kumimoji="0" lang="zh-CN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内容</a:t>
                      </a:r>
                    </a:p>
                  </a:txBody>
                  <a:tcPr marL="74080" marR="74080" marT="38521" marB="38521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zh-CN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   </a:t>
                      </a:r>
                      <a:r>
                        <a:rPr kumimoji="0" lang="zh-CN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仪   器</a:t>
                      </a:r>
                    </a:p>
                  </a:txBody>
                  <a:tcPr marL="74080" marR="74080" marT="38521" marB="385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zh-CN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     </a:t>
                      </a:r>
                      <a:r>
                        <a:rPr kumimoji="0" lang="zh-CN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数     据</a:t>
                      </a:r>
                    </a:p>
                  </a:txBody>
                  <a:tcPr marL="74080" marR="74080" marT="38521" marB="385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896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zh-CN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花生种子质量</a:t>
                      </a:r>
                    </a:p>
                  </a:txBody>
                  <a:tcPr marL="74080" marR="74080" marT="38521" marB="38521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zh-CN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  </a:t>
                      </a:r>
                      <a:r>
                        <a:rPr kumimoji="0" lang="zh-CN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托盘天平</a:t>
                      </a:r>
                    </a:p>
                  </a:txBody>
                  <a:tcPr marL="74080" marR="74080" marT="38521" marB="385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zh-CN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      _____</a:t>
                      </a:r>
                      <a:r>
                        <a:rPr kumimoji="0" lang="zh-CN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克                   </a:t>
                      </a:r>
                    </a:p>
                  </a:txBody>
                  <a:tcPr marL="74080" marR="74080" marT="38521" marB="385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896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zh-CN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量水</a:t>
                      </a:r>
                    </a:p>
                  </a:txBody>
                  <a:tcPr marL="74080" marR="74080" marT="38521" marB="38521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zh-CN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量筒、锥形瓶</a:t>
                      </a:r>
                    </a:p>
                  </a:txBody>
                  <a:tcPr marL="74080" marR="74080" marT="38521" marB="385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zh-CN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V= ___</a:t>
                      </a:r>
                      <a:r>
                        <a:rPr kumimoji="0" lang="zh-CN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毫升 </a:t>
                      </a:r>
                      <a:r>
                        <a:rPr kumimoji="0" lang="zh-CN" altLang="zh-CN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m= ___</a:t>
                      </a:r>
                      <a:r>
                        <a:rPr kumimoji="0" lang="zh-CN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克</a:t>
                      </a:r>
                    </a:p>
                  </a:txBody>
                  <a:tcPr marL="74080" marR="74080" marT="38521" marB="385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374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zh-CN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水温</a:t>
                      </a:r>
                      <a:r>
                        <a:rPr kumimoji="0" lang="zh-CN" altLang="zh-CN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T</a:t>
                      </a:r>
                      <a:r>
                        <a:rPr kumimoji="0" lang="zh-CN" altLang="zh-CN" sz="17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1</a:t>
                      </a:r>
                    </a:p>
                  </a:txBody>
                  <a:tcPr marL="74080" marR="74080" marT="38521" marB="38521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zh-CN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   </a:t>
                      </a:r>
                      <a:r>
                        <a:rPr kumimoji="0" lang="zh-CN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温度计</a:t>
                      </a:r>
                    </a:p>
                  </a:txBody>
                  <a:tcPr marL="74080" marR="74080" marT="38521" marB="385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zh-CN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   T</a:t>
                      </a:r>
                      <a:r>
                        <a:rPr kumimoji="0" lang="zh-CN" altLang="zh-CN" sz="17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1</a:t>
                      </a:r>
                      <a:r>
                        <a:rPr kumimoji="0" lang="zh-CN" altLang="zh-CN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 = _____°C</a:t>
                      </a:r>
                    </a:p>
                  </a:txBody>
                  <a:tcPr marL="74080" marR="74080" marT="38521" marB="385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93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zh-CN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水温</a:t>
                      </a:r>
                      <a:r>
                        <a:rPr kumimoji="0" lang="zh-CN" altLang="zh-CN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T</a:t>
                      </a:r>
                      <a:r>
                        <a:rPr kumimoji="0" lang="zh-CN" altLang="zh-CN" sz="17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2</a:t>
                      </a:r>
                    </a:p>
                  </a:txBody>
                  <a:tcPr marL="74080" marR="74080" marT="38521" marB="38521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zh-CN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   </a:t>
                      </a:r>
                      <a:r>
                        <a:rPr kumimoji="0" lang="zh-CN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温度计</a:t>
                      </a:r>
                    </a:p>
                  </a:txBody>
                  <a:tcPr marL="74080" marR="74080" marT="38521" marB="385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zh-CN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   T</a:t>
                      </a:r>
                      <a:r>
                        <a:rPr kumimoji="0" lang="zh-CN" altLang="zh-CN" sz="17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2</a:t>
                      </a:r>
                      <a:r>
                        <a:rPr kumimoji="0" lang="zh-CN" altLang="zh-CN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= _____°C</a:t>
                      </a:r>
                    </a:p>
                  </a:txBody>
                  <a:tcPr marL="74080" marR="74080" marT="38521" marB="385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406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zh-CN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燃烧时间</a:t>
                      </a:r>
                    </a:p>
                  </a:txBody>
                  <a:tcPr marL="74080" marR="74080" marT="38521" marB="38521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zh-CN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   </a:t>
                      </a:r>
                      <a:r>
                        <a:rPr kumimoji="0" lang="zh-CN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手表</a:t>
                      </a:r>
                    </a:p>
                  </a:txBody>
                  <a:tcPr marL="74080" marR="74080" marT="38521" marB="385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zh-CN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      _____</a:t>
                      </a:r>
                      <a:r>
                        <a:rPr kumimoji="0" lang="zh-CN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分</a:t>
                      </a:r>
                    </a:p>
                  </a:txBody>
                  <a:tcPr marL="74080" marR="74080" marT="38521" marB="385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9" name="Text Box 5"/>
          <p:cNvSpPr txBox="1"/>
          <p:nvPr/>
        </p:nvSpPr>
        <p:spPr>
          <a:xfrm>
            <a:off x="2038103" y="1610134"/>
            <a:ext cx="3462655" cy="460375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数据记录表的设计</a:t>
            </a:r>
          </a:p>
        </p:txBody>
      </p:sp>
      <p:sp>
        <p:nvSpPr>
          <p:cNvPr id="13" name="Text Box 5"/>
          <p:cNvSpPr txBox="1"/>
          <p:nvPr/>
        </p:nvSpPr>
        <p:spPr>
          <a:xfrm>
            <a:off x="6522541" y="1610134"/>
            <a:ext cx="4172806" cy="46236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t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zh-CN" altLang="en-US" sz="2400" b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数  据  处  理</a:t>
            </a:r>
          </a:p>
        </p:txBody>
      </p:sp>
      <p:grpSp>
        <p:nvGrpSpPr>
          <p:cNvPr id="14" name="Group 6"/>
          <p:cNvGrpSpPr/>
          <p:nvPr/>
        </p:nvGrpSpPr>
        <p:grpSpPr>
          <a:xfrm>
            <a:off x="6253566" y="2235808"/>
            <a:ext cx="4710756" cy="2996999"/>
            <a:chOff x="0" y="0"/>
            <a:chExt cx="4656" cy="2771"/>
          </a:xfrm>
        </p:grpSpPr>
        <p:sp>
          <p:nvSpPr>
            <p:cNvPr id="15" name="Rectangle 8"/>
            <p:cNvSpPr/>
            <p:nvPr/>
          </p:nvSpPr>
          <p:spPr>
            <a:xfrm>
              <a:off x="0" y="1920"/>
              <a:ext cx="1791" cy="851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 lIns="67500" tIns="35100" rIns="67500" bIns="35100" anchor="ctr" anchorCtr="1"/>
            <a:lstStyle/>
            <a:p>
              <a:pPr eaLnBrk="0" hangingPunct="0">
                <a:lnSpc>
                  <a:spcPct val="120000"/>
                </a:lnSpc>
                <a:buClr>
                  <a:schemeClr val="hlink"/>
                </a:buClr>
                <a:buSzPct val="70000"/>
              </a:pPr>
              <a:r>
                <a:rPr lang="zh-CN" altLang="en-US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花生种子燃烧能量的有效转化率</a:t>
              </a:r>
            </a:p>
          </p:txBody>
        </p:sp>
        <p:sp>
          <p:nvSpPr>
            <p:cNvPr id="16" name="Rectangle 9"/>
            <p:cNvSpPr/>
            <p:nvPr/>
          </p:nvSpPr>
          <p:spPr>
            <a:xfrm>
              <a:off x="1791" y="1310"/>
              <a:ext cx="2865" cy="610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 lIns="67500" tIns="35100" rIns="67500" bIns="35100" anchor="ctr" anchorCtr="1"/>
            <a:lstStyle/>
            <a:p>
              <a:pPr eaLnBrk="0" hangingPunct="0">
                <a:lnSpc>
                  <a:spcPct val="120000"/>
                </a:lnSpc>
                <a:buClr>
                  <a:schemeClr val="hlink"/>
                </a:buClr>
                <a:buSzPct val="70000"/>
              </a:pPr>
              <a:r>
                <a:rPr lang="zh-CN" altLang="zh-CN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    Q</a:t>
              </a:r>
              <a:r>
                <a:rPr lang="zh-CN" altLang="zh-CN" kern="0" baseline="-2500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2  </a:t>
              </a:r>
              <a:r>
                <a:rPr lang="zh-CN" altLang="zh-CN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=  _____</a:t>
              </a:r>
              <a:r>
                <a:rPr lang="zh-CN" altLang="en-US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焦耳</a:t>
              </a:r>
            </a:p>
          </p:txBody>
        </p:sp>
        <p:sp>
          <p:nvSpPr>
            <p:cNvPr id="17" name="Rectangle 10"/>
            <p:cNvSpPr/>
            <p:nvPr/>
          </p:nvSpPr>
          <p:spPr>
            <a:xfrm>
              <a:off x="0" y="1310"/>
              <a:ext cx="1791" cy="610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 lIns="67500" tIns="35100" rIns="67500" bIns="35100" anchor="ctr" anchorCtr="1"/>
            <a:lstStyle/>
            <a:p>
              <a:pPr eaLnBrk="0" hangingPunct="0">
                <a:lnSpc>
                  <a:spcPct val="120000"/>
                </a:lnSpc>
                <a:buClr>
                  <a:schemeClr val="hlink"/>
                </a:buClr>
                <a:buSzPct val="70000"/>
              </a:pPr>
              <a:r>
                <a:rPr lang="zh-CN" altLang="en-US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查表并计算花生种子所含的能量</a:t>
              </a:r>
            </a:p>
          </p:txBody>
        </p:sp>
        <p:sp>
          <p:nvSpPr>
            <p:cNvPr id="18" name="Rectangle 11"/>
            <p:cNvSpPr/>
            <p:nvPr/>
          </p:nvSpPr>
          <p:spPr>
            <a:xfrm>
              <a:off x="1791" y="700"/>
              <a:ext cx="2865" cy="610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 lIns="67500" tIns="35100" rIns="67500" bIns="35100" anchor="ctr" anchorCtr="1"/>
            <a:lstStyle/>
            <a:p>
              <a:pPr eaLnBrk="0" hangingPunct="0">
                <a:lnSpc>
                  <a:spcPct val="120000"/>
                </a:lnSpc>
                <a:buClr>
                  <a:schemeClr val="hlink"/>
                </a:buClr>
                <a:buSzPct val="70000"/>
              </a:pPr>
              <a:r>
                <a:rPr lang="zh-CN" altLang="zh-CN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 Q</a:t>
              </a:r>
              <a:r>
                <a:rPr lang="zh-CN" altLang="zh-CN" kern="0" baseline="-2500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1 </a:t>
              </a:r>
              <a:r>
                <a:rPr lang="zh-CN" altLang="zh-CN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= 4.2 m (T</a:t>
              </a:r>
              <a:r>
                <a:rPr lang="zh-CN" altLang="zh-CN" kern="0" baseline="-2500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2</a:t>
              </a:r>
              <a:r>
                <a:rPr lang="zh-CN" altLang="zh-CN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-T</a:t>
              </a:r>
              <a:r>
                <a:rPr lang="zh-CN" altLang="zh-CN" kern="0" baseline="-2500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1</a:t>
              </a:r>
              <a:r>
                <a:rPr lang="zh-CN" altLang="zh-CN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)  (</a:t>
              </a:r>
              <a:r>
                <a:rPr lang="zh-CN" altLang="en-US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焦耳</a:t>
              </a:r>
              <a:r>
                <a:rPr lang="zh-CN" altLang="zh-CN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)</a:t>
              </a:r>
            </a:p>
          </p:txBody>
        </p:sp>
        <p:sp>
          <p:nvSpPr>
            <p:cNvPr id="19" name="Rectangle 12"/>
            <p:cNvSpPr/>
            <p:nvPr/>
          </p:nvSpPr>
          <p:spPr>
            <a:xfrm>
              <a:off x="0" y="700"/>
              <a:ext cx="1791" cy="610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 lIns="67500" tIns="35100" rIns="67500" bIns="35100" anchor="ctr" anchorCtr="1"/>
            <a:lstStyle/>
            <a:p>
              <a:pPr eaLnBrk="0" hangingPunct="0">
                <a:lnSpc>
                  <a:spcPct val="120000"/>
                </a:lnSpc>
                <a:buClr>
                  <a:schemeClr val="hlink"/>
                </a:buClr>
                <a:buSzPct val="70000"/>
              </a:pPr>
              <a:r>
                <a:rPr lang="zh-CN" altLang="en-US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花生燃烧释放    的能量</a:t>
              </a:r>
            </a:p>
          </p:txBody>
        </p:sp>
        <p:sp>
          <p:nvSpPr>
            <p:cNvPr id="20" name="Rectangle 13"/>
            <p:cNvSpPr/>
            <p:nvPr/>
          </p:nvSpPr>
          <p:spPr>
            <a:xfrm>
              <a:off x="1791" y="334"/>
              <a:ext cx="2865" cy="366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 lIns="67500" tIns="35100" rIns="67500" bIns="35100" anchor="ctr" anchorCtr="1"/>
            <a:lstStyle/>
            <a:p>
              <a:pPr eaLnBrk="0" hangingPunct="0">
                <a:lnSpc>
                  <a:spcPct val="120000"/>
                </a:lnSpc>
                <a:buClr>
                  <a:schemeClr val="hlink"/>
                </a:buClr>
                <a:buSzPct val="70000"/>
              </a:pPr>
              <a:r>
                <a:rPr lang="zh-CN" altLang="zh-CN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  T</a:t>
              </a:r>
              <a:r>
                <a:rPr lang="zh-CN" altLang="zh-CN" kern="0" baseline="-2500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2</a:t>
              </a:r>
              <a:r>
                <a:rPr lang="zh-CN" altLang="zh-CN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-T</a:t>
              </a:r>
              <a:r>
                <a:rPr lang="zh-CN" altLang="zh-CN" kern="0" baseline="-2500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1</a:t>
              </a:r>
              <a:r>
                <a:rPr lang="zh-CN" altLang="zh-CN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= _____°C</a:t>
              </a:r>
            </a:p>
          </p:txBody>
        </p:sp>
        <p:sp>
          <p:nvSpPr>
            <p:cNvPr id="21" name="Rectangle 14"/>
            <p:cNvSpPr/>
            <p:nvPr/>
          </p:nvSpPr>
          <p:spPr>
            <a:xfrm>
              <a:off x="0" y="334"/>
              <a:ext cx="1791" cy="366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 lIns="67500" tIns="35100" rIns="67500" bIns="35100" anchor="ctr" anchorCtr="1"/>
            <a:lstStyle/>
            <a:p>
              <a:pPr eaLnBrk="0" hangingPunct="0">
                <a:lnSpc>
                  <a:spcPct val="120000"/>
                </a:lnSpc>
                <a:buClr>
                  <a:schemeClr val="hlink"/>
                </a:buClr>
                <a:buSzPct val="70000"/>
              </a:pPr>
              <a:r>
                <a:rPr lang="zh-CN" altLang="zh-CN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 </a:t>
              </a:r>
              <a:r>
                <a:rPr lang="zh-CN" altLang="en-US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水温升高</a:t>
              </a:r>
            </a:p>
          </p:txBody>
        </p:sp>
        <p:sp>
          <p:nvSpPr>
            <p:cNvPr id="22" name="Rectangle 15"/>
            <p:cNvSpPr/>
            <p:nvPr/>
          </p:nvSpPr>
          <p:spPr>
            <a:xfrm>
              <a:off x="1791" y="0"/>
              <a:ext cx="2865" cy="334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 lIns="67500" tIns="35100" rIns="67500" bIns="35100" anchor="ctr" anchorCtr="1"/>
            <a:lstStyle/>
            <a:p>
              <a:pPr eaLnBrk="0" hangingPunct="0">
                <a:lnSpc>
                  <a:spcPct val="120000"/>
                </a:lnSpc>
                <a:buClr>
                  <a:schemeClr val="hlink"/>
                </a:buClr>
                <a:buSzPct val="70000"/>
              </a:pPr>
              <a:r>
                <a:rPr lang="zh-CN" altLang="zh-CN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      </a:t>
              </a:r>
              <a:r>
                <a:rPr lang="zh-CN" altLang="en-US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数  据  处  理</a:t>
              </a:r>
            </a:p>
          </p:txBody>
        </p:sp>
        <p:sp>
          <p:nvSpPr>
            <p:cNvPr id="23" name="Rectangle 16"/>
            <p:cNvSpPr/>
            <p:nvPr/>
          </p:nvSpPr>
          <p:spPr>
            <a:xfrm>
              <a:off x="0" y="0"/>
              <a:ext cx="1791" cy="334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 lIns="67500" tIns="35100" rIns="67500" bIns="35100" anchor="ctr" anchorCtr="1"/>
            <a:lstStyle/>
            <a:p>
              <a:pPr eaLnBrk="0" hangingPunct="0">
                <a:lnSpc>
                  <a:spcPct val="120000"/>
                </a:lnSpc>
                <a:buClr>
                  <a:schemeClr val="hlink"/>
                </a:buClr>
                <a:buSzPct val="70000"/>
              </a:pPr>
              <a:r>
                <a:rPr lang="zh-CN" altLang="zh-CN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  </a:t>
              </a:r>
              <a:r>
                <a:rPr lang="zh-CN" altLang="en-US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内    容 </a:t>
              </a:r>
            </a:p>
          </p:txBody>
        </p:sp>
        <p:sp>
          <p:nvSpPr>
            <p:cNvPr id="24" name="Line 17"/>
            <p:cNvSpPr/>
            <p:nvPr/>
          </p:nvSpPr>
          <p:spPr>
            <a:xfrm>
              <a:off x="0" y="0"/>
              <a:ext cx="4656" cy="0"/>
            </a:xfrm>
            <a:prstGeom prst="line">
              <a:avLst/>
            </a:prstGeom>
            <a:ln w="28575" cap="sq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lIns="67500" tIns="35100" rIns="67500" bIns="35100" anchor="ctr" anchorCtr="1"/>
            <a:lstStyle/>
            <a:p>
              <a:pPr eaLnBrk="0" hangingPunct="0"/>
              <a:endParaRPr lang="zh-CN" altLang="en-US" sz="12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5" name="Line 18"/>
            <p:cNvSpPr/>
            <p:nvPr/>
          </p:nvSpPr>
          <p:spPr>
            <a:xfrm>
              <a:off x="0" y="334"/>
              <a:ext cx="4656" cy="0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lIns="67500" tIns="35100" rIns="67500" bIns="35100" anchor="ctr" anchorCtr="1"/>
            <a:lstStyle/>
            <a:p>
              <a:pPr eaLnBrk="0" hangingPunct="0"/>
              <a:endParaRPr lang="zh-CN" altLang="en-US" sz="12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6" name="Line 19"/>
            <p:cNvSpPr/>
            <p:nvPr/>
          </p:nvSpPr>
          <p:spPr>
            <a:xfrm>
              <a:off x="0" y="700"/>
              <a:ext cx="4656" cy="0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lIns="67500" tIns="35100" rIns="67500" bIns="35100" anchor="ctr" anchorCtr="1"/>
            <a:lstStyle/>
            <a:p>
              <a:pPr eaLnBrk="0" hangingPunct="0"/>
              <a:endParaRPr lang="zh-CN" altLang="en-US" sz="12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7" name="Line 20"/>
            <p:cNvSpPr/>
            <p:nvPr/>
          </p:nvSpPr>
          <p:spPr>
            <a:xfrm>
              <a:off x="0" y="1310"/>
              <a:ext cx="4656" cy="0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lIns="67500" tIns="35100" rIns="67500" bIns="35100" anchor="ctr" anchorCtr="1"/>
            <a:lstStyle/>
            <a:p>
              <a:pPr eaLnBrk="0" hangingPunct="0"/>
              <a:endParaRPr lang="zh-CN" altLang="en-US" sz="12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8" name="Line 21"/>
            <p:cNvSpPr/>
            <p:nvPr/>
          </p:nvSpPr>
          <p:spPr>
            <a:xfrm>
              <a:off x="0" y="1920"/>
              <a:ext cx="4656" cy="0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lIns="67500" tIns="35100" rIns="67500" bIns="35100" anchor="ctr" anchorCtr="1"/>
            <a:lstStyle/>
            <a:p>
              <a:pPr eaLnBrk="0" hangingPunct="0"/>
              <a:endParaRPr lang="zh-CN" altLang="en-US" sz="12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9" name="Line 22"/>
            <p:cNvSpPr/>
            <p:nvPr/>
          </p:nvSpPr>
          <p:spPr>
            <a:xfrm>
              <a:off x="0" y="2771"/>
              <a:ext cx="4656" cy="0"/>
            </a:xfrm>
            <a:prstGeom prst="line">
              <a:avLst/>
            </a:prstGeom>
            <a:ln w="28575" cap="sq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lIns="67500" tIns="35100" rIns="67500" bIns="35100" anchor="ctr" anchorCtr="1"/>
            <a:lstStyle/>
            <a:p>
              <a:pPr eaLnBrk="0" hangingPunct="0"/>
              <a:endParaRPr lang="zh-CN" altLang="en-US" sz="1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0" name="Line 23"/>
            <p:cNvSpPr/>
            <p:nvPr/>
          </p:nvSpPr>
          <p:spPr>
            <a:xfrm>
              <a:off x="0" y="0"/>
              <a:ext cx="0" cy="2771"/>
            </a:xfrm>
            <a:prstGeom prst="line">
              <a:avLst/>
            </a:prstGeom>
            <a:ln w="28575" cap="sq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lIns="67500" tIns="35100" rIns="67500" bIns="35100" anchor="ctr" anchorCtr="1"/>
            <a:lstStyle/>
            <a:p>
              <a:pPr eaLnBrk="0" hangingPunct="0"/>
              <a:endParaRPr lang="zh-CN" altLang="en-US" sz="12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1" name="Line 24"/>
            <p:cNvSpPr/>
            <p:nvPr/>
          </p:nvSpPr>
          <p:spPr>
            <a:xfrm>
              <a:off x="1791" y="0"/>
              <a:ext cx="0" cy="2771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lIns="67500" tIns="35100" rIns="67500" bIns="35100" anchor="ctr" anchorCtr="1"/>
            <a:lstStyle/>
            <a:p>
              <a:pPr eaLnBrk="0" hangingPunct="0"/>
              <a:endParaRPr lang="zh-CN" altLang="en-US" sz="12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2" name="Line 25"/>
            <p:cNvSpPr/>
            <p:nvPr/>
          </p:nvSpPr>
          <p:spPr>
            <a:xfrm>
              <a:off x="4656" y="0"/>
              <a:ext cx="0" cy="2771"/>
            </a:xfrm>
            <a:prstGeom prst="line">
              <a:avLst/>
            </a:prstGeom>
            <a:ln w="28575" cap="sq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lIns="67500" tIns="35100" rIns="67500" bIns="35100" anchor="ctr" anchorCtr="1"/>
            <a:lstStyle/>
            <a:p>
              <a:pPr eaLnBrk="0" hangingPunct="0"/>
              <a:endParaRPr lang="zh-CN" altLang="en-US" sz="12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4" name="文本框 33"/>
          <p:cNvSpPr txBox="1"/>
          <p:nvPr/>
        </p:nvSpPr>
        <p:spPr>
          <a:xfrm>
            <a:off x="1222829" y="373743"/>
            <a:ext cx="18710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zh-CN" altLang="en-US" sz="3200" b="1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实验探究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3" name="Picture 3" descr="酒精灯"/>
          <p:cNvPicPr>
            <a:picLocks noGrp="1"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961277" y="2455704"/>
            <a:ext cx="3647939" cy="1512476"/>
          </a:xfrm>
          <a:prstGeom prst="rect">
            <a:avLst/>
          </a:prstGeom>
          <a:noFill/>
        </p:spPr>
      </p:pic>
      <p:pic>
        <p:nvPicPr>
          <p:cNvPr id="26626" name="Picture 3" descr="温度计1"/>
          <p:cNvPicPr>
            <a:picLocks noGrp="1"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1372189" y="4791787"/>
            <a:ext cx="2826114" cy="1727506"/>
          </a:xfrm>
          <a:prstGeom prst="rect">
            <a:avLst/>
          </a:prstGeom>
          <a:noFill/>
        </p:spPr>
      </p:pic>
      <p:sp>
        <p:nvSpPr>
          <p:cNvPr id="25606" name="Rectangle 2"/>
          <p:cNvSpPr>
            <a:spLocks noGrp="1" noChangeArrowheads="1"/>
          </p:cNvSpPr>
          <p:nvPr/>
        </p:nvSpPr>
        <p:spPr>
          <a:xfrm>
            <a:off x="1717675" y="1995296"/>
            <a:ext cx="3528695" cy="6432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0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酒精灯使用方法</a:t>
            </a:r>
          </a:p>
        </p:txBody>
      </p:sp>
      <p:sp>
        <p:nvSpPr>
          <p:cNvPr id="26627" name="Rectangle 2"/>
          <p:cNvSpPr>
            <a:spLocks noGrp="1" noChangeArrowheads="1"/>
          </p:cNvSpPr>
          <p:nvPr/>
        </p:nvSpPr>
        <p:spPr>
          <a:xfrm>
            <a:off x="1865947" y="4213302"/>
            <a:ext cx="3232150" cy="5784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0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温度计的使用</a:t>
            </a:r>
          </a:p>
        </p:txBody>
      </p:sp>
      <p:pic>
        <p:nvPicPr>
          <p:cNvPr id="4" name="图片 3" descr="量筒.jpg"/>
          <p:cNvPicPr>
            <a:picLocks noChangeAspect="1"/>
          </p:cNvPicPr>
          <p:nvPr/>
        </p:nvPicPr>
        <p:blipFill>
          <a:blip r:embed="rId5" cstate="print"/>
          <a:srcRect l="1846" t="2499" r="7715" b="3611"/>
          <a:stretch>
            <a:fillRect/>
          </a:stretch>
        </p:blipFill>
        <p:spPr>
          <a:xfrm>
            <a:off x="7071995" y="2638551"/>
            <a:ext cx="1993583" cy="1341706"/>
          </a:xfrm>
          <a:prstGeom prst="rect">
            <a:avLst/>
          </a:prstGeom>
        </p:spPr>
      </p:pic>
      <p:sp>
        <p:nvSpPr>
          <p:cNvPr id="27651" name="Rectangle 3"/>
          <p:cNvSpPr>
            <a:spLocks noGrp="1" noChangeArrowheads="1"/>
          </p:cNvSpPr>
          <p:nvPr/>
        </p:nvSpPr>
        <p:spPr>
          <a:xfrm>
            <a:off x="7071995" y="1975804"/>
            <a:ext cx="3119120" cy="64389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0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量筒的使用方法</a:t>
            </a:r>
          </a:p>
        </p:txBody>
      </p:sp>
      <p:sp>
        <p:nvSpPr>
          <p:cNvPr id="28676" name="Text Box 5"/>
          <p:cNvSpPr>
            <a:spLocks noChangeArrowheads="1"/>
          </p:cNvSpPr>
          <p:nvPr/>
        </p:nvSpPr>
        <p:spPr bwMode="auto">
          <a:xfrm>
            <a:off x="7011671" y="4180133"/>
            <a:ext cx="3757930" cy="55308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0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调平—称量—读数</a:t>
            </a:r>
          </a:p>
        </p:txBody>
      </p:sp>
      <p:pic>
        <p:nvPicPr>
          <p:cNvPr id="28675" name="Picture 4" descr="image016"/>
          <p:cNvPicPr>
            <a:picLocks noGrp="1" noChangeAspect="1" noChangeArrowheads="1"/>
          </p:cNvPicPr>
          <p:nvPr/>
        </p:nvPicPr>
        <p:blipFill>
          <a:blip r:embed="rId6" cstate="print"/>
          <a:srcRect r="33911"/>
          <a:stretch>
            <a:fillRect/>
          </a:stretch>
        </p:blipFill>
        <p:spPr>
          <a:xfrm>
            <a:off x="5796322" y="4743532"/>
            <a:ext cx="3454608" cy="1492168"/>
          </a:xfrm>
          <a:prstGeom prst="rect">
            <a:avLst/>
          </a:prstGeom>
          <a:noFill/>
        </p:spPr>
      </p:pic>
      <p:pic>
        <p:nvPicPr>
          <p:cNvPr id="28674" name="Picture 3" descr="image016"/>
          <p:cNvPicPr>
            <a:picLocks noGrp="1" noChangeAspect="1" noChangeArrowheads="1"/>
          </p:cNvPicPr>
          <p:nvPr/>
        </p:nvPicPr>
        <p:blipFill>
          <a:blip r:embed="rId6" cstate="print"/>
          <a:srcRect l="67151" b="7401"/>
          <a:stretch>
            <a:fillRect/>
          </a:stretch>
        </p:blipFill>
        <p:spPr>
          <a:xfrm>
            <a:off x="9125041" y="4656912"/>
            <a:ext cx="1924051" cy="1549295"/>
          </a:xfrm>
          <a:prstGeom prst="rect">
            <a:avLst/>
          </a:prstGeom>
          <a:noFill/>
        </p:spPr>
      </p:pic>
      <p:sp>
        <p:nvSpPr>
          <p:cNvPr id="23554" name="文本框 23553"/>
          <p:cNvSpPr txBox="1"/>
          <p:nvPr/>
        </p:nvSpPr>
        <p:spPr>
          <a:xfrm>
            <a:off x="722722" y="1422810"/>
            <a:ext cx="3383280" cy="461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实验中注意事项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1222829" y="373743"/>
            <a:ext cx="18710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zh-CN" altLang="en-US" sz="3200" b="1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实验探究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2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6" grpId="0"/>
      <p:bldP spid="26627" grpId="0"/>
      <p:bldP spid="27651" grpId="0"/>
      <p:bldP spid="2867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60400" y="1533435"/>
            <a:ext cx="9312275" cy="367927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2400" kern="0" dirty="0">
                <a:latin typeface="Arial" panose="020B0604020202020204" pitchFamily="34" charset="0"/>
                <a:ea typeface="思源黑体 CN Medium" panose="020B0600000000000000" pitchFamily="34" charset="-122"/>
                <a:cs typeface="微软雅黑" panose="020B0503020204020204" charset="-122"/>
                <a:sym typeface="Arial" panose="020B0604020202020204" pitchFamily="34" charset="0"/>
              </a:rPr>
              <a:t>1.</a:t>
            </a:r>
            <a:r>
              <a:rPr lang="zh-CN" altLang="en-US" sz="2400" kern="0" dirty="0">
                <a:latin typeface="Arial" panose="020B0604020202020204" pitchFamily="34" charset="0"/>
                <a:ea typeface="思源黑体 CN Medium" panose="020B0600000000000000" pitchFamily="34" charset="-122"/>
                <a:cs typeface="微软雅黑" panose="020B0503020204020204" charset="-122"/>
                <a:sym typeface="Arial" panose="020B0604020202020204" pitchFamily="34" charset="0"/>
              </a:rPr>
              <a:t>说出人体需要的主要营养物质。</a:t>
            </a:r>
          </a:p>
          <a:p>
            <a:pPr>
              <a:lnSpc>
                <a:spcPct val="200000"/>
              </a:lnSpc>
            </a:pPr>
            <a:endParaRPr lang="zh-CN" altLang="en-US" sz="2400" kern="0" dirty="0">
              <a:latin typeface="Arial" panose="020B0604020202020204" pitchFamily="34" charset="0"/>
              <a:ea typeface="思源黑体 CN Medium" panose="020B0600000000000000" pitchFamily="34" charset="-122"/>
              <a:cs typeface="微软雅黑" panose="020B0503020204020204" charset="-122"/>
              <a:sym typeface="Arial" panose="020B0604020202020204" pitchFamily="34" charset="0"/>
            </a:endParaRPr>
          </a:p>
          <a:p>
            <a:pPr>
              <a:lnSpc>
                <a:spcPct val="200000"/>
              </a:lnSpc>
            </a:pPr>
            <a:r>
              <a:rPr lang="en-US" altLang="zh-CN" sz="2400" kern="0" dirty="0">
                <a:latin typeface="Arial" panose="020B0604020202020204" pitchFamily="34" charset="0"/>
                <a:ea typeface="思源黑体 CN Medium" panose="020B0600000000000000" pitchFamily="34" charset="-122"/>
                <a:cs typeface="微软雅黑" panose="020B0503020204020204" charset="-122"/>
                <a:sym typeface="Arial" panose="020B0604020202020204" pitchFamily="34" charset="0"/>
              </a:rPr>
              <a:t>2.</a:t>
            </a:r>
            <a:r>
              <a:rPr lang="zh-CN" altLang="en-US" sz="2400" kern="0" dirty="0">
                <a:latin typeface="Arial" panose="020B0604020202020204" pitchFamily="34" charset="0"/>
                <a:ea typeface="思源黑体 CN Medium" panose="020B0600000000000000" pitchFamily="34" charset="-122"/>
                <a:cs typeface="微软雅黑" panose="020B0503020204020204" charset="-122"/>
                <a:sym typeface="Arial" panose="020B0604020202020204" pitchFamily="34" charset="0"/>
              </a:rPr>
              <a:t>知道主要营养物质的作用和营养物质的食物来源。</a:t>
            </a:r>
          </a:p>
          <a:p>
            <a:pPr>
              <a:lnSpc>
                <a:spcPct val="200000"/>
              </a:lnSpc>
            </a:pPr>
            <a:endParaRPr lang="zh-CN" altLang="en-US" sz="2400" kern="0" dirty="0">
              <a:latin typeface="Arial" panose="020B0604020202020204" pitchFamily="34" charset="0"/>
              <a:ea typeface="思源黑体 CN Medium" panose="020B0600000000000000" pitchFamily="34" charset="-122"/>
              <a:cs typeface="微软雅黑" panose="020B0503020204020204" charset="-122"/>
              <a:sym typeface="Arial" panose="020B0604020202020204" pitchFamily="34" charset="0"/>
            </a:endParaRPr>
          </a:p>
          <a:p>
            <a:pPr>
              <a:lnSpc>
                <a:spcPct val="200000"/>
              </a:lnSpc>
            </a:pPr>
            <a:r>
              <a:rPr lang="en-US" altLang="zh-CN" sz="2400" kern="0" dirty="0">
                <a:latin typeface="Arial" panose="020B0604020202020204" pitchFamily="34" charset="0"/>
                <a:ea typeface="思源黑体 CN Medium" panose="020B0600000000000000" pitchFamily="34" charset="-122"/>
                <a:cs typeface="微软雅黑" panose="020B0503020204020204" charset="-122"/>
                <a:sym typeface="Arial" panose="020B0604020202020204" pitchFamily="34" charset="0"/>
              </a:rPr>
              <a:t>3.</a:t>
            </a:r>
            <a:r>
              <a:rPr lang="zh-CN" altLang="en-US" sz="2400" kern="0" dirty="0">
                <a:latin typeface="Arial" panose="020B0604020202020204" pitchFamily="34" charset="0"/>
                <a:ea typeface="思源黑体 CN Medium" panose="020B0600000000000000" pitchFamily="34" charset="-122"/>
                <a:cs typeface="微软雅黑" panose="020B0503020204020204" charset="-122"/>
                <a:sym typeface="Arial" panose="020B0604020202020204" pitchFamily="34" charset="0"/>
              </a:rPr>
              <a:t>了解无机盐和维生素的来源和缺乏症状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222829" y="373743"/>
            <a:ext cx="18710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zh-CN" altLang="en-US" sz="3200" b="1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学习目标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682" name="Group 2"/>
          <p:cNvGraphicFramePr>
            <a:graphicFrameLocks noGrp="1"/>
          </p:cNvGraphicFramePr>
          <p:nvPr>
            <p:ph sz="quarter" idx="4294967295"/>
            <p:custDataLst>
              <p:tags r:id="rId1"/>
            </p:custDataLst>
          </p:nvPr>
        </p:nvGraphicFramePr>
        <p:xfrm>
          <a:off x="2277428" y="1751494"/>
          <a:ext cx="7637145" cy="2348865"/>
        </p:xfrm>
        <a:graphic>
          <a:graphicData uri="http://schemas.openxmlformats.org/drawingml/2006/table">
            <a:tbl>
              <a:tblPr/>
              <a:tblGrid>
                <a:gridCol w="12725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725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719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731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725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7444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73291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ts val="1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>
                          <a:tab pos="360045" algn="l"/>
                        </a:tabLst>
                      </a:pPr>
                      <a:r>
                        <a:rPr kumimoji="0" lang="zh-CN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实验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ts val="1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>
                          <a:tab pos="360045" algn="l"/>
                        </a:tabLst>
                      </a:pPr>
                      <a:r>
                        <a:rPr kumimoji="0" lang="zh-CN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材料</a:t>
                      </a: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ts val="1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>
                          <a:tab pos="360045" algn="l"/>
                        </a:tabLst>
                      </a:pPr>
                      <a:r>
                        <a:rPr kumimoji="0" lang="zh-CN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质量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ts val="1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>
                          <a:tab pos="360045" algn="l"/>
                        </a:tabLst>
                      </a:pPr>
                      <a:r>
                        <a:rPr kumimoji="0" lang="zh-CN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（g）</a:t>
                      </a: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ts val="1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>
                          <a:tab pos="360045" algn="l"/>
                        </a:tabLst>
                      </a:pPr>
                      <a:r>
                        <a:rPr kumimoji="0" lang="zh-CN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水的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ts val="1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>
                          <a:tab pos="360045" algn="l"/>
                        </a:tabLst>
                      </a:pPr>
                      <a:r>
                        <a:rPr kumimoji="0" lang="zh-CN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体积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ts val="1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>
                          <a:tab pos="360045" algn="l"/>
                        </a:tabLst>
                      </a:pPr>
                      <a:r>
                        <a:rPr kumimoji="0" lang="zh-CN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（ml）</a:t>
                      </a: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ts val="1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>
                          <a:tab pos="360045" algn="l"/>
                        </a:tabLst>
                      </a:pPr>
                      <a:r>
                        <a:rPr kumimoji="0" lang="zh-CN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开始的水温T</a:t>
                      </a:r>
                      <a:r>
                        <a:rPr kumimoji="0" lang="zh-CN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ts val="1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>
                          <a:tab pos="360045" algn="l"/>
                        </a:tabLst>
                      </a:pPr>
                      <a:r>
                        <a:rPr kumimoji="0" lang="zh-CN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（℃）</a:t>
                      </a: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ts val="1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>
                          <a:tab pos="360045" algn="l"/>
                        </a:tabLst>
                      </a:pPr>
                      <a:r>
                        <a:rPr kumimoji="0" lang="zh-CN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最后的水温T</a:t>
                      </a:r>
                      <a:r>
                        <a:rPr kumimoji="0" lang="zh-CN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ts val="1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>
                          <a:tab pos="360045" algn="l"/>
                        </a:tabLst>
                      </a:pPr>
                      <a:r>
                        <a:rPr kumimoji="0" lang="zh-CN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（℃）</a:t>
                      </a: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ts val="1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>
                          <a:tab pos="360045" algn="l"/>
                        </a:tabLst>
                      </a:pPr>
                      <a:r>
                        <a:rPr kumimoji="0" lang="zh-CN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100g实验材料中所含的能量（焦）</a:t>
                      </a: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59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ts val="1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>
                          <a:tab pos="360045" algn="l"/>
                        </a:tabLst>
                      </a:pPr>
                      <a:r>
                        <a:rPr kumimoji="0" lang="zh-CN" alt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花生</a:t>
                      </a: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ts val="1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>
                          <a:tab pos="360045" algn="l"/>
                        </a:tabLst>
                      </a:pPr>
                      <a:r>
                        <a:rPr kumimoji="0" lang="zh-CN" alt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0.5</a:t>
                      </a: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ts val="1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>
                          <a:tab pos="360045" algn="l"/>
                        </a:tabLst>
                      </a:pPr>
                      <a:r>
                        <a:rPr kumimoji="0" lang="en-US" altLang="zh-CN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4</a:t>
                      </a:r>
                      <a:r>
                        <a:rPr kumimoji="0" lang="zh-CN" alt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0</a:t>
                      </a: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ts val="1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>
                          <a:tab pos="360045" algn="l"/>
                        </a:tabLst>
                      </a:pPr>
                      <a:r>
                        <a:rPr kumimoji="0" lang="en-US" altLang="zh-CN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27</a:t>
                      </a: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ts val="1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>
                          <a:tab pos="360045" algn="l"/>
                        </a:tabLst>
                      </a:pPr>
                      <a:r>
                        <a:rPr kumimoji="0" lang="en-US" altLang="zh-CN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40.5</a:t>
                      </a: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ts val="1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>
                          <a:tab pos="360045" algn="l"/>
                        </a:tabLst>
                      </a:pPr>
                      <a:r>
                        <a:rPr kumimoji="0" lang="en-US" altLang="zh-CN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420000</a:t>
                      </a:r>
                      <a:endParaRPr kumimoji="0" lang="zh-CN" alt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40987" name="Picture 50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BFDFC"/>
              </a:clrFrom>
              <a:clrTo>
                <a:srgbClr val="FBFDFC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3304768" y="4930265"/>
            <a:ext cx="4804522" cy="966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4" name="文本框 23553"/>
          <p:cNvSpPr txBox="1"/>
          <p:nvPr/>
        </p:nvSpPr>
        <p:spPr>
          <a:xfrm>
            <a:off x="618173" y="1289829"/>
            <a:ext cx="3383280" cy="461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五、得出结论：</a:t>
            </a:r>
          </a:p>
        </p:txBody>
      </p:sp>
      <p:sp>
        <p:nvSpPr>
          <p:cNvPr id="23556" name="文本框 23555"/>
          <p:cNvSpPr txBox="1"/>
          <p:nvPr/>
        </p:nvSpPr>
        <p:spPr>
          <a:xfrm>
            <a:off x="660400" y="4410280"/>
            <a:ext cx="1763624" cy="4616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计算方法：</a:t>
            </a:r>
          </a:p>
        </p:txBody>
      </p:sp>
      <p:sp>
        <p:nvSpPr>
          <p:cNvPr id="23555" name="文本框 23554"/>
          <p:cNvSpPr txBox="1"/>
          <p:nvPr/>
        </p:nvSpPr>
        <p:spPr>
          <a:xfrm>
            <a:off x="1993241" y="4410279"/>
            <a:ext cx="9525659" cy="461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400" kern="0" dirty="0">
                <a:latin typeface="Arial" panose="020B0604020202020204" pitchFamily="34" charset="0"/>
                <a:ea typeface="思源黑体 CN Medium" panose="020B0600000000000000" pitchFamily="34" charset="-122"/>
                <a:cs typeface="微软雅黑" panose="020B0503020204020204" charset="-122"/>
                <a:sym typeface="Arial" panose="020B0604020202020204" pitchFamily="34" charset="0"/>
              </a:rPr>
              <a:t>1克食物释放的能量=4.2焦×水的毫升数×（加热后水温－加热前水温）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222829" y="373743"/>
            <a:ext cx="18710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zh-CN" altLang="en-US" sz="3200" b="1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实验探究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6" grpId="0" bldLvl="0"/>
      <p:bldP spid="23555" grpId="0" bldLvl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/>
          <p:cNvSpPr txBox="1"/>
          <p:nvPr/>
        </p:nvSpPr>
        <p:spPr>
          <a:xfrm>
            <a:off x="660400" y="3363588"/>
            <a:ext cx="10733314" cy="4001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kern="0" dirty="0">
                <a:latin typeface="Arial" panose="020B0604020202020204" pitchFamily="34" charset="0"/>
                <a:ea typeface="思源黑体 CN Medium" panose="020B0600000000000000" pitchFamily="34" charset="-122"/>
                <a:cs typeface="微软雅黑" panose="020B0503020204020204" charset="-122"/>
                <a:sym typeface="Arial" panose="020B0604020202020204" pitchFamily="34" charset="0"/>
              </a:rPr>
              <a:t>2、你的数据与其他同学的数据相同吗？  如果不同，可能有哪些原因？</a:t>
            </a:r>
          </a:p>
        </p:txBody>
      </p:sp>
      <p:sp>
        <p:nvSpPr>
          <p:cNvPr id="24579" name="Text Box 3"/>
          <p:cNvSpPr txBox="1"/>
          <p:nvPr/>
        </p:nvSpPr>
        <p:spPr>
          <a:xfrm>
            <a:off x="660400" y="4659361"/>
            <a:ext cx="10355943" cy="4001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kern="0" dirty="0">
                <a:latin typeface="Arial" panose="020B0604020202020204" pitchFamily="34" charset="0"/>
                <a:ea typeface="思源黑体 CN Medium" panose="020B0600000000000000" pitchFamily="34" charset="-122"/>
                <a:cs typeface="微软雅黑" panose="020B0503020204020204" charset="-122"/>
                <a:sym typeface="Arial" panose="020B0604020202020204" pitchFamily="34" charset="0"/>
              </a:rPr>
              <a:t>3</a:t>
            </a:r>
            <a:r>
              <a:rPr lang="zh-CN" altLang="en-US" sz="2000" kern="0" dirty="0">
                <a:latin typeface="Arial" panose="020B0604020202020204" pitchFamily="34" charset="0"/>
                <a:ea typeface="思源黑体 CN Medium" panose="020B0600000000000000" pitchFamily="34" charset="-122"/>
                <a:cs typeface="微软雅黑" panose="020B0503020204020204" charset="-122"/>
                <a:sym typeface="Arial" panose="020B0604020202020204" pitchFamily="34" charset="0"/>
              </a:rPr>
              <a:t>、这个探究实验只做一次，结果可靠吗？你 认为怎样做实验的结果才可靠？为什么？</a:t>
            </a:r>
          </a:p>
        </p:txBody>
      </p:sp>
      <p:sp>
        <p:nvSpPr>
          <p:cNvPr id="24580" name="Text Box 4"/>
          <p:cNvSpPr txBox="1"/>
          <p:nvPr/>
        </p:nvSpPr>
        <p:spPr>
          <a:xfrm>
            <a:off x="660400" y="1160463"/>
            <a:ext cx="10858500" cy="15696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讨论和交流：</a:t>
            </a:r>
          </a:p>
          <a:p>
            <a:pPr>
              <a:lnSpc>
                <a:spcPct val="150000"/>
              </a:lnSpc>
            </a:pPr>
            <a:r>
              <a:rPr lang="zh-CN" altLang="en-US" sz="20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1、你们测定的数据与第38-39页附表中的数据有差别吗？原因是什么？</a:t>
            </a:r>
            <a:r>
              <a:rPr lang="en-US" altLang="zh-CN" sz="20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</a:t>
            </a:r>
            <a:r>
              <a:rPr lang="zh-CN" altLang="en-US" sz="20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种子中测出来的能量值等于实际值的能量吗？为什么？</a:t>
            </a:r>
          </a:p>
        </p:txBody>
      </p:sp>
      <p:sp>
        <p:nvSpPr>
          <p:cNvPr id="24586" name="文本框 24585"/>
          <p:cNvSpPr txBox="1"/>
          <p:nvPr/>
        </p:nvSpPr>
        <p:spPr>
          <a:xfrm>
            <a:off x="660400" y="2766138"/>
            <a:ext cx="9008110" cy="4001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有，原因主要是热能的散失，另外还有食物燃烧不充分。测量值小于实际值。</a:t>
            </a:r>
          </a:p>
        </p:txBody>
      </p:sp>
      <p:sp>
        <p:nvSpPr>
          <p:cNvPr id="24587" name="文本框 24586"/>
          <p:cNvSpPr txBox="1"/>
          <p:nvPr/>
        </p:nvSpPr>
        <p:spPr>
          <a:xfrm>
            <a:off x="660400" y="3997053"/>
            <a:ext cx="8888095" cy="4001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微软雅黑" panose="020B0503020204020204" charset="-122"/>
                <a:sym typeface="Arial" panose="020B0604020202020204" pitchFamily="34" charset="0"/>
              </a:rPr>
              <a:t>不同。 实验操作不当，读数不够准确，或计算出现错误。</a:t>
            </a:r>
          </a:p>
        </p:txBody>
      </p:sp>
      <p:sp>
        <p:nvSpPr>
          <p:cNvPr id="24588" name="文本框 24587"/>
          <p:cNvSpPr txBox="1"/>
          <p:nvPr/>
        </p:nvSpPr>
        <p:spPr>
          <a:xfrm>
            <a:off x="660400" y="5292826"/>
            <a:ext cx="10733315" cy="4001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微软雅黑" panose="020B0503020204020204" charset="-122"/>
                <a:sym typeface="Arial" panose="020B0604020202020204" pitchFamily="34" charset="0"/>
              </a:rPr>
              <a:t>不可靠。在一切条件都相同的情况下重复做3次，取3次的平均值，已尽量减少误差的影响。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222829" y="373743"/>
            <a:ext cx="18710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zh-CN" altLang="en-US" sz="3200" b="1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实验探究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4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4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6" grpId="0" bldLvl="0"/>
      <p:bldP spid="24587" grpId="0" bldLvl="0"/>
      <p:bldP spid="24588" grpId="0" bldLvl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4"/>
          <p:cNvSpPr txBox="1">
            <a:spLocks noGrp="1" noChangeArrowheads="1"/>
          </p:cNvSpPr>
          <p:nvPr/>
        </p:nvSpPr>
        <p:spPr bwMode="auto">
          <a:xfrm>
            <a:off x="410845" y="1263409"/>
            <a:ext cx="3395345" cy="4616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</a:t>
            </a: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总结</a:t>
            </a:r>
          </a:p>
        </p:txBody>
      </p:sp>
      <p:sp>
        <p:nvSpPr>
          <p:cNvPr id="2" name="矩形 1"/>
          <p:cNvSpPr/>
          <p:nvPr/>
        </p:nvSpPr>
        <p:spPr>
          <a:xfrm>
            <a:off x="660400" y="2029965"/>
            <a:ext cx="8034020" cy="9552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7505" indent="-357505">
              <a:lnSpc>
                <a:spcPct val="110000"/>
              </a:lnSpc>
              <a:spcBef>
                <a:spcPts val="1600"/>
              </a:spcBef>
              <a:buClr>
                <a:srgbClr val="B35F03"/>
              </a:buClr>
              <a:buSzPct val="60000"/>
              <a:tabLst>
                <a:tab pos="360045" algn="l"/>
              </a:tabLst>
            </a:pPr>
            <a:r>
              <a:rPr lang="en-US" altLang="zh-CN" sz="2000" kern="0" dirty="0">
                <a:latin typeface="Arial" panose="020B0604020202020204" pitchFamily="34" charset="0"/>
                <a:ea typeface="思源黑体 CN Medium" panose="020B0600000000000000" pitchFamily="34" charset="-122"/>
                <a:cs typeface="微软雅黑" panose="020B0503020204020204" charset="-122"/>
                <a:sym typeface="Arial" panose="020B0604020202020204" pitchFamily="34" charset="0"/>
              </a:rPr>
              <a:t>1</a:t>
            </a:r>
            <a:r>
              <a:rPr lang="zh-CN" altLang="en-US" sz="2000" kern="0" dirty="0">
                <a:latin typeface="Arial" panose="020B0604020202020204" pitchFamily="34" charset="0"/>
                <a:ea typeface="思源黑体 CN Medium" panose="020B0600000000000000" pitchFamily="34" charset="-122"/>
                <a:cs typeface="微软雅黑" panose="020B0503020204020204" charset="-122"/>
                <a:sym typeface="Arial" panose="020B0604020202020204" pitchFamily="34" charset="0"/>
              </a:rPr>
              <a:t>、探究实验只做一次，能不能得出结论？为什么？应当怎样做？</a:t>
            </a:r>
            <a:endParaRPr lang="en-US" altLang="zh-CN" sz="2000" kern="0" dirty="0">
              <a:latin typeface="Arial" panose="020B0604020202020204" pitchFamily="34" charset="0"/>
              <a:ea typeface="思源黑体 CN Medium" panose="020B0600000000000000" pitchFamily="34" charset="-122"/>
              <a:cs typeface="微软雅黑" panose="020B0503020204020204" charset="-122"/>
              <a:sym typeface="Arial" panose="020B0604020202020204" pitchFamily="34" charset="0"/>
            </a:endParaRPr>
          </a:p>
          <a:p>
            <a:pPr marL="357505" indent="-357505">
              <a:lnSpc>
                <a:spcPct val="110000"/>
              </a:lnSpc>
              <a:spcBef>
                <a:spcPts val="1600"/>
              </a:spcBef>
              <a:buClr>
                <a:srgbClr val="B35F03"/>
              </a:buClr>
              <a:buSzPct val="60000"/>
              <a:tabLst>
                <a:tab pos="360045" algn="l"/>
              </a:tabLst>
            </a:pPr>
            <a:r>
              <a:rPr lang="zh-CN" altLang="en-US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微软雅黑" panose="020B0503020204020204" charset="-122"/>
                <a:sym typeface="Arial" panose="020B0604020202020204" pitchFamily="34" charset="0"/>
              </a:rPr>
              <a:t>不能，偶然性大、误差大。重复实验，求平均值。</a:t>
            </a:r>
          </a:p>
        </p:txBody>
      </p:sp>
      <p:sp>
        <p:nvSpPr>
          <p:cNvPr id="3" name="矩形 2"/>
          <p:cNvSpPr/>
          <p:nvPr/>
        </p:nvSpPr>
        <p:spPr>
          <a:xfrm>
            <a:off x="660400" y="3290118"/>
            <a:ext cx="8385810" cy="1499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7505" indent="-357505">
              <a:lnSpc>
                <a:spcPct val="110000"/>
              </a:lnSpc>
              <a:spcBef>
                <a:spcPts val="1600"/>
              </a:spcBef>
              <a:buClr>
                <a:srgbClr val="B35F03"/>
              </a:buClr>
              <a:buSzPct val="60000"/>
              <a:tabLst>
                <a:tab pos="360045" algn="l"/>
              </a:tabLst>
            </a:pPr>
            <a:r>
              <a:rPr lang="zh-CN" altLang="en-US" sz="2000" kern="0" dirty="0">
                <a:latin typeface="Arial" panose="020B0604020202020204" pitchFamily="34" charset="0"/>
                <a:ea typeface="思源黑体 CN Medium" panose="020B0600000000000000" pitchFamily="34" charset="-122"/>
                <a:cs typeface="微软雅黑" panose="020B0503020204020204" charset="-122"/>
                <a:sym typeface="Arial" panose="020B0604020202020204" pitchFamily="34" charset="0"/>
              </a:rPr>
              <a:t>2、实验中哪些原因可能导致误差的出现？</a:t>
            </a:r>
            <a:endParaRPr lang="en-US" altLang="zh-CN" sz="2000" kern="0" dirty="0">
              <a:latin typeface="Arial" panose="020B0604020202020204" pitchFamily="34" charset="0"/>
              <a:ea typeface="思源黑体 CN Medium" panose="020B0600000000000000" pitchFamily="34" charset="-122"/>
              <a:cs typeface="微软雅黑" panose="020B0503020204020204" charset="-122"/>
              <a:sym typeface="Arial" panose="020B0604020202020204" pitchFamily="34" charset="0"/>
            </a:endParaRPr>
          </a:p>
          <a:p>
            <a:pPr marL="357505" indent="-357505">
              <a:lnSpc>
                <a:spcPct val="110000"/>
              </a:lnSpc>
              <a:spcBef>
                <a:spcPts val="1600"/>
              </a:spcBef>
              <a:buClr>
                <a:srgbClr val="B35F03"/>
              </a:buClr>
              <a:buSzPct val="60000"/>
              <a:tabLst>
                <a:tab pos="360045" algn="l"/>
              </a:tabLst>
            </a:pPr>
            <a:r>
              <a:rPr lang="zh-CN" altLang="en-US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微软雅黑" panose="020B0503020204020204" charset="-122"/>
                <a:sym typeface="Arial" panose="020B0604020202020204" pitchFamily="34" charset="0"/>
              </a:rPr>
              <a:t>称量不准确、读数不准确、燃烧不充分、</a:t>
            </a:r>
            <a:endParaRPr lang="en-US" altLang="zh-CN" sz="200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微软雅黑" panose="020B0503020204020204" charset="-122"/>
              <a:sym typeface="Arial" panose="020B0604020202020204" pitchFamily="34" charset="0"/>
            </a:endParaRPr>
          </a:p>
          <a:p>
            <a:pPr marL="357505" indent="-357505">
              <a:lnSpc>
                <a:spcPct val="110000"/>
              </a:lnSpc>
              <a:spcBef>
                <a:spcPts val="1600"/>
              </a:spcBef>
              <a:buClr>
                <a:srgbClr val="B35F03"/>
              </a:buClr>
              <a:buSzPct val="60000"/>
              <a:tabLst>
                <a:tab pos="360045" algn="l"/>
              </a:tabLst>
            </a:pPr>
            <a:r>
              <a:rPr lang="zh-CN" altLang="en-US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微软雅黑" panose="020B0503020204020204" charset="-122"/>
                <a:sym typeface="Arial" panose="020B0604020202020204" pitchFamily="34" charset="0"/>
              </a:rPr>
              <a:t>热量有散失、计算有错误。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222829" y="373743"/>
            <a:ext cx="18710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zh-CN" altLang="en-US" sz="3200" b="1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实验探究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70" name="Rectangle 6"/>
          <p:cNvSpPr>
            <a:spLocks noChangeArrowheads="1"/>
          </p:cNvSpPr>
          <p:nvPr/>
        </p:nvSpPr>
        <p:spPr bwMode="auto">
          <a:xfrm>
            <a:off x="-713823" y="1383973"/>
            <a:ext cx="4176713" cy="461665"/>
          </a:xfrm>
          <a:prstGeom prst="rect">
            <a:avLst/>
          </a:prstGeom>
          <a:noFill/>
          <a:ln w="9525">
            <a:noFill/>
            <a:miter lim="800000"/>
          </a:ln>
          <a:effectLst>
            <a:outerShdw dist="17961" dir="2700000" algn="ctr" rotWithShape="0">
              <a:srgbClr val="C0C0C0"/>
            </a:outerShdw>
          </a:effectLst>
        </p:spPr>
        <p:txBody>
          <a:bodyPr>
            <a:spAutoFit/>
            <a:flatTx/>
          </a:bodyPr>
          <a:lstStyle/>
          <a:p>
            <a:pPr algn="ctr"/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注意事项</a:t>
            </a:r>
          </a:p>
        </p:txBody>
      </p:sp>
      <p:sp>
        <p:nvSpPr>
          <p:cNvPr id="19462" name="Text Box 7"/>
          <p:cNvSpPr txBox="1"/>
          <p:nvPr/>
        </p:nvSpPr>
        <p:spPr>
          <a:xfrm>
            <a:off x="660400" y="1907414"/>
            <a:ext cx="8964612" cy="3170099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2000" kern="0" dirty="0">
                <a:latin typeface="Arial" panose="020B0604020202020204" pitchFamily="34" charset="0"/>
                <a:ea typeface="思源黑体 CN Medium" panose="020B0600000000000000" pitchFamily="34" charset="-122"/>
                <a:cs typeface="微软雅黑" panose="020B0503020204020204" charset="-122"/>
                <a:sym typeface="Arial" panose="020B0604020202020204" pitchFamily="34" charset="0"/>
              </a:rPr>
              <a:t>1.</a:t>
            </a:r>
            <a:r>
              <a:rPr lang="zh-CN" altLang="en-US" sz="2000" kern="0" dirty="0">
                <a:latin typeface="Arial" panose="020B0604020202020204" pitchFamily="34" charset="0"/>
                <a:ea typeface="思源黑体 CN Medium" panose="020B0600000000000000" pitchFamily="34" charset="-122"/>
                <a:cs typeface="微软雅黑" panose="020B0503020204020204" charset="-122"/>
                <a:sym typeface="Arial" panose="020B0604020202020204" pitchFamily="34" charset="0"/>
              </a:rPr>
              <a:t>选用的食物应是容易燃烧的；</a:t>
            </a:r>
          </a:p>
          <a:p>
            <a:pPr>
              <a:lnSpc>
                <a:spcPct val="200000"/>
              </a:lnSpc>
            </a:pPr>
            <a:r>
              <a:rPr lang="en-US" altLang="zh-CN" sz="2000" kern="0" dirty="0">
                <a:latin typeface="Arial" panose="020B0604020202020204" pitchFamily="34" charset="0"/>
                <a:ea typeface="思源黑体 CN Medium" panose="020B0600000000000000" pitchFamily="34" charset="-122"/>
                <a:cs typeface="微软雅黑" panose="020B0503020204020204" charset="-122"/>
                <a:sym typeface="Arial" panose="020B0604020202020204" pitchFamily="34" charset="0"/>
              </a:rPr>
              <a:t>2.</a:t>
            </a:r>
            <a:r>
              <a:rPr lang="zh-CN" altLang="en-US" sz="2000" kern="0" dirty="0">
                <a:latin typeface="Arial" panose="020B0604020202020204" pitchFamily="34" charset="0"/>
                <a:ea typeface="思源黑体 CN Medium" panose="020B0600000000000000" pitchFamily="34" charset="-122"/>
                <a:cs typeface="微软雅黑" panose="020B0503020204020204" charset="-122"/>
                <a:sym typeface="Arial" panose="020B0604020202020204" pitchFamily="34" charset="0"/>
              </a:rPr>
              <a:t>食物应充分燃烧；</a:t>
            </a:r>
          </a:p>
          <a:p>
            <a:pPr>
              <a:lnSpc>
                <a:spcPct val="200000"/>
              </a:lnSpc>
            </a:pPr>
            <a:r>
              <a:rPr lang="en-US" altLang="zh-CN" sz="2000" kern="0" dirty="0">
                <a:latin typeface="Arial" panose="020B0604020202020204" pitchFamily="34" charset="0"/>
                <a:ea typeface="思源黑体 CN Medium" panose="020B0600000000000000" pitchFamily="34" charset="-122"/>
                <a:cs typeface="微软雅黑" panose="020B0503020204020204" charset="-122"/>
                <a:sym typeface="Arial" panose="020B0604020202020204" pitchFamily="34" charset="0"/>
              </a:rPr>
              <a:t>3.</a:t>
            </a:r>
            <a:r>
              <a:rPr lang="zh-CN" altLang="en-US" sz="2000" kern="0" dirty="0">
                <a:latin typeface="Arial" panose="020B0604020202020204" pitchFamily="34" charset="0"/>
                <a:ea typeface="思源黑体 CN Medium" panose="020B0600000000000000" pitchFamily="34" charset="-122"/>
                <a:cs typeface="微软雅黑" panose="020B0503020204020204" charset="-122"/>
                <a:sym typeface="Arial" panose="020B0604020202020204" pitchFamily="34" charset="0"/>
              </a:rPr>
              <a:t>温度计应避免碰到装置的壁上和底部；</a:t>
            </a:r>
          </a:p>
          <a:p>
            <a:pPr>
              <a:lnSpc>
                <a:spcPct val="200000"/>
              </a:lnSpc>
            </a:pPr>
            <a:r>
              <a:rPr lang="en-US" altLang="zh-CN" sz="2000" kern="0" dirty="0">
                <a:latin typeface="Arial" panose="020B0604020202020204" pitchFamily="34" charset="0"/>
                <a:ea typeface="思源黑体 CN Medium" panose="020B0600000000000000" pitchFamily="34" charset="-122"/>
                <a:cs typeface="微软雅黑" panose="020B0503020204020204" charset="-122"/>
                <a:sym typeface="Arial" panose="020B0604020202020204" pitchFamily="34" charset="0"/>
              </a:rPr>
              <a:t>4.</a:t>
            </a:r>
            <a:r>
              <a:rPr lang="zh-CN" altLang="en-US" sz="2000" kern="0" dirty="0">
                <a:latin typeface="Arial" panose="020B0604020202020204" pitchFamily="34" charset="0"/>
                <a:ea typeface="思源黑体 CN Medium" panose="020B0600000000000000" pitchFamily="34" charset="-122"/>
                <a:cs typeface="微软雅黑" panose="020B0503020204020204" charset="-122"/>
                <a:sym typeface="Arial" panose="020B0604020202020204" pitchFamily="34" charset="0"/>
              </a:rPr>
              <a:t>待温度计水银柱不再上升时再读数。</a:t>
            </a:r>
          </a:p>
          <a:p>
            <a:pPr>
              <a:lnSpc>
                <a:spcPct val="200000"/>
              </a:lnSpc>
            </a:pPr>
            <a:r>
              <a:rPr lang="en-US" altLang="zh-CN" sz="2000" kern="0" dirty="0">
                <a:latin typeface="Arial" panose="020B0604020202020204" pitchFamily="34" charset="0"/>
                <a:ea typeface="思源黑体 CN Medium" panose="020B0600000000000000" pitchFamily="34" charset="-122"/>
                <a:cs typeface="微软雅黑" panose="020B0503020204020204" charset="-122"/>
                <a:sym typeface="Arial" panose="020B0604020202020204" pitchFamily="34" charset="0"/>
              </a:rPr>
              <a:t>5.</a:t>
            </a:r>
            <a:r>
              <a:rPr lang="zh-CN" altLang="en-US" sz="2000" kern="0" dirty="0">
                <a:latin typeface="Arial" panose="020B0604020202020204" pitchFamily="34" charset="0"/>
                <a:ea typeface="思源黑体 CN Medium" panose="020B0600000000000000" pitchFamily="34" charset="-122"/>
                <a:cs typeface="微软雅黑" panose="020B0503020204020204" charset="-122"/>
                <a:sym typeface="Arial" panose="020B0604020202020204" pitchFamily="34" charset="0"/>
              </a:rPr>
              <a:t>设置重复组，同等条件下重复试验（</a:t>
            </a:r>
            <a:r>
              <a:rPr lang="en-US" altLang="zh-CN" sz="2000" kern="0" dirty="0">
                <a:latin typeface="Arial" panose="020B0604020202020204" pitchFamily="34" charset="0"/>
                <a:ea typeface="思源黑体 CN Medium" panose="020B0600000000000000" pitchFamily="34" charset="-122"/>
                <a:cs typeface="微软雅黑" panose="020B0503020204020204" charset="-122"/>
                <a:sym typeface="Arial" panose="020B0604020202020204" pitchFamily="34" charset="0"/>
              </a:rPr>
              <a:t>3</a:t>
            </a:r>
            <a:r>
              <a:rPr lang="zh-CN" altLang="en-US" sz="2000" kern="0" dirty="0">
                <a:latin typeface="Arial" panose="020B0604020202020204" pitchFamily="34" charset="0"/>
                <a:ea typeface="思源黑体 CN Medium" panose="020B0600000000000000" pitchFamily="34" charset="-122"/>
                <a:cs typeface="微软雅黑" panose="020B0503020204020204" charset="-122"/>
                <a:sym typeface="Arial" panose="020B0604020202020204" pitchFamily="34" charset="0"/>
              </a:rPr>
              <a:t>次）， 结果取重复组的平均值。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222829" y="373743"/>
            <a:ext cx="18710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zh-CN" altLang="en-US" sz="3200" b="1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实验探究</a:t>
            </a:r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7" descr="4"/>
          <p:cNvPicPr>
            <a:picLocks noChangeAspect="1"/>
          </p:cNvPicPr>
          <p:nvPr/>
        </p:nvPicPr>
        <p:blipFill>
          <a:blip r:embed="rId3"/>
          <a:srcRect l="2776" t="41199" r="34273"/>
          <a:stretch>
            <a:fillRect/>
          </a:stretch>
        </p:blipFill>
        <p:spPr>
          <a:xfrm>
            <a:off x="6916198" y="1686936"/>
            <a:ext cx="3621173" cy="337774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9" name="Text Box 6"/>
          <p:cNvSpPr txBox="1"/>
          <p:nvPr/>
        </p:nvSpPr>
        <p:spPr>
          <a:xfrm>
            <a:off x="660400" y="1390650"/>
            <a:ext cx="5253990" cy="397031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300000"/>
              </a:lnSpc>
            </a:pPr>
            <a:r>
              <a:rPr lang="zh-CN" altLang="en-US" sz="2400" kern="0" dirty="0">
                <a:latin typeface="Arial" panose="020B0604020202020204" pitchFamily="34" charset="0"/>
                <a:ea typeface="思源黑体 CN Medium" panose="020B0600000000000000" pitchFamily="34" charset="-122"/>
                <a:cs typeface="微软雅黑" panose="020B0503020204020204" charset="-122"/>
                <a:sym typeface="Arial" panose="020B0604020202020204" pitchFamily="34" charset="0"/>
              </a:rPr>
              <a:t>水</a:t>
            </a:r>
            <a:r>
              <a:rPr lang="zh-CN" altLang="en-US" sz="2000" kern="0" dirty="0">
                <a:latin typeface="Arial" panose="020B0604020202020204" pitchFamily="34" charset="0"/>
                <a:ea typeface="思源黑体 CN Medium" panose="020B0600000000000000" pitchFamily="34" charset="-122"/>
                <a:cs typeface="微软雅黑" panose="020B0503020204020204" charset="-122"/>
                <a:sym typeface="Arial" panose="020B0604020202020204" pitchFamily="34" charset="0"/>
              </a:rPr>
              <a:t>占人体体重的</a:t>
            </a:r>
            <a:r>
              <a:rPr lang="en-US" altLang="zh-CN" sz="2000" kern="0" dirty="0">
                <a:latin typeface="Arial" panose="020B0604020202020204" pitchFamily="34" charset="0"/>
                <a:ea typeface="思源黑体 CN Medium" panose="020B0600000000000000" pitchFamily="34" charset="-122"/>
                <a:cs typeface="微软雅黑" panose="020B0503020204020204" charset="-122"/>
                <a:sym typeface="Arial" panose="020B0604020202020204" pitchFamily="34" charset="0"/>
              </a:rPr>
              <a:t>60%</a:t>
            </a:r>
            <a:r>
              <a:rPr lang="zh-CN" altLang="en-US" sz="2000" kern="0" dirty="0">
                <a:latin typeface="Arial" panose="020B0604020202020204" pitchFamily="34" charset="0"/>
                <a:ea typeface="思源黑体 CN Medium" panose="020B0600000000000000" pitchFamily="34" charset="-122"/>
                <a:cs typeface="微软雅黑" panose="020B0503020204020204" charset="-122"/>
                <a:sym typeface="Arial" panose="020B0604020202020204" pitchFamily="34" charset="0"/>
              </a:rPr>
              <a:t>～</a:t>
            </a:r>
            <a:r>
              <a:rPr lang="en-US" altLang="zh-CN" sz="2000" kern="0" dirty="0">
                <a:latin typeface="Arial" panose="020B0604020202020204" pitchFamily="34" charset="0"/>
                <a:ea typeface="思源黑体 CN Medium" panose="020B0600000000000000" pitchFamily="34" charset="-122"/>
                <a:cs typeface="微软雅黑" panose="020B0503020204020204" charset="-122"/>
                <a:sym typeface="Arial" panose="020B0604020202020204" pitchFamily="34" charset="0"/>
              </a:rPr>
              <a:t>70%</a:t>
            </a:r>
            <a:r>
              <a:rPr lang="zh-CN" altLang="en-US" sz="2000" kern="0" dirty="0">
                <a:latin typeface="Arial" panose="020B0604020202020204" pitchFamily="34" charset="0"/>
                <a:ea typeface="思源黑体 CN Medium" panose="020B0600000000000000" pitchFamily="34" charset="-122"/>
                <a:cs typeface="微软雅黑" panose="020B0503020204020204" charset="-122"/>
                <a:sym typeface="Arial" panose="020B0604020202020204" pitchFamily="34" charset="0"/>
              </a:rPr>
              <a:t>。</a:t>
            </a:r>
          </a:p>
          <a:p>
            <a:pPr>
              <a:lnSpc>
                <a:spcPct val="300000"/>
              </a:lnSpc>
            </a:pPr>
            <a:r>
              <a:rPr lang="zh-CN" altLang="en-US" sz="2000" kern="0" dirty="0">
                <a:latin typeface="Arial" panose="020B0604020202020204" pitchFamily="34" charset="0"/>
                <a:ea typeface="思源黑体 CN Medium" panose="020B0600000000000000" pitchFamily="34" charset="-122"/>
                <a:cs typeface="微软雅黑" panose="020B0503020204020204" charset="-122"/>
                <a:sym typeface="Arial" panose="020B0604020202020204" pitchFamily="34" charset="0"/>
              </a:rPr>
              <a:t>１</a:t>
            </a:r>
            <a:r>
              <a:rPr lang="en-US" altLang="zh-CN" sz="2000" kern="0" dirty="0">
                <a:latin typeface="Arial" panose="020B0604020202020204" pitchFamily="34" charset="0"/>
                <a:ea typeface="思源黑体 CN Medium" panose="020B0600000000000000" pitchFamily="34" charset="-122"/>
                <a:cs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2000" kern="0" dirty="0">
                <a:latin typeface="Arial" panose="020B0604020202020204" pitchFamily="34" charset="0"/>
                <a:ea typeface="思源黑体 CN Medium" panose="020B0600000000000000" pitchFamily="34" charset="-122"/>
                <a:cs typeface="微软雅黑" panose="020B0503020204020204" charset="-122"/>
                <a:sym typeface="Arial" panose="020B0604020202020204" pitchFamily="34" charset="0"/>
              </a:rPr>
              <a:t>提供细胞生活的环境；</a:t>
            </a:r>
          </a:p>
          <a:p>
            <a:pPr>
              <a:lnSpc>
                <a:spcPct val="300000"/>
              </a:lnSpc>
            </a:pPr>
            <a:r>
              <a:rPr lang="zh-CN" altLang="en-US" sz="2000" kern="0" dirty="0">
                <a:latin typeface="Arial" panose="020B0604020202020204" pitchFamily="34" charset="0"/>
                <a:ea typeface="思源黑体 CN Medium" panose="020B0600000000000000" pitchFamily="34" charset="-122"/>
                <a:cs typeface="微软雅黑" panose="020B0503020204020204" charset="-122"/>
                <a:sym typeface="Arial" panose="020B0604020202020204" pitchFamily="34" charset="0"/>
              </a:rPr>
              <a:t>２</a:t>
            </a:r>
            <a:r>
              <a:rPr lang="en-US" altLang="zh-CN" sz="2000" kern="0" dirty="0">
                <a:latin typeface="Arial" panose="020B0604020202020204" pitchFamily="34" charset="0"/>
                <a:ea typeface="思源黑体 CN Medium" panose="020B0600000000000000" pitchFamily="34" charset="-122"/>
                <a:cs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2000" kern="0" dirty="0">
                <a:latin typeface="Arial" panose="020B0604020202020204" pitchFamily="34" charset="0"/>
                <a:ea typeface="思源黑体 CN Medium" panose="020B0600000000000000" pitchFamily="34" charset="-122"/>
                <a:cs typeface="微软雅黑" panose="020B0503020204020204" charset="-122"/>
                <a:sym typeface="Arial" panose="020B0604020202020204" pitchFamily="34" charset="0"/>
              </a:rPr>
              <a:t>参与人体中多种生命活动；</a:t>
            </a:r>
          </a:p>
          <a:p>
            <a:pPr>
              <a:lnSpc>
                <a:spcPct val="300000"/>
              </a:lnSpc>
            </a:pPr>
            <a:r>
              <a:rPr lang="zh-CN" altLang="en-US" sz="2000" kern="0" dirty="0">
                <a:latin typeface="Arial" panose="020B0604020202020204" pitchFamily="34" charset="0"/>
                <a:ea typeface="思源黑体 CN Medium" panose="020B0600000000000000" pitchFamily="34" charset="-122"/>
                <a:cs typeface="微软雅黑" panose="020B0503020204020204" charset="-122"/>
                <a:sym typeface="Arial" panose="020B0604020202020204" pitchFamily="34" charset="0"/>
              </a:rPr>
              <a:t>３</a:t>
            </a:r>
            <a:r>
              <a:rPr lang="en-US" altLang="zh-CN" sz="2000" kern="0" dirty="0">
                <a:latin typeface="Arial" panose="020B0604020202020204" pitchFamily="34" charset="0"/>
                <a:ea typeface="思源黑体 CN Medium" panose="020B0600000000000000" pitchFamily="34" charset="-122"/>
                <a:cs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2000" kern="0" dirty="0">
                <a:latin typeface="Arial" panose="020B0604020202020204" pitchFamily="34" charset="0"/>
                <a:ea typeface="思源黑体 CN Medium" panose="020B0600000000000000" pitchFamily="34" charset="-122"/>
                <a:cs typeface="微软雅黑" panose="020B0503020204020204" charset="-122"/>
                <a:sym typeface="Arial" panose="020B0604020202020204" pitchFamily="34" charset="0"/>
              </a:rPr>
              <a:t>参与营养物质及尿素等废物的运输。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222829" y="373743"/>
            <a:ext cx="31357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zh-CN" altLang="en-US" sz="3200" b="1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二、水和无机盐</a:t>
            </a:r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Text Box 4"/>
          <p:cNvSpPr txBox="1"/>
          <p:nvPr/>
        </p:nvSpPr>
        <p:spPr>
          <a:xfrm>
            <a:off x="701040" y="3591601"/>
            <a:ext cx="8649970" cy="4001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2000" kern="0" dirty="0">
                <a:latin typeface="Arial" panose="020B0604020202020204" pitchFamily="34" charset="0"/>
                <a:ea typeface="思源黑体 CN Medium" panose="020B0600000000000000" pitchFamily="34" charset="-122"/>
                <a:cs typeface="微软雅黑" panose="020B0503020204020204" charset="-122"/>
                <a:sym typeface="Arial" panose="020B0604020202020204" pitchFamily="34" charset="0"/>
              </a:rPr>
              <a:t>2</a:t>
            </a:r>
            <a:r>
              <a:rPr lang="zh-CN" altLang="en-US" sz="2000" kern="0" dirty="0">
                <a:latin typeface="Arial" panose="020B0604020202020204" pitchFamily="34" charset="0"/>
                <a:ea typeface="思源黑体 CN Medium" panose="020B0600000000000000" pitchFamily="34" charset="-122"/>
                <a:cs typeface="微软雅黑" panose="020B0503020204020204" charset="-122"/>
                <a:sym typeface="Arial" panose="020B0604020202020204" pitchFamily="34" charset="0"/>
              </a:rPr>
              <a:t>、维生素有什么作用？缺乏时有何症状？食物来源？</a:t>
            </a:r>
          </a:p>
        </p:txBody>
      </p:sp>
      <p:sp>
        <p:nvSpPr>
          <p:cNvPr id="20485" name="Rectangle 7"/>
          <p:cNvSpPr/>
          <p:nvPr/>
        </p:nvSpPr>
        <p:spPr>
          <a:xfrm>
            <a:off x="660400" y="2209750"/>
            <a:ext cx="8690610" cy="4001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2000" kern="0" dirty="0">
                <a:latin typeface="Arial" panose="020B0604020202020204" pitchFamily="34" charset="0"/>
                <a:ea typeface="思源黑体 CN Medium" panose="020B0600000000000000" pitchFamily="34" charset="-122"/>
                <a:cs typeface="微软雅黑" panose="020B0503020204020204" charset="-122"/>
                <a:sym typeface="Arial" panose="020B0604020202020204" pitchFamily="34" charset="0"/>
              </a:rPr>
              <a:t>1</a:t>
            </a:r>
            <a:r>
              <a:rPr lang="zh-CN" altLang="en-US" sz="2000" kern="0" dirty="0">
                <a:latin typeface="Arial" panose="020B0604020202020204" pitchFamily="34" charset="0"/>
                <a:ea typeface="思源黑体 CN Medium" panose="020B0600000000000000" pitchFamily="34" charset="-122"/>
                <a:cs typeface="微软雅黑" panose="020B0503020204020204" charset="-122"/>
                <a:sym typeface="Arial" panose="020B0604020202020204" pitchFamily="34" charset="0"/>
              </a:rPr>
              <a:t>、无机盐有什么作用？缺乏时有何症状？食物来源？</a:t>
            </a:r>
          </a:p>
        </p:txBody>
      </p:sp>
      <p:sp>
        <p:nvSpPr>
          <p:cNvPr id="20486" name="Rectangle 8"/>
          <p:cNvSpPr/>
          <p:nvPr/>
        </p:nvSpPr>
        <p:spPr>
          <a:xfrm>
            <a:off x="660400" y="1283628"/>
            <a:ext cx="6553200" cy="461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阅读课本，思考讨论：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222829" y="373743"/>
            <a:ext cx="31357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zh-CN" altLang="en-US" sz="3200" b="1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二、水和无机盐</a:t>
            </a:r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Rectangle 4"/>
          <p:cNvSpPr/>
          <p:nvPr/>
        </p:nvSpPr>
        <p:spPr>
          <a:xfrm>
            <a:off x="1713358" y="2319292"/>
            <a:ext cx="2728013" cy="1323975"/>
          </a:xfrm>
          <a:prstGeom prst="rect">
            <a:avLst/>
          </a:prstGeom>
          <a:noFill/>
          <a:ln w="9525">
            <a:noFill/>
          </a:ln>
        </p:spPr>
        <p:txBody>
          <a:bodyPr lIns="90488" tIns="44450" rIns="90488" bIns="44450" anchor="t"/>
          <a:lstStyle/>
          <a:p>
            <a:pPr marL="342900">
              <a:spcBef>
                <a:spcPct val="20000"/>
              </a:spcBef>
              <a:buClr>
                <a:schemeClr val="hlink"/>
              </a:buClr>
              <a:buSzPct val="75000"/>
            </a:pPr>
            <a:r>
              <a:rPr lang="zh-CN" altLang="en-US" sz="20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钙、磷</a:t>
            </a:r>
            <a:r>
              <a:rPr lang="zh-TW" altLang="en-US" sz="20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是</a:t>
            </a:r>
            <a:r>
              <a:rPr lang="zh-CN" altLang="en-US" sz="20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强壮</a:t>
            </a:r>
            <a:r>
              <a:rPr lang="zh-TW" altLang="en-US" sz="20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的</a:t>
            </a:r>
            <a:r>
              <a:rPr lang="zh-CN" altLang="en-US" sz="20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骨骼与牙齿</a:t>
            </a:r>
            <a:r>
              <a:rPr lang="zh-TW" altLang="en-US" sz="20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所必需</a:t>
            </a:r>
          </a:p>
        </p:txBody>
      </p:sp>
      <p:pic>
        <p:nvPicPr>
          <p:cNvPr id="28678" name="Picture 6" descr="SMSK002Z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2184003" y="3232572"/>
            <a:ext cx="620972" cy="1994852"/>
          </a:xfrm>
          <a:prstGeom prst="rect">
            <a:avLst/>
          </a:prstGeom>
          <a:noFill/>
          <a:ln w="76200" cap="flat" cmpd="tri">
            <a:solidFill>
              <a:schemeClr val="hlink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28679" name="Picture 7" descr="ANTE001M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3289822" y="3232572"/>
            <a:ext cx="626602" cy="1995204"/>
          </a:xfrm>
          <a:prstGeom prst="rect">
            <a:avLst/>
          </a:prstGeom>
          <a:noFill/>
          <a:ln w="76200" cap="flat" cmpd="tri">
            <a:solidFill>
              <a:schemeClr val="hlink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28677" name="Rectangle 5"/>
          <p:cNvSpPr/>
          <p:nvPr/>
        </p:nvSpPr>
        <p:spPr>
          <a:xfrm>
            <a:off x="4912016" y="2319291"/>
            <a:ext cx="2531107" cy="1323975"/>
          </a:xfrm>
          <a:prstGeom prst="rect">
            <a:avLst/>
          </a:prstGeom>
          <a:noFill/>
          <a:ln w="9525">
            <a:noFill/>
          </a:ln>
        </p:spPr>
        <p:txBody>
          <a:bodyPr lIns="90488" tIns="44450" rIns="90488" bIns="44450" anchor="t"/>
          <a:lstStyle/>
          <a:p>
            <a:pPr marL="342900">
              <a:spcBef>
                <a:spcPct val="20000"/>
              </a:spcBef>
              <a:buClr>
                <a:schemeClr val="hlink"/>
              </a:buClr>
              <a:buSzPct val="75000"/>
            </a:pPr>
            <a:r>
              <a:rPr lang="zh-CN" altLang="en-US" sz="20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铁是制造红细胞所必须的无机盐</a:t>
            </a:r>
          </a:p>
        </p:txBody>
      </p:sp>
      <p:pic>
        <p:nvPicPr>
          <p:cNvPr id="28680" name="Picture 8" descr="INPL000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5438383" y="3232572"/>
            <a:ext cx="1478372" cy="1994852"/>
          </a:xfrm>
          <a:prstGeom prst="rect">
            <a:avLst/>
          </a:prstGeom>
          <a:noFill/>
          <a:ln w="76200" cap="flat" cmpd="tri">
            <a:solidFill>
              <a:schemeClr val="hlink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21506" name="Rectangle 2"/>
          <p:cNvSpPr>
            <a:spLocks noGrp="1" noRot="1"/>
          </p:cNvSpPr>
          <p:nvPr/>
        </p:nvSpPr>
        <p:spPr>
          <a:xfrm>
            <a:off x="237036" y="1420525"/>
            <a:ext cx="2567939" cy="594541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ctr"/>
          <a:lstStyle>
            <a:lvl1pPr marL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400" b="0" i="0" u="none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eaLnBrk="1" hangingPunct="1"/>
            <a:r>
              <a:rPr lang="zh-CN" altLang="en-US" sz="2400" dirty="0">
                <a:solidFill>
                  <a:schemeClr val="tx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几种无机盐</a:t>
            </a:r>
          </a:p>
        </p:txBody>
      </p:sp>
      <p:pic>
        <p:nvPicPr>
          <p:cNvPr id="13" name="Picture 4" descr="b9d8b701ad4446181d9583c8"/>
          <p:cNvPicPr>
            <a:picLocks noChangeAspect="1"/>
          </p:cNvPicPr>
          <p:nvPr/>
        </p:nvPicPr>
        <p:blipFill>
          <a:blip r:embed="rId6">
            <a:lum bright="-12000" contrast="11999"/>
          </a:blip>
          <a:srcRect t="1004" r="29203"/>
          <a:stretch>
            <a:fillRect/>
          </a:stretch>
        </p:blipFill>
        <p:spPr>
          <a:xfrm flipH="1">
            <a:off x="8438714" y="3232572"/>
            <a:ext cx="1515665" cy="206381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  <a:headEnd/>
            <a:tailEnd/>
          </a:ln>
          <a:effectLst>
            <a:innerShdw blurRad="76200">
              <a:srgbClr val="000000"/>
            </a:innerShdw>
          </a:effectLst>
        </p:spPr>
      </p:pic>
      <p:sp>
        <p:nvSpPr>
          <p:cNvPr id="2" name="Rectangle 5"/>
          <p:cNvSpPr/>
          <p:nvPr/>
        </p:nvSpPr>
        <p:spPr>
          <a:xfrm>
            <a:off x="7969490" y="2319291"/>
            <a:ext cx="2299846" cy="1323975"/>
          </a:xfrm>
          <a:prstGeom prst="rect">
            <a:avLst/>
          </a:prstGeom>
          <a:noFill/>
          <a:ln w="9525">
            <a:noFill/>
          </a:ln>
        </p:spPr>
        <p:txBody>
          <a:bodyPr lIns="90488" tIns="44450" rIns="90488" bIns="44450" anchor="t"/>
          <a:lstStyle/>
          <a:p>
            <a:pPr marL="342900">
              <a:spcBef>
                <a:spcPct val="20000"/>
              </a:spcBef>
              <a:buClr>
                <a:schemeClr val="hlink"/>
              </a:buClr>
              <a:buSzPct val="75000"/>
            </a:pPr>
            <a:r>
              <a:rPr lang="zh-CN" altLang="en-US" sz="20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碘是甲状腺激素的重要成分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1222829" y="373743"/>
            <a:ext cx="31357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zh-CN" altLang="en-US" sz="3200" b="1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二、水和无机盐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8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86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6" grpId="0" build="p"/>
      <p:bldP spid="28677" grpId="0" build="p"/>
      <p:bldP spid="2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36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1471115" y="1629953"/>
          <a:ext cx="9211400" cy="3968727"/>
        </p:xfrm>
        <a:graphic>
          <a:graphicData uri="http://schemas.openxmlformats.org/drawingml/2006/table">
            <a:tbl>
              <a:tblPr/>
              <a:tblGrid>
                <a:gridCol w="17879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135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099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54910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无机盐的种类</a:t>
                      </a:r>
                    </a:p>
                  </a:txBody>
                  <a:tcPr marL="68580" marR="68580" marT="34288" marB="34288" horzOverflow="overflow">
                    <a:lnL w="28575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w="77470" h="12700" prst="softRound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缺乏时的症状</a:t>
                      </a:r>
                    </a:p>
                  </a:txBody>
                  <a:tcPr marL="68580" marR="68580" marT="34288" marB="34288" horzOverflow="overflow">
                    <a:lnL w="28575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w="77470" h="12700" prst="softRound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食物来源</a:t>
                      </a:r>
                    </a:p>
                  </a:txBody>
                  <a:tcPr marL="68580" marR="68580" marT="34288" marB="34288" horzOverflow="overflow">
                    <a:lnL w="28575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w="77470" h="12700" prst="softRound"/>
                      <a:lightRig rig="flood" dir="t"/>
                    </a:cell3D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46265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含钙的无机盐</a:t>
                      </a:r>
                    </a:p>
                  </a:txBody>
                  <a:tcPr marL="68580" marR="68580" marT="34288" marB="34288" anchor="ctr" horzOverflow="overflow">
                    <a:lnL w="28575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w="77470" h="12700" prst="softRound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68580" marR="68580" marT="34288" marB="34288" horzOverflow="overflow">
                    <a:lnL w="28575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w="77470" h="12700" prst="softRound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68580" marR="68580" marT="34288" marB="34288" horzOverflow="overflow">
                    <a:lnL w="28575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w="77470" h="12700" prst="softRound"/>
                      <a:lightRig rig="flood" dir="t"/>
                    </a:cell3D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22270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含磷的无机盐</a:t>
                      </a:r>
                    </a:p>
                  </a:txBody>
                  <a:tcPr marL="68580" marR="68580" marT="34288" marB="34288" anchor="ctr" horzOverflow="overflow">
                    <a:lnL w="28575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w="77470" h="12700" prst="softRound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68580" marR="68580" marT="34288" marB="34288" horzOverflow="overflow">
                    <a:lnL w="28575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w="77470" h="12700" prst="softRound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68580" marR="68580" marT="34288" marB="34288" horzOverflow="overflow">
                    <a:lnL w="28575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w="77470" h="12700" prst="softRound"/>
                      <a:lightRig rig="flood" dir="t"/>
                    </a:cell3D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96682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含铁的无机盐</a:t>
                      </a:r>
                    </a:p>
                  </a:txBody>
                  <a:tcPr marL="68580" marR="68580" marT="34288" marB="34288" anchor="ctr" horzOverflow="overflow">
                    <a:lnL w="28575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w="77470" h="12700" prst="softRound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68580" marR="68580" marT="34288" marB="34288" horzOverflow="overflow">
                    <a:lnL w="28575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w="77470" h="12700" prst="softRound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68580" marR="68580" marT="34288" marB="34288" horzOverflow="overflow">
                    <a:lnL w="28575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w="77470" h="12700" prst="softRound"/>
                      <a:lightRig rig="flood" dir="t"/>
                    </a:cell3D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Text Box 24"/>
          <p:cNvSpPr txBox="1"/>
          <p:nvPr/>
        </p:nvSpPr>
        <p:spPr>
          <a:xfrm>
            <a:off x="3143115" y="1329872"/>
            <a:ext cx="184731" cy="300082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endParaRPr lang="zh-CN" altLang="en-US" sz="1350" kern="0" dirty="0">
              <a:solidFill>
                <a:schemeClr val="accent2">
                  <a:lumMod val="20000"/>
                  <a:lumOff val="80000"/>
                </a:schemeClr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" name="Text Box 25"/>
          <p:cNvSpPr txBox="1"/>
          <p:nvPr/>
        </p:nvSpPr>
        <p:spPr>
          <a:xfrm>
            <a:off x="4346837" y="1919231"/>
            <a:ext cx="184731" cy="300082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endParaRPr lang="zh-CN" altLang="en-US" sz="1350" kern="0" dirty="0">
              <a:solidFill>
                <a:schemeClr val="accent2">
                  <a:lumMod val="20000"/>
                  <a:lumOff val="80000"/>
                </a:schemeClr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" name="Text Box 26"/>
          <p:cNvSpPr txBox="1"/>
          <p:nvPr/>
        </p:nvSpPr>
        <p:spPr>
          <a:xfrm>
            <a:off x="5789875" y="3112238"/>
            <a:ext cx="184731" cy="300082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endParaRPr lang="zh-CN" altLang="en-US" sz="1350" kern="0" dirty="0">
              <a:solidFill>
                <a:schemeClr val="accent2">
                  <a:lumMod val="20000"/>
                  <a:lumOff val="80000"/>
                </a:schemeClr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" name="Text Box 27"/>
          <p:cNvSpPr txBox="1">
            <a:spLocks noChangeArrowheads="1"/>
          </p:cNvSpPr>
          <p:nvPr/>
        </p:nvSpPr>
        <p:spPr bwMode="auto">
          <a:xfrm>
            <a:off x="3961130" y="2539591"/>
            <a:ext cx="3601085" cy="1015663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t">
            <a:spAutoFit/>
          </a:bodyPr>
          <a:lstStyle>
            <a:defPPr>
              <a:defRPr lang="en-US"/>
            </a:defPPr>
            <a:lvl1pPr>
              <a:spcBef>
                <a:spcPct val="50000"/>
              </a:spcBef>
              <a:defRPr sz="2400">
                <a:solidFill>
                  <a:schemeClr val="accent2">
                    <a:lumMod val="20000"/>
                    <a:lumOff val="80000"/>
                  </a:schemeClr>
                </a:solidFill>
                <a:latin typeface="+mn-ea"/>
                <a:cs typeface="Tahoma" panose="020B0604030504040204" pitchFamily="34" charset="0"/>
              </a:defRPr>
            </a:lvl1pPr>
          </a:lstStyle>
          <a:p>
            <a:r>
              <a:rPr lang="zh-CN" altLang="en-US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微软雅黑" panose="020B0503020204020204" charset="-122"/>
                <a:sym typeface="Arial" panose="020B0604020202020204" pitchFamily="34" charset="0"/>
              </a:rPr>
              <a:t>儿童缺钙易患</a:t>
            </a:r>
            <a:r>
              <a:rPr lang="zh-CN" altLang="en-US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微软雅黑" panose="020B0503020204020204" charset="-122"/>
                <a:sym typeface="Arial" panose="020B0604020202020204" pitchFamily="34" charset="0"/>
                <a:hlinkClick r:id="rId4" action="ppaction://hlinksldjump"/>
              </a:rPr>
              <a:t>佝偻病</a:t>
            </a:r>
            <a:r>
              <a:rPr lang="zh-CN" altLang="en-US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微软雅黑" panose="020B0503020204020204" charset="-122"/>
                <a:sym typeface="Arial" panose="020B0604020202020204" pitchFamily="34" charset="0"/>
              </a:rPr>
              <a:t>（鸡胸、</a:t>
            </a:r>
            <a:r>
              <a:rPr lang="en-US" altLang="zh-CN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微软雅黑" panose="020B0503020204020204" charset="-122"/>
                <a:sym typeface="Arial" panose="020B0604020202020204" pitchFamily="34" charset="0"/>
              </a:rPr>
              <a:t>X</a:t>
            </a:r>
            <a:r>
              <a:rPr lang="zh-CN" altLang="en-US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微软雅黑" panose="020B0503020204020204" charset="-122"/>
                <a:sym typeface="Arial" panose="020B0604020202020204" pitchFamily="34" charset="0"/>
              </a:rPr>
              <a:t>形或</a:t>
            </a:r>
            <a:r>
              <a:rPr lang="en-US" altLang="zh-CN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微软雅黑" panose="020B0503020204020204" charset="-122"/>
                <a:sym typeface="Arial" panose="020B0604020202020204" pitchFamily="34" charset="0"/>
              </a:rPr>
              <a:t>O</a:t>
            </a:r>
            <a:r>
              <a:rPr lang="zh-CN" altLang="en-US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微软雅黑" panose="020B0503020204020204" charset="-122"/>
                <a:sym typeface="Arial" panose="020B0604020202020204" pitchFamily="34" charset="0"/>
              </a:rPr>
              <a:t>形腿）；中老年人特别是妇女缺钙，易患骨质疏松症</a:t>
            </a:r>
          </a:p>
        </p:txBody>
      </p:sp>
      <p:sp>
        <p:nvSpPr>
          <p:cNvPr id="7" name="Text Box 28"/>
          <p:cNvSpPr txBox="1"/>
          <p:nvPr/>
        </p:nvSpPr>
        <p:spPr bwMode="auto">
          <a:xfrm>
            <a:off x="8109143" y="2807171"/>
            <a:ext cx="2026444" cy="707886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t">
            <a:spAutoFit/>
          </a:bodyPr>
          <a:lstStyle>
            <a:defPPr>
              <a:defRPr lang="en-US"/>
            </a:defPPr>
            <a:lvl1pPr>
              <a:spcBef>
                <a:spcPct val="50000"/>
              </a:spcBef>
              <a:defRPr sz="2400">
                <a:solidFill>
                  <a:schemeClr val="accent2">
                    <a:lumMod val="20000"/>
                    <a:lumOff val="80000"/>
                  </a:schemeClr>
                </a:solidFill>
                <a:latin typeface="+mn-ea"/>
                <a:cs typeface="Tahoma" panose="020B0604030504040204" pitchFamily="34" charset="0"/>
              </a:defRPr>
            </a:lvl1pPr>
          </a:lstStyle>
          <a:p>
            <a:r>
              <a:rPr lang="zh-CN" altLang="en-US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微软雅黑" panose="020B0503020204020204" charset="-122"/>
                <a:sym typeface="Arial" panose="020B0604020202020204" pitchFamily="34" charset="0"/>
              </a:rPr>
              <a:t>豆奶制品，虾皮，牛奶</a:t>
            </a:r>
          </a:p>
        </p:txBody>
      </p:sp>
      <p:sp>
        <p:nvSpPr>
          <p:cNvPr id="9" name="Text Box 30"/>
          <p:cNvSpPr txBox="1">
            <a:spLocks noChangeArrowheads="1"/>
          </p:cNvSpPr>
          <p:nvPr/>
        </p:nvSpPr>
        <p:spPr bwMode="auto">
          <a:xfrm>
            <a:off x="4681775" y="5049952"/>
            <a:ext cx="2159794" cy="400110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t">
            <a:spAutoFit/>
          </a:bodyPr>
          <a:lstStyle>
            <a:defPPr>
              <a:defRPr lang="en-US"/>
            </a:defPPr>
            <a:lvl1pPr>
              <a:spcBef>
                <a:spcPct val="50000"/>
              </a:spcBef>
              <a:defRPr sz="2400">
                <a:solidFill>
                  <a:schemeClr val="accent2">
                    <a:lumMod val="20000"/>
                    <a:lumOff val="80000"/>
                  </a:schemeClr>
                </a:solidFill>
                <a:latin typeface="+mn-ea"/>
                <a:cs typeface="Tahoma" panose="020B0604030504040204" pitchFamily="34" charset="0"/>
              </a:defRPr>
            </a:lvl1pPr>
          </a:lstStyle>
          <a:p>
            <a:r>
              <a:rPr lang="zh-CN" altLang="en-US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微软雅黑" panose="020B0503020204020204" charset="-122"/>
                <a:sym typeface="Arial" panose="020B0604020202020204" pitchFamily="34" charset="0"/>
              </a:rPr>
              <a:t>缺铁性贫血</a:t>
            </a:r>
          </a:p>
        </p:txBody>
      </p:sp>
      <p:sp>
        <p:nvSpPr>
          <p:cNvPr id="10" name="Text Box 31"/>
          <p:cNvSpPr txBox="1"/>
          <p:nvPr/>
        </p:nvSpPr>
        <p:spPr bwMode="auto">
          <a:xfrm>
            <a:off x="8198668" y="4889210"/>
            <a:ext cx="2187178" cy="707886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t">
            <a:spAutoFit/>
          </a:bodyPr>
          <a:lstStyle>
            <a:defPPr>
              <a:defRPr lang="en-US"/>
            </a:defPPr>
            <a:lvl1pPr>
              <a:spcBef>
                <a:spcPct val="50000"/>
              </a:spcBef>
              <a:defRPr sz="2400">
                <a:solidFill>
                  <a:schemeClr val="accent2">
                    <a:lumMod val="20000"/>
                    <a:lumOff val="80000"/>
                  </a:schemeClr>
                </a:solidFill>
                <a:latin typeface="+mn-ea"/>
                <a:cs typeface="Tahoma" panose="020B0604030504040204" pitchFamily="34" charset="0"/>
              </a:defRPr>
            </a:lvl1pPr>
          </a:lstStyle>
          <a:p>
            <a:r>
              <a:rPr lang="zh-CN" altLang="en-US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微软雅黑" panose="020B0503020204020204" charset="-122"/>
                <a:sym typeface="Arial" panose="020B0604020202020204" pitchFamily="34" charset="0"/>
              </a:rPr>
              <a:t>羊血等动物血液，铁制炊具</a:t>
            </a:r>
          </a:p>
        </p:txBody>
      </p:sp>
      <p:sp>
        <p:nvSpPr>
          <p:cNvPr id="11" name="Text Box 32"/>
          <p:cNvSpPr txBox="1"/>
          <p:nvPr/>
        </p:nvSpPr>
        <p:spPr bwMode="auto">
          <a:xfrm>
            <a:off x="4082853" y="3919293"/>
            <a:ext cx="2915840" cy="707886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t">
            <a:spAutoFit/>
          </a:bodyPr>
          <a:lstStyle>
            <a:defPPr>
              <a:defRPr lang="en-US"/>
            </a:defPPr>
            <a:lvl1pPr>
              <a:spcBef>
                <a:spcPct val="50000"/>
              </a:spcBef>
              <a:defRPr sz="2400">
                <a:solidFill>
                  <a:schemeClr val="accent2">
                    <a:lumMod val="20000"/>
                    <a:lumOff val="80000"/>
                  </a:schemeClr>
                </a:solidFill>
                <a:latin typeface="+mn-ea"/>
                <a:cs typeface="Tahoma" panose="020B0604030504040204" pitchFamily="34" charset="0"/>
              </a:defRPr>
            </a:lvl1pPr>
          </a:lstStyle>
          <a:p>
            <a:r>
              <a:rPr lang="zh-CN" altLang="en-US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微软雅黑" panose="020B0503020204020204" charset="-122"/>
                <a:sym typeface="Arial" panose="020B0604020202020204" pitchFamily="34" charset="0"/>
              </a:rPr>
              <a:t>厌食、缺铁性贫血、肌无力、骨痛等</a:t>
            </a:r>
          </a:p>
        </p:txBody>
      </p:sp>
      <p:sp>
        <p:nvSpPr>
          <p:cNvPr id="12" name="Text Box 34"/>
          <p:cNvSpPr txBox="1"/>
          <p:nvPr/>
        </p:nvSpPr>
        <p:spPr bwMode="auto">
          <a:xfrm>
            <a:off x="8145090" y="3918489"/>
            <a:ext cx="2240756" cy="707886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t">
            <a:spAutoFit/>
          </a:bodyPr>
          <a:lstStyle>
            <a:defPPr>
              <a:defRPr lang="en-US"/>
            </a:defPPr>
            <a:lvl1pPr>
              <a:spcBef>
                <a:spcPct val="50000"/>
              </a:spcBef>
              <a:defRPr sz="2400">
                <a:solidFill>
                  <a:schemeClr val="accent2">
                    <a:lumMod val="20000"/>
                    <a:lumOff val="80000"/>
                  </a:schemeClr>
                </a:solidFill>
                <a:latin typeface="+mn-ea"/>
                <a:cs typeface="Tahoma" panose="020B0604030504040204" pitchFamily="34" charset="0"/>
              </a:defRPr>
            </a:lvl1pPr>
          </a:lstStyle>
          <a:p>
            <a:r>
              <a:rPr lang="zh-CN" altLang="en-US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微软雅黑" panose="020B0503020204020204" charset="-122"/>
                <a:sym typeface="Arial" panose="020B0604020202020204" pitchFamily="34" charset="0"/>
              </a:rPr>
              <a:t>奶制品、豆类、鱼类、蛋类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1222829" y="373743"/>
            <a:ext cx="31357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zh-CN" altLang="en-US" sz="3200" b="1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二、水和无机盐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0" grpId="0"/>
      <p:bldP spid="11" grpId="0"/>
      <p:bldP spid="1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59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1799771" y="1427447"/>
          <a:ext cx="8577944" cy="4520237"/>
        </p:xfrm>
        <a:graphic>
          <a:graphicData uri="http://schemas.openxmlformats.org/drawingml/2006/table">
            <a:tbl>
              <a:tblPr/>
              <a:tblGrid>
                <a:gridCol w="15871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877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029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025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无机盐的种类</a:t>
                      </a:r>
                    </a:p>
                  </a:txBody>
                  <a:tcPr marL="68580" marR="68580" marT="34290" marB="34290" anchor="ctr" horzOverflow="overflow">
                    <a:lnL w="28575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缺乏时的症状</a:t>
                      </a:r>
                    </a:p>
                  </a:txBody>
                  <a:tcPr marL="68580" marR="68580" marT="34290" marB="34290" anchor="ctr" horzOverflow="overflow">
                    <a:lnL w="28575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lang="zh-CN" altLang="en-US" sz="2400" b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食物来源</a:t>
                      </a:r>
                      <a:endParaRPr kumimoji="0" lang="zh-CN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28575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062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含碘的无机盐（微量）</a:t>
                      </a:r>
                    </a:p>
                  </a:txBody>
                  <a:tcPr marL="68580" marR="68580" marT="34290" marB="34290" anchor="ctr" horzOverflow="overflow">
                    <a:lnL w="28575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067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含锌的无机盐（微量）</a:t>
                      </a:r>
                    </a:p>
                  </a:txBody>
                  <a:tcPr marL="68580" marR="68580" marT="34290" marB="34290" anchor="ctr" horzOverflow="overflow">
                    <a:lnL w="28575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047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含硒的无机盐（微量）</a:t>
                      </a:r>
                    </a:p>
                  </a:txBody>
                  <a:tcPr marL="68580" marR="68580" marT="34290" marB="34290" anchor="ctr" horzOverflow="overflow">
                    <a:lnL w="28575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Text Box 37"/>
          <p:cNvSpPr txBox="1"/>
          <p:nvPr/>
        </p:nvSpPr>
        <p:spPr>
          <a:xfrm>
            <a:off x="4415381" y="1784318"/>
            <a:ext cx="184731" cy="300082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none" anchor="t">
            <a:spAutoFit/>
          </a:bodyPr>
          <a:lstStyle/>
          <a:p>
            <a:pPr eaLnBrk="0" hangingPunct="0">
              <a:buClr>
                <a:srgbClr val="000000"/>
              </a:buClr>
            </a:pPr>
            <a:endParaRPr lang="zh-CN" altLang="zh-CN" sz="1350" b="1" kern="0" dirty="0">
              <a:solidFill>
                <a:schemeClr val="accent2">
                  <a:lumMod val="20000"/>
                  <a:lumOff val="80000"/>
                </a:schemeClr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" name="Text Box 39"/>
          <p:cNvSpPr txBox="1"/>
          <p:nvPr/>
        </p:nvSpPr>
        <p:spPr>
          <a:xfrm>
            <a:off x="5858419" y="2977325"/>
            <a:ext cx="184731" cy="300082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none" anchor="t">
            <a:spAutoFit/>
          </a:bodyPr>
          <a:lstStyle/>
          <a:p>
            <a:pPr eaLnBrk="0" hangingPunct="0">
              <a:buClr>
                <a:srgbClr val="000000"/>
              </a:buClr>
            </a:pPr>
            <a:endParaRPr lang="zh-CN" altLang="zh-CN" sz="1350" b="1" kern="0" dirty="0">
              <a:solidFill>
                <a:schemeClr val="accent2">
                  <a:lumMod val="20000"/>
                  <a:lumOff val="80000"/>
                </a:schemeClr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" name="Text Box 43"/>
          <p:cNvSpPr txBox="1"/>
          <p:nvPr/>
        </p:nvSpPr>
        <p:spPr>
          <a:xfrm>
            <a:off x="7222874" y="1946243"/>
            <a:ext cx="2039540" cy="300082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t">
            <a:spAutoFit/>
          </a:bodyPr>
          <a:lstStyle/>
          <a:p>
            <a:pPr eaLnBrk="0" hangingPunct="0">
              <a:buClr>
                <a:srgbClr val="000000"/>
              </a:buClr>
            </a:pPr>
            <a:endParaRPr lang="zh-CN" altLang="zh-CN" sz="1350" b="1" kern="0" dirty="0">
              <a:solidFill>
                <a:schemeClr val="accent2">
                  <a:lumMod val="20000"/>
                  <a:lumOff val="80000"/>
                </a:schemeClr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" name="Text Box 45"/>
          <p:cNvSpPr txBox="1"/>
          <p:nvPr/>
        </p:nvSpPr>
        <p:spPr>
          <a:xfrm>
            <a:off x="4145109" y="2540366"/>
            <a:ext cx="2862263" cy="300082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t">
            <a:spAutoFit/>
          </a:bodyPr>
          <a:lstStyle/>
          <a:p>
            <a:pPr eaLnBrk="0" hangingPunct="0">
              <a:spcBef>
                <a:spcPct val="50000"/>
              </a:spcBef>
              <a:buClr>
                <a:srgbClr val="000000"/>
              </a:buClr>
            </a:pPr>
            <a:endParaRPr lang="zh-CN" altLang="zh-CN" sz="1350" b="1" kern="0" dirty="0">
              <a:solidFill>
                <a:schemeClr val="accent2">
                  <a:lumMod val="20000"/>
                  <a:lumOff val="80000"/>
                </a:schemeClr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" name="Text Box 48"/>
          <p:cNvSpPr txBox="1"/>
          <p:nvPr/>
        </p:nvSpPr>
        <p:spPr>
          <a:xfrm>
            <a:off x="4091531" y="2441271"/>
            <a:ext cx="2915841" cy="1015663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t">
            <a:spAutoFit/>
          </a:bodyPr>
          <a:lstStyle/>
          <a:p>
            <a:pPr eaLnBrk="0" hangingPunct="0">
              <a:spcBef>
                <a:spcPct val="50000"/>
              </a:spcBef>
              <a:buClr>
                <a:srgbClr val="000000"/>
              </a:buClr>
            </a:pPr>
            <a:r>
              <a:rPr lang="zh-CN" altLang="en-US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地方性甲状腺肿，儿童的智力和体格发育出现障碍</a:t>
            </a:r>
          </a:p>
        </p:txBody>
      </p:sp>
      <p:sp>
        <p:nvSpPr>
          <p:cNvPr id="9" name="Text Box 49"/>
          <p:cNvSpPr txBox="1"/>
          <p:nvPr/>
        </p:nvSpPr>
        <p:spPr>
          <a:xfrm>
            <a:off x="7785512" y="2441405"/>
            <a:ext cx="2240756" cy="707886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t">
            <a:spAutoFit/>
          </a:bodyPr>
          <a:lstStyle/>
          <a:p>
            <a:pPr eaLnBrk="0" hangingPunct="0">
              <a:spcBef>
                <a:spcPct val="50000"/>
              </a:spcBef>
              <a:buClr>
                <a:srgbClr val="000000"/>
              </a:buClr>
            </a:pPr>
            <a:r>
              <a:rPr lang="zh-CN" altLang="en-US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海盐、海带、紫菜、海鱼、海虾等</a:t>
            </a:r>
          </a:p>
        </p:txBody>
      </p:sp>
      <p:sp>
        <p:nvSpPr>
          <p:cNvPr id="10" name="Text Box 50"/>
          <p:cNvSpPr txBox="1"/>
          <p:nvPr/>
        </p:nvSpPr>
        <p:spPr>
          <a:xfrm>
            <a:off x="4143919" y="3762872"/>
            <a:ext cx="2863453" cy="707886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t">
            <a:spAutoFit/>
          </a:bodyPr>
          <a:lstStyle/>
          <a:p>
            <a:pPr eaLnBrk="0" hangingPunct="0">
              <a:spcBef>
                <a:spcPct val="50000"/>
              </a:spcBef>
              <a:buClr>
                <a:srgbClr val="000000"/>
              </a:buClr>
            </a:pPr>
            <a:r>
              <a:rPr lang="zh-CN" altLang="en-US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生长发育不良，味觉发生障碍</a:t>
            </a:r>
          </a:p>
        </p:txBody>
      </p:sp>
      <p:sp>
        <p:nvSpPr>
          <p:cNvPr id="11" name="Text Box 51"/>
          <p:cNvSpPr txBox="1"/>
          <p:nvPr/>
        </p:nvSpPr>
        <p:spPr>
          <a:xfrm>
            <a:off x="7984102" y="3840601"/>
            <a:ext cx="2240756" cy="707886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t">
            <a:spAutoFit/>
          </a:bodyPr>
          <a:lstStyle/>
          <a:p>
            <a:pPr eaLnBrk="0" hangingPunct="0">
              <a:spcBef>
                <a:spcPct val="50000"/>
              </a:spcBef>
              <a:buClr>
                <a:srgbClr val="000000"/>
              </a:buClr>
            </a:pPr>
            <a:r>
              <a:rPr lang="zh-CN" altLang="en-US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肉类、肝脏、鱼类、蛋类、贝类</a:t>
            </a:r>
          </a:p>
        </p:txBody>
      </p:sp>
      <p:sp>
        <p:nvSpPr>
          <p:cNvPr id="12" name="Text Box 52"/>
          <p:cNvSpPr txBox="1"/>
          <p:nvPr/>
        </p:nvSpPr>
        <p:spPr>
          <a:xfrm>
            <a:off x="4143919" y="4954294"/>
            <a:ext cx="3132535" cy="707886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t">
            <a:spAutoFit/>
          </a:bodyPr>
          <a:lstStyle/>
          <a:p>
            <a:pPr eaLnBrk="0" hangingPunct="0">
              <a:spcBef>
                <a:spcPct val="50000"/>
              </a:spcBef>
              <a:buClr>
                <a:srgbClr val="000000"/>
              </a:buClr>
            </a:pPr>
            <a:r>
              <a:rPr lang="zh-CN" altLang="en-US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过少易衰老或引发癌症，过多可致硒中毒</a:t>
            </a:r>
          </a:p>
        </p:txBody>
      </p:sp>
      <p:sp>
        <p:nvSpPr>
          <p:cNvPr id="13" name="Text Box 53"/>
          <p:cNvSpPr txBox="1"/>
          <p:nvPr/>
        </p:nvSpPr>
        <p:spPr>
          <a:xfrm>
            <a:off x="7984102" y="5081368"/>
            <a:ext cx="2052638" cy="40011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t">
            <a:spAutoFit/>
          </a:bodyPr>
          <a:lstStyle/>
          <a:p>
            <a:pPr eaLnBrk="0" hangingPunct="0">
              <a:spcBef>
                <a:spcPct val="50000"/>
              </a:spcBef>
              <a:buClr>
                <a:srgbClr val="000000"/>
              </a:buClr>
            </a:pPr>
            <a:r>
              <a:rPr lang="zh-CN" altLang="en-US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动物内脏，鱼类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1222829" y="373743"/>
            <a:ext cx="31357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zh-CN" altLang="en-US" sz="3200" b="1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二、水和无机盐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331419" y="1989621"/>
            <a:ext cx="2437737" cy="3065735"/>
            <a:chOff x="2627710" y="54359"/>
            <a:chExt cx="3996928" cy="5199777"/>
          </a:xfrm>
        </p:grpSpPr>
        <p:pic>
          <p:nvPicPr>
            <p:cNvPr id="3" name="Picture 2" descr="9[1]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627710" y="1059656"/>
              <a:ext cx="3996928" cy="3240881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  <a:headEnd/>
              <a:tailEnd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4" name="Rectangle 4"/>
            <p:cNvSpPr>
              <a:spLocks noRot="1" noChangeArrowheads="1"/>
            </p:cNvSpPr>
            <p:nvPr/>
          </p:nvSpPr>
          <p:spPr bwMode="auto">
            <a:xfrm>
              <a:off x="3734990" y="4713592"/>
              <a:ext cx="1782366" cy="540544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600" dirty="0"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佝偻病</a:t>
              </a:r>
            </a:p>
          </p:txBody>
        </p:sp>
        <p:sp>
          <p:nvSpPr>
            <p:cNvPr id="5" name="Text Box 8"/>
            <p:cNvSpPr txBox="1"/>
            <p:nvPr/>
          </p:nvSpPr>
          <p:spPr>
            <a:xfrm>
              <a:off x="3564427" y="54359"/>
              <a:ext cx="3060211" cy="433739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 wrap="square"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ea typeface="+mn-ea"/>
                </a:defRPr>
              </a:lvl5pPr>
            </a:lstStyle>
            <a:p>
              <a:pPr marL="0" indent="0" eaLnBrk="1" hangingPunct="1">
                <a:spcBef>
                  <a:spcPct val="50000"/>
                </a:spcBef>
                <a:buClr>
                  <a:srgbClr val="000000"/>
                </a:buClr>
                <a:buNone/>
              </a:pPr>
              <a:r>
                <a:rPr lang="zh-CN" altLang="en-US" sz="1600" kern="0" noProof="1">
                  <a:effectLst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钙缺乏症</a:t>
              </a: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7600649" y="2001065"/>
            <a:ext cx="3383000" cy="2969112"/>
            <a:chOff x="1327321" y="520317"/>
            <a:chExt cx="6883281" cy="6041156"/>
          </a:xfrm>
        </p:grpSpPr>
        <p:pic>
          <p:nvPicPr>
            <p:cNvPr id="6" name="Picture 4" descr="n2008111802819"/>
            <p:cNvPicPr>
              <a:picLocks noChangeAspect="1"/>
            </p:cNvPicPr>
            <p:nvPr/>
          </p:nvPicPr>
          <p:blipFill>
            <a:blip r:embed="rId4"/>
            <a:srcRect l="-957" t="1135" r="43933" b="8699"/>
            <a:stretch>
              <a:fillRect/>
            </a:stretch>
          </p:blipFill>
          <p:spPr>
            <a:xfrm>
              <a:off x="1327321" y="1580394"/>
              <a:ext cx="3368807" cy="4335177"/>
            </a:xfrm>
            <a:prstGeom prst="rect">
              <a:avLst/>
            </a:prstGeom>
            <a:noFill/>
            <a:ln w="9525">
              <a:noFill/>
              <a:miter/>
            </a:ln>
          </p:spPr>
        </p:pic>
        <p:sp>
          <p:nvSpPr>
            <p:cNvPr id="7" name="Text Box 5"/>
            <p:cNvSpPr txBox="1"/>
            <p:nvPr/>
          </p:nvSpPr>
          <p:spPr>
            <a:xfrm>
              <a:off x="1601003" y="6004195"/>
              <a:ext cx="1264373" cy="425718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 wrap="square" anchor="t">
              <a:spAutoFit/>
            </a:bodyPr>
            <a:lstStyle/>
            <a:p>
              <a:pPr eaLnBrk="0" hangingPunct="0"/>
              <a:r>
                <a:rPr lang="en-US" altLang="zh-CN" sz="1200" b="1" kern="0" dirty="0"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X</a:t>
              </a:r>
              <a:r>
                <a:rPr lang="zh-CN" altLang="en-US" sz="1200" b="1" kern="0" dirty="0"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型腿</a:t>
              </a:r>
            </a:p>
          </p:txBody>
        </p:sp>
        <p:sp>
          <p:nvSpPr>
            <p:cNvPr id="8" name="Text Box 4"/>
            <p:cNvSpPr txBox="1"/>
            <p:nvPr/>
          </p:nvSpPr>
          <p:spPr>
            <a:xfrm>
              <a:off x="3711565" y="520317"/>
              <a:ext cx="3234395" cy="688845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 wrap="square" anchor="t">
              <a:spAutoFit/>
            </a:bodyPr>
            <a:lstStyle/>
            <a:p>
              <a:pPr eaLnBrk="0" hangingPunct="0">
                <a:spcBef>
                  <a:spcPct val="50000"/>
                </a:spcBef>
                <a:buClr>
                  <a:srgbClr val="000000"/>
                </a:buClr>
              </a:pPr>
              <a:r>
                <a:rPr lang="zh-CN" altLang="en-US" sz="1600" b="1" kern="0" dirty="0"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钙缺乏症</a:t>
              </a:r>
            </a:p>
          </p:txBody>
        </p:sp>
        <p:pic>
          <p:nvPicPr>
            <p:cNvPr id="9" name="Picture 3" descr="u=2628570613,3221677232&amp;fm=4&amp;gp=2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995715" y="1580393"/>
              <a:ext cx="3214887" cy="4386288"/>
            </a:xfrm>
            <a:prstGeom prst="rect">
              <a:avLst/>
            </a:prstGeom>
            <a:noFill/>
            <a:ln w="9525">
              <a:noFill/>
              <a:miter/>
            </a:ln>
          </p:spPr>
        </p:pic>
        <p:sp>
          <p:nvSpPr>
            <p:cNvPr id="10" name="Text Box 5"/>
            <p:cNvSpPr txBox="1"/>
            <p:nvPr/>
          </p:nvSpPr>
          <p:spPr>
            <a:xfrm>
              <a:off x="3011555" y="6004192"/>
              <a:ext cx="1264373" cy="425718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 wrap="square" anchor="t">
              <a:spAutoFit/>
            </a:bodyPr>
            <a:lstStyle/>
            <a:p>
              <a:pPr eaLnBrk="0" hangingPunct="0"/>
              <a:r>
                <a:rPr lang="zh-CN" altLang="en-US" sz="1200" b="1" kern="0" dirty="0"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O型腿</a:t>
              </a:r>
            </a:p>
          </p:txBody>
        </p:sp>
        <p:sp>
          <p:nvSpPr>
            <p:cNvPr id="11" name="Text Box 5">
              <a:hlinkClick r:id="rId6" action="ppaction://hlinksldjump"/>
            </p:cNvPr>
            <p:cNvSpPr txBox="1"/>
            <p:nvPr/>
          </p:nvSpPr>
          <p:spPr>
            <a:xfrm>
              <a:off x="6099884" y="5872628"/>
              <a:ext cx="1692154" cy="688845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 wrap="square" anchor="t">
              <a:spAutoFit/>
            </a:bodyPr>
            <a:lstStyle/>
            <a:p>
              <a:pPr eaLnBrk="0" hangingPunct="0"/>
              <a:r>
                <a:rPr lang="zh-CN" altLang="en-US" sz="1600" b="1" kern="0" dirty="0"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鸡胸</a:t>
              </a: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4651360" y="2001065"/>
            <a:ext cx="2206571" cy="3089469"/>
            <a:chOff x="1250036" y="164608"/>
            <a:chExt cx="3094956" cy="4333317"/>
          </a:xfrm>
        </p:grpSpPr>
        <p:pic>
          <p:nvPicPr>
            <p:cNvPr id="13" name="Picture 4" descr="b9d8b701ad4446181d9583c8"/>
            <p:cNvPicPr>
              <a:picLocks noChangeAspect="1"/>
            </p:cNvPicPr>
            <p:nvPr/>
          </p:nvPicPr>
          <p:blipFill>
            <a:blip r:embed="rId7">
              <a:lum bright="-12000" contrast="11999"/>
            </a:blip>
            <a:srcRect t="7281"/>
            <a:stretch>
              <a:fillRect/>
            </a:stretch>
          </p:blipFill>
          <p:spPr>
            <a:xfrm>
              <a:off x="1250036" y="898972"/>
              <a:ext cx="3068009" cy="2866981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  <a:headEnd/>
              <a:tailEnd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14" name="文本框 2"/>
            <p:cNvSpPr txBox="1"/>
            <p:nvPr/>
          </p:nvSpPr>
          <p:spPr>
            <a:xfrm>
              <a:off x="1825505" y="164608"/>
              <a:ext cx="1085570" cy="358686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 wrap="none" anchor="t">
              <a:spAutoFit/>
            </a:bodyPr>
            <a:lstStyle/>
            <a:p>
              <a:pPr eaLnBrk="0" hangingPunct="0">
                <a:spcBef>
                  <a:spcPct val="50000"/>
                </a:spcBef>
                <a:buClr>
                  <a:srgbClr val="000000"/>
                </a:buClr>
              </a:pPr>
              <a:r>
                <a:rPr lang="zh-CN" altLang="en-US" sz="1600" b="1" kern="0" dirty="0"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碘缺乏症</a:t>
              </a:r>
            </a:p>
          </p:txBody>
        </p:sp>
        <p:sp>
          <p:nvSpPr>
            <p:cNvPr id="15" name="Text Box 5">
              <a:hlinkClick r:id="rId6" action="ppaction://hlinksldjump"/>
            </p:cNvPr>
            <p:cNvSpPr txBox="1"/>
            <p:nvPr/>
          </p:nvSpPr>
          <p:spPr>
            <a:xfrm>
              <a:off x="1825505" y="4023066"/>
              <a:ext cx="2519487" cy="474859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 wrap="square" anchor="t">
              <a:spAutoFit/>
            </a:bodyPr>
            <a:lstStyle/>
            <a:p>
              <a:pPr eaLnBrk="0" hangingPunct="0"/>
              <a:r>
                <a:rPr lang="zh-CN" altLang="en-US" sz="1600" b="1" kern="0" dirty="0"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地方性甲状腺肿</a:t>
              </a:r>
            </a:p>
          </p:txBody>
        </p:sp>
      </p:grpSp>
      <p:sp>
        <p:nvSpPr>
          <p:cNvPr id="17" name="文本框 16"/>
          <p:cNvSpPr txBox="1"/>
          <p:nvPr/>
        </p:nvSpPr>
        <p:spPr>
          <a:xfrm>
            <a:off x="1222829" y="373743"/>
            <a:ext cx="31357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zh-CN" altLang="en-US" sz="3200" b="1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二、水和无机盐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Text Box 5"/>
          <p:cNvSpPr txBox="1"/>
          <p:nvPr/>
        </p:nvSpPr>
        <p:spPr>
          <a:xfrm>
            <a:off x="841828" y="1330960"/>
            <a:ext cx="10677072" cy="40663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400" kern="0" dirty="0">
                <a:latin typeface="Arial" panose="020B0604020202020204" pitchFamily="34" charset="0"/>
                <a:ea typeface="思源黑体 CN Medium" panose="020B0600000000000000" pitchFamily="34" charset="-122"/>
                <a:cs typeface="微软雅黑" panose="020B0503020204020204" charset="-122"/>
                <a:sym typeface="Arial" panose="020B0604020202020204" pitchFamily="34" charset="0"/>
              </a:rPr>
              <a:t>      每个同学写两种你最喜欢的食物，并通过课本</a:t>
            </a:r>
            <a:r>
              <a:rPr lang="en-US" altLang="zh-CN" sz="2400" kern="0" dirty="0">
                <a:latin typeface="Arial" panose="020B0604020202020204" pitchFamily="34" charset="0"/>
                <a:ea typeface="思源黑体 CN Medium" panose="020B0600000000000000" pitchFamily="34" charset="-122"/>
                <a:cs typeface="微软雅黑" panose="020B0503020204020204" charset="-122"/>
                <a:sym typeface="Arial" panose="020B0604020202020204" pitchFamily="34" charset="0"/>
              </a:rPr>
              <a:t>38-39</a:t>
            </a:r>
            <a:r>
              <a:rPr lang="zh-CN" altLang="en-US" sz="2400" kern="0" dirty="0">
                <a:latin typeface="Arial" panose="020B0604020202020204" pitchFamily="34" charset="0"/>
                <a:ea typeface="思源黑体 CN Medium" panose="020B0600000000000000" pitchFamily="34" charset="-122"/>
                <a:cs typeface="微软雅黑" panose="020B0503020204020204" charset="-122"/>
                <a:sym typeface="Arial" panose="020B0604020202020204" pitchFamily="34" charset="0"/>
              </a:rPr>
              <a:t>页的</a:t>
            </a:r>
            <a:r>
              <a:rPr lang="en-US" altLang="zh-CN" sz="2400" kern="0" dirty="0">
                <a:latin typeface="Arial" panose="020B0604020202020204" pitchFamily="34" charset="0"/>
                <a:ea typeface="思源黑体 CN Medium" panose="020B0600000000000000" pitchFamily="34" charset="-122"/>
                <a:cs typeface="微软雅黑" panose="020B0503020204020204" charset="-122"/>
                <a:sym typeface="Arial" panose="020B0604020202020204" pitchFamily="34" charset="0"/>
              </a:rPr>
              <a:t>“</a:t>
            </a:r>
            <a:r>
              <a:rPr lang="zh-CN" altLang="en-US" sz="2400" kern="0" dirty="0">
                <a:latin typeface="Arial" panose="020B0604020202020204" pitchFamily="34" charset="0"/>
                <a:ea typeface="思源黑体 CN Medium" panose="020B0600000000000000" pitchFamily="34" charset="-122"/>
                <a:cs typeface="微软雅黑" panose="020B0503020204020204" charset="-122"/>
                <a:sym typeface="Arial" panose="020B0604020202020204" pitchFamily="34" charset="0"/>
              </a:rPr>
              <a:t>常见的食物成分表”查找其中各含有哪些营养物质。</a:t>
            </a:r>
          </a:p>
          <a:p>
            <a:pPr>
              <a:lnSpc>
                <a:spcPct val="200000"/>
              </a:lnSpc>
            </a:pPr>
            <a:r>
              <a:rPr lang="zh-CN" altLang="en-US" sz="2400" kern="0" dirty="0">
                <a:latin typeface="Arial" panose="020B0604020202020204" pitchFamily="34" charset="0"/>
                <a:ea typeface="思源黑体 CN Medium" panose="020B0600000000000000" pitchFamily="34" charset="-122"/>
                <a:cs typeface="微软雅黑" panose="020B0503020204020204" charset="-122"/>
                <a:sym typeface="Arial" panose="020B0604020202020204" pitchFamily="34" charset="0"/>
              </a:rPr>
              <a:t>讨论：</a:t>
            </a:r>
          </a:p>
          <a:p>
            <a:pPr>
              <a:lnSpc>
                <a:spcPct val="200000"/>
              </a:lnSpc>
            </a:pPr>
            <a:r>
              <a:rPr lang="en-US" altLang="zh-CN" sz="2000" kern="0" dirty="0">
                <a:latin typeface="Arial" panose="020B0604020202020204" pitchFamily="34" charset="0"/>
                <a:ea typeface="思源黑体 CN Medium" panose="020B0600000000000000" pitchFamily="34" charset="-122"/>
                <a:cs typeface="微软雅黑" panose="020B0503020204020204" charset="-122"/>
                <a:sym typeface="Arial" panose="020B0604020202020204" pitchFamily="34" charset="0"/>
              </a:rPr>
              <a:t>1</a:t>
            </a:r>
            <a:r>
              <a:rPr lang="zh-CN" altLang="en-US" sz="2000" kern="0" dirty="0">
                <a:latin typeface="Arial" panose="020B0604020202020204" pitchFamily="34" charset="0"/>
                <a:ea typeface="思源黑体 CN Medium" panose="020B0600000000000000" pitchFamily="34" charset="-122"/>
                <a:cs typeface="微软雅黑" panose="020B0503020204020204" charset="-122"/>
                <a:sym typeface="Arial" panose="020B0604020202020204" pitchFamily="34" charset="0"/>
              </a:rPr>
              <a:t>、不同的食物所含的营养物质的种类和数量是否相同？</a:t>
            </a:r>
          </a:p>
          <a:p>
            <a:pPr>
              <a:lnSpc>
                <a:spcPct val="200000"/>
              </a:lnSpc>
            </a:pPr>
            <a:r>
              <a:rPr lang="en-US" altLang="zh-CN" sz="2000" kern="0" dirty="0">
                <a:latin typeface="Arial" panose="020B0604020202020204" pitchFamily="34" charset="0"/>
                <a:ea typeface="思源黑体 CN Medium" panose="020B0600000000000000" pitchFamily="34" charset="-122"/>
                <a:cs typeface="微软雅黑" panose="020B0503020204020204" charset="-122"/>
                <a:sym typeface="Arial" panose="020B0604020202020204" pitchFamily="34" charset="0"/>
              </a:rPr>
              <a:t>2</a:t>
            </a:r>
            <a:r>
              <a:rPr lang="zh-CN" altLang="en-US" sz="2000" kern="0" dirty="0">
                <a:latin typeface="Arial" panose="020B0604020202020204" pitchFamily="34" charset="0"/>
                <a:ea typeface="思源黑体 CN Medium" panose="020B0600000000000000" pitchFamily="34" charset="-122"/>
                <a:cs typeface="微软雅黑" panose="020B0503020204020204" charset="-122"/>
                <a:sym typeface="Arial" panose="020B0604020202020204" pitchFamily="34" charset="0"/>
              </a:rPr>
              <a:t>、食物中含有哪些营养物质呢？</a:t>
            </a:r>
          </a:p>
          <a:p>
            <a:pPr>
              <a:lnSpc>
                <a:spcPct val="200000"/>
              </a:lnSpc>
            </a:pPr>
            <a:r>
              <a:rPr lang="en-US" altLang="zh-CN" sz="2000" kern="0" dirty="0">
                <a:latin typeface="Arial" panose="020B0604020202020204" pitchFamily="34" charset="0"/>
                <a:ea typeface="思源黑体 CN Medium" panose="020B0600000000000000" pitchFamily="34" charset="-122"/>
                <a:cs typeface="微软雅黑" panose="020B0503020204020204" charset="-122"/>
                <a:sym typeface="Arial" panose="020B0604020202020204" pitchFamily="34" charset="0"/>
              </a:rPr>
              <a:t>3</a:t>
            </a:r>
            <a:r>
              <a:rPr lang="zh-CN" altLang="en-US" sz="2000" kern="0" dirty="0">
                <a:latin typeface="Arial" panose="020B0604020202020204" pitchFamily="34" charset="0"/>
                <a:ea typeface="思源黑体 CN Medium" panose="020B0600000000000000" pitchFamily="34" charset="-122"/>
                <a:cs typeface="微软雅黑" panose="020B0503020204020204" charset="-122"/>
                <a:sym typeface="Arial" panose="020B0604020202020204" pitchFamily="34" charset="0"/>
              </a:rPr>
              <a:t>、食物中的营养物质与人体细胞所含的物质和所需能量有什么关系？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222829" y="373743"/>
            <a:ext cx="18710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zh-CN" altLang="en-US" sz="3200" b="1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资料分析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4"/>
          <p:cNvSpPr/>
          <p:nvPr/>
        </p:nvSpPr>
        <p:spPr>
          <a:xfrm>
            <a:off x="692650" y="1279652"/>
            <a:ext cx="10076950" cy="610040"/>
          </a:xfrm>
          <a:prstGeom prst="rect">
            <a:avLst/>
          </a:prstGeom>
          <a:noFill/>
          <a:ln w="9525">
            <a:noFill/>
          </a:ln>
        </p:spPr>
        <p:txBody>
          <a:bodyPr wrap="square" lIns="92075" tIns="46038" rIns="92075" bIns="46038">
            <a:spAutoFit/>
          </a:bodyPr>
          <a:lstStyle/>
          <a:p>
            <a:pPr marL="457200" indent="-457200">
              <a:lnSpc>
                <a:spcPct val="140000"/>
              </a:lnSpc>
              <a:buFontTx/>
              <a:buAutoNum type="arabicPeriod"/>
            </a:pPr>
            <a:r>
              <a:rPr lang="zh-CN" altLang="en-US" sz="2400" kern="0" dirty="0">
                <a:latin typeface="Arial" panose="020B0604020202020204" pitchFamily="34" charset="0"/>
                <a:ea typeface="思源黑体 CN Medium" panose="020B0600000000000000" pitchFamily="34" charset="-122"/>
                <a:cs typeface="微软雅黑" panose="020B0503020204020204" charset="-122"/>
                <a:sym typeface="Arial" panose="020B0604020202020204" pitchFamily="34" charset="0"/>
              </a:rPr>
              <a:t>儿童易患佝偻病，是因为儿童正处在生长发育期更需要</a:t>
            </a:r>
            <a:r>
              <a:rPr lang="en-US" altLang="zh-CN" sz="2400" kern="0" dirty="0">
                <a:latin typeface="Arial" panose="020B0604020202020204" pitchFamily="34" charset="0"/>
                <a:ea typeface="思源黑体 CN Medium" panose="020B0600000000000000" pitchFamily="34" charset="-122"/>
                <a:cs typeface="微软雅黑" panose="020B0503020204020204" charset="-122"/>
                <a:sym typeface="Arial" panose="020B0604020202020204" pitchFamily="34" charset="0"/>
              </a:rPr>
              <a:t>____</a:t>
            </a:r>
            <a:r>
              <a:rPr lang="zh-CN" altLang="en-US" sz="2400" kern="0" dirty="0">
                <a:latin typeface="Arial" panose="020B0604020202020204" pitchFamily="34" charset="0"/>
                <a:ea typeface="思源黑体 CN Medium" panose="020B0600000000000000" pitchFamily="34" charset="-122"/>
                <a:cs typeface="微软雅黑" panose="020B0503020204020204" charset="-122"/>
                <a:sym typeface="Arial" panose="020B0604020202020204" pitchFamily="34" charset="0"/>
              </a:rPr>
              <a:t>。</a:t>
            </a:r>
          </a:p>
        </p:txBody>
      </p:sp>
      <p:sp>
        <p:nvSpPr>
          <p:cNvPr id="21507" name="Rectangle 5"/>
          <p:cNvSpPr/>
          <p:nvPr/>
        </p:nvSpPr>
        <p:spPr>
          <a:xfrm>
            <a:off x="692650" y="2142104"/>
            <a:ext cx="11302909" cy="503665"/>
          </a:xfrm>
          <a:prstGeom prst="rect">
            <a:avLst/>
          </a:prstGeom>
          <a:noFill/>
          <a:ln w="9525">
            <a:noFill/>
          </a:ln>
        </p:spPr>
        <p:txBody>
          <a:bodyPr wrap="square" lIns="92075" tIns="46038" rIns="92075" bIns="46038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 kern="0" dirty="0">
                <a:latin typeface="Arial" panose="020B0604020202020204" pitchFamily="34" charset="0"/>
                <a:ea typeface="思源黑体 CN Medium" panose="020B0600000000000000" pitchFamily="34" charset="-122"/>
                <a:cs typeface="微软雅黑" panose="020B0503020204020204" charset="-122"/>
                <a:sym typeface="Arial" panose="020B0604020202020204" pitchFamily="34" charset="0"/>
              </a:rPr>
              <a:t>2.</a:t>
            </a:r>
            <a:r>
              <a:rPr lang="zh-CN" altLang="en-US" sz="2400" kern="0" dirty="0">
                <a:latin typeface="Arial" panose="020B0604020202020204" pitchFamily="34" charset="0"/>
                <a:ea typeface="思源黑体 CN Medium" panose="020B0600000000000000" pitchFamily="34" charset="-122"/>
                <a:cs typeface="微软雅黑" panose="020B0503020204020204" charset="-122"/>
                <a:sym typeface="Arial" panose="020B0604020202020204" pitchFamily="34" charset="0"/>
              </a:rPr>
              <a:t>小红患了贫血，体内可能缺</a:t>
            </a:r>
            <a:r>
              <a:rPr lang="en-US" altLang="zh-CN" sz="2400" kern="0" dirty="0">
                <a:latin typeface="Arial" panose="020B0604020202020204" pitchFamily="34" charset="0"/>
                <a:ea typeface="思源黑体 CN Medium" panose="020B0600000000000000" pitchFamily="34" charset="-122"/>
                <a:cs typeface="微软雅黑" panose="020B0503020204020204" charset="-122"/>
                <a:sym typeface="Arial" panose="020B0604020202020204" pitchFamily="34" charset="0"/>
              </a:rPr>
              <a:t>___</a:t>
            </a:r>
            <a:r>
              <a:rPr lang="zh-CN" altLang="en-US" sz="2400" kern="0" dirty="0">
                <a:latin typeface="Arial" panose="020B0604020202020204" pitchFamily="34" charset="0"/>
                <a:ea typeface="思源黑体 CN Medium" panose="020B0600000000000000" pitchFamily="34" charset="-122"/>
                <a:cs typeface="微软雅黑" panose="020B0503020204020204" charset="-122"/>
                <a:sym typeface="Arial" panose="020B0604020202020204" pitchFamily="34" charset="0"/>
              </a:rPr>
              <a:t>，应多吃</a:t>
            </a:r>
            <a:r>
              <a:rPr lang="en-US" altLang="zh-CN" sz="2400" kern="0" dirty="0">
                <a:latin typeface="Arial" panose="020B0604020202020204" pitchFamily="34" charset="0"/>
                <a:ea typeface="思源黑体 CN Medium" panose="020B0600000000000000" pitchFamily="34" charset="-122"/>
                <a:cs typeface="微软雅黑" panose="020B0503020204020204" charset="-122"/>
                <a:sym typeface="Arial" panose="020B0604020202020204" pitchFamily="34" charset="0"/>
              </a:rPr>
              <a:t>___________</a:t>
            </a:r>
            <a:r>
              <a:rPr lang="zh-CN" altLang="en-US" sz="2400" kern="0" dirty="0">
                <a:latin typeface="Arial" panose="020B0604020202020204" pitchFamily="34" charset="0"/>
                <a:ea typeface="思源黑体 CN Medium" panose="020B0600000000000000" pitchFamily="34" charset="-122"/>
                <a:cs typeface="微软雅黑" panose="020B0503020204020204" charset="-122"/>
                <a:sym typeface="Arial" panose="020B0604020202020204" pitchFamily="34" charset="0"/>
              </a:rPr>
              <a:t>等食物。 </a:t>
            </a:r>
          </a:p>
        </p:txBody>
      </p:sp>
      <p:sp>
        <p:nvSpPr>
          <p:cNvPr id="21508" name="Rectangle 6"/>
          <p:cNvSpPr/>
          <p:nvPr/>
        </p:nvSpPr>
        <p:spPr>
          <a:xfrm>
            <a:off x="660400" y="3126724"/>
            <a:ext cx="10341565" cy="503665"/>
          </a:xfrm>
          <a:prstGeom prst="rect">
            <a:avLst/>
          </a:prstGeom>
          <a:noFill/>
          <a:ln w="9525">
            <a:noFill/>
          </a:ln>
        </p:spPr>
        <p:txBody>
          <a:bodyPr wrap="square" lIns="92075" tIns="46038" rIns="92075" bIns="46038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 kern="0" dirty="0">
                <a:latin typeface="Arial" panose="020B0604020202020204" pitchFamily="34" charset="0"/>
                <a:ea typeface="思源黑体 CN Medium" panose="020B0600000000000000" pitchFamily="34" charset="-122"/>
                <a:cs typeface="微软雅黑" panose="020B0503020204020204" charset="-122"/>
                <a:sym typeface="Arial" panose="020B0604020202020204" pitchFamily="34" charset="0"/>
              </a:rPr>
              <a:t>3.地方性甲状腺肿(大脖子病)是因缺___</a:t>
            </a:r>
            <a:r>
              <a:rPr lang="en-US" altLang="zh-CN" sz="2400" kern="0" dirty="0" err="1">
                <a:latin typeface="Arial" panose="020B0604020202020204" pitchFamily="34" charset="0"/>
                <a:ea typeface="思源黑体 CN Medium" panose="020B0600000000000000" pitchFamily="34" charset="-122"/>
                <a:cs typeface="微软雅黑" panose="020B0503020204020204" charset="-122"/>
                <a:sym typeface="Arial" panose="020B0604020202020204" pitchFamily="34" charset="0"/>
              </a:rPr>
              <a:t>引起，应多吃</a:t>
            </a:r>
            <a:r>
              <a:rPr lang="en-US" altLang="zh-CN" sz="2400" kern="0" dirty="0">
                <a:latin typeface="Arial" panose="020B0604020202020204" pitchFamily="34" charset="0"/>
                <a:ea typeface="思源黑体 CN Medium" panose="020B0600000000000000" pitchFamily="34" charset="-122"/>
                <a:cs typeface="微软雅黑" panose="020B0503020204020204" charset="-122"/>
                <a:sym typeface="Arial" panose="020B0604020202020204" pitchFamily="34" charset="0"/>
              </a:rPr>
              <a:t>___________等食物。 </a:t>
            </a:r>
          </a:p>
        </p:txBody>
      </p:sp>
      <p:sp>
        <p:nvSpPr>
          <p:cNvPr id="7177" name="Text Box 9"/>
          <p:cNvSpPr txBox="1"/>
          <p:nvPr/>
        </p:nvSpPr>
        <p:spPr>
          <a:xfrm>
            <a:off x="8646112" y="1345059"/>
            <a:ext cx="441146" cy="40011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钙</a:t>
            </a:r>
          </a:p>
        </p:txBody>
      </p:sp>
      <p:sp>
        <p:nvSpPr>
          <p:cNvPr id="7178" name="Text Box 10"/>
          <p:cNvSpPr txBox="1"/>
          <p:nvPr/>
        </p:nvSpPr>
        <p:spPr>
          <a:xfrm>
            <a:off x="4712108" y="2220799"/>
            <a:ext cx="441146" cy="40011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铁</a:t>
            </a:r>
          </a:p>
        </p:txBody>
      </p:sp>
      <p:sp>
        <p:nvSpPr>
          <p:cNvPr id="7179" name="Text Box 11"/>
          <p:cNvSpPr txBox="1"/>
          <p:nvPr/>
        </p:nvSpPr>
        <p:spPr>
          <a:xfrm>
            <a:off x="6758524" y="2184237"/>
            <a:ext cx="1210588" cy="40011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肝、红枣</a:t>
            </a:r>
          </a:p>
        </p:txBody>
      </p:sp>
      <p:sp>
        <p:nvSpPr>
          <p:cNvPr id="7180" name="Text Box 12"/>
          <p:cNvSpPr txBox="1"/>
          <p:nvPr/>
        </p:nvSpPr>
        <p:spPr>
          <a:xfrm>
            <a:off x="5538039" y="3194207"/>
            <a:ext cx="441146" cy="40011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碘</a:t>
            </a:r>
          </a:p>
        </p:txBody>
      </p:sp>
      <p:sp>
        <p:nvSpPr>
          <p:cNvPr id="7181" name="Text Box 13"/>
          <p:cNvSpPr txBox="1"/>
          <p:nvPr/>
        </p:nvSpPr>
        <p:spPr>
          <a:xfrm>
            <a:off x="8133151" y="3178501"/>
            <a:ext cx="1467068" cy="40011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海带、紫菜</a:t>
            </a:r>
          </a:p>
        </p:txBody>
      </p:sp>
      <p:sp>
        <p:nvSpPr>
          <p:cNvPr id="21515" name="Rectangle 16"/>
          <p:cNvSpPr/>
          <p:nvPr/>
        </p:nvSpPr>
        <p:spPr>
          <a:xfrm>
            <a:off x="660400" y="3882801"/>
            <a:ext cx="10631714" cy="1200971"/>
          </a:xfrm>
          <a:prstGeom prst="rect">
            <a:avLst/>
          </a:prstGeom>
          <a:noFill/>
          <a:ln w="9525">
            <a:noFill/>
          </a:ln>
        </p:spPr>
        <p:txBody>
          <a:bodyPr wrap="square" lIns="92075" tIns="46038" rIns="92075" bIns="46038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kern="0" dirty="0">
                <a:latin typeface="Arial" panose="020B0604020202020204" pitchFamily="34" charset="0"/>
                <a:ea typeface="思源黑体 CN Medium" panose="020B0600000000000000" pitchFamily="34" charset="-122"/>
                <a:cs typeface="微软雅黑" panose="020B0503020204020204" charset="-122"/>
                <a:sym typeface="Arial" panose="020B0604020202020204" pitchFamily="34" charset="0"/>
              </a:rPr>
              <a:t>4、男性，10岁患上了佝偻病，骨骼畸形生长，驼背，两腿弯曲，不能站直。</a:t>
            </a:r>
          </a:p>
          <a:p>
            <a:pPr>
              <a:lnSpc>
                <a:spcPct val="150000"/>
              </a:lnSpc>
            </a:pPr>
            <a:r>
              <a:rPr lang="en-US" altLang="zh-CN" sz="2400" kern="0" dirty="0">
                <a:latin typeface="Arial" panose="020B0604020202020204" pitchFamily="34" charset="0"/>
                <a:ea typeface="思源黑体 CN Medium" panose="020B0600000000000000" pitchFamily="34" charset="-122"/>
                <a:cs typeface="微软雅黑" panose="020B0503020204020204" charset="-122"/>
                <a:sym typeface="Arial" panose="020B0604020202020204" pitchFamily="34" charset="0"/>
              </a:rPr>
              <a:t> 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1222829" y="373743"/>
            <a:ext cx="31357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zh-CN" altLang="en-US" sz="3200" b="1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二、水和无机盐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7" grpId="0"/>
      <p:bldP spid="7178" grpId="0"/>
      <p:bldP spid="7179" grpId="0"/>
      <p:bldP spid="7180" grpId="0"/>
      <p:bldP spid="7181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/>
          <p:nvPr/>
        </p:nvSpPr>
        <p:spPr>
          <a:xfrm>
            <a:off x="660400" y="2298937"/>
            <a:ext cx="2951162" cy="42473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</a:pPr>
            <a:r>
              <a:rPr lang="zh-CN" altLang="en-US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作用大：</a:t>
            </a:r>
          </a:p>
        </p:txBody>
      </p:sp>
      <p:sp>
        <p:nvSpPr>
          <p:cNvPr id="30724" name="Rectangle 4"/>
          <p:cNvSpPr/>
          <p:nvPr/>
        </p:nvSpPr>
        <p:spPr>
          <a:xfrm>
            <a:off x="660400" y="1570336"/>
            <a:ext cx="8135937" cy="42473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</a:pPr>
            <a:r>
              <a:rPr lang="zh-CN" altLang="en-US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需要量小：（不是构成细胞的主要原料）</a:t>
            </a:r>
          </a:p>
        </p:txBody>
      </p:sp>
      <p:sp>
        <p:nvSpPr>
          <p:cNvPr id="30725" name="Rectangle 5"/>
          <p:cNvSpPr/>
          <p:nvPr/>
        </p:nvSpPr>
        <p:spPr>
          <a:xfrm>
            <a:off x="660400" y="3048857"/>
            <a:ext cx="2951162" cy="42473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</a:pPr>
            <a:r>
              <a:rPr lang="zh-CN" altLang="en-US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种类多：</a:t>
            </a:r>
          </a:p>
        </p:txBody>
      </p:sp>
      <p:sp>
        <p:nvSpPr>
          <p:cNvPr id="30728" name="Rectangle 8"/>
          <p:cNvSpPr/>
          <p:nvPr/>
        </p:nvSpPr>
        <p:spPr>
          <a:xfrm>
            <a:off x="2149703" y="2322750"/>
            <a:ext cx="5616575" cy="42473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</a:pPr>
            <a:r>
              <a:rPr lang="zh-CN" altLang="en-US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（调节代谢、抵抗疾病）</a:t>
            </a:r>
          </a:p>
        </p:txBody>
      </p:sp>
      <p:sp>
        <p:nvSpPr>
          <p:cNvPr id="30729" name="Rectangle 9"/>
          <p:cNvSpPr/>
          <p:nvPr/>
        </p:nvSpPr>
        <p:spPr>
          <a:xfrm>
            <a:off x="2149703" y="3072670"/>
            <a:ext cx="2736850" cy="424732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</a:pPr>
            <a:r>
              <a:rPr lang="zh-CN" altLang="en-US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（20多种）</a:t>
            </a:r>
          </a:p>
        </p:txBody>
      </p:sp>
      <p:pic>
        <p:nvPicPr>
          <p:cNvPr id="3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2958" y="3217163"/>
            <a:ext cx="3626758" cy="236424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  <a:headEnd/>
            <a:tailEnd/>
          </a:ln>
          <a:effectLst>
            <a:innerShdw blurRad="76200">
              <a:srgbClr val="000000"/>
            </a:innerShdw>
          </a:effectLst>
        </p:spPr>
      </p:pic>
      <p:sp>
        <p:nvSpPr>
          <p:cNvPr id="9" name="文本框 8"/>
          <p:cNvSpPr txBox="1"/>
          <p:nvPr/>
        </p:nvSpPr>
        <p:spPr>
          <a:xfrm>
            <a:off x="1222829" y="373743"/>
            <a:ext cx="22926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zh-CN" altLang="en-US" sz="3200" b="1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三、维生素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0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/>
      <p:bldP spid="30724" grpId="0"/>
      <p:bldP spid="30725" grpId="0"/>
      <p:bldP spid="30728" grpId="0"/>
      <p:bldP spid="3072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266" name="Group 2"/>
          <p:cNvGraphicFramePr>
            <a:graphicFrameLocks noGrp="1"/>
          </p:cNvGraphicFramePr>
          <p:nvPr>
            <p:ph idx="4294967295"/>
            <p:custDataLst>
              <p:tags r:id="rId1"/>
            </p:custDataLst>
          </p:nvPr>
        </p:nvGraphicFramePr>
        <p:xfrm>
          <a:off x="778330" y="1983747"/>
          <a:ext cx="10638972" cy="4123671"/>
        </p:xfrm>
        <a:graphic>
          <a:graphicData uri="http://schemas.openxmlformats.org/drawingml/2006/table">
            <a:tbl>
              <a:tblPr/>
              <a:tblGrid>
                <a:gridCol w="23262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512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734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8799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41272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维生素种类</a:t>
                      </a:r>
                    </a:p>
                  </a:txBody>
                  <a:tcPr marL="94275" marR="94275" marT="47137" marB="4713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500" b="0" i="0" u="none" strike="noStrike" cap="none" normalizeH="0" baseline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来源</a:t>
                      </a:r>
                    </a:p>
                  </a:txBody>
                  <a:tcPr marL="94275" marR="94275" marT="47137" marB="4713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500" b="0" i="0" u="none" strike="noStrike" cap="none" normalizeH="0" baseline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主要功能</a:t>
                      </a:r>
                    </a:p>
                  </a:txBody>
                  <a:tcPr marL="94275" marR="94275" marT="47137" marB="4713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500" b="0" i="0" u="none" strike="noStrike" cap="none" normalizeH="0" baseline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缺乏症</a:t>
                      </a:r>
                    </a:p>
                  </a:txBody>
                  <a:tcPr marL="94275" marR="94275" marT="47137" marB="4713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5939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500" b="0" i="0" u="none" strike="noStrike" cap="none" normalizeH="0" baseline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cs typeface="微软雅黑" panose="020B0503020204020204" charset="-122"/>
                          <a:sym typeface="Arial" panose="020B0604020202020204" pitchFamily="34" charset="0"/>
                        </a:rPr>
                        <a:t>维生素</a:t>
                      </a:r>
                      <a:r>
                        <a:rPr kumimoji="0" lang="en-US" altLang="zh-CN" sz="25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cs typeface="微软雅黑" panose="020B0503020204020204" charset="-122"/>
                          <a:sym typeface="Arial" panose="020B0604020202020204" pitchFamily="34" charset="0"/>
                        </a:rPr>
                        <a:t>A</a:t>
                      </a:r>
                    </a:p>
                  </a:txBody>
                  <a:tcPr marL="94275" marR="94275" marT="47137" marB="4713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500" b="0" i="0" u="none" strike="noStrike" cap="none" normalizeH="0" baseline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94275" marR="94275" marT="47137" marB="4713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500" b="0" i="0" u="none" strike="noStrike" cap="none" normalizeH="0" baseline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94275" marR="94275" marT="47137" marB="4713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500" b="0" i="0" u="none" strike="noStrike" cap="none" normalizeH="0" baseline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94275" marR="94275" marT="47137" marB="4713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7377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500" b="0" i="0" u="none" strike="noStrike" cap="none" normalizeH="0" baseline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cs typeface="微软雅黑" panose="020B0503020204020204" charset="-122"/>
                          <a:sym typeface="Arial" panose="020B0604020202020204" pitchFamily="34" charset="0"/>
                        </a:rPr>
                        <a:t>维生素</a:t>
                      </a:r>
                      <a:r>
                        <a:rPr kumimoji="0" lang="en-US" altLang="zh-CN" sz="25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cs typeface="微软雅黑" panose="020B0503020204020204" charset="-122"/>
                          <a:sym typeface="Arial" panose="020B0604020202020204" pitchFamily="34" charset="0"/>
                        </a:rPr>
                        <a:t>B</a:t>
                      </a:r>
                      <a:r>
                        <a:rPr kumimoji="0" lang="en-US" altLang="zh-CN" sz="2500" b="0" i="0" u="none" strike="noStrike" cap="none" normalizeH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cs typeface="微软雅黑" panose="020B0503020204020204" charset="-122"/>
                          <a:sym typeface="Arial" panose="020B0604020202020204" pitchFamily="34" charset="0"/>
                        </a:rPr>
                        <a:t>1</a:t>
                      </a:r>
                      <a:r>
                        <a:rPr kumimoji="0" lang="en-US" altLang="zh-CN" sz="2500" b="0" i="0" u="none" strike="noStrike" cap="none" normalizeH="0" baseline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cs typeface="微软雅黑" panose="020B0503020204020204" charset="-122"/>
                          <a:sym typeface="Arial" panose="020B0604020202020204" pitchFamily="34" charset="0"/>
                        </a:rPr>
                        <a:t> </a:t>
                      </a:r>
                    </a:p>
                  </a:txBody>
                  <a:tcPr marL="94275" marR="94275" marT="47137" marB="4713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500" b="0" i="0" u="none" strike="noStrike" cap="none" normalizeH="0" baseline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94275" marR="94275" marT="47137" marB="4713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500" b="0" i="0" u="none" strike="noStrike" cap="none" normalizeH="0" baseline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94275" marR="94275" marT="47137" marB="4713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500" b="0" i="0" u="none" strike="noStrike" cap="none" normalizeH="0" baseline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94275" marR="94275" marT="47137" marB="4713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7419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500" b="0" i="0" u="none" strike="noStrike" cap="none" normalizeH="0" baseline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cs typeface="微软雅黑" panose="020B0503020204020204" charset="-122"/>
                          <a:sym typeface="Arial" panose="020B0604020202020204" pitchFamily="34" charset="0"/>
                        </a:rPr>
                        <a:t>维生素</a:t>
                      </a:r>
                      <a:r>
                        <a:rPr kumimoji="0" lang="en-US" altLang="zh-CN" sz="25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cs typeface="微软雅黑" panose="020B0503020204020204" charset="-122"/>
                          <a:sym typeface="Arial" panose="020B0604020202020204" pitchFamily="34" charset="0"/>
                        </a:rPr>
                        <a:t>C</a:t>
                      </a:r>
                      <a:endParaRPr kumimoji="0" lang="en-US" altLang="zh-CN" sz="2500" b="0" i="0" u="none" strike="noStrike" cap="none" normalizeH="0" baseline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cs typeface="微软雅黑" panose="020B0503020204020204" charset="-122"/>
                        <a:sym typeface="Arial" panose="020B0604020202020204" pitchFamily="34" charset="0"/>
                      </a:endParaRPr>
                    </a:p>
                  </a:txBody>
                  <a:tcPr marL="94275" marR="94275" marT="47137" marB="4713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500" b="0" i="0" u="none" strike="noStrike" cap="none" normalizeH="0" baseline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94275" marR="94275" marT="47137" marB="4713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500" b="0" i="0" u="none" strike="noStrike" cap="none" normalizeH="0" baseline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94275" marR="94275" marT="47137" marB="4713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500" b="0" i="0" u="none" strike="noStrike" cap="none" normalizeH="0" baseline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94275" marR="94275" marT="47137" marB="4713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7503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500" b="0" i="0" u="none" strike="noStrike" cap="none" normalizeH="0" baseline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cs typeface="微软雅黑" panose="020B0503020204020204" charset="-122"/>
                          <a:sym typeface="Arial" panose="020B0604020202020204" pitchFamily="34" charset="0"/>
                        </a:rPr>
                        <a:t>维生素</a:t>
                      </a:r>
                      <a:r>
                        <a:rPr kumimoji="0" lang="en-US" altLang="zh-CN" sz="25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cs typeface="微软雅黑" panose="020B0503020204020204" charset="-122"/>
                          <a:sym typeface="Arial" panose="020B0604020202020204" pitchFamily="34" charset="0"/>
                        </a:rPr>
                        <a:t>D</a:t>
                      </a:r>
                      <a:endParaRPr kumimoji="0" lang="en-US" altLang="zh-CN" sz="2500" b="0" i="0" u="none" strike="noStrike" cap="none" normalizeH="0" baseline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cs typeface="微软雅黑" panose="020B0503020204020204" charset="-122"/>
                        <a:sym typeface="Arial" panose="020B0604020202020204" pitchFamily="34" charset="0"/>
                      </a:endParaRPr>
                    </a:p>
                  </a:txBody>
                  <a:tcPr marL="94275" marR="94275" marT="47137" marB="4713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500" b="0" i="0" u="none" strike="noStrike" cap="none" normalizeH="0" baseline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94275" marR="94275" marT="47137" marB="4713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500" b="0" i="0" u="none" strike="noStrike" cap="none" normalizeH="0" baseline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94275" marR="94275" marT="47137" marB="4713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500" b="0" i="0" u="none" strike="noStrike" cap="none" normalizeH="0" baseline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94275" marR="94275" marT="47137" marB="4713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6659" name="Rectangle 34"/>
          <p:cNvSpPr/>
          <p:nvPr/>
        </p:nvSpPr>
        <p:spPr>
          <a:xfrm>
            <a:off x="660400" y="1261400"/>
            <a:ext cx="2339102" cy="4616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常见维生素种类</a:t>
            </a:r>
          </a:p>
        </p:txBody>
      </p:sp>
      <p:sp>
        <p:nvSpPr>
          <p:cNvPr id="11299" name="Text Box 35"/>
          <p:cNvSpPr txBox="1"/>
          <p:nvPr/>
        </p:nvSpPr>
        <p:spPr>
          <a:xfrm>
            <a:off x="3515444" y="2596462"/>
            <a:ext cx="1727200" cy="9233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动物肝脏</a:t>
            </a:r>
          </a:p>
          <a:p>
            <a:r>
              <a:rPr lang="zh-CN" altLang="en-US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胡萝卜</a:t>
            </a:r>
          </a:p>
          <a:p>
            <a:r>
              <a:rPr lang="zh-CN" altLang="en-US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黄玉米等</a:t>
            </a:r>
          </a:p>
        </p:txBody>
      </p:sp>
      <p:sp>
        <p:nvSpPr>
          <p:cNvPr id="11300" name="Text Box 36"/>
          <p:cNvSpPr txBox="1"/>
          <p:nvPr/>
        </p:nvSpPr>
        <p:spPr>
          <a:xfrm>
            <a:off x="5939373" y="2745492"/>
            <a:ext cx="2808287" cy="646331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促进人体正常发育，增强抵抗力，维持正常视力</a:t>
            </a:r>
          </a:p>
        </p:txBody>
      </p:sp>
      <p:sp>
        <p:nvSpPr>
          <p:cNvPr id="11301" name="Text Box 37"/>
          <p:cNvSpPr txBox="1"/>
          <p:nvPr/>
        </p:nvSpPr>
        <p:spPr>
          <a:xfrm>
            <a:off x="9244260" y="2732777"/>
            <a:ext cx="1727200" cy="646331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皮肤粗糙</a:t>
            </a:r>
          </a:p>
          <a:p>
            <a:r>
              <a:rPr lang="zh-CN" altLang="en-US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夜盲症</a:t>
            </a:r>
          </a:p>
        </p:txBody>
      </p:sp>
      <p:sp>
        <p:nvSpPr>
          <p:cNvPr id="11302" name="Text Box 38"/>
          <p:cNvSpPr txBox="1"/>
          <p:nvPr/>
        </p:nvSpPr>
        <p:spPr>
          <a:xfrm>
            <a:off x="3515444" y="3492140"/>
            <a:ext cx="1871662" cy="9233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牛肉、肾脏</a:t>
            </a:r>
          </a:p>
          <a:p>
            <a:r>
              <a:rPr lang="zh-CN" altLang="en-US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豆类的外皮谷物的胚芽</a:t>
            </a:r>
          </a:p>
        </p:txBody>
      </p:sp>
      <p:sp>
        <p:nvSpPr>
          <p:cNvPr id="11303" name="Text Box 39"/>
          <p:cNvSpPr txBox="1"/>
          <p:nvPr/>
        </p:nvSpPr>
        <p:spPr>
          <a:xfrm>
            <a:off x="5939373" y="3519792"/>
            <a:ext cx="2665412" cy="646331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维持人体新陈代谢和神经系统的正常生理功能</a:t>
            </a:r>
          </a:p>
        </p:txBody>
      </p:sp>
      <p:sp>
        <p:nvSpPr>
          <p:cNvPr id="11304" name="Text Box 40"/>
          <p:cNvSpPr txBox="1"/>
          <p:nvPr/>
        </p:nvSpPr>
        <p:spPr>
          <a:xfrm>
            <a:off x="9244260" y="3656198"/>
            <a:ext cx="2124075" cy="646331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神经炎、脚气病、食欲不振消化不良</a:t>
            </a:r>
          </a:p>
        </p:txBody>
      </p:sp>
      <p:sp>
        <p:nvSpPr>
          <p:cNvPr id="11305" name="Text Box 41"/>
          <p:cNvSpPr txBox="1"/>
          <p:nvPr/>
        </p:nvSpPr>
        <p:spPr>
          <a:xfrm>
            <a:off x="3515444" y="4507259"/>
            <a:ext cx="1871662" cy="646331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番茄、青椒菠菜、青瓜柑桔</a:t>
            </a:r>
            <a:endParaRPr lang="zh-CN" altLang="en-US" kern="0" dirty="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  <a:hlinkClick r:id="" action="ppaction://noaction"/>
            </a:endParaRPr>
          </a:p>
        </p:txBody>
      </p:sp>
      <p:sp>
        <p:nvSpPr>
          <p:cNvPr id="11306" name="Text Box 42"/>
          <p:cNvSpPr txBox="1"/>
          <p:nvPr/>
        </p:nvSpPr>
        <p:spPr>
          <a:xfrm>
            <a:off x="5939373" y="4476481"/>
            <a:ext cx="2592387" cy="646331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维持人体新陈代谢，增强抵抗力</a:t>
            </a:r>
          </a:p>
        </p:txBody>
      </p:sp>
      <p:sp>
        <p:nvSpPr>
          <p:cNvPr id="11307" name="Text Box 43"/>
          <p:cNvSpPr txBox="1"/>
          <p:nvPr/>
        </p:nvSpPr>
        <p:spPr>
          <a:xfrm>
            <a:off x="9244260" y="4469797"/>
            <a:ext cx="1979612" cy="646331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坏血病</a:t>
            </a:r>
          </a:p>
          <a:p>
            <a:r>
              <a:rPr lang="zh-CN" altLang="en-US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抵抗力低下</a:t>
            </a:r>
          </a:p>
        </p:txBody>
      </p:sp>
      <p:sp>
        <p:nvSpPr>
          <p:cNvPr id="11308" name="Text Box 44"/>
          <p:cNvSpPr txBox="1"/>
          <p:nvPr/>
        </p:nvSpPr>
        <p:spPr>
          <a:xfrm>
            <a:off x="3515444" y="5282286"/>
            <a:ext cx="1727200" cy="646331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动物肝脏</a:t>
            </a:r>
          </a:p>
          <a:p>
            <a:r>
              <a:rPr lang="zh-CN" altLang="en-US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蛋黄等</a:t>
            </a:r>
          </a:p>
        </p:txBody>
      </p:sp>
      <p:sp>
        <p:nvSpPr>
          <p:cNvPr id="11309" name="Text Box 45"/>
          <p:cNvSpPr txBox="1"/>
          <p:nvPr/>
        </p:nvSpPr>
        <p:spPr>
          <a:xfrm>
            <a:off x="5939373" y="5433170"/>
            <a:ext cx="2519362" cy="646331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促进钙、</a:t>
            </a:r>
            <a:r>
              <a:rPr lang="zh-CN" altLang="en-US" kern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磷吸收和骨骼</a:t>
            </a:r>
            <a:r>
              <a:rPr lang="zh-CN" altLang="en-US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发育</a:t>
            </a:r>
          </a:p>
        </p:txBody>
      </p:sp>
      <p:sp>
        <p:nvSpPr>
          <p:cNvPr id="11310" name="Text Box 46"/>
          <p:cNvSpPr txBox="1"/>
          <p:nvPr/>
        </p:nvSpPr>
        <p:spPr>
          <a:xfrm>
            <a:off x="9244260" y="5431226"/>
            <a:ext cx="1979612" cy="646331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佝偻病、骨质疏松症等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1222829" y="373743"/>
            <a:ext cx="22926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zh-CN" altLang="en-US" sz="3200" b="1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三、维生素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3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3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3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3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3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3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3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3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3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3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3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13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13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13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13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99" grpId="0"/>
      <p:bldP spid="11300" grpId="0"/>
      <p:bldP spid="11301" grpId="0"/>
      <p:bldP spid="11302" grpId="0"/>
      <p:bldP spid="11303" grpId="0"/>
      <p:bldP spid="11304" grpId="0"/>
      <p:bldP spid="11305" grpId="0"/>
      <p:bldP spid="11306" grpId="0"/>
      <p:bldP spid="11307" grpId="0"/>
      <p:bldP spid="11308" grpId="0"/>
      <p:bldP spid="11309" grpId="0"/>
      <p:bldP spid="1131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/>
          <p:cNvSpPr txBox="1"/>
          <p:nvPr/>
        </p:nvSpPr>
        <p:spPr>
          <a:xfrm>
            <a:off x="678361" y="1193264"/>
            <a:ext cx="11224532" cy="517064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kern="0" dirty="0">
                <a:latin typeface="Arial" panose="020B0604020202020204" pitchFamily="34" charset="0"/>
                <a:ea typeface="思源黑体 CN Medium" panose="020B0600000000000000" pitchFamily="34" charset="-122"/>
                <a:cs typeface="微软雅黑" panose="020B0503020204020204" charset="-122"/>
                <a:sym typeface="Arial" panose="020B0604020202020204" pitchFamily="34" charset="0"/>
              </a:rPr>
              <a:t>病人</a:t>
            </a:r>
            <a:r>
              <a:rPr lang="en-US" altLang="zh-CN" sz="2000" kern="0" dirty="0">
                <a:latin typeface="Arial" panose="020B0604020202020204" pitchFamily="34" charset="0"/>
                <a:ea typeface="思源黑体 CN Medium" panose="020B0600000000000000" pitchFamily="34" charset="-122"/>
                <a:cs typeface="微软雅黑" panose="020B0503020204020204" charset="-122"/>
                <a:sym typeface="Arial" panose="020B0604020202020204" pitchFamily="34" charset="0"/>
              </a:rPr>
              <a:t>1</a:t>
            </a:r>
            <a:r>
              <a:rPr lang="zh-CN" altLang="en-US" sz="2000" kern="0" dirty="0">
                <a:latin typeface="Arial" panose="020B0604020202020204" pitchFamily="34" charset="0"/>
                <a:ea typeface="思源黑体 CN Medium" panose="020B0600000000000000" pitchFamily="34" charset="-122"/>
                <a:cs typeface="微软雅黑" panose="020B0503020204020204" charset="-122"/>
                <a:sym typeface="Arial" panose="020B0604020202020204" pitchFamily="34" charset="0"/>
              </a:rPr>
              <a:t>：女性，</a:t>
            </a:r>
            <a:r>
              <a:rPr lang="en-US" altLang="zh-CN" sz="2000" kern="0" dirty="0">
                <a:latin typeface="Arial" panose="020B0604020202020204" pitchFamily="34" charset="0"/>
                <a:ea typeface="思源黑体 CN Medium" panose="020B0600000000000000" pitchFamily="34" charset="-122"/>
                <a:cs typeface="微软雅黑" panose="020B0503020204020204" charset="-122"/>
                <a:sym typeface="Arial" panose="020B0604020202020204" pitchFamily="34" charset="0"/>
              </a:rPr>
              <a:t>17</a:t>
            </a:r>
            <a:r>
              <a:rPr lang="zh-CN" altLang="en-US" sz="2000" kern="0" dirty="0">
                <a:latin typeface="Arial" panose="020B0604020202020204" pitchFamily="34" charset="0"/>
                <a:ea typeface="思源黑体 CN Medium" panose="020B0600000000000000" pitchFamily="34" charset="-122"/>
                <a:cs typeface="微软雅黑" panose="020B0503020204020204" charset="-122"/>
                <a:sym typeface="Arial" panose="020B0604020202020204" pitchFamily="34" charset="0"/>
              </a:rPr>
              <a:t>岁</a:t>
            </a:r>
          </a:p>
          <a:p>
            <a:pPr>
              <a:lnSpc>
                <a:spcPct val="150000"/>
              </a:lnSpc>
            </a:pPr>
            <a:r>
              <a:rPr lang="zh-CN" altLang="en-US" sz="2000" kern="0" dirty="0">
                <a:latin typeface="Arial" panose="020B0604020202020204" pitchFamily="34" charset="0"/>
                <a:ea typeface="思源黑体 CN Medium" panose="020B0600000000000000" pitchFamily="34" charset="-122"/>
                <a:cs typeface="微软雅黑" panose="020B0503020204020204" charset="-122"/>
                <a:sym typeface="Arial" panose="020B0604020202020204" pitchFamily="34" charset="0"/>
              </a:rPr>
              <a:t>一到傍晚时分就总是看不清楚东西。是</a:t>
            </a:r>
          </a:p>
          <a:p>
            <a:pPr>
              <a:lnSpc>
                <a:spcPct val="150000"/>
              </a:lnSpc>
            </a:pPr>
            <a:r>
              <a:rPr lang="zh-CN" altLang="en-US" sz="2000" kern="0" dirty="0">
                <a:latin typeface="Arial" panose="020B0604020202020204" pitchFamily="34" charset="0"/>
                <a:ea typeface="思源黑体 CN Medium" panose="020B0600000000000000" pitchFamily="34" charset="-122"/>
                <a:cs typeface="微软雅黑" panose="020B0503020204020204" charset="-122"/>
                <a:sym typeface="Arial" panose="020B0604020202020204" pitchFamily="34" charset="0"/>
              </a:rPr>
              <a:t> 病人</a:t>
            </a:r>
            <a:r>
              <a:rPr lang="en-US" altLang="zh-CN" sz="2000" kern="0" dirty="0">
                <a:latin typeface="Arial" panose="020B0604020202020204" pitchFamily="34" charset="0"/>
                <a:ea typeface="思源黑体 CN Medium" panose="020B0600000000000000" pitchFamily="34" charset="-122"/>
                <a:cs typeface="微软雅黑" panose="020B0503020204020204" charset="-122"/>
                <a:sym typeface="Arial" panose="020B0604020202020204" pitchFamily="34" charset="0"/>
              </a:rPr>
              <a:t>2</a:t>
            </a:r>
            <a:r>
              <a:rPr lang="zh-CN" altLang="en-US" sz="2000" kern="0" dirty="0">
                <a:latin typeface="Arial" panose="020B0604020202020204" pitchFamily="34" charset="0"/>
                <a:ea typeface="思源黑体 CN Medium" panose="020B0600000000000000" pitchFamily="34" charset="-122"/>
                <a:cs typeface="微软雅黑" panose="020B0503020204020204" charset="-122"/>
                <a:sym typeface="Arial" panose="020B0604020202020204" pitchFamily="34" charset="0"/>
              </a:rPr>
              <a:t>：男性，</a:t>
            </a:r>
            <a:r>
              <a:rPr lang="en-US" altLang="zh-CN" sz="2000" kern="0" dirty="0">
                <a:latin typeface="Arial" panose="020B0604020202020204" pitchFamily="34" charset="0"/>
                <a:ea typeface="思源黑体 CN Medium" panose="020B0600000000000000" pitchFamily="34" charset="-122"/>
                <a:cs typeface="微软雅黑" panose="020B0503020204020204" charset="-122"/>
                <a:sym typeface="Arial" panose="020B0604020202020204" pitchFamily="34" charset="0"/>
              </a:rPr>
              <a:t>14</a:t>
            </a:r>
            <a:r>
              <a:rPr lang="zh-CN" altLang="en-US" sz="2000" kern="0" dirty="0">
                <a:latin typeface="Arial" panose="020B0604020202020204" pitchFamily="34" charset="0"/>
                <a:ea typeface="思源黑体 CN Medium" panose="020B0600000000000000" pitchFamily="34" charset="-122"/>
                <a:cs typeface="微软雅黑" panose="020B0503020204020204" charset="-122"/>
                <a:sym typeface="Arial" panose="020B0604020202020204" pitchFamily="34" charset="0"/>
              </a:rPr>
              <a:t>岁</a:t>
            </a:r>
          </a:p>
          <a:p>
            <a:pPr>
              <a:lnSpc>
                <a:spcPct val="150000"/>
              </a:lnSpc>
            </a:pPr>
            <a:r>
              <a:rPr lang="zh-CN" altLang="en-US" sz="2000" kern="0" dirty="0">
                <a:latin typeface="Arial" panose="020B0604020202020204" pitchFamily="34" charset="0"/>
                <a:ea typeface="思源黑体 CN Medium" panose="020B0600000000000000" pitchFamily="34" charset="-122"/>
                <a:cs typeface="微软雅黑" panose="020B0503020204020204" charset="-122"/>
                <a:sym typeface="Arial" panose="020B0604020202020204" pitchFamily="34" charset="0"/>
              </a:rPr>
              <a:t>每次刷牙的时候，牙龈很容易流血，还感觉到牙齿松动和关节胀痛。经医生诊断为是患上</a:t>
            </a:r>
          </a:p>
          <a:p>
            <a:pPr>
              <a:lnSpc>
                <a:spcPct val="150000"/>
              </a:lnSpc>
            </a:pPr>
            <a:r>
              <a:rPr lang="zh-CN" altLang="en-US" sz="2000" kern="0" dirty="0">
                <a:latin typeface="Arial" panose="020B0604020202020204" pitchFamily="34" charset="0"/>
                <a:ea typeface="思源黑体 CN Medium" panose="020B0600000000000000" pitchFamily="34" charset="-122"/>
                <a:cs typeface="微软雅黑" panose="020B0503020204020204" charset="-122"/>
                <a:sym typeface="Arial" panose="020B0604020202020204" pitchFamily="34" charset="0"/>
              </a:rPr>
              <a:t>病人</a:t>
            </a:r>
            <a:r>
              <a:rPr lang="en-US" altLang="zh-CN" sz="2000" kern="0" dirty="0">
                <a:latin typeface="Arial" panose="020B0604020202020204" pitchFamily="34" charset="0"/>
                <a:ea typeface="思源黑体 CN Medium" panose="020B0600000000000000" pitchFamily="34" charset="-122"/>
                <a:cs typeface="微软雅黑" panose="020B0503020204020204" charset="-122"/>
                <a:sym typeface="Arial" panose="020B0604020202020204" pitchFamily="34" charset="0"/>
              </a:rPr>
              <a:t>3</a:t>
            </a:r>
            <a:r>
              <a:rPr lang="zh-CN" altLang="en-US" sz="2000" kern="0" dirty="0">
                <a:latin typeface="Arial" panose="020B0604020202020204" pitchFamily="34" charset="0"/>
                <a:ea typeface="思源黑体 CN Medium" panose="020B0600000000000000" pitchFamily="34" charset="-122"/>
                <a:cs typeface="微软雅黑" panose="020B0503020204020204" charset="-122"/>
                <a:sym typeface="Arial" panose="020B0604020202020204" pitchFamily="34" charset="0"/>
              </a:rPr>
              <a:t>：男性，</a:t>
            </a:r>
            <a:r>
              <a:rPr lang="en-US" altLang="zh-CN" sz="2000" kern="0" dirty="0">
                <a:latin typeface="Arial" panose="020B0604020202020204" pitchFamily="34" charset="0"/>
                <a:ea typeface="思源黑体 CN Medium" panose="020B0600000000000000" pitchFamily="34" charset="-122"/>
                <a:cs typeface="微软雅黑" panose="020B0503020204020204" charset="-122"/>
                <a:sym typeface="Arial" panose="020B0604020202020204" pitchFamily="34" charset="0"/>
              </a:rPr>
              <a:t>30</a:t>
            </a:r>
            <a:r>
              <a:rPr lang="zh-CN" altLang="en-US" sz="2000" kern="0" dirty="0">
                <a:latin typeface="Arial" panose="020B0604020202020204" pitchFamily="34" charset="0"/>
                <a:ea typeface="思源黑体 CN Medium" panose="020B0600000000000000" pitchFamily="34" charset="-122"/>
                <a:cs typeface="微软雅黑" panose="020B0503020204020204" charset="-122"/>
                <a:sym typeface="Arial" panose="020B0604020202020204" pitchFamily="34" charset="0"/>
              </a:rPr>
              <a:t>岁</a:t>
            </a:r>
          </a:p>
          <a:p>
            <a:pPr>
              <a:lnSpc>
                <a:spcPct val="150000"/>
              </a:lnSpc>
            </a:pPr>
            <a:r>
              <a:rPr lang="zh-CN" altLang="en-US" sz="2000" kern="0" dirty="0">
                <a:latin typeface="Arial" panose="020B0604020202020204" pitchFamily="34" charset="0"/>
                <a:ea typeface="思源黑体 CN Medium" panose="020B0600000000000000" pitchFamily="34" charset="-122"/>
                <a:cs typeface="微软雅黑" panose="020B0503020204020204" charset="-122"/>
                <a:sym typeface="Arial" panose="020B0604020202020204" pitchFamily="34" charset="0"/>
              </a:rPr>
              <a:t>经常吃不下饭，两脚软弱无力。脚肿大、脚上的皮肤枯燥，有些地方出现溃烂。医生确诊为</a:t>
            </a:r>
          </a:p>
          <a:p>
            <a:pPr>
              <a:lnSpc>
                <a:spcPct val="150000"/>
              </a:lnSpc>
            </a:pPr>
            <a:r>
              <a:rPr lang="zh-CN" altLang="en-US" sz="2000" kern="0" dirty="0">
                <a:latin typeface="Arial" panose="020B0604020202020204" pitchFamily="34" charset="0"/>
                <a:ea typeface="思源黑体 CN Medium" panose="020B0600000000000000" pitchFamily="34" charset="-122"/>
                <a:cs typeface="微软雅黑" panose="020B0503020204020204" charset="-122"/>
                <a:sym typeface="Arial" panose="020B0604020202020204" pitchFamily="34" charset="0"/>
              </a:rPr>
              <a:t>病人</a:t>
            </a:r>
            <a:r>
              <a:rPr lang="en-US" altLang="zh-CN" sz="2000" kern="0" dirty="0">
                <a:latin typeface="Arial" panose="020B0604020202020204" pitchFamily="34" charset="0"/>
                <a:ea typeface="思源黑体 CN Medium" panose="020B0600000000000000" pitchFamily="34" charset="-122"/>
                <a:cs typeface="微软雅黑" panose="020B0503020204020204" charset="-122"/>
                <a:sym typeface="Arial" panose="020B0604020202020204" pitchFamily="34" charset="0"/>
              </a:rPr>
              <a:t>4</a:t>
            </a:r>
            <a:r>
              <a:rPr lang="zh-CN" altLang="en-US" sz="2000" kern="0" dirty="0">
                <a:latin typeface="Arial" panose="020B0604020202020204" pitchFamily="34" charset="0"/>
                <a:ea typeface="思源黑体 CN Medium" panose="020B0600000000000000" pitchFamily="34" charset="-122"/>
                <a:cs typeface="微软雅黑" panose="020B0503020204020204" charset="-122"/>
                <a:sym typeface="Arial" panose="020B0604020202020204" pitchFamily="34" charset="0"/>
              </a:rPr>
              <a:t>：女性，</a:t>
            </a:r>
            <a:r>
              <a:rPr lang="en-US" altLang="zh-CN" sz="2000" kern="0" dirty="0">
                <a:latin typeface="Arial" panose="020B0604020202020204" pitchFamily="34" charset="0"/>
                <a:ea typeface="思源黑体 CN Medium" panose="020B0600000000000000" pitchFamily="34" charset="-122"/>
                <a:cs typeface="微软雅黑" panose="020B0503020204020204" charset="-122"/>
                <a:sym typeface="Arial" panose="020B0604020202020204" pitchFamily="34" charset="0"/>
              </a:rPr>
              <a:t>55</a:t>
            </a:r>
            <a:r>
              <a:rPr lang="zh-CN" altLang="en-US" sz="2000" kern="0" dirty="0">
                <a:latin typeface="Arial" panose="020B0604020202020204" pitchFamily="34" charset="0"/>
                <a:ea typeface="思源黑体 CN Medium" panose="020B0600000000000000" pitchFamily="34" charset="-122"/>
                <a:cs typeface="微软雅黑" panose="020B0503020204020204" charset="-122"/>
                <a:sym typeface="Arial" panose="020B0604020202020204" pitchFamily="34" charset="0"/>
              </a:rPr>
              <a:t>岁</a:t>
            </a:r>
          </a:p>
          <a:p>
            <a:pPr>
              <a:lnSpc>
                <a:spcPct val="150000"/>
              </a:lnSpc>
            </a:pPr>
            <a:r>
              <a:rPr lang="zh-CN" altLang="en-US" sz="2000" kern="0" dirty="0">
                <a:latin typeface="Arial" panose="020B0604020202020204" pitchFamily="34" charset="0"/>
                <a:ea typeface="思源黑体 CN Medium" panose="020B0600000000000000" pitchFamily="34" charset="-122"/>
                <a:cs typeface="微软雅黑" panose="020B0503020204020204" charset="-122"/>
                <a:sym typeface="Arial" panose="020B0604020202020204" pitchFamily="34" charset="0"/>
              </a:rPr>
              <a:t>容易疲劳，腰酸背疼，浑身乏力，去年曾经发生骨折受伤。医生诊断为</a:t>
            </a:r>
          </a:p>
          <a:p>
            <a:pPr>
              <a:lnSpc>
                <a:spcPct val="150000"/>
              </a:lnSpc>
            </a:pPr>
            <a:r>
              <a:rPr lang="zh-CN" altLang="en-US" sz="2000" kern="0" dirty="0">
                <a:latin typeface="Arial" panose="020B0604020202020204" pitchFamily="34" charset="0"/>
                <a:ea typeface="思源黑体 CN Medium" panose="020B0600000000000000" pitchFamily="34" charset="-122"/>
                <a:cs typeface="微软雅黑" panose="020B0503020204020204" charset="-122"/>
                <a:sym typeface="Arial" panose="020B0604020202020204" pitchFamily="34" charset="0"/>
              </a:rPr>
              <a:t> 病人</a:t>
            </a:r>
            <a:r>
              <a:rPr lang="en-US" altLang="zh-CN" sz="2000" kern="0" dirty="0">
                <a:latin typeface="Arial" panose="020B0604020202020204" pitchFamily="34" charset="0"/>
                <a:ea typeface="思源黑体 CN Medium" panose="020B0600000000000000" pitchFamily="34" charset="-122"/>
                <a:cs typeface="微软雅黑" panose="020B0503020204020204" charset="-122"/>
                <a:sym typeface="Arial" panose="020B0604020202020204" pitchFamily="34" charset="0"/>
              </a:rPr>
              <a:t>5</a:t>
            </a:r>
            <a:r>
              <a:rPr lang="zh-CN" altLang="en-US" sz="2000" kern="0" dirty="0">
                <a:latin typeface="Arial" panose="020B0604020202020204" pitchFamily="34" charset="0"/>
                <a:ea typeface="思源黑体 CN Medium" panose="020B0600000000000000" pitchFamily="34" charset="-122"/>
                <a:cs typeface="微软雅黑" panose="020B0503020204020204" charset="-122"/>
                <a:sym typeface="Arial" panose="020B0604020202020204" pitchFamily="34" charset="0"/>
              </a:rPr>
              <a:t>：男性，</a:t>
            </a:r>
            <a:r>
              <a:rPr lang="en-US" altLang="zh-CN" sz="2000" kern="0" dirty="0">
                <a:latin typeface="Arial" panose="020B0604020202020204" pitchFamily="34" charset="0"/>
                <a:ea typeface="思源黑体 CN Medium" panose="020B0600000000000000" pitchFamily="34" charset="-122"/>
                <a:cs typeface="微软雅黑" panose="020B0503020204020204" charset="-122"/>
                <a:sym typeface="Arial" panose="020B0604020202020204" pitchFamily="34" charset="0"/>
              </a:rPr>
              <a:t>14</a:t>
            </a:r>
            <a:r>
              <a:rPr lang="zh-CN" altLang="en-US" sz="2000" kern="0" dirty="0">
                <a:latin typeface="Arial" panose="020B0604020202020204" pitchFamily="34" charset="0"/>
                <a:ea typeface="思源黑体 CN Medium" panose="020B0600000000000000" pitchFamily="34" charset="-122"/>
                <a:cs typeface="微软雅黑" panose="020B0503020204020204" charset="-122"/>
                <a:sym typeface="Arial" panose="020B0604020202020204" pitchFamily="34" charset="0"/>
              </a:rPr>
              <a:t>岁</a:t>
            </a:r>
          </a:p>
          <a:p>
            <a:pPr>
              <a:lnSpc>
                <a:spcPct val="150000"/>
              </a:lnSpc>
            </a:pPr>
            <a:r>
              <a:rPr lang="zh-CN" altLang="en-US" sz="2000" kern="0" dirty="0">
                <a:latin typeface="Arial" panose="020B0604020202020204" pitchFamily="34" charset="0"/>
                <a:ea typeface="思源黑体 CN Medium" panose="020B0600000000000000" pitchFamily="34" charset="-122"/>
                <a:cs typeface="微软雅黑" panose="020B0503020204020204" charset="-122"/>
                <a:sym typeface="Arial" panose="020B0604020202020204" pitchFamily="34" charset="0"/>
              </a:rPr>
              <a:t>长期食用精米、 精面</a:t>
            </a:r>
            <a:r>
              <a:rPr lang="en-US" altLang="zh-CN" sz="2000" kern="0" dirty="0">
                <a:latin typeface="Arial" panose="020B0604020202020204" pitchFamily="34" charset="0"/>
                <a:ea typeface="思源黑体 CN Medium" panose="020B0600000000000000" pitchFamily="34" charset="-122"/>
                <a:cs typeface="微软雅黑" panose="020B0503020204020204" charset="-122"/>
                <a:sym typeface="Arial" panose="020B0604020202020204" pitchFamily="34" charset="0"/>
              </a:rPr>
              <a:t>,</a:t>
            </a:r>
            <a:r>
              <a:rPr lang="zh-CN" altLang="en-US" sz="2000" kern="0" dirty="0">
                <a:latin typeface="Arial" panose="020B0604020202020204" pitchFamily="34" charset="0"/>
                <a:ea typeface="思源黑体 CN Medium" panose="020B0600000000000000" pitchFamily="34" charset="-122"/>
                <a:cs typeface="微软雅黑" panose="020B0503020204020204" charset="-122"/>
                <a:sym typeface="Arial" panose="020B0604020202020204" pitchFamily="34" charset="0"/>
              </a:rPr>
              <a:t>导致唇和</a:t>
            </a:r>
          </a:p>
          <a:p>
            <a:pPr>
              <a:lnSpc>
                <a:spcPct val="150000"/>
              </a:lnSpc>
            </a:pPr>
            <a:r>
              <a:rPr lang="zh-CN" altLang="en-US" sz="2000" kern="0" dirty="0">
                <a:latin typeface="Arial" panose="020B0604020202020204" pitchFamily="34" charset="0"/>
                <a:ea typeface="思源黑体 CN Medium" panose="020B0600000000000000" pitchFamily="34" charset="-122"/>
                <a:cs typeface="微软雅黑" panose="020B0503020204020204" charset="-122"/>
                <a:sym typeface="Arial" panose="020B0604020202020204" pitchFamily="34" charset="0"/>
              </a:rPr>
              <a:t> </a:t>
            </a:r>
          </a:p>
        </p:txBody>
      </p:sp>
      <p:sp>
        <p:nvSpPr>
          <p:cNvPr id="25603" name="Rectangle 3"/>
          <p:cNvSpPr/>
          <p:nvPr/>
        </p:nvSpPr>
        <p:spPr>
          <a:xfrm>
            <a:off x="348342" y="5796473"/>
            <a:ext cx="9268460" cy="446790"/>
          </a:xfrm>
          <a:prstGeom prst="rect">
            <a:avLst/>
          </a:prstGeom>
          <a:noFill/>
          <a:ln w="9525">
            <a:noFill/>
          </a:ln>
        </p:spPr>
        <p:txBody>
          <a:bodyPr wrap="square" lIns="92075" tIns="46038" rIns="92075" bIns="46038"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 sz="2000" kern="0" dirty="0">
                <a:latin typeface="Arial" panose="020B0604020202020204" pitchFamily="34" charset="0"/>
                <a:ea typeface="思源黑体 CN Medium" panose="020B0600000000000000" pitchFamily="34" charset="-122"/>
                <a:cs typeface="微软雅黑" panose="020B0503020204020204" charset="-122"/>
                <a:sym typeface="Arial" panose="020B0604020202020204" pitchFamily="34" charset="0"/>
              </a:rPr>
              <a:t>    </a:t>
            </a:r>
            <a:r>
              <a:rPr lang="zh-CN" altLang="en-US" sz="2000" kern="0" dirty="0">
                <a:latin typeface="Arial" panose="020B0604020202020204" pitchFamily="34" charset="0"/>
                <a:ea typeface="思源黑体 CN Medium" panose="020B0600000000000000" pitchFamily="34" charset="-122"/>
                <a:cs typeface="微软雅黑" panose="020B0503020204020204" charset="-122"/>
                <a:sym typeface="Arial" panose="020B0604020202020204" pitchFamily="34" charset="0"/>
              </a:rPr>
              <a:t>小明不爱吃蔬菜，近期刷牙时牙龈经常出血，他体内可能缺少</a:t>
            </a:r>
            <a:r>
              <a:rPr lang="en-US" altLang="zh-CN" sz="2000" kern="0">
                <a:latin typeface="Arial" panose="020B0604020202020204" pitchFamily="34" charset="0"/>
                <a:ea typeface="思源黑体 CN Medium" panose="020B0600000000000000" pitchFamily="34" charset="-122"/>
                <a:cs typeface="微软雅黑" panose="020B0503020204020204" charset="-122"/>
                <a:sym typeface="Arial" panose="020B0604020202020204" pitchFamily="34" charset="0"/>
              </a:rPr>
              <a:t>________</a:t>
            </a:r>
            <a:r>
              <a:rPr lang="zh-CN" altLang="en-US" sz="2000" kern="0" dirty="0">
                <a:latin typeface="Arial" panose="020B0604020202020204" pitchFamily="34" charset="0"/>
                <a:ea typeface="思源黑体 CN Medium" panose="020B0600000000000000" pitchFamily="34" charset="-122"/>
                <a:cs typeface="微软雅黑" panose="020B0503020204020204" charset="-122"/>
                <a:sym typeface="Arial" panose="020B0604020202020204" pitchFamily="34" charset="0"/>
              </a:rPr>
              <a:t>。</a:t>
            </a:r>
          </a:p>
        </p:txBody>
      </p:sp>
      <p:sp>
        <p:nvSpPr>
          <p:cNvPr id="41988" name="Text Box 4"/>
          <p:cNvSpPr txBox="1"/>
          <p:nvPr/>
        </p:nvSpPr>
        <p:spPr>
          <a:xfrm>
            <a:off x="7572329" y="5796473"/>
            <a:ext cx="2667000" cy="40011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维生素C</a:t>
            </a:r>
          </a:p>
        </p:txBody>
      </p:sp>
      <p:sp>
        <p:nvSpPr>
          <p:cNvPr id="2" name="Text Box 4"/>
          <p:cNvSpPr txBox="1"/>
          <p:nvPr/>
        </p:nvSpPr>
        <p:spPr>
          <a:xfrm>
            <a:off x="5192305" y="1738449"/>
            <a:ext cx="1657350" cy="40011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夜盲症</a:t>
            </a:r>
          </a:p>
        </p:txBody>
      </p:sp>
      <p:sp>
        <p:nvSpPr>
          <p:cNvPr id="3" name="Text Box 4"/>
          <p:cNvSpPr txBox="1"/>
          <p:nvPr/>
        </p:nvSpPr>
        <p:spPr>
          <a:xfrm>
            <a:off x="10690225" y="2656206"/>
            <a:ext cx="1657350" cy="40011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坏血病</a:t>
            </a:r>
          </a:p>
        </p:txBody>
      </p:sp>
      <p:sp>
        <p:nvSpPr>
          <p:cNvPr id="4" name="Text Box 4"/>
          <p:cNvSpPr txBox="1"/>
          <p:nvPr/>
        </p:nvSpPr>
        <p:spPr>
          <a:xfrm>
            <a:off x="10894060" y="3578532"/>
            <a:ext cx="1657350" cy="40011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脚气病</a:t>
            </a:r>
          </a:p>
        </p:txBody>
      </p:sp>
      <p:sp>
        <p:nvSpPr>
          <p:cNvPr id="5" name="Text Box 4"/>
          <p:cNvSpPr txBox="1"/>
          <p:nvPr/>
        </p:nvSpPr>
        <p:spPr>
          <a:xfrm>
            <a:off x="8769985" y="4476105"/>
            <a:ext cx="2952750" cy="40011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骨质疏松症</a:t>
            </a:r>
          </a:p>
        </p:txBody>
      </p:sp>
      <p:sp>
        <p:nvSpPr>
          <p:cNvPr id="6" name="Text Box 4"/>
          <p:cNvSpPr txBox="1"/>
          <p:nvPr/>
        </p:nvSpPr>
        <p:spPr>
          <a:xfrm>
            <a:off x="4303712" y="5406800"/>
            <a:ext cx="2232025" cy="40011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口角发炎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1222829" y="373743"/>
            <a:ext cx="22926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zh-CN" altLang="en-US" sz="3200" b="1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三、维生素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8" grpId="0"/>
      <p:bldP spid="2" grpId="0"/>
      <p:bldP spid="3" grpId="0"/>
      <p:bldP spid="4" grpId="0"/>
      <p:bldP spid="5" grpId="0"/>
      <p:bldP spid="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24" name="Group 7"/>
          <p:cNvGrpSpPr/>
          <p:nvPr/>
        </p:nvGrpSpPr>
        <p:grpSpPr>
          <a:xfrm>
            <a:off x="807833" y="2004871"/>
            <a:ext cx="1073152" cy="2784843"/>
            <a:chOff x="-95" y="0"/>
            <a:chExt cx="623" cy="1971"/>
          </a:xfrm>
        </p:grpSpPr>
        <p:sp>
          <p:nvSpPr>
            <p:cNvPr id="40968" name="Text Box 8"/>
            <p:cNvSpPr txBox="1">
              <a:spLocks noChangeArrowheads="1"/>
            </p:cNvSpPr>
            <p:nvPr/>
          </p:nvSpPr>
          <p:spPr bwMode="auto">
            <a:xfrm>
              <a:off x="-95" y="435"/>
              <a:ext cx="396" cy="1536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vert="eaVert">
              <a:spAutoFit/>
            </a:bodyPr>
            <a:lstStyle/>
            <a:p>
              <a:pPr>
                <a:lnSpc>
                  <a:spcPct val="120000"/>
                </a:lnSpc>
                <a:spcBef>
                  <a:spcPct val="50000"/>
                </a:spcBef>
                <a:defRPr/>
              </a:pPr>
              <a:r>
                <a:rPr lang="zh-CN" altLang="en-US" sz="2400" dirty="0">
                  <a:solidFill>
                    <a:srgbClr val="00B05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营养成分</a:t>
              </a:r>
            </a:p>
          </p:txBody>
        </p:sp>
        <p:sp>
          <p:nvSpPr>
            <p:cNvPr id="30736" name="AutoShape 9"/>
            <p:cNvSpPr/>
            <p:nvPr/>
          </p:nvSpPr>
          <p:spPr>
            <a:xfrm>
              <a:off x="301" y="0"/>
              <a:ext cx="227" cy="1860"/>
            </a:xfrm>
            <a:prstGeom prst="leftBrace">
              <a:avLst>
                <a:gd name="adj1" fmla="val 68281"/>
                <a:gd name="adj2" fmla="val 50000"/>
              </a:avLst>
            </a:prstGeom>
            <a:noFill/>
            <a:ln w="28575" cap="sq" cmpd="sng">
              <a:solidFill>
                <a:srgbClr val="00B050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zh-CN" altLang="en-US" sz="2800" kern="0" dirty="0">
                <a:solidFill>
                  <a:srgbClr val="00B05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40970" name="Text Box 10"/>
          <p:cNvSpPr txBox="1">
            <a:spLocks noChangeArrowheads="1"/>
          </p:cNvSpPr>
          <p:nvPr/>
        </p:nvSpPr>
        <p:spPr bwMode="auto">
          <a:xfrm>
            <a:off x="1832065" y="1466515"/>
            <a:ext cx="606425" cy="120032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zh-CN" altLang="en-US" sz="2000" kern="0" dirty="0">
                <a:solidFill>
                  <a:srgbClr val="00B05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微软雅黑" panose="020B0503020204020204" charset="-122"/>
                <a:sym typeface="Arial" panose="020B0604020202020204" pitchFamily="34" charset="0"/>
              </a:rPr>
              <a:t>无</a:t>
            </a:r>
          </a:p>
          <a:p>
            <a:pPr>
              <a:lnSpc>
                <a:spcPct val="120000"/>
              </a:lnSpc>
              <a:defRPr/>
            </a:pPr>
            <a:r>
              <a:rPr lang="zh-CN" altLang="en-US" sz="2000" kern="0" dirty="0">
                <a:solidFill>
                  <a:srgbClr val="00B05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微软雅黑" panose="020B0503020204020204" charset="-122"/>
                <a:sym typeface="Arial" panose="020B0604020202020204" pitchFamily="34" charset="0"/>
              </a:rPr>
              <a:t>机</a:t>
            </a:r>
          </a:p>
          <a:p>
            <a:pPr>
              <a:lnSpc>
                <a:spcPct val="120000"/>
              </a:lnSpc>
              <a:defRPr/>
            </a:pPr>
            <a:r>
              <a:rPr lang="zh-CN" altLang="en-US" sz="2000" kern="0" dirty="0">
                <a:solidFill>
                  <a:srgbClr val="00B05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微软雅黑" panose="020B0503020204020204" charset="-122"/>
                <a:sym typeface="Arial" panose="020B0604020202020204" pitchFamily="34" charset="0"/>
              </a:rPr>
              <a:t>物</a:t>
            </a:r>
          </a:p>
        </p:txBody>
      </p:sp>
      <p:sp>
        <p:nvSpPr>
          <p:cNvPr id="40971" name="Text Box 11"/>
          <p:cNvSpPr txBox="1">
            <a:spLocks noChangeArrowheads="1"/>
          </p:cNvSpPr>
          <p:nvPr/>
        </p:nvSpPr>
        <p:spPr bwMode="auto">
          <a:xfrm>
            <a:off x="1887538" y="4036151"/>
            <a:ext cx="534988" cy="120032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zh-CN" altLang="en-US" sz="2000" kern="0" dirty="0">
                <a:solidFill>
                  <a:srgbClr val="00B05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微软雅黑" panose="020B0503020204020204" charset="-122"/>
                <a:sym typeface="Arial" panose="020B0604020202020204" pitchFamily="34" charset="0"/>
              </a:rPr>
              <a:t>有</a:t>
            </a:r>
          </a:p>
          <a:p>
            <a:pPr>
              <a:lnSpc>
                <a:spcPct val="120000"/>
              </a:lnSpc>
              <a:defRPr/>
            </a:pPr>
            <a:r>
              <a:rPr lang="zh-CN" altLang="en-US" sz="2000" kern="0" dirty="0">
                <a:solidFill>
                  <a:srgbClr val="00B05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微软雅黑" panose="020B0503020204020204" charset="-122"/>
                <a:sym typeface="Arial" panose="020B0604020202020204" pitchFamily="34" charset="0"/>
              </a:rPr>
              <a:t>机</a:t>
            </a:r>
          </a:p>
          <a:p>
            <a:pPr>
              <a:lnSpc>
                <a:spcPct val="120000"/>
              </a:lnSpc>
              <a:defRPr/>
            </a:pPr>
            <a:r>
              <a:rPr lang="zh-CN" altLang="en-US" sz="2000" kern="0" dirty="0">
                <a:solidFill>
                  <a:srgbClr val="00B05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微软雅黑" panose="020B0503020204020204" charset="-122"/>
                <a:sym typeface="Arial" panose="020B0604020202020204" pitchFamily="34" charset="0"/>
              </a:rPr>
              <a:t>物</a:t>
            </a:r>
          </a:p>
        </p:txBody>
      </p:sp>
      <p:sp>
        <p:nvSpPr>
          <p:cNvPr id="40972" name="Text Box 12"/>
          <p:cNvSpPr txBox="1">
            <a:spLocks noChangeArrowheads="1"/>
          </p:cNvSpPr>
          <p:nvPr/>
        </p:nvSpPr>
        <p:spPr bwMode="auto">
          <a:xfrm>
            <a:off x="2624137" y="3465513"/>
            <a:ext cx="6330950" cy="4616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zh-CN" altLang="en-US" sz="2000" kern="0">
                <a:solidFill>
                  <a:srgbClr val="00B05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微软雅黑" panose="020B0503020204020204" charset="-122"/>
                <a:sym typeface="Arial" panose="020B0604020202020204" pitchFamily="34" charset="0"/>
              </a:rPr>
              <a:t>糖类——人体</a:t>
            </a:r>
            <a:r>
              <a:rPr lang="zh-CN" altLang="en-US" sz="20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微软雅黑" panose="020B0503020204020204" charset="-122"/>
                <a:sym typeface="Arial" panose="020B0604020202020204" pitchFamily="34" charset="0"/>
              </a:rPr>
              <a:t>最主要</a:t>
            </a:r>
            <a:r>
              <a:rPr lang="zh-CN" altLang="en-US" sz="2000" kern="0">
                <a:solidFill>
                  <a:srgbClr val="00B05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微软雅黑" panose="020B0503020204020204" charset="-122"/>
                <a:sym typeface="Arial" panose="020B0604020202020204" pitchFamily="34" charset="0"/>
              </a:rPr>
              <a:t>的能源物质</a:t>
            </a:r>
          </a:p>
        </p:txBody>
      </p:sp>
      <p:sp>
        <p:nvSpPr>
          <p:cNvPr id="40973" name="Text Box 13"/>
          <p:cNvSpPr txBox="1">
            <a:spLocks noChangeArrowheads="1"/>
          </p:cNvSpPr>
          <p:nvPr/>
        </p:nvSpPr>
        <p:spPr bwMode="auto">
          <a:xfrm>
            <a:off x="2596503" y="5524592"/>
            <a:ext cx="5471795" cy="4616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zh-CN" altLang="en-US" sz="2000" kern="0" dirty="0">
                <a:solidFill>
                  <a:srgbClr val="00B05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微软雅黑" panose="020B0503020204020204" charset="-122"/>
                <a:sym typeface="Arial" panose="020B0604020202020204" pitchFamily="34" charset="0"/>
              </a:rPr>
              <a:t>维生素——维持人体的正常生命活动</a:t>
            </a:r>
          </a:p>
        </p:txBody>
      </p:sp>
      <p:sp>
        <p:nvSpPr>
          <p:cNvPr id="40974" name="Text Box 14"/>
          <p:cNvSpPr txBox="1">
            <a:spLocks noChangeArrowheads="1"/>
          </p:cNvSpPr>
          <p:nvPr/>
        </p:nvSpPr>
        <p:spPr bwMode="auto">
          <a:xfrm>
            <a:off x="2553017" y="1160463"/>
            <a:ext cx="9261611" cy="4616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zh-CN" altLang="en-US" sz="2000" dirty="0">
                <a:solidFill>
                  <a:srgbClr val="00B05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微软雅黑" panose="020B0503020204020204" charset="-122"/>
                <a:sym typeface="Arial" panose="020B0604020202020204" pitchFamily="34" charset="0"/>
              </a:rPr>
              <a:t>水</a:t>
            </a:r>
            <a:r>
              <a:rPr lang="en-US" altLang="zh-CN" sz="2000" dirty="0">
                <a:solidFill>
                  <a:srgbClr val="00B05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微软雅黑" panose="020B0503020204020204" charset="-122"/>
                <a:sym typeface="Arial" panose="020B0604020202020204" pitchFamily="34" charset="0"/>
              </a:rPr>
              <a:t>——</a:t>
            </a:r>
            <a:r>
              <a:rPr lang="zh-CN" altLang="en-US" sz="2000" dirty="0">
                <a:solidFill>
                  <a:srgbClr val="00B05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微软雅黑" panose="020B0503020204020204" charset="-122"/>
                <a:sym typeface="Arial" panose="020B0604020202020204" pitchFamily="34" charset="0"/>
              </a:rPr>
              <a:t>细胞的</a:t>
            </a:r>
            <a:r>
              <a:rPr lang="zh-CN" altLang="en-US" sz="200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微软雅黑" panose="020B0503020204020204" charset="-122"/>
                <a:sym typeface="Arial" panose="020B0604020202020204" pitchFamily="34" charset="0"/>
              </a:rPr>
              <a:t>主要</a:t>
            </a:r>
            <a:r>
              <a:rPr lang="zh-CN" altLang="en-US" sz="2000" dirty="0">
                <a:solidFill>
                  <a:srgbClr val="00B05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微软雅黑" panose="020B0503020204020204" charset="-122"/>
                <a:sym typeface="Arial" panose="020B0604020202020204" pitchFamily="34" charset="0"/>
              </a:rPr>
              <a:t>组成成分，参与人体的各种生理活动 </a:t>
            </a:r>
          </a:p>
        </p:txBody>
      </p:sp>
      <p:sp>
        <p:nvSpPr>
          <p:cNvPr id="40975" name="AutoShape 15"/>
          <p:cNvSpPr/>
          <p:nvPr/>
        </p:nvSpPr>
        <p:spPr>
          <a:xfrm>
            <a:off x="2270126" y="1348190"/>
            <a:ext cx="304800" cy="1130927"/>
          </a:xfrm>
          <a:prstGeom prst="leftBrace">
            <a:avLst>
              <a:gd name="adj1" fmla="val 52818"/>
              <a:gd name="adj2" fmla="val 50000"/>
            </a:avLst>
          </a:prstGeom>
          <a:noFill/>
          <a:ln w="25400" cap="sq" cmpd="sng">
            <a:solidFill>
              <a:srgbClr val="00B050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sz="16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0976" name="AutoShape 16"/>
          <p:cNvSpPr/>
          <p:nvPr/>
        </p:nvSpPr>
        <p:spPr>
          <a:xfrm>
            <a:off x="2454276" y="3539489"/>
            <a:ext cx="204788" cy="2193654"/>
          </a:xfrm>
          <a:prstGeom prst="leftBrace">
            <a:avLst>
              <a:gd name="adj1" fmla="val 114018"/>
              <a:gd name="adj2" fmla="val 50000"/>
            </a:avLst>
          </a:prstGeom>
          <a:noFill/>
          <a:ln w="25400" cap="flat" cmpd="sng">
            <a:solidFill>
              <a:srgbClr val="00B050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sz="16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0977" name="Text Box 17"/>
          <p:cNvSpPr txBox="1">
            <a:spLocks noChangeArrowheads="1"/>
          </p:cNvSpPr>
          <p:nvPr/>
        </p:nvSpPr>
        <p:spPr bwMode="auto">
          <a:xfrm>
            <a:off x="2557463" y="2256473"/>
            <a:ext cx="9257165" cy="4616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zh-CN" altLang="en-US" sz="2000" kern="0" dirty="0">
                <a:solidFill>
                  <a:srgbClr val="00B05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微软雅黑" panose="020B0503020204020204" charset="-122"/>
                <a:sym typeface="Arial" panose="020B0604020202020204" pitchFamily="34" charset="0"/>
              </a:rPr>
              <a:t>无机盐——构成人体组织的重要成 分，对人体的生长发育起重要作用</a:t>
            </a:r>
          </a:p>
        </p:txBody>
      </p:sp>
      <p:sp>
        <p:nvSpPr>
          <p:cNvPr id="40978" name="Text Box 18"/>
          <p:cNvSpPr txBox="1">
            <a:spLocks noChangeArrowheads="1"/>
          </p:cNvSpPr>
          <p:nvPr/>
        </p:nvSpPr>
        <p:spPr bwMode="auto">
          <a:xfrm>
            <a:off x="2552699" y="4596275"/>
            <a:ext cx="6367461" cy="83099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zh-CN" altLang="en-US" sz="2000" kern="0" dirty="0">
                <a:solidFill>
                  <a:srgbClr val="00B05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微软雅黑" panose="020B0503020204020204" charset="-122"/>
                <a:sym typeface="Arial" panose="020B0604020202020204" pitchFamily="34" charset="0"/>
              </a:rPr>
              <a:t>蛋白质——</a:t>
            </a:r>
            <a:r>
              <a:rPr lang="zh-CN" altLang="en-US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微软雅黑" panose="020B0503020204020204" charset="-122"/>
                <a:sym typeface="Arial" panose="020B0604020202020204" pitchFamily="34" charset="0"/>
              </a:rPr>
              <a:t>构成人体细胞的基本物质</a:t>
            </a:r>
            <a:r>
              <a:rPr lang="zh-CN" altLang="en-US" sz="2000" kern="0" dirty="0">
                <a:solidFill>
                  <a:srgbClr val="00B05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微软雅黑" panose="020B0503020204020204" charset="-122"/>
                <a:sym typeface="Arial" panose="020B0604020202020204" pitchFamily="34" charset="0"/>
              </a:rPr>
              <a:t>，是人体生长发育、 组织</a:t>
            </a:r>
            <a:r>
              <a:rPr lang="zh-CN" altLang="en-US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微软雅黑" panose="020B0503020204020204" charset="-122"/>
                <a:sym typeface="Arial" panose="020B0604020202020204" pitchFamily="34" charset="0"/>
              </a:rPr>
              <a:t>更新</a:t>
            </a:r>
            <a:r>
              <a:rPr lang="zh-CN" altLang="en-US" sz="2000" kern="0" dirty="0">
                <a:solidFill>
                  <a:srgbClr val="00B05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微软雅黑" panose="020B0503020204020204" charset="-122"/>
                <a:sym typeface="Arial" panose="020B0604020202020204" pitchFamily="34" charset="0"/>
              </a:rPr>
              <a:t>和</a:t>
            </a:r>
            <a:r>
              <a:rPr lang="zh-CN" altLang="en-US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微软雅黑" panose="020B0503020204020204" charset="-122"/>
                <a:sym typeface="Arial" panose="020B0604020202020204" pitchFamily="34" charset="0"/>
              </a:rPr>
              <a:t>修复</a:t>
            </a:r>
            <a:r>
              <a:rPr lang="zh-CN" altLang="en-US" sz="2000" kern="0" dirty="0">
                <a:solidFill>
                  <a:srgbClr val="00B05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微软雅黑" panose="020B0503020204020204" charset="-122"/>
                <a:sym typeface="Arial" panose="020B0604020202020204" pitchFamily="34" charset="0"/>
              </a:rPr>
              <a:t>的重要原料</a:t>
            </a:r>
          </a:p>
        </p:txBody>
      </p:sp>
      <p:sp>
        <p:nvSpPr>
          <p:cNvPr id="40979" name="Text Box 19"/>
          <p:cNvSpPr txBox="1">
            <a:spLocks noChangeArrowheads="1"/>
          </p:cNvSpPr>
          <p:nvPr/>
        </p:nvSpPr>
        <p:spPr bwMode="auto">
          <a:xfrm>
            <a:off x="2552699" y="4037290"/>
            <a:ext cx="6840538" cy="4616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zh-CN" altLang="en-US" sz="2000" kern="0" dirty="0">
                <a:solidFill>
                  <a:srgbClr val="00B05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微软雅黑" panose="020B0503020204020204" charset="-122"/>
                <a:sym typeface="Arial" panose="020B0604020202020204" pitchFamily="34" charset="0"/>
              </a:rPr>
              <a:t>脂肪——人体内的</a:t>
            </a:r>
            <a:r>
              <a:rPr lang="zh-CN" altLang="en-US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微软雅黑" panose="020B0503020204020204" charset="-122"/>
                <a:sym typeface="Arial" panose="020B0604020202020204" pitchFamily="34" charset="0"/>
              </a:rPr>
              <a:t>储备能源</a:t>
            </a:r>
            <a:r>
              <a:rPr lang="zh-CN" altLang="en-US" sz="2000" kern="0" dirty="0">
                <a:solidFill>
                  <a:srgbClr val="00B05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微软雅黑" panose="020B0503020204020204" charset="-122"/>
                <a:sym typeface="Arial" panose="020B0604020202020204" pitchFamily="34" charset="0"/>
              </a:rPr>
              <a:t>物质，维持体温恒定</a:t>
            </a:r>
          </a:p>
        </p:txBody>
      </p:sp>
      <p:sp>
        <p:nvSpPr>
          <p:cNvPr id="30743" name="矩形 30742"/>
          <p:cNvSpPr/>
          <p:nvPr/>
        </p:nvSpPr>
        <p:spPr>
          <a:xfrm>
            <a:off x="9491660" y="3536057"/>
            <a:ext cx="747167" cy="15696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能源物质</a:t>
            </a:r>
          </a:p>
        </p:txBody>
      </p:sp>
      <p:sp>
        <p:nvSpPr>
          <p:cNvPr id="34836" name="AutoShape 12"/>
          <p:cNvSpPr/>
          <p:nvPr/>
        </p:nvSpPr>
        <p:spPr>
          <a:xfrm rot="10740000">
            <a:off x="8870720" y="3343347"/>
            <a:ext cx="418267" cy="2016125"/>
          </a:xfrm>
          <a:prstGeom prst="leftBrace">
            <a:avLst>
              <a:gd name="adj1" fmla="val 220363"/>
              <a:gd name="adj2" fmla="val 50000"/>
            </a:avLst>
          </a:prstGeom>
          <a:noFill/>
          <a:ln w="5715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eaLnBrk="0" hangingPunct="0"/>
            <a:endParaRPr lang="zh-CN" altLang="en-US" sz="16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4835" name="文本框 34834"/>
          <p:cNvSpPr txBox="1"/>
          <p:nvPr/>
        </p:nvSpPr>
        <p:spPr>
          <a:xfrm>
            <a:off x="6721021" y="5586147"/>
            <a:ext cx="1210588" cy="40011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0" hangingPunct="0"/>
            <a:r>
              <a:rPr lang="zh-CN" altLang="en-US" sz="2000" noProof="1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（微量）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1222829" y="373743"/>
            <a:ext cx="10278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zh-CN" altLang="en-US" sz="3200" b="1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小结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0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09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09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0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09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09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09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0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0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0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40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34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34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70" grpId="0" bldLvl="0" animBg="1"/>
      <p:bldP spid="40971" grpId="0" bldLvl="0" animBg="1"/>
      <p:bldP spid="40972" grpId="0" bldLvl="0" animBg="1"/>
      <p:bldP spid="40973" grpId="0" bldLvl="0" animBg="1"/>
      <p:bldP spid="40974" grpId="0" bldLvl="0" animBg="1"/>
      <p:bldP spid="40975" grpId="0" bldLvl="0" animBg="1"/>
      <p:bldP spid="40976" grpId="0" bldLvl="0" animBg="1"/>
      <p:bldP spid="40977" grpId="0" bldLvl="0" animBg="1"/>
      <p:bldP spid="40978" grpId="0" bldLvl="0" animBg="1"/>
      <p:bldP spid="40979" grpId="0" bldLvl="0" animBg="1"/>
      <p:bldP spid="34836" grpId="0" bldLvl="0" animBg="1"/>
      <p:bldP spid="34835" grpId="0" bldLvl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458" name="Group 2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1393371" y="1555885"/>
          <a:ext cx="9012283" cy="4321540"/>
        </p:xfrm>
        <a:graphic>
          <a:graphicData uri="http://schemas.openxmlformats.org/drawingml/2006/table">
            <a:tbl>
              <a:tblPr/>
              <a:tblGrid>
                <a:gridCol w="36949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173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2565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无机盐种类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缺乏症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9244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含铁的无机盐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贫血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9754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含钙的无机盐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骨质疏松症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0590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含碘的无机盐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甲状腺肿大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（大脖子病）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9475" name="Rectangle 19"/>
          <p:cNvSpPr/>
          <p:nvPr/>
        </p:nvSpPr>
        <p:spPr>
          <a:xfrm>
            <a:off x="6547326" y="2333467"/>
            <a:ext cx="2376487" cy="576262"/>
          </a:xfrm>
          <a:prstGeom prst="rect">
            <a:avLst/>
          </a:prstGeom>
          <a:solidFill>
            <a:schemeClr val="bg1"/>
          </a:solidFill>
          <a:ln w="9525" cap="flat" cmpd="sng">
            <a:noFill/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9476" name="Rectangle 20"/>
          <p:cNvSpPr/>
          <p:nvPr/>
        </p:nvSpPr>
        <p:spPr>
          <a:xfrm>
            <a:off x="6604839" y="3347537"/>
            <a:ext cx="2376487" cy="576262"/>
          </a:xfrm>
          <a:prstGeom prst="rect">
            <a:avLst/>
          </a:prstGeom>
          <a:solidFill>
            <a:schemeClr val="bg1"/>
          </a:solidFill>
          <a:ln w="9525" cap="flat" cmpd="sng">
            <a:noFill/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9477" name="Rectangle 21"/>
          <p:cNvSpPr/>
          <p:nvPr/>
        </p:nvSpPr>
        <p:spPr>
          <a:xfrm>
            <a:off x="6710364" y="4421547"/>
            <a:ext cx="2376487" cy="1021310"/>
          </a:xfrm>
          <a:prstGeom prst="rect">
            <a:avLst/>
          </a:prstGeom>
          <a:solidFill>
            <a:schemeClr val="bg1"/>
          </a:solidFill>
          <a:ln w="9525" cap="flat" cmpd="sng">
            <a:noFill/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222829" y="373743"/>
            <a:ext cx="18710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zh-CN" altLang="en-US" sz="3200" b="1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自我检测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94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194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194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75" grpId="0" bldLvl="0" animBg="1"/>
      <p:bldP spid="19476" grpId="0" bldLvl="0" animBg="1"/>
      <p:bldP spid="19477" grpId="0" bldLvl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1" name="未知"/>
          <p:cNvSpPr/>
          <p:nvPr/>
        </p:nvSpPr>
        <p:spPr bwMode="auto">
          <a:xfrm>
            <a:off x="2543175" y="1476376"/>
            <a:ext cx="1073150" cy="449263"/>
          </a:xfrm>
          <a:custGeom>
            <a:avLst/>
            <a:gdLst/>
            <a:ahLst/>
            <a:cxnLst>
              <a:cxn ang="0">
                <a:pos x="118" y="0"/>
              </a:cxn>
              <a:cxn ang="0">
                <a:pos x="0" y="118"/>
              </a:cxn>
              <a:cxn ang="0">
                <a:pos x="0" y="589"/>
              </a:cxn>
              <a:cxn ang="0">
                <a:pos x="161" y="174"/>
              </a:cxn>
              <a:cxn ang="0">
                <a:pos x="589" y="0"/>
              </a:cxn>
              <a:cxn ang="0">
                <a:pos x="118" y="0"/>
              </a:cxn>
            </a:cxnLst>
            <a:rect l="0" t="0" r="r" b="b"/>
            <a:pathLst>
              <a:path w="596" h="598">
                <a:moveTo>
                  <a:pt x="118" y="0"/>
                </a:moveTo>
                <a:cubicBezTo>
                  <a:pt x="53" y="0"/>
                  <a:pt x="0" y="53"/>
                  <a:pt x="0" y="118"/>
                </a:cubicBezTo>
                <a:lnTo>
                  <a:pt x="0" y="589"/>
                </a:lnTo>
                <a:cubicBezTo>
                  <a:pt x="27" y="598"/>
                  <a:pt x="12" y="309"/>
                  <a:pt x="161" y="174"/>
                </a:cubicBezTo>
                <a:cubicBezTo>
                  <a:pt x="310" y="39"/>
                  <a:pt x="596" y="29"/>
                  <a:pt x="589" y="0"/>
                </a:cubicBezTo>
                <a:lnTo>
                  <a:pt x="118" y="0"/>
                </a:lnTo>
                <a:close/>
              </a:path>
            </a:pathLst>
          </a:custGeom>
          <a:gradFill rotWithShape="1">
            <a:gsLst>
              <a:gs pos="0">
                <a:srgbClr val="72CC4E">
                  <a:gamma/>
                  <a:tint val="48627"/>
                  <a:invGamma/>
                </a:srgbClr>
              </a:gs>
              <a:gs pos="50000">
                <a:srgbClr val="72CC4E">
                  <a:alpha val="0"/>
                </a:srgbClr>
              </a:gs>
              <a:gs pos="100000">
                <a:srgbClr val="72CC4E">
                  <a:gamma/>
                  <a:tint val="48627"/>
                  <a:invGamma/>
                </a:srgbClr>
              </a:gs>
            </a:gsLst>
            <a:lin ang="2700000" scaled="1"/>
          </a:gradFill>
          <a:ln w="9525">
            <a:noFill/>
            <a:rou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b="1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2777" name="Text Box 7"/>
          <p:cNvSpPr txBox="1"/>
          <p:nvPr/>
        </p:nvSpPr>
        <p:spPr>
          <a:xfrm>
            <a:off x="742633" y="1356390"/>
            <a:ext cx="8466455" cy="452431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2400" kern="0" dirty="0">
                <a:latin typeface="Arial" panose="020B0604020202020204" pitchFamily="34" charset="0"/>
                <a:ea typeface="思源黑体 CN Medium" panose="020B0600000000000000" pitchFamily="34" charset="-122"/>
                <a:cs typeface="微软雅黑" panose="020B0503020204020204" charset="-122"/>
                <a:sym typeface="Arial" panose="020B0604020202020204" pitchFamily="34" charset="0"/>
              </a:rPr>
              <a:t>1.</a:t>
            </a:r>
            <a:r>
              <a:rPr lang="zh-CN" altLang="en-US" sz="2400" kern="0" dirty="0">
                <a:latin typeface="Arial" panose="020B0604020202020204" pitchFamily="34" charset="0"/>
                <a:ea typeface="思源黑体 CN Medium" panose="020B0600000000000000" pitchFamily="34" charset="-122"/>
                <a:cs typeface="微软雅黑" panose="020B0503020204020204" charset="-122"/>
                <a:sym typeface="Arial" panose="020B0604020202020204" pitchFamily="34" charset="0"/>
              </a:rPr>
              <a:t>人体中最主要的贮能物质是（       ）</a:t>
            </a:r>
          </a:p>
          <a:p>
            <a:pPr>
              <a:lnSpc>
                <a:spcPct val="200000"/>
              </a:lnSpc>
            </a:pPr>
            <a:r>
              <a:rPr lang="en-US" altLang="zh-CN" sz="2400" kern="0" dirty="0">
                <a:latin typeface="Arial" panose="020B0604020202020204" pitchFamily="34" charset="0"/>
                <a:ea typeface="思源黑体 CN Medium" panose="020B0600000000000000" pitchFamily="34" charset="-122"/>
                <a:cs typeface="微软雅黑" panose="020B0503020204020204" charset="-122"/>
                <a:sym typeface="Arial" panose="020B0604020202020204" pitchFamily="34" charset="0"/>
              </a:rPr>
              <a:t>A.</a:t>
            </a:r>
            <a:r>
              <a:rPr lang="zh-CN" altLang="en-US" sz="2400" kern="0" dirty="0">
                <a:latin typeface="Arial" panose="020B0604020202020204" pitchFamily="34" charset="0"/>
                <a:ea typeface="思源黑体 CN Medium" panose="020B0600000000000000" pitchFamily="34" charset="-122"/>
                <a:cs typeface="微软雅黑" panose="020B0503020204020204" charset="-122"/>
                <a:sym typeface="Arial" panose="020B0604020202020204" pitchFamily="34" charset="0"/>
              </a:rPr>
              <a:t>蛋白质    </a:t>
            </a:r>
            <a:r>
              <a:rPr lang="en-US" altLang="zh-CN" sz="2400" kern="0" dirty="0">
                <a:latin typeface="Arial" panose="020B0604020202020204" pitchFamily="34" charset="0"/>
                <a:ea typeface="思源黑体 CN Medium" panose="020B0600000000000000" pitchFamily="34" charset="-122"/>
                <a:cs typeface="微软雅黑" panose="020B0503020204020204" charset="-122"/>
                <a:sym typeface="Arial" panose="020B0604020202020204" pitchFamily="34" charset="0"/>
              </a:rPr>
              <a:t>B.</a:t>
            </a:r>
            <a:r>
              <a:rPr lang="zh-CN" altLang="en-US" sz="2400" kern="0" dirty="0">
                <a:latin typeface="Arial" panose="020B0604020202020204" pitchFamily="34" charset="0"/>
                <a:ea typeface="思源黑体 CN Medium" panose="020B0600000000000000" pitchFamily="34" charset="-122"/>
                <a:cs typeface="微软雅黑" panose="020B0503020204020204" charset="-122"/>
                <a:sym typeface="Arial" panose="020B0604020202020204" pitchFamily="34" charset="0"/>
              </a:rPr>
              <a:t>脂肪    </a:t>
            </a:r>
            <a:r>
              <a:rPr lang="en-US" altLang="zh-CN" sz="2400" kern="0" dirty="0">
                <a:latin typeface="Arial" panose="020B0604020202020204" pitchFamily="34" charset="0"/>
                <a:ea typeface="思源黑体 CN Medium" panose="020B0600000000000000" pitchFamily="34" charset="-122"/>
                <a:cs typeface="微软雅黑" panose="020B0503020204020204" charset="-122"/>
                <a:sym typeface="Arial" panose="020B0604020202020204" pitchFamily="34" charset="0"/>
              </a:rPr>
              <a:t>C.</a:t>
            </a:r>
            <a:r>
              <a:rPr lang="zh-CN" altLang="en-US" sz="2400" kern="0" dirty="0">
                <a:latin typeface="Arial" panose="020B0604020202020204" pitchFamily="34" charset="0"/>
                <a:ea typeface="思源黑体 CN Medium" panose="020B0600000000000000" pitchFamily="34" charset="-122"/>
                <a:cs typeface="微软雅黑" panose="020B0503020204020204" charset="-122"/>
                <a:sym typeface="Arial" panose="020B0604020202020204" pitchFamily="34" charset="0"/>
              </a:rPr>
              <a:t>糖类    </a:t>
            </a:r>
            <a:r>
              <a:rPr lang="en-US" altLang="zh-CN" sz="2400" kern="0" dirty="0">
                <a:latin typeface="Arial" panose="020B0604020202020204" pitchFamily="34" charset="0"/>
                <a:ea typeface="思源黑体 CN Medium" panose="020B0600000000000000" pitchFamily="34" charset="-122"/>
                <a:cs typeface="微软雅黑" panose="020B0503020204020204" charset="-122"/>
                <a:sym typeface="Arial" panose="020B0604020202020204" pitchFamily="34" charset="0"/>
              </a:rPr>
              <a:t>D.</a:t>
            </a:r>
            <a:r>
              <a:rPr lang="zh-CN" altLang="en-US" sz="2400" kern="0" dirty="0">
                <a:latin typeface="Arial" panose="020B0604020202020204" pitchFamily="34" charset="0"/>
                <a:ea typeface="思源黑体 CN Medium" panose="020B0600000000000000" pitchFamily="34" charset="-122"/>
                <a:cs typeface="微软雅黑" panose="020B0503020204020204" charset="-122"/>
                <a:sym typeface="Arial" panose="020B0604020202020204" pitchFamily="34" charset="0"/>
              </a:rPr>
              <a:t>无机盐</a:t>
            </a:r>
          </a:p>
          <a:p>
            <a:pPr>
              <a:lnSpc>
                <a:spcPct val="200000"/>
              </a:lnSpc>
            </a:pPr>
            <a:r>
              <a:rPr lang="en-US" altLang="zh-CN" sz="2400" kern="0" dirty="0">
                <a:latin typeface="Arial" panose="020B0604020202020204" pitchFamily="34" charset="0"/>
                <a:ea typeface="思源黑体 CN Medium" panose="020B0600000000000000" pitchFamily="34" charset="-122"/>
                <a:cs typeface="微软雅黑" panose="020B0503020204020204" charset="-122"/>
                <a:sym typeface="Arial" panose="020B0604020202020204" pitchFamily="34" charset="0"/>
              </a:rPr>
              <a:t>2.</a:t>
            </a:r>
            <a:r>
              <a:rPr lang="zh-CN" altLang="en-US" sz="2400" kern="0" dirty="0">
                <a:latin typeface="Arial" panose="020B0604020202020204" pitchFamily="34" charset="0"/>
                <a:ea typeface="思源黑体 CN Medium" panose="020B0600000000000000" pitchFamily="34" charset="-122"/>
                <a:cs typeface="微软雅黑" panose="020B0503020204020204" charset="-122"/>
                <a:sym typeface="Arial" panose="020B0604020202020204" pitchFamily="34" charset="0"/>
              </a:rPr>
              <a:t>下列物质中，不属于糖类的是（       ）</a:t>
            </a:r>
          </a:p>
          <a:p>
            <a:pPr>
              <a:lnSpc>
                <a:spcPct val="200000"/>
              </a:lnSpc>
            </a:pPr>
            <a:r>
              <a:rPr lang="en-US" altLang="zh-CN" sz="2400" kern="0" dirty="0">
                <a:latin typeface="Arial" panose="020B0604020202020204" pitchFamily="34" charset="0"/>
                <a:ea typeface="思源黑体 CN Medium" panose="020B0600000000000000" pitchFamily="34" charset="-122"/>
                <a:cs typeface="微软雅黑" panose="020B0503020204020204" charset="-122"/>
                <a:sym typeface="Arial" panose="020B0604020202020204" pitchFamily="34" charset="0"/>
              </a:rPr>
              <a:t>A.</a:t>
            </a:r>
            <a:r>
              <a:rPr lang="zh-CN" altLang="en-US" sz="2400" kern="0" dirty="0">
                <a:latin typeface="Arial" panose="020B0604020202020204" pitchFamily="34" charset="0"/>
                <a:ea typeface="思源黑体 CN Medium" panose="020B0600000000000000" pitchFamily="34" charset="-122"/>
                <a:cs typeface="微软雅黑" panose="020B0503020204020204" charset="-122"/>
                <a:sym typeface="Arial" panose="020B0604020202020204" pitchFamily="34" charset="0"/>
              </a:rPr>
              <a:t>葡萄糖    </a:t>
            </a:r>
            <a:r>
              <a:rPr lang="en-US" altLang="zh-CN" sz="2400" kern="0" dirty="0">
                <a:latin typeface="Arial" panose="020B0604020202020204" pitchFamily="34" charset="0"/>
                <a:ea typeface="思源黑体 CN Medium" panose="020B0600000000000000" pitchFamily="34" charset="-122"/>
                <a:cs typeface="微软雅黑" panose="020B0503020204020204" charset="-122"/>
                <a:sym typeface="Arial" panose="020B0604020202020204" pitchFamily="34" charset="0"/>
              </a:rPr>
              <a:t>B.</a:t>
            </a:r>
            <a:r>
              <a:rPr lang="zh-CN" altLang="en-US" sz="2400" kern="0" dirty="0">
                <a:latin typeface="Arial" panose="020B0604020202020204" pitchFamily="34" charset="0"/>
                <a:ea typeface="思源黑体 CN Medium" panose="020B0600000000000000" pitchFamily="34" charset="-122"/>
                <a:cs typeface="微软雅黑" panose="020B0503020204020204" charset="-122"/>
                <a:sym typeface="Arial" panose="020B0604020202020204" pitchFamily="34" charset="0"/>
              </a:rPr>
              <a:t>蔗糖    </a:t>
            </a:r>
            <a:r>
              <a:rPr lang="en-US" altLang="zh-CN" sz="2400" kern="0" dirty="0">
                <a:latin typeface="Arial" panose="020B0604020202020204" pitchFamily="34" charset="0"/>
                <a:ea typeface="思源黑体 CN Medium" panose="020B0600000000000000" pitchFamily="34" charset="-122"/>
                <a:cs typeface="微软雅黑" panose="020B0503020204020204" charset="-122"/>
                <a:sym typeface="Arial" panose="020B0604020202020204" pitchFamily="34" charset="0"/>
              </a:rPr>
              <a:t>C.</a:t>
            </a:r>
            <a:r>
              <a:rPr lang="zh-CN" altLang="en-US" sz="2400" kern="0" dirty="0">
                <a:latin typeface="Arial" panose="020B0604020202020204" pitchFamily="34" charset="0"/>
                <a:ea typeface="思源黑体 CN Medium" panose="020B0600000000000000" pitchFamily="34" charset="-122"/>
                <a:cs typeface="微软雅黑" panose="020B0503020204020204" charset="-122"/>
                <a:sym typeface="Arial" panose="020B0604020202020204" pitchFamily="34" charset="0"/>
              </a:rPr>
              <a:t>淀粉    </a:t>
            </a:r>
            <a:r>
              <a:rPr lang="en-US" altLang="zh-CN" sz="2400" kern="0" dirty="0">
                <a:latin typeface="Arial" panose="020B0604020202020204" pitchFamily="34" charset="0"/>
                <a:ea typeface="思源黑体 CN Medium" panose="020B0600000000000000" pitchFamily="34" charset="-122"/>
                <a:cs typeface="微软雅黑" panose="020B0503020204020204" charset="-122"/>
                <a:sym typeface="Arial" panose="020B0604020202020204" pitchFamily="34" charset="0"/>
              </a:rPr>
              <a:t>D.</a:t>
            </a:r>
            <a:r>
              <a:rPr lang="zh-CN" altLang="en-US" sz="2400" kern="0" dirty="0">
                <a:latin typeface="Arial" panose="020B0604020202020204" pitchFamily="34" charset="0"/>
                <a:ea typeface="思源黑体 CN Medium" panose="020B0600000000000000" pitchFamily="34" charset="-122"/>
                <a:cs typeface="微软雅黑" panose="020B0503020204020204" charset="-122"/>
                <a:sym typeface="Arial" panose="020B0604020202020204" pitchFamily="34" charset="0"/>
              </a:rPr>
              <a:t>维生素</a:t>
            </a:r>
          </a:p>
          <a:p>
            <a:pPr>
              <a:lnSpc>
                <a:spcPct val="200000"/>
              </a:lnSpc>
            </a:pPr>
            <a:r>
              <a:rPr lang="en-US" altLang="zh-CN" sz="2400" kern="0" dirty="0">
                <a:latin typeface="Arial" panose="020B0604020202020204" pitchFamily="34" charset="0"/>
                <a:ea typeface="思源黑体 CN Medium" panose="020B0600000000000000" pitchFamily="34" charset="-122"/>
                <a:cs typeface="微软雅黑" panose="020B0503020204020204" charset="-122"/>
                <a:sym typeface="Arial" panose="020B0604020202020204" pitchFamily="34" charset="0"/>
              </a:rPr>
              <a:t>3.</a:t>
            </a:r>
            <a:r>
              <a:rPr lang="zh-CN" altLang="en-US" sz="2400" kern="0" dirty="0">
                <a:latin typeface="Arial" panose="020B0604020202020204" pitchFamily="34" charset="0"/>
                <a:ea typeface="思源黑体 CN Medium" panose="020B0600000000000000" pitchFamily="34" charset="-122"/>
                <a:cs typeface="微软雅黑" panose="020B0503020204020204" charset="-122"/>
                <a:sym typeface="Arial" panose="020B0604020202020204" pitchFamily="34" charset="0"/>
              </a:rPr>
              <a:t>下列食物中，含脂肪比较多的是（       ）</a:t>
            </a:r>
          </a:p>
          <a:p>
            <a:pPr>
              <a:lnSpc>
                <a:spcPct val="200000"/>
              </a:lnSpc>
            </a:pPr>
            <a:r>
              <a:rPr lang="en-US" altLang="zh-CN" sz="2400" kern="0" dirty="0">
                <a:latin typeface="Arial" panose="020B0604020202020204" pitchFamily="34" charset="0"/>
                <a:ea typeface="思源黑体 CN Medium" panose="020B0600000000000000" pitchFamily="34" charset="-122"/>
                <a:cs typeface="微软雅黑" panose="020B0503020204020204" charset="-122"/>
                <a:sym typeface="Arial" panose="020B0604020202020204" pitchFamily="34" charset="0"/>
              </a:rPr>
              <a:t>A.</a:t>
            </a:r>
            <a:r>
              <a:rPr lang="zh-CN" altLang="en-US" sz="2400" kern="0" dirty="0">
                <a:latin typeface="Arial" panose="020B0604020202020204" pitchFamily="34" charset="0"/>
                <a:ea typeface="思源黑体 CN Medium" panose="020B0600000000000000" pitchFamily="34" charset="-122"/>
                <a:cs typeface="微软雅黑" panose="020B0503020204020204" charset="-122"/>
                <a:sym typeface="Arial" panose="020B0604020202020204" pitchFamily="34" charset="0"/>
              </a:rPr>
              <a:t>肥肉    </a:t>
            </a:r>
            <a:r>
              <a:rPr lang="en-US" altLang="zh-CN" sz="2400" kern="0" dirty="0">
                <a:latin typeface="Arial" panose="020B0604020202020204" pitchFamily="34" charset="0"/>
                <a:ea typeface="思源黑体 CN Medium" panose="020B0600000000000000" pitchFamily="34" charset="-122"/>
                <a:cs typeface="微软雅黑" panose="020B0503020204020204" charset="-122"/>
                <a:sym typeface="Arial" panose="020B0604020202020204" pitchFamily="34" charset="0"/>
              </a:rPr>
              <a:t>B.</a:t>
            </a:r>
            <a:r>
              <a:rPr lang="zh-CN" altLang="en-US" sz="2400" kern="0" dirty="0">
                <a:latin typeface="Arial" panose="020B0604020202020204" pitchFamily="34" charset="0"/>
                <a:ea typeface="思源黑体 CN Medium" panose="020B0600000000000000" pitchFamily="34" charset="-122"/>
                <a:cs typeface="微软雅黑" panose="020B0503020204020204" charset="-122"/>
                <a:sym typeface="Arial" panose="020B0604020202020204" pitchFamily="34" charset="0"/>
              </a:rPr>
              <a:t>纯牛奶    </a:t>
            </a:r>
            <a:r>
              <a:rPr lang="en-US" altLang="zh-CN" sz="2400" kern="0" dirty="0">
                <a:latin typeface="Arial" panose="020B0604020202020204" pitchFamily="34" charset="0"/>
                <a:ea typeface="思源黑体 CN Medium" panose="020B0600000000000000" pitchFamily="34" charset="-122"/>
                <a:cs typeface="微软雅黑" panose="020B0503020204020204" charset="-122"/>
                <a:sym typeface="Arial" panose="020B0604020202020204" pitchFamily="34" charset="0"/>
              </a:rPr>
              <a:t>C.</a:t>
            </a:r>
            <a:r>
              <a:rPr lang="zh-CN" altLang="en-US" sz="2400" kern="0" dirty="0">
                <a:latin typeface="Arial" panose="020B0604020202020204" pitchFamily="34" charset="0"/>
                <a:ea typeface="思源黑体 CN Medium" panose="020B0600000000000000" pitchFamily="34" charset="-122"/>
                <a:cs typeface="微软雅黑" panose="020B0503020204020204" charset="-122"/>
                <a:sym typeface="Arial" panose="020B0604020202020204" pitchFamily="34" charset="0"/>
              </a:rPr>
              <a:t>馒头    </a:t>
            </a:r>
            <a:r>
              <a:rPr lang="en-US" altLang="zh-CN" sz="2400" kern="0" dirty="0">
                <a:latin typeface="Arial" panose="020B0604020202020204" pitchFamily="34" charset="0"/>
                <a:ea typeface="思源黑体 CN Medium" panose="020B0600000000000000" pitchFamily="34" charset="-122"/>
                <a:cs typeface="微软雅黑" panose="020B0503020204020204" charset="-122"/>
                <a:sym typeface="Arial" panose="020B0604020202020204" pitchFamily="34" charset="0"/>
              </a:rPr>
              <a:t>D.</a:t>
            </a:r>
            <a:r>
              <a:rPr lang="zh-CN" altLang="en-US" sz="2400" kern="0" dirty="0">
                <a:latin typeface="Arial" panose="020B0604020202020204" pitchFamily="34" charset="0"/>
                <a:ea typeface="思源黑体 CN Medium" panose="020B0600000000000000" pitchFamily="34" charset="-122"/>
                <a:cs typeface="微软雅黑" panose="020B0503020204020204" charset="-122"/>
                <a:sym typeface="Arial" panose="020B0604020202020204" pitchFamily="34" charset="0"/>
              </a:rPr>
              <a:t>大米 </a:t>
            </a:r>
          </a:p>
        </p:txBody>
      </p:sp>
      <p:sp>
        <p:nvSpPr>
          <p:cNvPr id="29704" name="Text Box 8"/>
          <p:cNvSpPr txBox="1"/>
          <p:nvPr/>
        </p:nvSpPr>
        <p:spPr>
          <a:xfrm>
            <a:off x="5080317" y="1476376"/>
            <a:ext cx="336550" cy="70675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4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B</a:t>
            </a:r>
          </a:p>
        </p:txBody>
      </p:sp>
      <p:sp>
        <p:nvSpPr>
          <p:cNvPr id="29705" name="Text Box 9"/>
          <p:cNvSpPr txBox="1"/>
          <p:nvPr/>
        </p:nvSpPr>
        <p:spPr>
          <a:xfrm>
            <a:off x="5387839" y="2911792"/>
            <a:ext cx="477837" cy="70675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4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D</a:t>
            </a:r>
          </a:p>
        </p:txBody>
      </p:sp>
      <p:sp>
        <p:nvSpPr>
          <p:cNvPr id="29706" name="Text Box 10"/>
          <p:cNvSpPr txBox="1"/>
          <p:nvPr/>
        </p:nvSpPr>
        <p:spPr>
          <a:xfrm>
            <a:off x="5684813" y="4366655"/>
            <a:ext cx="526106" cy="707886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4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A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222829" y="373743"/>
            <a:ext cx="18710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zh-CN" altLang="en-US" sz="3200" b="1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自我检测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9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9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9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4" grpId="0"/>
      <p:bldP spid="29705" grpId="0"/>
      <p:bldP spid="29706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Text Box 3"/>
          <p:cNvSpPr txBox="1"/>
          <p:nvPr/>
        </p:nvSpPr>
        <p:spPr>
          <a:xfrm>
            <a:off x="755831" y="1089025"/>
            <a:ext cx="10594340" cy="470898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250000"/>
              </a:lnSpc>
            </a:pPr>
            <a:r>
              <a:rPr lang="en-US" altLang="zh-CN" sz="2400" kern="0" dirty="0">
                <a:latin typeface="Arial" panose="020B0604020202020204" pitchFamily="34" charset="0"/>
                <a:ea typeface="思源黑体 CN Medium" panose="020B0600000000000000" pitchFamily="34" charset="-122"/>
                <a:cs typeface="微软雅黑" panose="020B0503020204020204" charset="-122"/>
                <a:sym typeface="Arial" panose="020B0604020202020204" pitchFamily="34" charset="0"/>
              </a:rPr>
              <a:t>4</a:t>
            </a:r>
            <a:r>
              <a:rPr lang="zh-CN" altLang="en-US" sz="2400" kern="0" dirty="0">
                <a:latin typeface="Arial" panose="020B0604020202020204" pitchFamily="34" charset="0"/>
                <a:ea typeface="思源黑体 CN Medium" panose="020B0600000000000000" pitchFamily="34" charset="-122"/>
                <a:cs typeface="微软雅黑" panose="020B0503020204020204" charset="-122"/>
                <a:sym typeface="Arial" panose="020B0604020202020204" pitchFamily="34" charset="0"/>
              </a:rPr>
              <a:t>、同样质量的下列食物中所含的能量最多的是（         ）</a:t>
            </a:r>
          </a:p>
          <a:p>
            <a:pPr>
              <a:lnSpc>
                <a:spcPct val="250000"/>
              </a:lnSpc>
            </a:pPr>
            <a:r>
              <a:rPr lang="en-US" altLang="zh-CN" sz="2400" kern="0" dirty="0">
                <a:latin typeface="Arial" panose="020B0604020202020204" pitchFamily="34" charset="0"/>
                <a:ea typeface="思源黑体 CN Medium" panose="020B0600000000000000" pitchFamily="34" charset="-122"/>
                <a:cs typeface="微软雅黑" panose="020B0503020204020204" charset="-122"/>
                <a:sym typeface="Arial" panose="020B0604020202020204" pitchFamily="34" charset="0"/>
              </a:rPr>
              <a:t>A</a:t>
            </a:r>
            <a:r>
              <a:rPr lang="zh-CN" altLang="en-US" sz="2400" kern="0" dirty="0">
                <a:latin typeface="Arial" panose="020B0604020202020204" pitchFamily="34" charset="0"/>
                <a:ea typeface="思源黑体 CN Medium" panose="020B0600000000000000" pitchFamily="34" charset="-122"/>
                <a:cs typeface="微软雅黑" panose="020B0503020204020204" charset="-122"/>
                <a:sym typeface="Arial" panose="020B0604020202020204" pitchFamily="34" charset="0"/>
              </a:rPr>
              <a:t>、花生         </a:t>
            </a:r>
            <a:r>
              <a:rPr lang="en-US" altLang="zh-CN" sz="2400" kern="0" dirty="0">
                <a:latin typeface="Arial" panose="020B0604020202020204" pitchFamily="34" charset="0"/>
                <a:ea typeface="思源黑体 CN Medium" panose="020B0600000000000000" pitchFamily="34" charset="-122"/>
                <a:cs typeface="微软雅黑" panose="020B0503020204020204" charset="-122"/>
                <a:sym typeface="Arial" panose="020B0604020202020204" pitchFamily="34" charset="0"/>
              </a:rPr>
              <a:t>B</a:t>
            </a:r>
            <a:r>
              <a:rPr lang="zh-CN" altLang="en-US" sz="2400" kern="0" dirty="0">
                <a:latin typeface="Arial" panose="020B0604020202020204" pitchFamily="34" charset="0"/>
                <a:ea typeface="思源黑体 CN Medium" panose="020B0600000000000000" pitchFamily="34" charset="-122"/>
                <a:cs typeface="微软雅黑" panose="020B0503020204020204" charset="-122"/>
                <a:sym typeface="Arial" panose="020B0604020202020204" pitchFamily="34" charset="0"/>
              </a:rPr>
              <a:t>、大白菜</a:t>
            </a:r>
          </a:p>
          <a:p>
            <a:pPr>
              <a:lnSpc>
                <a:spcPct val="250000"/>
              </a:lnSpc>
            </a:pPr>
            <a:r>
              <a:rPr lang="en-US" altLang="zh-CN" sz="2400" kern="0" dirty="0">
                <a:latin typeface="Arial" panose="020B0604020202020204" pitchFamily="34" charset="0"/>
                <a:ea typeface="思源黑体 CN Medium" panose="020B0600000000000000" pitchFamily="34" charset="-122"/>
                <a:cs typeface="微软雅黑" panose="020B0503020204020204" charset="-122"/>
                <a:sym typeface="Arial" panose="020B0604020202020204" pitchFamily="34" charset="0"/>
              </a:rPr>
              <a:t>C</a:t>
            </a:r>
            <a:r>
              <a:rPr lang="zh-CN" altLang="en-US" sz="2400" kern="0" dirty="0">
                <a:latin typeface="Arial" panose="020B0604020202020204" pitchFamily="34" charset="0"/>
                <a:ea typeface="思源黑体 CN Medium" panose="020B0600000000000000" pitchFamily="34" charset="-122"/>
                <a:cs typeface="微软雅黑" panose="020B0503020204020204" charset="-122"/>
                <a:sym typeface="Arial" panose="020B0604020202020204" pitchFamily="34" charset="0"/>
              </a:rPr>
              <a:t>、豆油         </a:t>
            </a:r>
            <a:r>
              <a:rPr lang="en-US" altLang="zh-CN" sz="2400" kern="0" dirty="0">
                <a:latin typeface="Arial" panose="020B0604020202020204" pitchFamily="34" charset="0"/>
                <a:ea typeface="思源黑体 CN Medium" panose="020B0600000000000000" pitchFamily="34" charset="-122"/>
                <a:cs typeface="微软雅黑" panose="020B0503020204020204" charset="-122"/>
                <a:sym typeface="Arial" panose="020B0604020202020204" pitchFamily="34" charset="0"/>
              </a:rPr>
              <a:t>D</a:t>
            </a:r>
            <a:r>
              <a:rPr lang="zh-CN" altLang="en-US" sz="2400" kern="0" dirty="0">
                <a:latin typeface="Arial" panose="020B0604020202020204" pitchFamily="34" charset="0"/>
                <a:ea typeface="思源黑体 CN Medium" panose="020B0600000000000000" pitchFamily="34" charset="-122"/>
                <a:cs typeface="微软雅黑" panose="020B0503020204020204" charset="-122"/>
                <a:sym typeface="Arial" panose="020B0604020202020204" pitchFamily="34" charset="0"/>
              </a:rPr>
              <a:t>、小麦粉</a:t>
            </a:r>
          </a:p>
          <a:p>
            <a:pPr>
              <a:lnSpc>
                <a:spcPct val="250000"/>
              </a:lnSpc>
            </a:pPr>
            <a:r>
              <a:rPr lang="en-US" altLang="zh-CN" sz="2400" kern="0" dirty="0">
                <a:latin typeface="Arial" panose="020B0604020202020204" pitchFamily="34" charset="0"/>
                <a:ea typeface="思源黑体 CN Medium" panose="020B0600000000000000" pitchFamily="34" charset="-122"/>
                <a:cs typeface="微软雅黑" panose="020B0503020204020204" charset="-122"/>
                <a:sym typeface="Arial" panose="020B0604020202020204" pitchFamily="34" charset="0"/>
              </a:rPr>
              <a:t>5</a:t>
            </a:r>
            <a:r>
              <a:rPr lang="zh-CN" altLang="en-US" sz="2400" kern="0" dirty="0">
                <a:latin typeface="Arial" panose="020B0604020202020204" pitchFamily="34" charset="0"/>
                <a:ea typeface="思源黑体 CN Medium" panose="020B0600000000000000" pitchFamily="34" charset="-122"/>
                <a:cs typeface="微软雅黑" panose="020B0503020204020204" charset="-122"/>
                <a:sym typeface="Arial" panose="020B0604020202020204" pitchFamily="34" charset="0"/>
              </a:rPr>
              <a:t>、多吃黄色玉米、胡萝卜等可预防夜盲症，因为这些食物中含有丰富的</a:t>
            </a:r>
            <a:r>
              <a:rPr lang="en-US" altLang="zh-CN" sz="2400" kern="0" dirty="0">
                <a:latin typeface="Arial" panose="020B0604020202020204" pitchFamily="34" charset="0"/>
                <a:ea typeface="思源黑体 CN Medium" panose="020B0600000000000000" pitchFamily="34" charset="-122"/>
                <a:cs typeface="微软雅黑" panose="020B0503020204020204" charset="-122"/>
                <a:sym typeface="Arial" panose="020B0604020202020204" pitchFamily="34" charset="0"/>
              </a:rPr>
              <a:t>_________</a:t>
            </a:r>
            <a:r>
              <a:rPr lang="zh-CN" altLang="en-US" sz="2400" kern="0" dirty="0">
                <a:latin typeface="Arial" panose="020B0604020202020204" pitchFamily="34" charset="0"/>
                <a:ea typeface="思源黑体 CN Medium" panose="020B0600000000000000" pitchFamily="34" charset="-122"/>
                <a:cs typeface="微软雅黑" panose="020B0503020204020204" charset="-122"/>
                <a:sym typeface="Arial" panose="020B0604020202020204" pitchFamily="34" charset="0"/>
              </a:rPr>
              <a:t>能在人体内转变成</a:t>
            </a:r>
            <a:r>
              <a:rPr lang="en-US" altLang="zh-CN" sz="2400" kern="0" dirty="0">
                <a:latin typeface="Arial" panose="020B0604020202020204" pitchFamily="34" charset="0"/>
                <a:ea typeface="思源黑体 CN Medium" panose="020B0600000000000000" pitchFamily="34" charset="-122"/>
                <a:cs typeface="微软雅黑" panose="020B0503020204020204" charset="-122"/>
                <a:sym typeface="Arial" panose="020B0604020202020204" pitchFamily="34" charset="0"/>
              </a:rPr>
              <a:t>_________</a:t>
            </a:r>
            <a:r>
              <a:rPr lang="zh-CN" altLang="en-US" sz="2400" kern="0" dirty="0">
                <a:latin typeface="Arial" panose="020B0604020202020204" pitchFamily="34" charset="0"/>
                <a:ea typeface="思源黑体 CN Medium" panose="020B0600000000000000" pitchFamily="34" charset="-122"/>
                <a:cs typeface="微软雅黑" panose="020B0503020204020204" charset="-122"/>
                <a:sym typeface="Arial" panose="020B0604020202020204" pitchFamily="34" charset="0"/>
              </a:rPr>
              <a:t>。</a:t>
            </a:r>
          </a:p>
        </p:txBody>
      </p:sp>
      <p:sp>
        <p:nvSpPr>
          <p:cNvPr id="30724" name="Text Box 4"/>
          <p:cNvSpPr txBox="1"/>
          <p:nvPr/>
        </p:nvSpPr>
        <p:spPr>
          <a:xfrm>
            <a:off x="7524207" y="1306285"/>
            <a:ext cx="5712822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4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C</a:t>
            </a:r>
          </a:p>
        </p:txBody>
      </p:sp>
      <p:sp>
        <p:nvSpPr>
          <p:cNvPr id="30725" name="Text Box 5"/>
          <p:cNvSpPr txBox="1"/>
          <p:nvPr/>
        </p:nvSpPr>
        <p:spPr>
          <a:xfrm>
            <a:off x="874605" y="5049184"/>
            <a:ext cx="1415772" cy="4616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胡萝卜素</a:t>
            </a:r>
          </a:p>
        </p:txBody>
      </p:sp>
      <p:sp>
        <p:nvSpPr>
          <p:cNvPr id="30726" name="Text Box 6"/>
          <p:cNvSpPr txBox="1"/>
          <p:nvPr/>
        </p:nvSpPr>
        <p:spPr>
          <a:xfrm>
            <a:off x="4850504" y="5044604"/>
            <a:ext cx="1313180" cy="4616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维生素A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222829" y="373743"/>
            <a:ext cx="18710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zh-CN" altLang="en-US" sz="3200" b="1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自我检测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4" grpId="0"/>
      <p:bldP spid="30725" grpId="0"/>
      <p:bldP spid="30726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Text Box 3"/>
          <p:cNvSpPr txBox="1"/>
          <p:nvPr/>
        </p:nvSpPr>
        <p:spPr>
          <a:xfrm>
            <a:off x="2611030" y="1541598"/>
            <a:ext cx="8099425" cy="397031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kern="0" dirty="0">
                <a:latin typeface="Arial" panose="020B0604020202020204" pitchFamily="34" charset="0"/>
                <a:ea typeface="思源黑体 CN Medium" panose="020B0600000000000000" pitchFamily="34" charset="-122"/>
                <a:cs typeface="微软雅黑" panose="020B0503020204020204" charset="-122"/>
                <a:sym typeface="Arial" panose="020B0604020202020204" pitchFamily="34" charset="0"/>
              </a:rPr>
              <a:t>缺维生素</a:t>
            </a:r>
            <a:r>
              <a:rPr lang="en-US" altLang="zh-CN" sz="2400" kern="0" dirty="0">
                <a:latin typeface="Arial" panose="020B0604020202020204" pitchFamily="34" charset="0"/>
                <a:ea typeface="思源黑体 CN Medium" panose="020B0600000000000000" pitchFamily="34" charset="-122"/>
                <a:cs typeface="微软雅黑" panose="020B0503020204020204" charset="-122"/>
                <a:sym typeface="Arial" panose="020B0604020202020204" pitchFamily="34" charset="0"/>
              </a:rPr>
              <a:t>A                                 A.</a:t>
            </a:r>
            <a:r>
              <a:rPr lang="zh-CN" altLang="en-US" sz="2400" kern="0" dirty="0">
                <a:latin typeface="Arial" panose="020B0604020202020204" pitchFamily="34" charset="0"/>
                <a:ea typeface="思源黑体 CN Medium" panose="020B0600000000000000" pitchFamily="34" charset="-122"/>
                <a:cs typeface="微软雅黑" panose="020B0503020204020204" charset="-122"/>
                <a:sym typeface="Arial" panose="020B0604020202020204" pitchFamily="34" charset="0"/>
              </a:rPr>
              <a:t>厌食、贫血、肌无力</a:t>
            </a:r>
          </a:p>
          <a:p>
            <a:pPr>
              <a:lnSpc>
                <a:spcPct val="150000"/>
              </a:lnSpc>
            </a:pPr>
            <a:r>
              <a:rPr lang="zh-CN" altLang="en-US" sz="2400" kern="0" dirty="0">
                <a:latin typeface="Arial" panose="020B0604020202020204" pitchFamily="34" charset="0"/>
                <a:ea typeface="思源黑体 CN Medium" panose="020B0600000000000000" pitchFamily="34" charset="-122"/>
                <a:cs typeface="微软雅黑" panose="020B0503020204020204" charset="-122"/>
                <a:sym typeface="Arial" panose="020B0604020202020204" pitchFamily="34" charset="0"/>
              </a:rPr>
              <a:t>缺维生素</a:t>
            </a:r>
            <a:r>
              <a:rPr lang="en-US" altLang="zh-CN" sz="2400" kern="0" dirty="0">
                <a:latin typeface="Arial" panose="020B0604020202020204" pitchFamily="34" charset="0"/>
                <a:ea typeface="思源黑体 CN Medium" panose="020B0600000000000000" pitchFamily="34" charset="-122"/>
                <a:cs typeface="微软雅黑" panose="020B0503020204020204" charset="-122"/>
                <a:sym typeface="Arial" panose="020B0604020202020204" pitchFamily="34" charset="0"/>
              </a:rPr>
              <a:t>B1                               B.</a:t>
            </a:r>
            <a:r>
              <a:rPr lang="zh-CN" altLang="en-US" sz="2400" kern="0" dirty="0">
                <a:latin typeface="Arial" panose="020B0604020202020204" pitchFamily="34" charset="0"/>
                <a:ea typeface="思源黑体 CN Medium" panose="020B0600000000000000" pitchFamily="34" charset="-122"/>
                <a:cs typeface="微软雅黑" panose="020B0503020204020204" charset="-122"/>
                <a:sym typeface="Arial" panose="020B0604020202020204" pitchFamily="34" charset="0"/>
              </a:rPr>
              <a:t>坏血病</a:t>
            </a:r>
          </a:p>
          <a:p>
            <a:pPr>
              <a:lnSpc>
                <a:spcPct val="150000"/>
              </a:lnSpc>
            </a:pPr>
            <a:r>
              <a:rPr lang="zh-CN" altLang="en-US" sz="2400" kern="0" dirty="0">
                <a:latin typeface="Arial" panose="020B0604020202020204" pitchFamily="34" charset="0"/>
                <a:ea typeface="思源黑体 CN Medium" panose="020B0600000000000000" pitchFamily="34" charset="-122"/>
                <a:cs typeface="微软雅黑" panose="020B0503020204020204" charset="-122"/>
                <a:sym typeface="Arial" panose="020B0604020202020204" pitchFamily="34" charset="0"/>
              </a:rPr>
              <a:t>缺维生素</a:t>
            </a:r>
            <a:r>
              <a:rPr lang="en-US" altLang="zh-CN" sz="2400" kern="0" dirty="0">
                <a:latin typeface="Arial" panose="020B0604020202020204" pitchFamily="34" charset="0"/>
                <a:ea typeface="思源黑体 CN Medium" panose="020B0600000000000000" pitchFamily="34" charset="-122"/>
                <a:cs typeface="微软雅黑" panose="020B0503020204020204" charset="-122"/>
                <a:sym typeface="Arial" panose="020B0604020202020204" pitchFamily="34" charset="0"/>
              </a:rPr>
              <a:t>C                                 </a:t>
            </a:r>
            <a:r>
              <a:rPr lang="en-US" altLang="zh-CN" sz="2400" kern="0" dirty="0" err="1">
                <a:latin typeface="Arial" panose="020B0604020202020204" pitchFamily="34" charset="0"/>
                <a:ea typeface="思源黑体 CN Medium" panose="020B0600000000000000" pitchFamily="34" charset="-122"/>
                <a:cs typeface="微软雅黑" panose="020B0503020204020204" charset="-122"/>
                <a:sym typeface="Arial" panose="020B0604020202020204" pitchFamily="34" charset="0"/>
              </a:rPr>
              <a:t>C</a:t>
            </a:r>
            <a:r>
              <a:rPr lang="en-US" altLang="zh-CN" sz="2400" kern="0" dirty="0">
                <a:latin typeface="Arial" panose="020B0604020202020204" pitchFamily="34" charset="0"/>
                <a:ea typeface="思源黑体 CN Medium" panose="020B0600000000000000" pitchFamily="34" charset="-122"/>
                <a:cs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2400" kern="0" dirty="0">
                <a:latin typeface="Arial" panose="020B0604020202020204" pitchFamily="34" charset="0"/>
                <a:ea typeface="思源黑体 CN Medium" panose="020B0600000000000000" pitchFamily="34" charset="-122"/>
                <a:cs typeface="微软雅黑" panose="020B0503020204020204" charset="-122"/>
                <a:sym typeface="Arial" panose="020B0604020202020204" pitchFamily="34" charset="0"/>
              </a:rPr>
              <a:t>贫血</a:t>
            </a:r>
          </a:p>
          <a:p>
            <a:pPr>
              <a:lnSpc>
                <a:spcPct val="150000"/>
              </a:lnSpc>
            </a:pPr>
            <a:r>
              <a:rPr lang="zh-CN" altLang="en-US" sz="2400" kern="0" dirty="0">
                <a:latin typeface="Arial" panose="020B0604020202020204" pitchFamily="34" charset="0"/>
                <a:ea typeface="思源黑体 CN Medium" panose="020B0600000000000000" pitchFamily="34" charset="-122"/>
                <a:cs typeface="微软雅黑" panose="020B0503020204020204" charset="-122"/>
                <a:sym typeface="Arial" panose="020B0604020202020204" pitchFamily="34" charset="0"/>
              </a:rPr>
              <a:t>缺维生素</a:t>
            </a:r>
            <a:r>
              <a:rPr lang="en-US" altLang="zh-CN" sz="2400" kern="0" dirty="0">
                <a:latin typeface="Arial" panose="020B0604020202020204" pitchFamily="34" charset="0"/>
                <a:ea typeface="思源黑体 CN Medium" panose="020B0600000000000000" pitchFamily="34" charset="-122"/>
                <a:cs typeface="微软雅黑" panose="020B0503020204020204" charset="-122"/>
                <a:sym typeface="Arial" panose="020B0604020202020204" pitchFamily="34" charset="0"/>
              </a:rPr>
              <a:t>D                                 D.</a:t>
            </a:r>
            <a:r>
              <a:rPr lang="zh-CN" altLang="en-US" sz="2400" kern="0" dirty="0">
                <a:latin typeface="Arial" panose="020B0604020202020204" pitchFamily="34" charset="0"/>
                <a:ea typeface="思源黑体 CN Medium" panose="020B0600000000000000" pitchFamily="34" charset="-122"/>
                <a:cs typeface="微软雅黑" panose="020B0503020204020204" charset="-122"/>
                <a:sym typeface="Arial" panose="020B0604020202020204" pitchFamily="34" charset="0"/>
              </a:rPr>
              <a:t>脚气病</a:t>
            </a:r>
          </a:p>
          <a:p>
            <a:pPr>
              <a:lnSpc>
                <a:spcPct val="150000"/>
              </a:lnSpc>
            </a:pPr>
            <a:r>
              <a:rPr lang="zh-CN" altLang="en-US" sz="2400" kern="0" dirty="0">
                <a:latin typeface="Arial" panose="020B0604020202020204" pitchFamily="34" charset="0"/>
                <a:ea typeface="思源黑体 CN Medium" panose="020B0600000000000000" pitchFamily="34" charset="-122"/>
                <a:cs typeface="微软雅黑" panose="020B0503020204020204" charset="-122"/>
                <a:sym typeface="Arial" panose="020B0604020202020204" pitchFamily="34" charset="0"/>
              </a:rPr>
              <a:t>缺含铁的无机盐                         </a:t>
            </a:r>
            <a:r>
              <a:rPr lang="en-US" altLang="zh-CN" sz="2400" kern="0" dirty="0">
                <a:latin typeface="Arial" panose="020B0604020202020204" pitchFamily="34" charset="0"/>
                <a:ea typeface="思源黑体 CN Medium" panose="020B0600000000000000" pitchFamily="34" charset="-122"/>
                <a:cs typeface="微软雅黑" panose="020B0503020204020204" charset="-122"/>
                <a:sym typeface="Arial" panose="020B0604020202020204" pitchFamily="34" charset="0"/>
              </a:rPr>
              <a:t>E.</a:t>
            </a:r>
            <a:r>
              <a:rPr lang="zh-CN" altLang="en-US" sz="2400" kern="0" dirty="0">
                <a:latin typeface="Arial" panose="020B0604020202020204" pitchFamily="34" charset="0"/>
                <a:ea typeface="思源黑体 CN Medium" panose="020B0600000000000000" pitchFamily="34" charset="-122"/>
                <a:cs typeface="微软雅黑" panose="020B0503020204020204" charset="-122"/>
                <a:sym typeface="Arial" panose="020B0604020202020204" pitchFamily="34" charset="0"/>
              </a:rPr>
              <a:t>地方性甲状腺肿</a:t>
            </a:r>
          </a:p>
          <a:p>
            <a:pPr>
              <a:lnSpc>
                <a:spcPct val="150000"/>
              </a:lnSpc>
            </a:pPr>
            <a:r>
              <a:rPr lang="zh-CN" altLang="en-US" sz="2400" kern="0" dirty="0">
                <a:latin typeface="Arial" panose="020B0604020202020204" pitchFamily="34" charset="0"/>
                <a:ea typeface="思源黑体 CN Medium" panose="020B0600000000000000" pitchFamily="34" charset="-122"/>
                <a:cs typeface="微软雅黑" panose="020B0503020204020204" charset="-122"/>
                <a:sym typeface="Arial" panose="020B0604020202020204" pitchFamily="34" charset="0"/>
              </a:rPr>
              <a:t>缺含碘的无机盐                         </a:t>
            </a:r>
            <a:r>
              <a:rPr lang="en-US" altLang="zh-CN" sz="2400" kern="0" dirty="0">
                <a:latin typeface="Arial" panose="020B0604020202020204" pitchFamily="34" charset="0"/>
                <a:ea typeface="思源黑体 CN Medium" panose="020B0600000000000000" pitchFamily="34" charset="-122"/>
                <a:cs typeface="微软雅黑" panose="020B0503020204020204" charset="-122"/>
                <a:sym typeface="Arial" panose="020B0604020202020204" pitchFamily="34" charset="0"/>
              </a:rPr>
              <a:t>F.</a:t>
            </a:r>
            <a:r>
              <a:rPr lang="zh-CN" altLang="en-US" sz="2400" kern="0" dirty="0">
                <a:latin typeface="Arial" panose="020B0604020202020204" pitchFamily="34" charset="0"/>
                <a:ea typeface="思源黑体 CN Medium" panose="020B0600000000000000" pitchFamily="34" charset="-122"/>
                <a:cs typeface="微软雅黑" panose="020B0503020204020204" charset="-122"/>
                <a:sym typeface="Arial" panose="020B0604020202020204" pitchFamily="34" charset="0"/>
              </a:rPr>
              <a:t>夜盲症 </a:t>
            </a:r>
          </a:p>
          <a:p>
            <a:pPr>
              <a:lnSpc>
                <a:spcPct val="150000"/>
              </a:lnSpc>
            </a:pPr>
            <a:r>
              <a:rPr lang="zh-CN" altLang="en-US" sz="2400" kern="0" dirty="0">
                <a:latin typeface="Arial" panose="020B0604020202020204" pitchFamily="34" charset="0"/>
                <a:ea typeface="思源黑体 CN Medium" panose="020B0600000000000000" pitchFamily="34" charset="-122"/>
                <a:cs typeface="微软雅黑" panose="020B0503020204020204" charset="-122"/>
                <a:sym typeface="Arial" panose="020B0604020202020204" pitchFamily="34" charset="0"/>
              </a:rPr>
              <a:t>缺含磷的无机盐                         </a:t>
            </a:r>
            <a:r>
              <a:rPr lang="en-US" altLang="zh-CN" sz="2400" kern="0" dirty="0">
                <a:latin typeface="Arial" panose="020B0604020202020204" pitchFamily="34" charset="0"/>
                <a:ea typeface="思源黑体 CN Medium" panose="020B0600000000000000" pitchFamily="34" charset="-122"/>
                <a:cs typeface="微软雅黑" panose="020B0503020204020204" charset="-122"/>
                <a:sym typeface="Arial" panose="020B0604020202020204" pitchFamily="34" charset="0"/>
              </a:rPr>
              <a:t>G.</a:t>
            </a:r>
            <a:r>
              <a:rPr lang="zh-CN" altLang="en-US" sz="2400" kern="0" dirty="0">
                <a:latin typeface="Arial" panose="020B0604020202020204" pitchFamily="34" charset="0"/>
                <a:ea typeface="思源黑体 CN Medium" panose="020B0600000000000000" pitchFamily="34" charset="-122"/>
                <a:cs typeface="微软雅黑" panose="020B0503020204020204" charset="-122"/>
                <a:sym typeface="Arial" panose="020B0604020202020204" pitchFamily="34" charset="0"/>
              </a:rPr>
              <a:t>骨质疏松症</a:t>
            </a:r>
          </a:p>
        </p:txBody>
      </p:sp>
      <p:sp>
        <p:nvSpPr>
          <p:cNvPr id="31748" name="Line 4"/>
          <p:cNvSpPr/>
          <p:nvPr/>
        </p:nvSpPr>
        <p:spPr>
          <a:xfrm>
            <a:off x="4068943" y="1824549"/>
            <a:ext cx="2825341" cy="2818843"/>
          </a:xfrm>
          <a:prstGeom prst="line">
            <a:avLst/>
          </a:prstGeom>
          <a:ln w="2857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1749" name="Line 5"/>
          <p:cNvSpPr/>
          <p:nvPr/>
        </p:nvSpPr>
        <p:spPr>
          <a:xfrm>
            <a:off x="4252459" y="2485305"/>
            <a:ext cx="2641825" cy="1041666"/>
          </a:xfrm>
          <a:prstGeom prst="line">
            <a:avLst/>
          </a:prstGeom>
          <a:ln w="2857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1750" name="Line 6"/>
          <p:cNvSpPr/>
          <p:nvPr/>
        </p:nvSpPr>
        <p:spPr>
          <a:xfrm flipV="1">
            <a:off x="4214994" y="2484670"/>
            <a:ext cx="2679290" cy="521468"/>
          </a:xfrm>
          <a:prstGeom prst="line">
            <a:avLst/>
          </a:prstGeom>
          <a:ln w="2857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1751" name="Line 7"/>
          <p:cNvSpPr/>
          <p:nvPr/>
        </p:nvSpPr>
        <p:spPr>
          <a:xfrm>
            <a:off x="4185056" y="3557229"/>
            <a:ext cx="2709228" cy="1592633"/>
          </a:xfrm>
          <a:prstGeom prst="line">
            <a:avLst/>
          </a:prstGeom>
          <a:ln w="2857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1752" name="Line 8"/>
          <p:cNvSpPr/>
          <p:nvPr/>
        </p:nvSpPr>
        <p:spPr>
          <a:xfrm flipV="1">
            <a:off x="4891314" y="3006138"/>
            <a:ext cx="2002970" cy="1203005"/>
          </a:xfrm>
          <a:prstGeom prst="line">
            <a:avLst/>
          </a:prstGeom>
          <a:ln w="2857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1753" name="Line 9"/>
          <p:cNvSpPr/>
          <p:nvPr/>
        </p:nvSpPr>
        <p:spPr>
          <a:xfrm flipV="1">
            <a:off x="4822800" y="4047803"/>
            <a:ext cx="2071483" cy="595457"/>
          </a:xfrm>
          <a:prstGeom prst="line">
            <a:avLst/>
          </a:prstGeom>
          <a:ln w="2857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1754" name="Line 10"/>
          <p:cNvSpPr/>
          <p:nvPr/>
        </p:nvSpPr>
        <p:spPr>
          <a:xfrm flipV="1">
            <a:off x="4992915" y="1980928"/>
            <a:ext cx="1819024" cy="3168934"/>
          </a:xfrm>
          <a:prstGeom prst="line">
            <a:avLst/>
          </a:prstGeom>
          <a:ln w="2857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222829" y="373743"/>
            <a:ext cx="18710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zh-CN" altLang="en-US" sz="3200" b="1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自我检测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1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1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1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1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31800" y="349250"/>
            <a:ext cx="11328400" cy="6159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22400" y="2078962"/>
            <a:ext cx="9347200" cy="3371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感谢您下载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平台上提供的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作品，为了您和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以及原创作者的利益，请勿复制、传播、销售，否则将承担法律责任！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将对作品进行维权，按照传播下载次数进行十倍的索取赔偿！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1.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在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出售的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模板是免版税类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(RF: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Royalty-Free)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正版受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中国人民共和国著作法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世界版权公约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的保护，作品的所有权、版权和著作权归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所有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您下载的是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模板素材的使用权。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2.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不得将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素材，本身用于再出售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或者出租、出借、转让、分销、发布或者作为礼物供他人使用，不得转授权、出卖、转让本协议或者本协议中的权利。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182930" y="1025730"/>
            <a:ext cx="1871025" cy="6773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版权声明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5816600" y="1852612"/>
            <a:ext cx="558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3000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Text Box 3"/>
          <p:cNvSpPr txBox="1"/>
          <p:nvPr/>
        </p:nvSpPr>
        <p:spPr>
          <a:xfrm>
            <a:off x="660400" y="1280837"/>
            <a:ext cx="9242425" cy="58612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kern="0" dirty="0">
                <a:latin typeface="Arial" panose="020B0604020202020204" pitchFamily="34" charset="0"/>
                <a:ea typeface="思源黑体 CN Medium" panose="020B0600000000000000" pitchFamily="34" charset="-122"/>
                <a:cs typeface="微软雅黑" panose="020B0503020204020204" charset="-122"/>
                <a:sym typeface="Arial" panose="020B0604020202020204" pitchFamily="34" charset="0"/>
              </a:rPr>
              <a:t>讨论</a:t>
            </a:r>
            <a:r>
              <a:rPr lang="en-US" altLang="zh-CN" sz="2400" kern="0" dirty="0">
                <a:latin typeface="Arial" panose="020B0604020202020204" pitchFamily="34" charset="0"/>
                <a:ea typeface="思源黑体 CN Medium" panose="020B0600000000000000" pitchFamily="34" charset="-122"/>
                <a:cs typeface="微软雅黑" panose="020B0503020204020204" charset="-122"/>
                <a:sym typeface="Arial" panose="020B0604020202020204" pitchFamily="34" charset="0"/>
              </a:rPr>
              <a:t>1</a:t>
            </a:r>
            <a:r>
              <a:rPr lang="zh-CN" altLang="en-US" sz="2400" kern="0" dirty="0">
                <a:latin typeface="Arial" panose="020B0604020202020204" pitchFamily="34" charset="0"/>
                <a:ea typeface="思源黑体 CN Medium" panose="020B0600000000000000" pitchFamily="34" charset="-122"/>
                <a:cs typeface="微软雅黑" panose="020B0503020204020204" charset="-122"/>
                <a:sym typeface="Arial" panose="020B0604020202020204" pitchFamily="34" charset="0"/>
              </a:rPr>
              <a:t>：不同食物所含营养物质的种类和数量相同？    </a:t>
            </a:r>
          </a:p>
        </p:txBody>
      </p:sp>
      <p:sp>
        <p:nvSpPr>
          <p:cNvPr id="6148" name="Text Box 4"/>
          <p:cNvSpPr txBox="1"/>
          <p:nvPr/>
        </p:nvSpPr>
        <p:spPr>
          <a:xfrm>
            <a:off x="660400" y="2749527"/>
            <a:ext cx="6889750" cy="66845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kern="0" dirty="0">
                <a:latin typeface="Arial" panose="020B0604020202020204" pitchFamily="34" charset="0"/>
                <a:ea typeface="思源黑体 CN Medium" panose="020B0600000000000000" pitchFamily="34" charset="-122"/>
                <a:cs typeface="微软雅黑" panose="020B0503020204020204" charset="-122"/>
                <a:sym typeface="Arial" panose="020B0604020202020204" pitchFamily="34" charset="0"/>
              </a:rPr>
              <a:t>讨论2：食物中含有哪些营养物质呢？</a:t>
            </a:r>
          </a:p>
        </p:txBody>
      </p:sp>
      <p:sp>
        <p:nvSpPr>
          <p:cNvPr id="27653" name="Rectangle 5"/>
          <p:cNvSpPr txBox="1"/>
          <p:nvPr/>
        </p:nvSpPr>
        <p:spPr>
          <a:xfrm>
            <a:off x="709612" y="3647788"/>
            <a:ext cx="9144000" cy="40011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>
            <a:spAutoFit/>
          </a:bodyPr>
          <a:lstStyle/>
          <a:p>
            <a:r>
              <a:rPr lang="zh-CN" altLang="en-US" sz="20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糖类、脂肪、蛋白质、水、无机盐、维生素</a:t>
            </a:r>
          </a:p>
        </p:txBody>
      </p:sp>
      <p:sp>
        <p:nvSpPr>
          <p:cNvPr id="6150" name="Rectangle 6"/>
          <p:cNvSpPr txBox="1"/>
          <p:nvPr/>
        </p:nvSpPr>
        <p:spPr>
          <a:xfrm>
            <a:off x="660400" y="4300548"/>
            <a:ext cx="10858500" cy="120032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kern="0" dirty="0">
                <a:latin typeface="Arial" panose="020B0604020202020204" pitchFamily="34" charset="0"/>
                <a:ea typeface="思源黑体 CN Medium" panose="020B0600000000000000" pitchFamily="34" charset="-122"/>
                <a:cs typeface="微软雅黑" panose="020B0503020204020204" charset="-122"/>
                <a:sym typeface="Arial" panose="020B0604020202020204" pitchFamily="34" charset="0"/>
              </a:rPr>
              <a:t>讨论3：细胞的生活离不开物质和能量。那么食物中的营养物质与人体细胞中的物质和有什么关系？</a:t>
            </a:r>
          </a:p>
        </p:txBody>
      </p:sp>
      <p:sp>
        <p:nvSpPr>
          <p:cNvPr id="27655" name="Rectangle 7"/>
          <p:cNvSpPr txBox="1"/>
          <p:nvPr/>
        </p:nvSpPr>
        <p:spPr>
          <a:xfrm>
            <a:off x="709612" y="5266797"/>
            <a:ext cx="8785225" cy="707886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>
            <a:spAutoFit/>
          </a:bodyPr>
          <a:lstStyle/>
          <a:p>
            <a:endParaRPr lang="zh-CN" altLang="en-US" sz="2000" kern="0" dirty="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r>
              <a:rPr lang="zh-CN" altLang="en-US" sz="20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食物中的营养物质是人体细胞所含物质的来源。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709612" y="2028780"/>
            <a:ext cx="123317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2000" kern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不同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1222829" y="373743"/>
            <a:ext cx="18710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zh-CN" altLang="en-US" sz="3200" b="1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资料分析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7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3" grpId="0"/>
      <p:bldP spid="27655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9780292" y="-1024705"/>
            <a:ext cx="3372218" cy="3278777"/>
          </a:xfrm>
          <a:prstGeom prst="ellipse">
            <a:avLst/>
          </a:prstGeom>
          <a:gradFill>
            <a:gsLst>
              <a:gs pos="0">
                <a:srgbClr val="E8525B"/>
              </a:gs>
              <a:gs pos="100000">
                <a:srgbClr val="F8B542"/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latin typeface="Arial" panose="020B0604020202020204" pitchFamily="34" charset="0"/>
              <a:ea typeface="思源黑体 CN Medium" panose="020B0600000000000000" pitchFamily="34" charset="-122"/>
            </a:endParaRPr>
          </a:p>
        </p:txBody>
      </p:sp>
      <p:sp>
        <p:nvSpPr>
          <p:cNvPr id="6" name="Oval 5"/>
          <p:cNvSpPr/>
          <p:nvPr/>
        </p:nvSpPr>
        <p:spPr>
          <a:xfrm>
            <a:off x="11731704" y="6273800"/>
            <a:ext cx="920591" cy="945034"/>
          </a:xfrm>
          <a:prstGeom prst="ellipse">
            <a:avLst/>
          </a:prstGeom>
          <a:gradFill>
            <a:gsLst>
              <a:gs pos="0">
                <a:srgbClr val="E8525B"/>
              </a:gs>
              <a:gs pos="100000">
                <a:srgbClr val="F8B542"/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latin typeface="Arial" panose="020B0604020202020204" pitchFamily="34" charset="0"/>
              <a:ea typeface="思源黑体 CN Medium" panose="020B0600000000000000" pitchFamily="34" charset="-122"/>
            </a:endParaRPr>
          </a:p>
        </p:txBody>
      </p:sp>
      <p:pic>
        <p:nvPicPr>
          <p:cNvPr id="4" name="图片占位符 3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00" b="16700"/>
          <a:stretch>
            <a:fillRect/>
          </a:stretch>
        </p:blipFill>
        <p:spPr>
          <a:xfrm>
            <a:off x="881063" y="1343025"/>
            <a:ext cx="3992562" cy="3992563"/>
          </a:xfrm>
        </p:spPr>
      </p:pic>
      <p:sp>
        <p:nvSpPr>
          <p:cNvPr id="9" name="Rectangle: Rounded Corners 40"/>
          <p:cNvSpPr/>
          <p:nvPr/>
        </p:nvSpPr>
        <p:spPr bwMode="auto">
          <a:xfrm rot="16200000">
            <a:off x="6253916" y="4719122"/>
            <a:ext cx="322784" cy="1423537"/>
          </a:xfrm>
          <a:prstGeom prst="roundRect">
            <a:avLst>
              <a:gd name="adj" fmla="val 12979"/>
            </a:avLst>
          </a:prstGeom>
          <a:gradFill>
            <a:gsLst>
              <a:gs pos="0">
                <a:srgbClr val="E8525B"/>
              </a:gs>
              <a:gs pos="100000">
                <a:srgbClr val="F8B542"/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>
              <a:solidFill>
                <a:schemeClr val="lt1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0" name="Rectangle: Rounded Corners 43"/>
          <p:cNvSpPr/>
          <p:nvPr/>
        </p:nvSpPr>
        <p:spPr bwMode="auto">
          <a:xfrm rot="16200000">
            <a:off x="7944781" y="4719122"/>
            <a:ext cx="322784" cy="1423537"/>
          </a:xfrm>
          <a:prstGeom prst="roundRect">
            <a:avLst>
              <a:gd name="adj" fmla="val 12979"/>
            </a:avLst>
          </a:prstGeom>
          <a:solidFill>
            <a:schemeClr val="bg1">
              <a:lumMod val="75000"/>
            </a:schemeClr>
          </a:solidFill>
          <a:ln w="50800">
            <a:noFill/>
          </a:ln>
        </p:spPr>
        <p:txBody>
          <a:bodyPr vert="horz" wrap="square" lIns="91440" tIns="45720" rIns="91440" bIns="45720" numCol="1" anchor="ctr" anchorCtr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ID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5499277" y="2875543"/>
            <a:ext cx="6252623" cy="1614104"/>
            <a:chOff x="1510350" y="2866444"/>
            <a:chExt cx="4983852" cy="1286573"/>
          </a:xfrm>
        </p:grpSpPr>
        <p:sp>
          <p:nvSpPr>
            <p:cNvPr id="12" name="矩形 11"/>
            <p:cNvSpPr/>
            <p:nvPr/>
          </p:nvSpPr>
          <p:spPr bwMode="auto">
            <a:xfrm>
              <a:off x="1510350" y="2866444"/>
              <a:ext cx="4983852" cy="5642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dist">
                <a:defRPr/>
              </a:pPr>
              <a:r>
                <a:rPr lang="zh-CN" altLang="en-US" sz="4000" b="1" kern="100" dirty="0">
                  <a:solidFill>
                    <a:prstClr val="black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+mn-ea"/>
                  <a:sym typeface="Arial" panose="020B0604020202020204" pitchFamily="34" charset="0"/>
                </a:rPr>
                <a:t>感谢各位的聆听</a:t>
              </a:r>
            </a:p>
          </p:txBody>
        </p:sp>
        <p:sp>
          <p:nvSpPr>
            <p:cNvPr id="14" name="矩形 13"/>
            <p:cNvSpPr/>
            <p:nvPr/>
          </p:nvSpPr>
          <p:spPr>
            <a:xfrm>
              <a:off x="1571361" y="3637838"/>
              <a:ext cx="3472716" cy="51517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  <p:cxnSp>
          <p:nvCxnSpPr>
            <p:cNvPr id="15" name="直接连接符 14"/>
            <p:cNvCxnSpPr/>
            <p:nvPr/>
          </p:nvCxnSpPr>
          <p:spPr>
            <a:xfrm>
              <a:off x="1634862" y="3563329"/>
              <a:ext cx="4122173" cy="0"/>
            </a:xfrm>
            <a:prstGeom prst="line">
              <a:avLst/>
            </a:prstGeom>
            <a:noFill/>
            <a:ln w="635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</p:cxnSp>
      </p:grpSp>
      <p:sp>
        <p:nvSpPr>
          <p:cNvPr id="16" name="矩形 15"/>
          <p:cNvSpPr/>
          <p:nvPr/>
        </p:nvSpPr>
        <p:spPr bwMode="auto">
          <a:xfrm>
            <a:off x="5575820" y="2229212"/>
            <a:ext cx="160813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457200">
              <a:defRPr/>
            </a:pPr>
            <a:r>
              <a:rPr lang="zh-CN" altLang="en-US" sz="3600" b="1" kern="100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第二章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5575820" y="4420676"/>
            <a:ext cx="5670333" cy="547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Please Enter Your Detailed Text Here, The Content Should Be Concise And Clear, Concise And Concise Do Not Need Too Much Text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5575820" y="3879862"/>
            <a:ext cx="487932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di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人教版  生物（初中）  （七年级 下）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5720273" y="5297558"/>
            <a:ext cx="134615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主讲人：</a:t>
            </a:r>
            <a:r>
              <a:rPr kumimoji="0" lang="en-US" altLang="zh-CN" sz="10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xippt</a:t>
            </a:r>
            <a:endParaRPr kumimoji="0" lang="zh-CN" alt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7411139" y="5297558"/>
            <a:ext cx="134632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时间：</a:t>
            </a:r>
            <a:r>
              <a: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2020.4.30</a:t>
            </a:r>
            <a:endParaRPr kumimoji="0" lang="zh-CN" alt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1" name="矩形 20"/>
          <p:cNvSpPr/>
          <p:nvPr/>
        </p:nvSpPr>
        <p:spPr bwMode="auto">
          <a:xfrm>
            <a:off x="660400" y="338818"/>
            <a:ext cx="148630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457200">
              <a:defRPr/>
            </a:pPr>
            <a:r>
              <a:rPr lang="en-US" altLang="zh-CN" sz="1600" kern="100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YOUR  LOGO</a:t>
            </a:r>
            <a:endParaRPr lang="zh-CN" altLang="en-US" sz="1600" kern="100" dirty="0">
              <a:solidFill>
                <a:prstClr val="black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4" name="Oval 5"/>
          <p:cNvSpPr/>
          <p:nvPr/>
        </p:nvSpPr>
        <p:spPr>
          <a:xfrm>
            <a:off x="3264387" y="4694244"/>
            <a:ext cx="920591" cy="945034"/>
          </a:xfrm>
          <a:prstGeom prst="ellipse">
            <a:avLst/>
          </a:prstGeom>
          <a:gradFill>
            <a:gsLst>
              <a:gs pos="0">
                <a:srgbClr val="E8525B"/>
              </a:gs>
              <a:gs pos="100000">
                <a:srgbClr val="F8B542"/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latin typeface="Arial" panose="020B0604020202020204" pitchFamily="34" charset="0"/>
              <a:ea typeface="思源黑体 CN Medium" panose="020B0600000000000000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10" grpId="0" bldLvl="0" animBg="1"/>
      <p:bldP spid="19" grpId="0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Text Box 6"/>
          <p:cNvSpPr txBox="1"/>
          <p:nvPr/>
        </p:nvSpPr>
        <p:spPr>
          <a:xfrm>
            <a:off x="660400" y="1396094"/>
            <a:ext cx="8467725" cy="441794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</a:t>
            </a:r>
            <a:r>
              <a:rPr lang="zh-CN" altLang="en-US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自主学习：</a:t>
            </a:r>
          </a:p>
          <a:p>
            <a:pPr>
              <a:lnSpc>
                <a:spcPct val="200000"/>
              </a:lnSpc>
            </a:pPr>
            <a:r>
              <a:rPr lang="en-US" altLang="zh-CN" sz="2400" kern="0" dirty="0">
                <a:latin typeface="Arial" panose="020B0604020202020204" pitchFamily="34" charset="0"/>
                <a:ea typeface="思源黑体 CN Medium" panose="020B0600000000000000" pitchFamily="34" charset="-122"/>
                <a:cs typeface="微软雅黑" panose="020B0503020204020204" charset="-122"/>
                <a:sym typeface="Arial" panose="020B0604020202020204" pitchFamily="34" charset="0"/>
              </a:rPr>
              <a:t>1. </a:t>
            </a:r>
            <a:r>
              <a:rPr lang="zh-CN" altLang="en-US" sz="2400" kern="0" dirty="0">
                <a:latin typeface="Arial" panose="020B0604020202020204" pitchFamily="34" charset="0"/>
                <a:ea typeface="思源黑体 CN Medium" panose="020B0600000000000000" pitchFamily="34" charset="-122"/>
                <a:cs typeface="微软雅黑" panose="020B0503020204020204" charset="-122"/>
                <a:sym typeface="Arial" panose="020B0604020202020204" pitchFamily="34" charset="0"/>
              </a:rPr>
              <a:t>糖类有哪些种类？糖类的食物来源及作用？</a:t>
            </a:r>
          </a:p>
          <a:p>
            <a:pPr>
              <a:lnSpc>
                <a:spcPct val="200000"/>
              </a:lnSpc>
            </a:pPr>
            <a:endParaRPr lang="zh-CN" altLang="en-US" sz="2400" kern="0" dirty="0">
              <a:latin typeface="Arial" panose="020B0604020202020204" pitchFamily="34" charset="0"/>
              <a:ea typeface="思源黑体 CN Medium" panose="020B0600000000000000" pitchFamily="34" charset="-122"/>
              <a:cs typeface="微软雅黑" panose="020B0503020204020204" charset="-122"/>
              <a:sym typeface="Arial" panose="020B0604020202020204" pitchFamily="34" charset="0"/>
            </a:endParaRPr>
          </a:p>
          <a:p>
            <a:pPr>
              <a:lnSpc>
                <a:spcPct val="200000"/>
              </a:lnSpc>
            </a:pPr>
            <a:r>
              <a:rPr lang="en-US" altLang="zh-CN" sz="2400" kern="0" dirty="0">
                <a:latin typeface="Arial" panose="020B0604020202020204" pitchFamily="34" charset="0"/>
                <a:ea typeface="思源黑体 CN Medium" panose="020B0600000000000000" pitchFamily="34" charset="-122"/>
                <a:cs typeface="微软雅黑" panose="020B0503020204020204" charset="-122"/>
                <a:sym typeface="Arial" panose="020B0604020202020204" pitchFamily="34" charset="0"/>
              </a:rPr>
              <a:t>2. </a:t>
            </a:r>
            <a:r>
              <a:rPr lang="zh-CN" altLang="en-US" sz="2400" kern="0" dirty="0">
                <a:latin typeface="Arial" panose="020B0604020202020204" pitchFamily="34" charset="0"/>
                <a:ea typeface="思源黑体 CN Medium" panose="020B0600000000000000" pitchFamily="34" charset="-122"/>
                <a:cs typeface="微软雅黑" panose="020B0503020204020204" charset="-122"/>
                <a:sym typeface="Arial" panose="020B0604020202020204" pitchFamily="34" charset="0"/>
              </a:rPr>
              <a:t>脂肪的食物来源及作用？</a:t>
            </a:r>
          </a:p>
          <a:p>
            <a:pPr>
              <a:lnSpc>
                <a:spcPct val="200000"/>
              </a:lnSpc>
            </a:pPr>
            <a:endParaRPr lang="zh-CN" altLang="en-US" sz="2400" kern="0" dirty="0">
              <a:latin typeface="Arial" panose="020B0604020202020204" pitchFamily="34" charset="0"/>
              <a:ea typeface="思源黑体 CN Medium" panose="020B0600000000000000" pitchFamily="34" charset="-122"/>
              <a:cs typeface="微软雅黑" panose="020B0503020204020204" charset="-122"/>
              <a:sym typeface="Arial" panose="020B0604020202020204" pitchFamily="34" charset="0"/>
            </a:endParaRPr>
          </a:p>
          <a:p>
            <a:pPr>
              <a:lnSpc>
                <a:spcPct val="200000"/>
              </a:lnSpc>
            </a:pPr>
            <a:r>
              <a:rPr lang="en-US" altLang="zh-CN" sz="2400" kern="0" dirty="0">
                <a:latin typeface="Arial" panose="020B0604020202020204" pitchFamily="34" charset="0"/>
                <a:ea typeface="思源黑体 CN Medium" panose="020B0600000000000000" pitchFamily="34" charset="-122"/>
                <a:cs typeface="微软雅黑" panose="020B0503020204020204" charset="-122"/>
                <a:sym typeface="Arial" panose="020B0604020202020204" pitchFamily="34" charset="0"/>
              </a:rPr>
              <a:t>3. </a:t>
            </a:r>
            <a:r>
              <a:rPr lang="zh-CN" altLang="en-US" sz="2400" kern="0" dirty="0">
                <a:latin typeface="Arial" panose="020B0604020202020204" pitchFamily="34" charset="0"/>
                <a:ea typeface="思源黑体 CN Medium" panose="020B0600000000000000" pitchFamily="34" charset="-122"/>
                <a:cs typeface="微软雅黑" panose="020B0503020204020204" charset="-122"/>
                <a:sym typeface="Arial" panose="020B0604020202020204" pitchFamily="34" charset="0"/>
              </a:rPr>
              <a:t>蛋白质的食物来源及作用？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222829" y="373743"/>
            <a:ext cx="48221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zh-CN" altLang="en-US" sz="3200" b="1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一、糖类、脂肪、蛋白质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1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1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2" name="Rectangle 6"/>
          <p:cNvSpPr>
            <a:spLocks noChangeArrowheads="1"/>
          </p:cNvSpPr>
          <p:nvPr/>
        </p:nvSpPr>
        <p:spPr bwMode="auto">
          <a:xfrm>
            <a:off x="338321" y="1302237"/>
            <a:ext cx="2113642" cy="461665"/>
          </a:xfrm>
          <a:prstGeom prst="rect">
            <a:avLst/>
          </a:prstGeom>
          <a:noFill/>
          <a:ln w="9525">
            <a:noFill/>
            <a:miter lim="800000"/>
          </a:ln>
          <a:effectLst>
            <a:outerShdw dist="17961" dir="2700000" algn="ctr" rotWithShape="0">
              <a:srgbClr val="C0C0C0"/>
            </a:outerShdw>
          </a:effectLst>
        </p:spPr>
        <p:txBody>
          <a:bodyPr wrap="square">
            <a:spAutoFit/>
            <a:flatTx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400" dirty="0">
                <a:latin typeface="Arial" panose="020B0604020202020204" pitchFamily="34" charset="0"/>
                <a:ea typeface="思源黑体 CN Medium" panose="020B0600000000000000" pitchFamily="34" charset="-122"/>
                <a:cs typeface="微软雅黑" panose="020B0503020204020204" charset="-122"/>
                <a:sym typeface="Arial" panose="020B0604020202020204" pitchFamily="34" charset="0"/>
              </a:rPr>
              <a:t>（</a:t>
            </a:r>
            <a:r>
              <a:rPr lang="en-US" altLang="zh-CN" sz="2400" dirty="0">
                <a:latin typeface="Arial" panose="020B0604020202020204" pitchFamily="34" charset="0"/>
                <a:ea typeface="思源黑体 CN Medium" panose="020B0600000000000000" pitchFamily="34" charset="-122"/>
                <a:cs typeface="微软雅黑" panose="020B0503020204020204" charset="-122"/>
                <a:sym typeface="Arial" panose="020B0604020202020204" pitchFamily="34" charset="0"/>
              </a:rPr>
              <a:t>1</a:t>
            </a:r>
            <a:r>
              <a:rPr lang="zh-CN" altLang="en-US" sz="2400" dirty="0">
                <a:latin typeface="Arial" panose="020B0604020202020204" pitchFamily="34" charset="0"/>
                <a:ea typeface="思源黑体 CN Medium" panose="020B0600000000000000" pitchFamily="34" charset="-122"/>
                <a:cs typeface="微软雅黑" panose="020B0503020204020204" charset="-122"/>
                <a:sym typeface="Arial" panose="020B0604020202020204" pitchFamily="34" charset="0"/>
              </a:rPr>
              <a:t>）糖类</a:t>
            </a:r>
            <a:r>
              <a:rPr lang="en-US" altLang="zh-CN" sz="2400" dirty="0">
                <a:latin typeface="Arial" panose="020B0604020202020204" pitchFamily="34" charset="0"/>
                <a:ea typeface="思源黑体 CN Medium" panose="020B0600000000000000" pitchFamily="34" charset="-122"/>
                <a:cs typeface="微软雅黑" panose="020B0503020204020204" charset="-122"/>
                <a:sym typeface="Arial" panose="020B0604020202020204" pitchFamily="34" charset="0"/>
              </a:rPr>
              <a:t>---</a:t>
            </a:r>
          </a:p>
        </p:txBody>
      </p:sp>
      <p:pic>
        <p:nvPicPr>
          <p:cNvPr id="11274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4377" y="2416257"/>
            <a:ext cx="1716587" cy="1144391"/>
          </a:xfrm>
          <a:prstGeom prst="rect">
            <a:avLst/>
          </a:prstGeom>
          <a:noFill/>
          <a:ln w="9525" cap="flat" cmpd="sng">
            <a:solidFill>
              <a:schemeClr val="hlink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11275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8559" y="2416256"/>
            <a:ext cx="1957299" cy="1174379"/>
          </a:xfrm>
          <a:prstGeom prst="rect">
            <a:avLst/>
          </a:prstGeom>
          <a:noFill/>
          <a:ln w="9525" cap="flat" cmpd="sng">
            <a:solidFill>
              <a:schemeClr val="hlink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11276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3452" y="2416256"/>
            <a:ext cx="1565798" cy="1174349"/>
          </a:xfrm>
          <a:prstGeom prst="rect">
            <a:avLst/>
          </a:prstGeom>
          <a:noFill/>
          <a:ln w="9525" cap="flat" cmpd="sng">
            <a:solidFill>
              <a:schemeClr val="hlink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11271" name="Text Box 14"/>
          <p:cNvSpPr txBox="1"/>
          <p:nvPr/>
        </p:nvSpPr>
        <p:spPr>
          <a:xfrm>
            <a:off x="638445" y="4755138"/>
            <a:ext cx="10615841" cy="64633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作用：最主要的供能物质（直接提供能量），组成细胞的主要有机物之一。</a:t>
            </a:r>
          </a:p>
        </p:txBody>
      </p:sp>
      <p:sp>
        <p:nvSpPr>
          <p:cNvPr id="24592" name="Text Box 16"/>
          <p:cNvSpPr txBox="1"/>
          <p:nvPr/>
        </p:nvSpPr>
        <p:spPr>
          <a:xfrm>
            <a:off x="2193019" y="1302237"/>
            <a:ext cx="5281930" cy="461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谷物、薯类、各种食糖等</a:t>
            </a:r>
          </a:p>
        </p:txBody>
      </p:sp>
      <p:sp>
        <p:nvSpPr>
          <p:cNvPr id="9223" name="Rectangle 8"/>
          <p:cNvSpPr/>
          <p:nvPr/>
        </p:nvSpPr>
        <p:spPr>
          <a:xfrm>
            <a:off x="6741116" y="5349399"/>
            <a:ext cx="2850460" cy="4616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17.15</a:t>
            </a: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千焦／克）</a:t>
            </a:r>
          </a:p>
        </p:txBody>
      </p:sp>
      <p:sp>
        <p:nvSpPr>
          <p:cNvPr id="9224" name="Rectangle 9"/>
          <p:cNvSpPr/>
          <p:nvPr/>
        </p:nvSpPr>
        <p:spPr>
          <a:xfrm>
            <a:off x="638445" y="4286376"/>
            <a:ext cx="8928100" cy="461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chemeClr val="tx2"/>
              </a:buClr>
              <a:buSzPct val="75000"/>
            </a:pPr>
            <a:r>
              <a:rPr lang="zh-CN" altLang="en-US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种类：葡萄糖、蔗糖、麦芽糖、乳糖、淀粉、糖原等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1222829" y="373743"/>
            <a:ext cx="48221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zh-CN" altLang="en-US" sz="3200" b="1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一、糖类、脂肪、蛋白质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1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4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20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1" grpId="0"/>
      <p:bldP spid="24592" grpId="0"/>
      <p:bldP spid="9223" grpId="0"/>
      <p:bldP spid="92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6" name="Rectangle 6"/>
          <p:cNvSpPr>
            <a:spLocks noChangeArrowheads="1"/>
          </p:cNvSpPr>
          <p:nvPr/>
        </p:nvSpPr>
        <p:spPr bwMode="auto">
          <a:xfrm>
            <a:off x="-318497" y="1352749"/>
            <a:ext cx="3408045" cy="461665"/>
          </a:xfrm>
          <a:prstGeom prst="rect">
            <a:avLst/>
          </a:prstGeom>
          <a:noFill/>
          <a:ln w="9525">
            <a:noFill/>
            <a:miter lim="800000"/>
          </a:ln>
          <a:effectLst>
            <a:outerShdw dist="17961" dir="2700000" algn="ctr" rotWithShape="0">
              <a:srgbClr val="C0C0C0"/>
            </a:outerShdw>
          </a:effectLst>
        </p:spPr>
        <p:txBody>
          <a:bodyPr wrap="square">
            <a:spAutoFit/>
            <a:flatTx/>
          </a:bodyPr>
          <a:lstStyle/>
          <a:p>
            <a:pPr algn="ctr">
              <a:defRPr/>
            </a:pPr>
            <a:r>
              <a:rPr lang="zh-CN" altLang="en-US" sz="2400" kern="0" dirty="0">
                <a:latin typeface="Arial" panose="020B0604020202020204" pitchFamily="34" charset="0"/>
                <a:ea typeface="思源黑体 CN Medium" panose="020B0600000000000000" pitchFamily="34" charset="-122"/>
                <a:cs typeface="微软雅黑" panose="020B0503020204020204" charset="-122"/>
                <a:sym typeface="Arial" panose="020B0604020202020204" pitchFamily="34" charset="0"/>
              </a:rPr>
              <a:t>（</a:t>
            </a:r>
            <a:r>
              <a:rPr lang="en-US" altLang="zh-CN" sz="2400" kern="0" dirty="0">
                <a:latin typeface="Arial" panose="020B0604020202020204" pitchFamily="34" charset="0"/>
                <a:ea typeface="思源黑体 CN Medium" panose="020B0600000000000000" pitchFamily="34" charset="-122"/>
                <a:cs typeface="微软雅黑" panose="020B0503020204020204" charset="-122"/>
                <a:sym typeface="Arial" panose="020B0604020202020204" pitchFamily="34" charset="0"/>
              </a:rPr>
              <a:t>2</a:t>
            </a:r>
            <a:r>
              <a:rPr lang="zh-CN" altLang="en-US" sz="2400" kern="0" dirty="0">
                <a:latin typeface="Arial" panose="020B0604020202020204" pitchFamily="34" charset="0"/>
                <a:ea typeface="思源黑体 CN Medium" panose="020B0600000000000000" pitchFamily="34" charset="-122"/>
                <a:cs typeface="微软雅黑" panose="020B0503020204020204" charset="-122"/>
                <a:sym typeface="Arial" panose="020B0604020202020204" pitchFamily="34" charset="0"/>
              </a:rPr>
              <a:t>）脂肪</a:t>
            </a:r>
            <a:r>
              <a:rPr lang="en-US" altLang="zh-CN" sz="2400" kern="0" dirty="0">
                <a:latin typeface="Arial" panose="020B0604020202020204" pitchFamily="34" charset="0"/>
                <a:ea typeface="思源黑体 CN Medium" panose="020B0600000000000000" pitchFamily="34" charset="-122"/>
                <a:cs typeface="微软雅黑" panose="020B0503020204020204" charset="-122"/>
                <a:sym typeface="Arial" panose="020B0604020202020204" pitchFamily="34" charset="0"/>
              </a:rPr>
              <a:t>---</a:t>
            </a:r>
          </a:p>
        </p:txBody>
      </p:sp>
      <p:sp>
        <p:nvSpPr>
          <p:cNvPr id="12297" name="Text Box 7"/>
          <p:cNvSpPr txBox="1"/>
          <p:nvPr/>
        </p:nvSpPr>
        <p:spPr>
          <a:xfrm>
            <a:off x="885007" y="4582795"/>
            <a:ext cx="7493000" cy="1754326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kern="0" dirty="0">
                <a:latin typeface="Arial" panose="020B0604020202020204" pitchFamily="34" charset="0"/>
                <a:ea typeface="思源黑体 CN Medium" panose="020B0600000000000000" pitchFamily="34" charset="-122"/>
                <a:cs typeface="微软雅黑" panose="020B0503020204020204" charset="-122"/>
                <a:sym typeface="Arial" panose="020B0604020202020204" pitchFamily="34" charset="0"/>
              </a:rPr>
              <a:t>作用：</a:t>
            </a:r>
            <a:r>
              <a:rPr lang="en-US" altLang="zh-CN" sz="2400" kern="0" dirty="0">
                <a:latin typeface="Arial" panose="020B0604020202020204" pitchFamily="34" charset="0"/>
                <a:ea typeface="思源黑体 CN Medium" panose="020B0600000000000000" pitchFamily="34" charset="-122"/>
                <a:cs typeface="微软雅黑" panose="020B0503020204020204" charset="-122"/>
                <a:sym typeface="Arial" panose="020B0604020202020204" pitchFamily="34" charset="0"/>
              </a:rPr>
              <a:t>1.</a:t>
            </a:r>
            <a:r>
              <a:rPr lang="zh-CN" altLang="en-US" sz="2400" kern="0" dirty="0">
                <a:latin typeface="Arial" panose="020B0604020202020204" pitchFamily="34" charset="0"/>
                <a:ea typeface="思源黑体 CN Medium" panose="020B0600000000000000" pitchFamily="34" charset="-122"/>
                <a:cs typeface="微软雅黑" panose="020B0503020204020204" charset="-122"/>
                <a:sym typeface="Arial" panose="020B0604020202020204" pitchFamily="34" charset="0"/>
              </a:rPr>
              <a:t>为人体生命活动提供能量；</a:t>
            </a:r>
          </a:p>
          <a:p>
            <a:pPr>
              <a:lnSpc>
                <a:spcPct val="150000"/>
              </a:lnSpc>
            </a:pPr>
            <a:r>
              <a:rPr lang="zh-CN" altLang="en-US" sz="2400" kern="0" dirty="0">
                <a:latin typeface="Arial" panose="020B0604020202020204" pitchFamily="34" charset="0"/>
                <a:ea typeface="思源黑体 CN Medium" panose="020B0600000000000000" pitchFamily="34" charset="-122"/>
                <a:cs typeface="微软雅黑" panose="020B0503020204020204" charset="-122"/>
                <a:sym typeface="Arial" panose="020B0604020202020204" pitchFamily="34" charset="0"/>
              </a:rPr>
              <a:t>           </a:t>
            </a:r>
            <a:r>
              <a:rPr lang="en-US" altLang="zh-CN" sz="2400" kern="0" dirty="0">
                <a:latin typeface="Arial" panose="020B0604020202020204" pitchFamily="34" charset="0"/>
                <a:ea typeface="思源黑体 CN Medium" panose="020B0600000000000000" pitchFamily="34" charset="-122"/>
                <a:cs typeface="微软雅黑" panose="020B0503020204020204" charset="-122"/>
                <a:sym typeface="Arial" panose="020B0604020202020204" pitchFamily="34" charset="0"/>
              </a:rPr>
              <a:t>2.</a:t>
            </a:r>
            <a:r>
              <a:rPr lang="zh-CN" altLang="en-US" sz="2400" kern="0" dirty="0">
                <a:latin typeface="Arial" panose="020B0604020202020204" pitchFamily="34" charset="0"/>
                <a:ea typeface="思源黑体 CN Medium" panose="020B0600000000000000" pitchFamily="34" charset="-122"/>
                <a:cs typeface="微软雅黑" panose="020B0503020204020204" charset="-122"/>
                <a:sym typeface="Arial" panose="020B0604020202020204" pitchFamily="34" charset="0"/>
              </a:rPr>
              <a:t>主要的备用能源物质。</a:t>
            </a:r>
          </a:p>
          <a:p>
            <a:pPr>
              <a:lnSpc>
                <a:spcPct val="150000"/>
              </a:lnSpc>
            </a:pPr>
            <a:r>
              <a:rPr lang="en-US" altLang="zh-CN" sz="2400" kern="0" dirty="0">
                <a:latin typeface="Arial" panose="020B0604020202020204" pitchFamily="34" charset="0"/>
                <a:ea typeface="思源黑体 CN Medium" panose="020B0600000000000000" pitchFamily="34" charset="-122"/>
                <a:cs typeface="微软雅黑" panose="020B0503020204020204" charset="-122"/>
                <a:sym typeface="Arial" panose="020B0604020202020204" pitchFamily="34" charset="0"/>
              </a:rPr>
              <a:t>           3.</a:t>
            </a:r>
            <a:r>
              <a:rPr lang="zh-CN" altLang="en-US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组成细胞的主要有机物之一。</a:t>
            </a:r>
            <a:endParaRPr lang="en-US" altLang="zh-CN" sz="2400" kern="0" dirty="0">
              <a:latin typeface="Arial" panose="020B0604020202020204" pitchFamily="34" charset="0"/>
              <a:ea typeface="思源黑体 CN Medium" panose="020B0600000000000000" pitchFamily="34" charset="-122"/>
              <a:cs typeface="微软雅黑" panose="020B0503020204020204" charset="-122"/>
              <a:sym typeface="Arial" panose="020B0604020202020204" pitchFamily="34" charset="0"/>
            </a:endParaRPr>
          </a:p>
        </p:txBody>
      </p:sp>
      <p:pic>
        <p:nvPicPr>
          <p:cNvPr id="12299" name="Picture 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1803" y="2514064"/>
            <a:ext cx="2078336" cy="14007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6635" name="Text Box 11"/>
          <p:cNvSpPr txBox="1"/>
          <p:nvPr/>
        </p:nvSpPr>
        <p:spPr>
          <a:xfrm>
            <a:off x="2243546" y="1352749"/>
            <a:ext cx="7350396" cy="461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肥肉、花生、芝麻、奶油、大豆，动植物油类等</a:t>
            </a:r>
            <a:endParaRPr lang="zh-CN" altLang="en-US" sz="2400" b="1" kern="0" dirty="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8132" y="2514064"/>
            <a:ext cx="2094522" cy="14007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9078" y="2514064"/>
            <a:ext cx="2059240" cy="14007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文本框 9"/>
          <p:cNvSpPr txBox="1"/>
          <p:nvPr/>
        </p:nvSpPr>
        <p:spPr>
          <a:xfrm>
            <a:off x="1222829" y="373743"/>
            <a:ext cx="48221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zh-CN" altLang="en-US" sz="3200" b="1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一、糖类、脂肪、蛋白质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0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66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66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7" grpId="0"/>
      <p:bldP spid="2663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0" name="Rectangle 6"/>
          <p:cNvSpPr>
            <a:spLocks noChangeArrowheads="1"/>
          </p:cNvSpPr>
          <p:nvPr/>
        </p:nvSpPr>
        <p:spPr bwMode="auto">
          <a:xfrm>
            <a:off x="-404995" y="1298162"/>
            <a:ext cx="3916045" cy="461665"/>
          </a:xfrm>
          <a:prstGeom prst="rect">
            <a:avLst/>
          </a:prstGeom>
          <a:noFill/>
          <a:ln w="9525">
            <a:noFill/>
            <a:miter lim="800000"/>
          </a:ln>
          <a:effectLst>
            <a:outerShdw dist="17961" dir="2700000" algn="ctr" rotWithShape="0">
              <a:srgbClr val="C0C0C0"/>
            </a:outerShdw>
          </a:effectLst>
        </p:spPr>
        <p:txBody>
          <a:bodyPr wrap="square">
            <a:spAutoFit/>
            <a:flatTx/>
          </a:bodyPr>
          <a:lstStyle/>
          <a:p>
            <a:pPr algn="ctr">
              <a:defRPr/>
            </a:pPr>
            <a:r>
              <a:rPr lang="en-US" altLang="zh-CN" sz="2400" kern="0" dirty="0">
                <a:latin typeface="Arial" panose="020B0604020202020204" pitchFamily="34" charset="0"/>
                <a:ea typeface="思源黑体 CN Medium" panose="020B0600000000000000" pitchFamily="34" charset="-122"/>
                <a:cs typeface="微软雅黑" panose="020B0503020204020204" charset="-122"/>
                <a:sym typeface="Arial" panose="020B0604020202020204" pitchFamily="34" charset="0"/>
              </a:rPr>
              <a:t>(3)</a:t>
            </a:r>
            <a:r>
              <a:rPr lang="zh-CN" altLang="en-US" sz="2400" kern="0" dirty="0">
                <a:latin typeface="Arial" panose="020B0604020202020204" pitchFamily="34" charset="0"/>
                <a:ea typeface="思源黑体 CN Medium" panose="020B0600000000000000" pitchFamily="34" charset="-122"/>
                <a:cs typeface="微软雅黑" panose="020B0503020204020204" charset="-122"/>
                <a:sym typeface="Arial" panose="020B0604020202020204" pitchFamily="34" charset="0"/>
              </a:rPr>
              <a:t>蛋白质</a:t>
            </a:r>
            <a:r>
              <a:rPr lang="en-US" altLang="zh-CN" sz="2400" kern="0" dirty="0">
                <a:latin typeface="Arial" panose="020B0604020202020204" pitchFamily="34" charset="0"/>
                <a:ea typeface="思源黑体 CN Medium" panose="020B0600000000000000" pitchFamily="34" charset="-122"/>
                <a:cs typeface="微软雅黑" panose="020B0503020204020204" charset="-122"/>
                <a:sym typeface="Arial" panose="020B0604020202020204" pitchFamily="34" charset="0"/>
              </a:rPr>
              <a:t>---</a:t>
            </a:r>
          </a:p>
        </p:txBody>
      </p:sp>
      <p:sp>
        <p:nvSpPr>
          <p:cNvPr id="13319" name="Text Box 7"/>
          <p:cNvSpPr txBox="1"/>
          <p:nvPr/>
        </p:nvSpPr>
        <p:spPr>
          <a:xfrm>
            <a:off x="660400" y="3753544"/>
            <a:ext cx="9438005" cy="230832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kern="0" dirty="0">
                <a:latin typeface="Arial" panose="020B0604020202020204" pitchFamily="34" charset="0"/>
                <a:ea typeface="思源黑体 CN Medium" panose="020B0600000000000000" pitchFamily="34" charset="-122"/>
                <a:cs typeface="微软雅黑" panose="020B0503020204020204" charset="-122"/>
                <a:sym typeface="Arial" panose="020B0604020202020204" pitchFamily="34" charset="0"/>
              </a:rPr>
              <a:t>作用：</a:t>
            </a:r>
          </a:p>
          <a:p>
            <a:pPr>
              <a:lnSpc>
                <a:spcPct val="150000"/>
              </a:lnSpc>
            </a:pPr>
            <a:r>
              <a:rPr lang="en-US" altLang="zh-CN" sz="2400" kern="0" dirty="0">
                <a:latin typeface="Arial" panose="020B0604020202020204" pitchFamily="34" charset="0"/>
                <a:ea typeface="思源黑体 CN Medium" panose="020B0600000000000000" pitchFamily="34" charset="-122"/>
                <a:cs typeface="微软雅黑" panose="020B0503020204020204" charset="-122"/>
                <a:sym typeface="Arial" panose="020B0604020202020204" pitchFamily="34" charset="0"/>
              </a:rPr>
              <a:t>1.</a:t>
            </a:r>
            <a:r>
              <a:rPr lang="zh-CN" altLang="en-US" sz="2400" kern="0" dirty="0">
                <a:latin typeface="Arial" panose="020B0604020202020204" pitchFamily="34" charset="0"/>
                <a:ea typeface="思源黑体 CN Medium" panose="020B0600000000000000" pitchFamily="34" charset="-122"/>
                <a:cs typeface="微软雅黑" panose="020B0503020204020204" charset="-122"/>
                <a:sym typeface="Arial" panose="020B0604020202020204" pitchFamily="34" charset="0"/>
              </a:rPr>
              <a:t>构成人体细胞的基本物质</a:t>
            </a:r>
            <a:r>
              <a:rPr lang="en-US" altLang="zh-CN" sz="2400" kern="0" dirty="0">
                <a:latin typeface="Arial" panose="020B0604020202020204" pitchFamily="34" charset="0"/>
                <a:ea typeface="思源黑体 CN Medium" panose="020B0600000000000000" pitchFamily="34" charset="-122"/>
                <a:cs typeface="微软雅黑" panose="020B0503020204020204" charset="-122"/>
                <a:sym typeface="Arial" panose="020B0604020202020204" pitchFamily="34" charset="0"/>
              </a:rPr>
              <a:t>,</a:t>
            </a:r>
            <a:r>
              <a:rPr lang="zh-CN" altLang="en-US" sz="2400" kern="0" dirty="0">
                <a:latin typeface="Arial" panose="020B0604020202020204" pitchFamily="34" charset="0"/>
                <a:ea typeface="思源黑体 CN Medium" panose="020B0600000000000000" pitchFamily="34" charset="-122"/>
                <a:cs typeface="微软雅黑" panose="020B0503020204020204" charset="-122"/>
                <a:sym typeface="Arial" panose="020B0604020202020204" pitchFamily="34" charset="0"/>
              </a:rPr>
              <a:t>促进人的生长发育。      </a:t>
            </a:r>
            <a:endParaRPr lang="en-US" altLang="zh-CN" sz="2400" kern="0" dirty="0">
              <a:latin typeface="Arial" panose="020B0604020202020204" pitchFamily="34" charset="0"/>
              <a:ea typeface="思源黑体 CN Medium" panose="020B0600000000000000" pitchFamily="34" charset="-122"/>
              <a:cs typeface="微软雅黑" panose="020B0503020204020204" charset="-122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400" kern="0" dirty="0">
                <a:latin typeface="Arial" panose="020B0604020202020204" pitchFamily="34" charset="0"/>
                <a:ea typeface="思源黑体 CN Medium" panose="020B0600000000000000" pitchFamily="34" charset="-122"/>
                <a:cs typeface="微软雅黑" panose="020B0503020204020204" charset="-122"/>
                <a:sym typeface="Arial" panose="020B0604020202020204" pitchFamily="34" charset="0"/>
              </a:rPr>
              <a:t>2.</a:t>
            </a:r>
            <a:r>
              <a:rPr lang="zh-CN" altLang="en-US" sz="2400" kern="0" dirty="0">
                <a:latin typeface="Arial" panose="020B0604020202020204" pitchFamily="34" charset="0"/>
                <a:ea typeface="思源黑体 CN Medium" panose="020B0600000000000000" pitchFamily="34" charset="-122"/>
                <a:cs typeface="微软雅黑" panose="020B0503020204020204" charset="-122"/>
                <a:sym typeface="Arial" panose="020B0604020202020204" pitchFamily="34" charset="0"/>
              </a:rPr>
              <a:t>受损细胞的修复和更新。</a:t>
            </a:r>
            <a:endParaRPr lang="en-US" altLang="zh-CN" sz="2400" kern="0" dirty="0">
              <a:latin typeface="Arial" panose="020B0604020202020204" pitchFamily="34" charset="0"/>
              <a:ea typeface="思源黑体 CN Medium" panose="020B0600000000000000" pitchFamily="34" charset="-122"/>
              <a:cs typeface="微软雅黑" panose="020B0503020204020204" charset="-122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400" kern="0" dirty="0">
                <a:latin typeface="Arial" panose="020B0604020202020204" pitchFamily="34" charset="0"/>
                <a:ea typeface="思源黑体 CN Medium" panose="020B0600000000000000" pitchFamily="34" charset="-122"/>
                <a:cs typeface="微软雅黑" panose="020B0503020204020204" charset="-122"/>
                <a:sym typeface="Arial" panose="020B0604020202020204" pitchFamily="34" charset="0"/>
              </a:rPr>
              <a:t>3.</a:t>
            </a:r>
            <a:r>
              <a:rPr lang="zh-CN" altLang="en-US" sz="2400" kern="0" dirty="0">
                <a:latin typeface="Arial" panose="020B0604020202020204" pitchFamily="34" charset="0"/>
                <a:ea typeface="思源黑体 CN Medium" panose="020B0600000000000000" pitchFamily="34" charset="-122"/>
                <a:cs typeface="微软雅黑" panose="020B0503020204020204" charset="-122"/>
                <a:sym typeface="Arial" panose="020B0604020202020204" pitchFamily="34" charset="0"/>
              </a:rPr>
              <a:t>为生命活动提供能量。</a:t>
            </a:r>
          </a:p>
        </p:txBody>
      </p:sp>
      <p:sp>
        <p:nvSpPr>
          <p:cNvPr id="26635" name="Text Box 11"/>
          <p:cNvSpPr txBox="1"/>
          <p:nvPr/>
        </p:nvSpPr>
        <p:spPr>
          <a:xfrm>
            <a:off x="2374266" y="1298161"/>
            <a:ext cx="5719445" cy="461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瘦肉、鱼、蛋、奶、豆类等</a:t>
            </a:r>
            <a:endParaRPr lang="zh-CN" altLang="en-US" sz="2400" b="1" kern="0" dirty="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6608" y="2309621"/>
            <a:ext cx="1886610" cy="12577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4462" y="2328986"/>
            <a:ext cx="1935772" cy="12905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2488" y="2316026"/>
            <a:ext cx="1762704" cy="13018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315" name="Rectangle 7"/>
          <p:cNvSpPr/>
          <p:nvPr/>
        </p:nvSpPr>
        <p:spPr>
          <a:xfrm>
            <a:off x="3949745" y="5621018"/>
            <a:ext cx="3887788" cy="40011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微软雅黑" panose="020B0503020204020204" charset="-122"/>
                <a:sym typeface="Arial" panose="020B0604020202020204" pitchFamily="34" charset="0"/>
              </a:rPr>
              <a:t>（</a:t>
            </a:r>
            <a:r>
              <a:rPr lang="en-US" altLang="zh-CN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微软雅黑" panose="020B0503020204020204" charset="-122"/>
                <a:sym typeface="Arial" panose="020B0604020202020204" pitchFamily="34" charset="0"/>
              </a:rPr>
              <a:t>17.15</a:t>
            </a:r>
            <a:r>
              <a:rPr lang="zh-CN" altLang="en-US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微软雅黑" panose="020B0503020204020204" charset="-122"/>
                <a:sym typeface="Arial" panose="020B0604020202020204" pitchFamily="34" charset="0"/>
              </a:rPr>
              <a:t>千焦／克）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1222829" y="373743"/>
            <a:ext cx="48221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zh-CN" altLang="en-US" sz="3200" b="1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一、糖类、脂肪、蛋白质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66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66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9" grpId="0"/>
      <p:bldP spid="26635" grpId="0"/>
      <p:bldP spid="133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4"/>
          <p:cNvSpPr txBox="1"/>
          <p:nvPr/>
        </p:nvSpPr>
        <p:spPr>
          <a:xfrm>
            <a:off x="644842" y="1247383"/>
            <a:ext cx="3239770" cy="461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总结：</a:t>
            </a:r>
          </a:p>
        </p:txBody>
      </p:sp>
      <p:sp>
        <p:nvSpPr>
          <p:cNvPr id="10243" name="Text Box 5"/>
          <p:cNvSpPr txBox="1"/>
          <p:nvPr/>
        </p:nvSpPr>
        <p:spPr>
          <a:xfrm>
            <a:off x="611527" y="1778082"/>
            <a:ext cx="8294370" cy="175432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kern="0" dirty="0">
                <a:latin typeface="Arial" panose="020B0604020202020204" pitchFamily="34" charset="0"/>
                <a:ea typeface="思源黑体 CN Medium" panose="020B0600000000000000" pitchFamily="34" charset="-122"/>
                <a:cs typeface="微软雅黑" panose="020B0503020204020204" charset="-122"/>
                <a:sym typeface="Arial" panose="020B0604020202020204" pitchFamily="34" charset="0"/>
              </a:rPr>
              <a:t>糖类、脂肪和蛋白质三者的共同作用是：</a:t>
            </a:r>
            <a:br>
              <a:rPr lang="zh-CN" altLang="en-US" sz="2400" kern="0" dirty="0">
                <a:latin typeface="Arial" panose="020B0604020202020204" pitchFamily="34" charset="0"/>
                <a:ea typeface="思源黑体 CN Medium" panose="020B0600000000000000" pitchFamily="34" charset="-122"/>
                <a:cs typeface="微软雅黑" panose="020B0503020204020204" charset="-122"/>
                <a:sym typeface="Arial" panose="020B0604020202020204" pitchFamily="34" charset="0"/>
              </a:rPr>
            </a:br>
            <a:r>
              <a:rPr lang="zh-CN" altLang="en-US" sz="2400" u="sng" kern="0" dirty="0">
                <a:latin typeface="Arial" panose="020B0604020202020204" pitchFamily="34" charset="0"/>
                <a:ea typeface="思源黑体 CN Medium" panose="020B0600000000000000" pitchFamily="34" charset="-122"/>
                <a:cs typeface="微软雅黑" panose="020B0503020204020204" charset="-122"/>
                <a:sym typeface="Arial" panose="020B0604020202020204" pitchFamily="34" charset="0"/>
              </a:rPr>
              <a:t>都是                                            </a:t>
            </a:r>
            <a:r>
              <a:rPr lang="en-US" altLang="zh-CN" sz="2400" u="sng" kern="0" dirty="0">
                <a:latin typeface="Arial" panose="020B0604020202020204" pitchFamily="34" charset="0"/>
                <a:ea typeface="思源黑体 CN Medium" panose="020B0600000000000000" pitchFamily="34" charset="-122"/>
                <a:cs typeface="微软雅黑" panose="020B0503020204020204" charset="-122"/>
                <a:sym typeface="Arial" panose="020B0604020202020204" pitchFamily="34" charset="0"/>
              </a:rPr>
              <a:t> </a:t>
            </a:r>
            <a:r>
              <a:rPr lang="zh-CN" altLang="en-US" sz="2400" u="sng" kern="0" dirty="0">
                <a:latin typeface="Arial" panose="020B0604020202020204" pitchFamily="34" charset="0"/>
                <a:ea typeface="思源黑体 CN Medium" panose="020B0600000000000000" pitchFamily="34" charset="-122"/>
                <a:cs typeface="微软雅黑" panose="020B0503020204020204" charset="-122"/>
                <a:sym typeface="Arial" panose="020B0604020202020204" pitchFamily="34" charset="0"/>
              </a:rPr>
              <a:t>；</a:t>
            </a:r>
            <a:br>
              <a:rPr lang="en-US" altLang="zh-CN" sz="2400" u="sng" kern="0" dirty="0">
                <a:latin typeface="Arial" panose="020B0604020202020204" pitchFamily="34" charset="0"/>
                <a:ea typeface="思源黑体 CN Medium" panose="020B0600000000000000" pitchFamily="34" charset="-122"/>
                <a:cs typeface="微软雅黑" panose="020B0503020204020204" charset="-122"/>
                <a:sym typeface="Arial" panose="020B0604020202020204" pitchFamily="34" charset="0"/>
              </a:rPr>
            </a:br>
            <a:r>
              <a:rPr lang="zh-CN" altLang="en-US" sz="2400" kern="0" dirty="0">
                <a:latin typeface="Arial" panose="020B0604020202020204" pitchFamily="34" charset="0"/>
                <a:ea typeface="思源黑体 CN Medium" panose="020B0600000000000000" pitchFamily="34" charset="-122"/>
                <a:cs typeface="微软雅黑" panose="020B0503020204020204" charset="-122"/>
                <a:sym typeface="Arial" panose="020B0604020202020204" pitchFamily="34" charset="0"/>
              </a:rPr>
              <a:t>都能</a:t>
            </a:r>
            <a:r>
              <a:rPr lang="zh-CN" altLang="en-US" sz="2400" u="sng" kern="0" dirty="0">
                <a:latin typeface="Arial" panose="020B0604020202020204" pitchFamily="34" charset="0"/>
                <a:ea typeface="思源黑体 CN Medium" panose="020B0600000000000000" pitchFamily="34" charset="-122"/>
                <a:cs typeface="微软雅黑" panose="020B0503020204020204" charset="-122"/>
                <a:sym typeface="Arial" panose="020B0604020202020204" pitchFamily="34" charset="0"/>
              </a:rPr>
              <a:t>                                        。</a:t>
            </a:r>
          </a:p>
        </p:txBody>
      </p:sp>
      <p:sp>
        <p:nvSpPr>
          <p:cNvPr id="16390" name="Text Box 6"/>
          <p:cNvSpPr txBox="1"/>
          <p:nvPr/>
        </p:nvSpPr>
        <p:spPr>
          <a:xfrm>
            <a:off x="1539361" y="2428301"/>
            <a:ext cx="3262432" cy="4616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构成细胞的主要有机物</a:t>
            </a:r>
          </a:p>
        </p:txBody>
      </p:sp>
      <p:sp>
        <p:nvSpPr>
          <p:cNvPr id="16391" name="Text Box 7"/>
          <p:cNvSpPr txBox="1"/>
          <p:nvPr/>
        </p:nvSpPr>
        <p:spPr>
          <a:xfrm>
            <a:off x="1505584" y="2944611"/>
            <a:ext cx="2954655" cy="4616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为生命活动提供能量</a:t>
            </a:r>
          </a:p>
        </p:txBody>
      </p:sp>
      <p:sp>
        <p:nvSpPr>
          <p:cNvPr id="10246" name="Text Box 8"/>
          <p:cNvSpPr txBox="1"/>
          <p:nvPr/>
        </p:nvSpPr>
        <p:spPr>
          <a:xfrm>
            <a:off x="2639060" y="5455786"/>
            <a:ext cx="184150" cy="57943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endParaRPr lang="zh-CN" altLang="zh-CN" sz="32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0247" name="Rectangle 9"/>
          <p:cNvSpPr/>
          <p:nvPr/>
        </p:nvSpPr>
        <p:spPr>
          <a:xfrm>
            <a:off x="611527" y="3540185"/>
            <a:ext cx="5724644" cy="4616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糖类、脂肪和蛋白质对人体作用的区别：</a:t>
            </a:r>
          </a:p>
        </p:txBody>
      </p:sp>
      <p:sp>
        <p:nvSpPr>
          <p:cNvPr id="10248" name="Text Box 10"/>
          <p:cNvSpPr txBox="1"/>
          <p:nvPr/>
        </p:nvSpPr>
        <p:spPr>
          <a:xfrm>
            <a:off x="611527" y="4056495"/>
            <a:ext cx="1107996" cy="4616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糖类：</a:t>
            </a:r>
          </a:p>
        </p:txBody>
      </p:sp>
      <p:sp>
        <p:nvSpPr>
          <p:cNvPr id="10249" name="Rectangle 11"/>
          <p:cNvSpPr txBox="1"/>
          <p:nvPr/>
        </p:nvSpPr>
        <p:spPr>
          <a:xfrm>
            <a:off x="611527" y="4698937"/>
            <a:ext cx="1107996" cy="4616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脂肪：</a:t>
            </a:r>
          </a:p>
        </p:txBody>
      </p:sp>
      <p:sp>
        <p:nvSpPr>
          <p:cNvPr id="10250" name="Rectangle 12"/>
          <p:cNvSpPr txBox="1"/>
          <p:nvPr/>
        </p:nvSpPr>
        <p:spPr>
          <a:xfrm>
            <a:off x="589937" y="5372830"/>
            <a:ext cx="1415772" cy="4616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蛋白质：</a:t>
            </a:r>
          </a:p>
        </p:txBody>
      </p:sp>
      <p:sp>
        <p:nvSpPr>
          <p:cNvPr id="10251" name="Text Box 13"/>
          <p:cNvSpPr txBox="1"/>
          <p:nvPr/>
        </p:nvSpPr>
        <p:spPr>
          <a:xfrm>
            <a:off x="1505584" y="4111140"/>
            <a:ext cx="3877985" cy="4616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生命活动主要的能源物质。</a:t>
            </a:r>
            <a:endParaRPr lang="zh-CN" altLang="en-US" sz="2000" kern="0" dirty="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0252" name="Text Box 14"/>
          <p:cNvSpPr txBox="1"/>
          <p:nvPr/>
        </p:nvSpPr>
        <p:spPr>
          <a:xfrm>
            <a:off x="1399539" y="4698937"/>
            <a:ext cx="6121400" cy="461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人体内备用的能源物质</a:t>
            </a:r>
            <a:endParaRPr lang="zh-CN" altLang="en-US" sz="2000" kern="0" dirty="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0253" name="Text Box 15"/>
          <p:cNvSpPr txBox="1"/>
          <p:nvPr/>
        </p:nvSpPr>
        <p:spPr>
          <a:xfrm>
            <a:off x="1732064" y="5372830"/>
            <a:ext cx="7634288" cy="461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与人的生长发育以及受损细胞的修复和更新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1222829" y="373743"/>
            <a:ext cx="48221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zh-CN" altLang="en-US" sz="3200" b="1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一、糖类、脂肪、蛋白质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0" grpId="0"/>
      <p:bldP spid="1639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GUIDESSETTING" val="{&quot;Id&quot;:null,&quot;Name&quot;:&quot;正常&quot;,&quot;HeaderHeight&quot;:15.0,&quot;FooterHeight&quot;:9.0,&quot;SideMargin&quot;:5.5,&quot;TopMargin&quot;:0.0,&quot;BottomMargin&quot;:0.0,&quot;IntervalMargin&quot;:1.5,&quot;SettingType&quot;:&quot;System&quot;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817.5007874015746,&quot;width&quot;:4345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630103052"/>
  <p:tag name="KSO_WM_UNIT_PLACING_PICTURE_USER_VIEWPORT" val="{&quot;height&quot;:6233,&quot;width&quot;:9982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e3efd461-2ba6-44c7-8c19-bf58b8b41d27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d4a69ef7-8b42-40f4-87d8-4afcd4421171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239a7acb-c16e-4998-9bec-86ce4997c3ba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3f6076bc-e2de-4b2a-8f25-b8fb251b304a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e70ae451-ea9c-4fdf-8a59-5c78da655caf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a2be03a2-c5af-4a5a-a6cf-bd44436987a6}"/>
</p:tagLst>
</file>

<file path=ppt/theme/theme1.xml><?xml version="1.0" encoding="utf-8"?>
<a:theme xmlns:a="http://schemas.openxmlformats.org/drawingml/2006/main" name="办公资源网：www.bangongziyuan.com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2707</Words>
  <Application>Microsoft Office PowerPoint</Application>
  <PresentationFormat>宽屏</PresentationFormat>
  <Paragraphs>415</Paragraphs>
  <Slides>40</Slides>
  <Notes>40</Notes>
  <HiddenSlides>0</HiddenSlides>
  <MMClips>0</MMClips>
  <ScaleCrop>false</ScaleCrop>
  <HeadingPairs>
    <vt:vector size="8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0</vt:i4>
      </vt:variant>
      <vt:variant>
        <vt:lpstr>幻灯片标题</vt:lpstr>
      </vt:variant>
      <vt:variant>
        <vt:i4>40</vt:i4>
      </vt:variant>
    </vt:vector>
  </HeadingPairs>
  <TitlesOfParts>
    <vt:vector size="47" baseType="lpstr">
      <vt:lpstr>FandolFang R</vt:lpstr>
      <vt:lpstr>思源黑体 CN Light</vt:lpstr>
      <vt:lpstr>Arial</vt:lpstr>
      <vt:lpstr>Calibri</vt:lpstr>
      <vt:lpstr>Calibri Light</vt:lpstr>
      <vt:lpstr>Wingdings</vt:lpstr>
      <vt:lpstr>办公资源网：www.bangongziyuan.com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课本中器材的不足之处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天 下</cp:lastModifiedBy>
  <cp:revision>2</cp:revision>
  <dcterms:created xsi:type="dcterms:W3CDTF">2020-06-23T02:41:29Z</dcterms:created>
  <dcterms:modified xsi:type="dcterms:W3CDTF">2021-01-09T09:49:25Z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